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activeX/activeX1.xml" ContentType="application/vnd.ms-office.activeX+xml"/>
  <Override PartName="/ppt/activeX/activeX1.bin" ContentType="application/vnd.ms-office.activeX"/>
  <Override PartName="/ppt/notesSlides/notesSlide21.xml" ContentType="application/vnd.openxmlformats-officedocument.presentationml.notesSlide+xml"/>
  <Override PartName="/ppt/activeX/activeX2.xml" ContentType="application/vnd.ms-office.activeX+xml"/>
  <Override PartName="/ppt/activeX/activeX2.bin" ContentType="application/vnd.ms-office.activeX"/>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activeX/activeX3.xml" ContentType="application/vnd.ms-office.activeX+xml"/>
  <Override PartName="/ppt/activeX/activeX3.bin" ContentType="application/vnd.ms-office.activeX"/>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activeX/activeX4.xml" ContentType="application/vnd.ms-office.activeX+xml"/>
  <Override PartName="/ppt/activeX/activeX4.bin" ContentType="application/vnd.ms-office.activeX"/>
  <Override PartName="/ppt/activeX/activeX5.xml" ContentType="application/vnd.ms-office.activeX+xml"/>
  <Override PartName="/ppt/activeX/activeX5.bin" ContentType="application/vnd.ms-office.activeX"/>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activeX/activeX6.xml" ContentType="application/vnd.ms-office.activeX+xml"/>
  <Override PartName="/ppt/activeX/activeX6.bin" ContentType="application/vnd.ms-office.activeX"/>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14"/>
  </p:notesMasterIdLst>
  <p:sldIdLst>
    <p:sldId id="426" r:id="rId2"/>
    <p:sldId id="427" r:id="rId3"/>
    <p:sldId id="428" r:id="rId4"/>
    <p:sldId id="453" r:id="rId5"/>
    <p:sldId id="260" r:id="rId6"/>
    <p:sldId id="321" r:id="rId7"/>
    <p:sldId id="322" r:id="rId8"/>
    <p:sldId id="323" r:id="rId9"/>
    <p:sldId id="324" r:id="rId10"/>
    <p:sldId id="430" r:id="rId11"/>
    <p:sldId id="431" r:id="rId12"/>
    <p:sldId id="432" r:id="rId13"/>
    <p:sldId id="433" r:id="rId14"/>
    <p:sldId id="421" r:id="rId15"/>
    <p:sldId id="422" r:id="rId16"/>
    <p:sldId id="329" r:id="rId17"/>
    <p:sldId id="333" r:id="rId18"/>
    <p:sldId id="424" r:id="rId19"/>
    <p:sldId id="425" r:id="rId20"/>
    <p:sldId id="334" r:id="rId21"/>
    <p:sldId id="335" r:id="rId22"/>
    <p:sldId id="336" r:id="rId23"/>
    <p:sldId id="337" r:id="rId24"/>
    <p:sldId id="338" r:id="rId25"/>
    <p:sldId id="434" r:id="rId26"/>
    <p:sldId id="339" r:id="rId27"/>
    <p:sldId id="340" r:id="rId28"/>
    <p:sldId id="341" r:id="rId29"/>
    <p:sldId id="342" r:id="rId30"/>
    <p:sldId id="343" r:id="rId31"/>
    <p:sldId id="344" r:id="rId32"/>
    <p:sldId id="345" r:id="rId33"/>
    <p:sldId id="346" r:id="rId34"/>
    <p:sldId id="347" r:id="rId35"/>
    <p:sldId id="348" r:id="rId36"/>
    <p:sldId id="349" r:id="rId37"/>
    <p:sldId id="350" r:id="rId38"/>
    <p:sldId id="351" r:id="rId39"/>
    <p:sldId id="436" r:id="rId40"/>
    <p:sldId id="435" r:id="rId41"/>
    <p:sldId id="352" r:id="rId42"/>
    <p:sldId id="353" r:id="rId43"/>
    <p:sldId id="354" r:id="rId44"/>
    <p:sldId id="355" r:id="rId45"/>
    <p:sldId id="356" r:id="rId46"/>
    <p:sldId id="357" r:id="rId47"/>
    <p:sldId id="358" r:id="rId48"/>
    <p:sldId id="359" r:id="rId49"/>
    <p:sldId id="360" r:id="rId50"/>
    <p:sldId id="361" r:id="rId51"/>
    <p:sldId id="362" r:id="rId52"/>
    <p:sldId id="363" r:id="rId53"/>
    <p:sldId id="364" r:id="rId54"/>
    <p:sldId id="365" r:id="rId55"/>
    <p:sldId id="366" r:id="rId56"/>
    <p:sldId id="367" r:id="rId57"/>
    <p:sldId id="368" r:id="rId58"/>
    <p:sldId id="369" r:id="rId59"/>
    <p:sldId id="370" r:id="rId60"/>
    <p:sldId id="371" r:id="rId61"/>
    <p:sldId id="372" r:id="rId62"/>
    <p:sldId id="373" r:id="rId63"/>
    <p:sldId id="374" r:id="rId64"/>
    <p:sldId id="375" r:id="rId65"/>
    <p:sldId id="376" r:id="rId66"/>
    <p:sldId id="377" r:id="rId67"/>
    <p:sldId id="378" r:id="rId68"/>
    <p:sldId id="379" r:id="rId69"/>
    <p:sldId id="380" r:id="rId70"/>
    <p:sldId id="381" r:id="rId71"/>
    <p:sldId id="382" r:id="rId72"/>
    <p:sldId id="383" r:id="rId73"/>
    <p:sldId id="384" r:id="rId74"/>
    <p:sldId id="385" r:id="rId75"/>
    <p:sldId id="388" r:id="rId76"/>
    <p:sldId id="389" r:id="rId77"/>
    <p:sldId id="386" r:id="rId78"/>
    <p:sldId id="387" r:id="rId79"/>
    <p:sldId id="390" r:id="rId80"/>
    <p:sldId id="391" r:id="rId81"/>
    <p:sldId id="392" r:id="rId82"/>
    <p:sldId id="437" r:id="rId83"/>
    <p:sldId id="393" r:id="rId84"/>
    <p:sldId id="394" r:id="rId85"/>
    <p:sldId id="395" r:id="rId86"/>
    <p:sldId id="396" r:id="rId87"/>
    <p:sldId id="397" r:id="rId88"/>
    <p:sldId id="398" r:id="rId89"/>
    <p:sldId id="454" r:id="rId90"/>
    <p:sldId id="455" r:id="rId91"/>
    <p:sldId id="399" r:id="rId92"/>
    <p:sldId id="400" r:id="rId93"/>
    <p:sldId id="438" r:id="rId94"/>
    <p:sldId id="443" r:id="rId95"/>
    <p:sldId id="439" r:id="rId96"/>
    <p:sldId id="440" r:id="rId97"/>
    <p:sldId id="441" r:id="rId98"/>
    <p:sldId id="442" r:id="rId99"/>
    <p:sldId id="414" r:id="rId100"/>
    <p:sldId id="415" r:id="rId101"/>
    <p:sldId id="416" r:id="rId102"/>
    <p:sldId id="417" r:id="rId103"/>
    <p:sldId id="418" r:id="rId104"/>
    <p:sldId id="419" r:id="rId105"/>
    <p:sldId id="420" r:id="rId106"/>
    <p:sldId id="446" r:id="rId107"/>
    <p:sldId id="447" r:id="rId108"/>
    <p:sldId id="448" r:id="rId109"/>
    <p:sldId id="449" r:id="rId110"/>
    <p:sldId id="450" r:id="rId111"/>
    <p:sldId id="451" r:id="rId112"/>
    <p:sldId id="452" r:id="rId113"/>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00CC"/>
    <a:srgbClr val="0000FF"/>
    <a:srgbClr val="333399"/>
    <a:srgbClr val="FF6600"/>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50" autoAdjust="0"/>
    <p:restoredTop sz="89241" autoAdjust="0"/>
  </p:normalViewPr>
  <p:slideViewPr>
    <p:cSldViewPr snapToGrid="0">
      <p:cViewPr varScale="1">
        <p:scale>
          <a:sx n="63" d="100"/>
          <a:sy n="63" d="100"/>
        </p:scale>
        <p:origin x="-1146" y="-10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notesMaster" Target="notesMasters/notesMaster1.xml"/><Relationship Id="rId119"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_rels/activeX4.xml.rels><?xml version="1.0" encoding="UTF-8" standalone="yes"?>
<Relationships xmlns="http://schemas.openxmlformats.org/package/2006/relationships"><Relationship Id="rId1" Type="http://schemas.microsoft.com/office/2006/relationships/activeXControlBinary" Target="activeX4.bin"/></Relationships>
</file>

<file path=ppt/activeX/_rels/activeX5.xml.rels><?xml version="1.0" encoding="UTF-8" standalone="yes"?>
<Relationships xmlns="http://schemas.openxmlformats.org/package/2006/relationships"><Relationship Id="rId1" Type="http://schemas.microsoft.com/office/2006/relationships/activeXControlBinary" Target="activeX5.bin"/></Relationships>
</file>

<file path=ppt/activeX/_rels/activeX6.xml.rels><?xml version="1.0" encoding="UTF-8" standalone="yes"?>
<Relationships xmlns="http://schemas.openxmlformats.org/package/2006/relationships"><Relationship Id="rId1" Type="http://schemas.microsoft.com/office/2006/relationships/activeXControlBinary" Target="activeX6.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activeX/activeX2.xml><?xml version="1.0" encoding="utf-8"?>
<ax:ocx xmlns:ax="http://schemas.microsoft.com/office/2006/activeX" xmlns:r="http://schemas.openxmlformats.org/officeDocument/2006/relationships" ax:classid="{D27CDB6E-AE6D-11CF-96B8-444553540000}" ax:persistence="persistStorage" r:id="rId1"/>
</file>

<file path=ppt/activeX/activeX3.xml><?xml version="1.0" encoding="utf-8"?>
<ax:ocx xmlns:ax="http://schemas.microsoft.com/office/2006/activeX" xmlns:r="http://schemas.openxmlformats.org/officeDocument/2006/relationships" ax:classid="{D27CDB6E-AE6D-11CF-96B8-444553540000}" ax:persistence="persistStorage" r:id="rId1"/>
</file>

<file path=ppt/activeX/activeX4.xml><?xml version="1.0" encoding="utf-8"?>
<ax:ocx xmlns:ax="http://schemas.microsoft.com/office/2006/activeX" xmlns:r="http://schemas.openxmlformats.org/officeDocument/2006/relationships" ax:classid="{D27CDB6E-AE6D-11CF-96B8-444553540000}" ax:persistence="persistStorage" r:id="rId1"/>
</file>

<file path=ppt/activeX/activeX5.xml><?xml version="1.0" encoding="utf-8"?>
<ax:ocx xmlns:ax="http://schemas.microsoft.com/office/2006/activeX" xmlns:r="http://schemas.openxmlformats.org/officeDocument/2006/relationships" ax:classid="{D27CDB6E-AE6D-11CF-96B8-444553540000}" ax:persistence="persistStorage" r:id="rId1"/>
</file>

<file path=ppt/activeX/activeX6.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187.emf"/><Relationship Id="rId3" Type="http://schemas.openxmlformats.org/officeDocument/2006/relationships/image" Target="../media/image182.emf"/><Relationship Id="rId7" Type="http://schemas.openxmlformats.org/officeDocument/2006/relationships/image" Target="../media/image186.emf"/><Relationship Id="rId2" Type="http://schemas.openxmlformats.org/officeDocument/2006/relationships/image" Target="../media/image181.emf"/><Relationship Id="rId1" Type="http://schemas.openxmlformats.org/officeDocument/2006/relationships/image" Target="../media/image180.emf"/><Relationship Id="rId6" Type="http://schemas.openxmlformats.org/officeDocument/2006/relationships/image" Target="../media/image185.emf"/><Relationship Id="rId5" Type="http://schemas.openxmlformats.org/officeDocument/2006/relationships/image" Target="../media/image184.emf"/><Relationship Id="rId4" Type="http://schemas.openxmlformats.org/officeDocument/2006/relationships/image" Target="../media/image18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9.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1.png"/></Relationships>
</file>

<file path=ppt/drawings/_rels/vmlDrawing4.vml.rels><?xml version="1.0" encoding="UTF-8" standalone="yes"?>
<Relationships xmlns="http://schemas.openxmlformats.org/package/2006/relationships"><Relationship Id="rId3" Type="http://schemas.openxmlformats.org/officeDocument/2006/relationships/image" Target="../media/image72.emf"/><Relationship Id="rId7" Type="http://schemas.openxmlformats.org/officeDocument/2006/relationships/image" Target="../media/image76.emf"/><Relationship Id="rId2" Type="http://schemas.openxmlformats.org/officeDocument/2006/relationships/image" Target="../media/image71.emf"/><Relationship Id="rId1" Type="http://schemas.openxmlformats.org/officeDocument/2006/relationships/image" Target="../media/image70.wmf"/><Relationship Id="rId6" Type="http://schemas.openxmlformats.org/officeDocument/2006/relationships/image" Target="../media/image75.emf"/><Relationship Id="rId5" Type="http://schemas.openxmlformats.org/officeDocument/2006/relationships/image" Target="../media/image74.emf"/><Relationship Id="rId4" Type="http://schemas.openxmlformats.org/officeDocument/2006/relationships/image" Target="../media/image7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7.png"/></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emf"/><Relationship Id="rId1" Type="http://schemas.openxmlformats.org/officeDocument/2006/relationships/image" Target="../media/image99.emf"/><Relationship Id="rId4" Type="http://schemas.openxmlformats.org/officeDocument/2006/relationships/image" Target="../media/image102.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image" Target="../media/image117.png"/></Relationships>
</file>

<file path=ppt/drawings/_rels/vmlDrawing8.vml.rels><?xml version="1.0" encoding="UTF-8" standalone="yes"?>
<Relationships xmlns="http://schemas.openxmlformats.org/package/2006/relationships"><Relationship Id="rId8" Type="http://schemas.openxmlformats.org/officeDocument/2006/relationships/image" Target="../media/image128.emf"/><Relationship Id="rId13" Type="http://schemas.openxmlformats.org/officeDocument/2006/relationships/image" Target="../media/image133.emf"/><Relationship Id="rId18" Type="http://schemas.openxmlformats.org/officeDocument/2006/relationships/image" Target="../media/image138.emf"/><Relationship Id="rId3" Type="http://schemas.openxmlformats.org/officeDocument/2006/relationships/image" Target="../media/image123.emf"/><Relationship Id="rId7" Type="http://schemas.openxmlformats.org/officeDocument/2006/relationships/image" Target="../media/image127.emf"/><Relationship Id="rId12" Type="http://schemas.openxmlformats.org/officeDocument/2006/relationships/image" Target="../media/image132.emf"/><Relationship Id="rId17" Type="http://schemas.openxmlformats.org/officeDocument/2006/relationships/image" Target="../media/image137.emf"/><Relationship Id="rId2" Type="http://schemas.openxmlformats.org/officeDocument/2006/relationships/image" Target="../media/image122.emf"/><Relationship Id="rId16" Type="http://schemas.openxmlformats.org/officeDocument/2006/relationships/image" Target="../media/image136.emf"/><Relationship Id="rId1" Type="http://schemas.openxmlformats.org/officeDocument/2006/relationships/image" Target="../media/image121.emf"/><Relationship Id="rId6" Type="http://schemas.openxmlformats.org/officeDocument/2006/relationships/image" Target="../media/image126.emf"/><Relationship Id="rId11" Type="http://schemas.openxmlformats.org/officeDocument/2006/relationships/image" Target="../media/image131.emf"/><Relationship Id="rId5" Type="http://schemas.openxmlformats.org/officeDocument/2006/relationships/image" Target="../media/image125.emf"/><Relationship Id="rId15" Type="http://schemas.openxmlformats.org/officeDocument/2006/relationships/image" Target="../media/image135.emf"/><Relationship Id="rId10" Type="http://schemas.openxmlformats.org/officeDocument/2006/relationships/image" Target="../media/image130.emf"/><Relationship Id="rId19" Type="http://schemas.openxmlformats.org/officeDocument/2006/relationships/image" Target="../media/image139.emf"/><Relationship Id="rId4" Type="http://schemas.openxmlformats.org/officeDocument/2006/relationships/image" Target="../media/image124.emf"/><Relationship Id="rId9" Type="http://schemas.openxmlformats.org/officeDocument/2006/relationships/image" Target="../media/image129.emf"/><Relationship Id="rId14" Type="http://schemas.openxmlformats.org/officeDocument/2006/relationships/image" Target="../media/image13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7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AA253E4B-54B1-4E59-8E11-26D620883BDC}" type="datetimeFigureOut">
              <a:rPr lang="zh-CN" altLang="en-US"/>
              <a:t>2018/9/3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1EC2FE86-6D57-4C79-AF63-1CCF3BCAF0AF}" type="slidenum">
              <a:rPr lang="zh-CN" altLang="en-US"/>
              <a:t>‹#›</a:t>
            </a:fld>
            <a:endParaRPr lang="zh-CN" altLang="en-US"/>
          </a:p>
        </p:txBody>
      </p:sp>
    </p:spTree>
    <p:extLst>
      <p:ext uri="{BB962C8B-B14F-4D97-AF65-F5344CB8AC3E}">
        <p14:creationId xmlns:p14="http://schemas.microsoft.com/office/powerpoint/2010/main" val="379954075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93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D155519-6079-41BC-B1BB-320B196D05B8}" type="slidenum">
              <a:rPr lang="zh-CN" altLang="en-US"/>
              <a:pPr>
                <a:spcBef>
                  <a:spcPct val="0"/>
                </a:spcBef>
              </a:pPr>
              <a:t>6</a:t>
            </a:fld>
            <a:endParaRPr lang="zh-CN" altLang="en-US"/>
          </a:p>
        </p:txBody>
      </p:sp>
    </p:spTree>
    <p:extLst>
      <p:ext uri="{BB962C8B-B14F-4D97-AF65-F5344CB8AC3E}">
        <p14:creationId xmlns:p14="http://schemas.microsoft.com/office/powerpoint/2010/main" val="3426431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757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9E753AF-ABC2-4579-A749-F875ED1455C2}" type="slidenum">
              <a:rPr lang="zh-CN" altLang="en-US"/>
              <a:pPr>
                <a:spcBef>
                  <a:spcPct val="0"/>
                </a:spcBef>
              </a:pPr>
              <a:t>16</a:t>
            </a:fld>
            <a:endParaRPr lang="zh-CN" altLang="en-US"/>
          </a:p>
        </p:txBody>
      </p:sp>
    </p:spTree>
    <p:extLst>
      <p:ext uri="{BB962C8B-B14F-4D97-AF65-F5344CB8AC3E}">
        <p14:creationId xmlns:p14="http://schemas.microsoft.com/office/powerpoint/2010/main" val="126548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860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07CC7A4-41DB-4808-8334-733E93C71DA4}" type="slidenum">
              <a:rPr lang="zh-CN" altLang="en-US"/>
              <a:pPr>
                <a:spcBef>
                  <a:spcPct val="0"/>
                </a:spcBef>
              </a:pPr>
              <a:t>17</a:t>
            </a:fld>
            <a:endParaRPr lang="zh-CN" altLang="en-US"/>
          </a:p>
        </p:txBody>
      </p:sp>
    </p:spTree>
    <p:extLst>
      <p:ext uri="{BB962C8B-B14F-4D97-AF65-F5344CB8AC3E}">
        <p14:creationId xmlns:p14="http://schemas.microsoft.com/office/powerpoint/2010/main" val="407217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a:ln/>
        </p:spPr>
      </p:sp>
      <p:sp>
        <p:nvSpPr>
          <p:cNvPr id="184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3B1692BA-105F-4D90-A95F-4547E4555A06}" type="slidenum">
              <a:rPr lang="zh-CN" altLang="en-US" sz="1200" smtClean="0"/>
              <a:pPr/>
              <a:t>18</a:t>
            </a:fld>
            <a:endParaRPr lang="en-US" altLang="zh-CN" sz="1200"/>
          </a:p>
        </p:txBody>
      </p:sp>
    </p:spTree>
    <p:extLst>
      <p:ext uri="{BB962C8B-B14F-4D97-AF65-F5344CB8AC3E}">
        <p14:creationId xmlns:p14="http://schemas.microsoft.com/office/powerpoint/2010/main" val="1225108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a:ln/>
        </p:spPr>
      </p:sp>
      <p:sp>
        <p:nvSpPr>
          <p:cNvPr id="204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4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宋体" panose="02010600030101010101" pitchFamily="2" charset="-122"/>
              </a:defRPr>
            </a:lvl1pPr>
            <a:lvl2pPr marL="742950" indent="-285750">
              <a:defRPr sz="2400">
                <a:solidFill>
                  <a:schemeClr val="tx1"/>
                </a:solidFill>
                <a:latin typeface="Times New Roman" panose="02020603050405020304" pitchFamily="18" charset="0"/>
                <a:ea typeface="宋体" panose="02010600030101010101" pitchFamily="2" charset="-122"/>
              </a:defRPr>
            </a:lvl2pPr>
            <a:lvl3pPr marL="1143000" indent="-228600">
              <a:defRPr sz="2400">
                <a:solidFill>
                  <a:schemeClr val="tx1"/>
                </a:solidFill>
                <a:latin typeface="Times New Roman" panose="02020603050405020304" pitchFamily="18" charset="0"/>
                <a:ea typeface="宋体" panose="02010600030101010101" pitchFamily="2" charset="-122"/>
              </a:defRPr>
            </a:lvl3pPr>
            <a:lvl4pPr marL="1600200" indent="-228600">
              <a:defRPr sz="2400">
                <a:solidFill>
                  <a:schemeClr val="tx1"/>
                </a:solidFill>
                <a:latin typeface="Times New Roman" panose="02020603050405020304" pitchFamily="18" charset="0"/>
                <a:ea typeface="宋体" panose="02010600030101010101" pitchFamily="2" charset="-122"/>
              </a:defRPr>
            </a:lvl4pPr>
            <a:lvl5pPr marL="2057400" indent="-22860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9FD8E1CF-5A09-4DD1-A782-1BEF674667C5}" type="slidenum">
              <a:rPr lang="zh-CN" altLang="en-US" sz="1200" smtClean="0"/>
              <a:pPr/>
              <a:t>19</a:t>
            </a:fld>
            <a:endParaRPr lang="en-US" altLang="zh-CN" sz="1200"/>
          </a:p>
        </p:txBody>
      </p:sp>
    </p:spTree>
    <p:extLst>
      <p:ext uri="{BB962C8B-B14F-4D97-AF65-F5344CB8AC3E}">
        <p14:creationId xmlns:p14="http://schemas.microsoft.com/office/powerpoint/2010/main" val="16371730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80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880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1733C3C5-FFC9-43E6-BADC-B5D57B874375}" type="slidenum">
              <a:rPr lang="zh-CN" altLang="en-US"/>
              <a:pPr>
                <a:spcBef>
                  <a:spcPct val="0"/>
                </a:spcBef>
              </a:pPr>
              <a:t>20</a:t>
            </a:fld>
            <a:endParaRPr lang="zh-CN" altLang="en-US"/>
          </a:p>
        </p:txBody>
      </p:sp>
    </p:spTree>
    <p:extLst>
      <p:ext uri="{BB962C8B-B14F-4D97-AF65-F5344CB8AC3E}">
        <p14:creationId xmlns:p14="http://schemas.microsoft.com/office/powerpoint/2010/main" val="2656181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01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901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061A124-9E1A-49A0-8A6D-9815289C6B0C}" type="slidenum">
              <a:rPr lang="zh-CN" altLang="en-US"/>
              <a:pPr>
                <a:spcBef>
                  <a:spcPct val="0"/>
                </a:spcBef>
              </a:pPr>
              <a:t>21</a:t>
            </a:fld>
            <a:endParaRPr lang="zh-CN" altLang="en-US"/>
          </a:p>
        </p:txBody>
      </p:sp>
    </p:spTree>
    <p:extLst>
      <p:ext uri="{BB962C8B-B14F-4D97-AF65-F5344CB8AC3E}">
        <p14:creationId xmlns:p14="http://schemas.microsoft.com/office/powerpoint/2010/main" val="27740895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921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D5D77B7-4FD3-40E6-BD2E-DCFF68953630}" type="slidenum">
              <a:rPr lang="zh-CN" altLang="en-US"/>
              <a:pPr>
                <a:spcBef>
                  <a:spcPct val="0"/>
                </a:spcBef>
              </a:pPr>
              <a:t>22</a:t>
            </a:fld>
            <a:endParaRPr lang="zh-CN" altLang="en-US"/>
          </a:p>
        </p:txBody>
      </p:sp>
    </p:spTree>
    <p:extLst>
      <p:ext uri="{BB962C8B-B14F-4D97-AF65-F5344CB8AC3E}">
        <p14:creationId xmlns:p14="http://schemas.microsoft.com/office/powerpoint/2010/main" val="3247574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42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CA02415-C621-4DF5-9292-37CC278147E2}" type="slidenum">
              <a:rPr lang="zh-CN" altLang="en-US"/>
              <a:pPr>
                <a:spcBef>
                  <a:spcPct val="0"/>
                </a:spcBef>
              </a:pPr>
              <a:t>23</a:t>
            </a:fld>
            <a:endParaRPr lang="en-US" altLang="zh-CN"/>
          </a:p>
        </p:txBody>
      </p:sp>
    </p:spTree>
    <p:extLst>
      <p:ext uri="{BB962C8B-B14F-4D97-AF65-F5344CB8AC3E}">
        <p14:creationId xmlns:p14="http://schemas.microsoft.com/office/powerpoint/2010/main" val="27863157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962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C5A3EF6-0487-4F6E-B3C8-A738F74DA1DC}" type="slidenum">
              <a:rPr lang="zh-CN" altLang="en-US"/>
              <a:pPr>
                <a:spcBef>
                  <a:spcPct val="0"/>
                </a:spcBef>
              </a:pPr>
              <a:t>24</a:t>
            </a:fld>
            <a:endParaRPr lang="zh-CN" altLang="en-US"/>
          </a:p>
        </p:txBody>
      </p:sp>
    </p:spTree>
    <p:extLst>
      <p:ext uri="{BB962C8B-B14F-4D97-AF65-F5344CB8AC3E}">
        <p14:creationId xmlns:p14="http://schemas.microsoft.com/office/powerpoint/2010/main" val="2560225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962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C5A3EF6-0487-4F6E-B3C8-A738F74DA1DC}" type="slidenum">
              <a:rPr lang="zh-CN" altLang="en-US"/>
              <a:pPr>
                <a:spcBef>
                  <a:spcPct val="0"/>
                </a:spcBef>
              </a:pPr>
              <a:t>25</a:t>
            </a:fld>
            <a:endParaRPr lang="zh-CN" altLang="en-US"/>
          </a:p>
        </p:txBody>
      </p:sp>
    </p:spTree>
    <p:extLst>
      <p:ext uri="{BB962C8B-B14F-4D97-AF65-F5344CB8AC3E}">
        <p14:creationId xmlns:p14="http://schemas.microsoft.com/office/powerpoint/2010/main" val="1547629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14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E0CE495-ECD4-422C-BB76-80074A33B099}" type="slidenum">
              <a:rPr lang="zh-CN" altLang="en-US"/>
              <a:pPr>
                <a:spcBef>
                  <a:spcPct val="0"/>
                </a:spcBef>
              </a:pPr>
              <a:t>7</a:t>
            </a:fld>
            <a:endParaRPr lang="zh-CN" altLang="en-US"/>
          </a:p>
        </p:txBody>
      </p:sp>
    </p:spTree>
    <p:extLst>
      <p:ext uri="{BB962C8B-B14F-4D97-AF65-F5344CB8AC3E}">
        <p14:creationId xmlns:p14="http://schemas.microsoft.com/office/powerpoint/2010/main" val="169231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983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FB90AA50-34B8-4125-9429-FA81B9378BC4}" type="slidenum">
              <a:rPr lang="zh-CN" altLang="en-US"/>
              <a:pPr>
                <a:spcBef>
                  <a:spcPct val="0"/>
                </a:spcBef>
              </a:pPr>
              <a:t>26</a:t>
            </a:fld>
            <a:endParaRPr lang="zh-CN" altLang="en-US"/>
          </a:p>
        </p:txBody>
      </p:sp>
    </p:spTree>
    <p:extLst>
      <p:ext uri="{BB962C8B-B14F-4D97-AF65-F5344CB8AC3E}">
        <p14:creationId xmlns:p14="http://schemas.microsoft.com/office/powerpoint/2010/main" val="753474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E261D99-6C9F-49CB-A4FF-9F5A42C3C04E}" type="slidenum">
              <a:rPr lang="zh-CN" altLang="en-US"/>
              <a:pPr>
                <a:spcBef>
                  <a:spcPct val="0"/>
                </a:spcBef>
              </a:pPr>
              <a:t>27</a:t>
            </a:fld>
            <a:endParaRPr lang="zh-CN" altLang="en-US"/>
          </a:p>
        </p:txBody>
      </p:sp>
    </p:spTree>
    <p:extLst>
      <p:ext uri="{BB962C8B-B14F-4D97-AF65-F5344CB8AC3E}">
        <p14:creationId xmlns:p14="http://schemas.microsoft.com/office/powerpoint/2010/main" val="12589910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024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776D1DB-9056-4EEA-9241-E7548B60E537}" type="slidenum">
              <a:rPr lang="zh-CN" altLang="en-US"/>
              <a:pPr>
                <a:spcBef>
                  <a:spcPct val="0"/>
                </a:spcBef>
              </a:pPr>
              <a:t>28</a:t>
            </a:fld>
            <a:endParaRPr lang="zh-CN" altLang="en-US"/>
          </a:p>
        </p:txBody>
      </p:sp>
    </p:spTree>
    <p:extLst>
      <p:ext uri="{BB962C8B-B14F-4D97-AF65-F5344CB8AC3E}">
        <p14:creationId xmlns:p14="http://schemas.microsoft.com/office/powerpoint/2010/main" val="2844303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44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044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2D61D2B-1E2A-4654-A3CF-BFFA56804CEA}" type="slidenum">
              <a:rPr lang="zh-CN" altLang="en-US"/>
              <a:pPr>
                <a:spcBef>
                  <a:spcPct val="0"/>
                </a:spcBef>
              </a:pPr>
              <a:t>29</a:t>
            </a:fld>
            <a:endParaRPr lang="zh-CN" altLang="en-US"/>
          </a:p>
        </p:txBody>
      </p:sp>
    </p:spTree>
    <p:extLst>
      <p:ext uri="{BB962C8B-B14F-4D97-AF65-F5344CB8AC3E}">
        <p14:creationId xmlns:p14="http://schemas.microsoft.com/office/powerpoint/2010/main" val="30827143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065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B72D266-4457-424C-95F1-853D9C6DEE0D}" type="slidenum">
              <a:rPr lang="zh-CN" altLang="en-US"/>
              <a:pPr>
                <a:spcBef>
                  <a:spcPct val="0"/>
                </a:spcBef>
              </a:pPr>
              <a:t>30</a:t>
            </a:fld>
            <a:endParaRPr lang="zh-CN" altLang="en-US"/>
          </a:p>
        </p:txBody>
      </p:sp>
    </p:spTree>
    <p:extLst>
      <p:ext uri="{BB962C8B-B14F-4D97-AF65-F5344CB8AC3E}">
        <p14:creationId xmlns:p14="http://schemas.microsoft.com/office/powerpoint/2010/main" val="8746400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085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9758805-4999-40C3-BAA5-AB5FB3F3C544}" type="slidenum">
              <a:rPr lang="zh-CN" altLang="en-US"/>
              <a:pPr>
                <a:spcBef>
                  <a:spcPct val="0"/>
                </a:spcBef>
              </a:pPr>
              <a:t>38</a:t>
            </a:fld>
            <a:endParaRPr lang="zh-CN" altLang="en-US"/>
          </a:p>
        </p:txBody>
      </p:sp>
    </p:spTree>
    <p:extLst>
      <p:ext uri="{BB962C8B-B14F-4D97-AF65-F5344CB8AC3E}">
        <p14:creationId xmlns:p14="http://schemas.microsoft.com/office/powerpoint/2010/main" val="18615957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085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9758805-4999-40C3-BAA5-AB5FB3F3C544}" type="slidenum">
              <a:rPr lang="zh-CN" altLang="en-US"/>
              <a:pPr>
                <a:spcBef>
                  <a:spcPct val="0"/>
                </a:spcBef>
              </a:pPr>
              <a:t>39</a:t>
            </a:fld>
            <a:endParaRPr lang="zh-CN" altLang="en-US"/>
          </a:p>
        </p:txBody>
      </p:sp>
    </p:spTree>
    <p:extLst>
      <p:ext uri="{BB962C8B-B14F-4D97-AF65-F5344CB8AC3E}">
        <p14:creationId xmlns:p14="http://schemas.microsoft.com/office/powerpoint/2010/main" val="369342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085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9758805-4999-40C3-BAA5-AB5FB3F3C544}" type="slidenum">
              <a:rPr lang="zh-CN" altLang="en-US"/>
              <a:pPr>
                <a:spcBef>
                  <a:spcPct val="0"/>
                </a:spcBef>
              </a:pPr>
              <a:t>40</a:t>
            </a:fld>
            <a:endParaRPr lang="zh-CN" altLang="en-US"/>
          </a:p>
        </p:txBody>
      </p:sp>
    </p:spTree>
    <p:extLst>
      <p:ext uri="{BB962C8B-B14F-4D97-AF65-F5344CB8AC3E}">
        <p14:creationId xmlns:p14="http://schemas.microsoft.com/office/powerpoint/2010/main" val="211781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05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105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63072722-B4C3-4430-A2E4-9BAE3950F81E}" type="slidenum">
              <a:rPr lang="zh-CN" altLang="en-US"/>
              <a:pPr>
                <a:spcBef>
                  <a:spcPct val="0"/>
                </a:spcBef>
              </a:pPr>
              <a:t>41</a:t>
            </a:fld>
            <a:endParaRPr lang="zh-CN" altLang="en-US"/>
          </a:p>
        </p:txBody>
      </p:sp>
    </p:spTree>
    <p:extLst>
      <p:ext uri="{BB962C8B-B14F-4D97-AF65-F5344CB8AC3E}">
        <p14:creationId xmlns:p14="http://schemas.microsoft.com/office/powerpoint/2010/main" val="29771428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126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6A23B3EE-1944-48A7-83FF-EFAD82BAAD89}" type="slidenum">
              <a:rPr lang="zh-CN" altLang="en-US">
                <a:solidFill>
                  <a:srgbClr val="000000"/>
                </a:solidFill>
              </a:rPr>
              <a:pPr>
                <a:spcBef>
                  <a:spcPct val="0"/>
                </a:spcBef>
              </a:pPr>
              <a:t>42</a:t>
            </a:fld>
            <a:endParaRPr lang="en-US" altLang="zh-CN">
              <a:solidFill>
                <a:srgbClr val="000000"/>
              </a:solidFill>
            </a:endParaRPr>
          </a:p>
        </p:txBody>
      </p:sp>
    </p:spTree>
    <p:extLst>
      <p:ext uri="{BB962C8B-B14F-4D97-AF65-F5344CB8AC3E}">
        <p14:creationId xmlns:p14="http://schemas.microsoft.com/office/powerpoint/2010/main" val="1928624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34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7172B45-C122-44E9-97F2-F64971D4ABB7}" type="slidenum">
              <a:rPr lang="zh-CN" altLang="en-US"/>
              <a:pPr>
                <a:spcBef>
                  <a:spcPct val="0"/>
                </a:spcBef>
              </a:pPr>
              <a:t>9</a:t>
            </a:fld>
            <a:endParaRPr lang="zh-CN" altLang="en-US"/>
          </a:p>
        </p:txBody>
      </p:sp>
    </p:spTree>
    <p:extLst>
      <p:ext uri="{BB962C8B-B14F-4D97-AF65-F5344CB8AC3E}">
        <p14:creationId xmlns:p14="http://schemas.microsoft.com/office/powerpoint/2010/main" val="35560409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146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7803F744-E601-4E39-9597-26FD02A18CF7}" type="slidenum">
              <a:rPr lang="zh-CN" altLang="en-US">
                <a:solidFill>
                  <a:srgbClr val="000000"/>
                </a:solidFill>
              </a:rPr>
              <a:pPr>
                <a:spcBef>
                  <a:spcPct val="0"/>
                </a:spcBef>
              </a:pPr>
              <a:t>43</a:t>
            </a:fld>
            <a:endParaRPr lang="en-US" altLang="zh-CN">
              <a:solidFill>
                <a:srgbClr val="000000"/>
              </a:solidFill>
            </a:endParaRPr>
          </a:p>
        </p:txBody>
      </p:sp>
    </p:spTree>
    <p:extLst>
      <p:ext uri="{BB962C8B-B14F-4D97-AF65-F5344CB8AC3E}">
        <p14:creationId xmlns:p14="http://schemas.microsoft.com/office/powerpoint/2010/main" val="27842110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167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78AB8F7C-C60B-425C-B9D2-B883C32AC471}" type="slidenum">
              <a:rPr lang="zh-CN" altLang="en-US"/>
              <a:pPr>
                <a:spcBef>
                  <a:spcPct val="0"/>
                </a:spcBef>
              </a:pPr>
              <a:t>44</a:t>
            </a:fld>
            <a:endParaRPr lang="zh-CN" altLang="en-US"/>
          </a:p>
        </p:txBody>
      </p:sp>
    </p:spTree>
    <p:extLst>
      <p:ext uri="{BB962C8B-B14F-4D97-AF65-F5344CB8AC3E}">
        <p14:creationId xmlns:p14="http://schemas.microsoft.com/office/powerpoint/2010/main" val="35045981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187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43D1D86-3AA1-4896-941C-13AFD9506D3C}" type="slidenum">
              <a:rPr lang="zh-CN" altLang="en-US"/>
              <a:pPr>
                <a:spcBef>
                  <a:spcPct val="0"/>
                </a:spcBef>
              </a:pPr>
              <a:t>45</a:t>
            </a:fld>
            <a:endParaRPr lang="zh-CN" altLang="en-US"/>
          </a:p>
        </p:txBody>
      </p:sp>
    </p:spTree>
    <p:extLst>
      <p:ext uri="{BB962C8B-B14F-4D97-AF65-F5344CB8AC3E}">
        <p14:creationId xmlns:p14="http://schemas.microsoft.com/office/powerpoint/2010/main" val="19353265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208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B7B70F8-E88D-443A-939D-BAE3E878F0D5}" type="slidenum">
              <a:rPr lang="zh-CN" altLang="en-US"/>
              <a:pPr>
                <a:spcBef>
                  <a:spcPct val="0"/>
                </a:spcBef>
              </a:pPr>
              <a:t>46</a:t>
            </a:fld>
            <a:endParaRPr lang="zh-CN" altLang="en-US"/>
          </a:p>
        </p:txBody>
      </p:sp>
    </p:spTree>
    <p:extLst>
      <p:ext uri="{BB962C8B-B14F-4D97-AF65-F5344CB8AC3E}">
        <p14:creationId xmlns:p14="http://schemas.microsoft.com/office/powerpoint/2010/main" val="14636391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228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040366BF-AE53-4DED-A662-FB59755A7591}" type="slidenum">
              <a:rPr lang="zh-CN" altLang="en-US"/>
              <a:pPr>
                <a:spcBef>
                  <a:spcPct val="0"/>
                </a:spcBef>
              </a:pPr>
              <a:t>47</a:t>
            </a:fld>
            <a:endParaRPr lang="zh-CN" altLang="en-US"/>
          </a:p>
        </p:txBody>
      </p:sp>
    </p:spTree>
    <p:extLst>
      <p:ext uri="{BB962C8B-B14F-4D97-AF65-F5344CB8AC3E}">
        <p14:creationId xmlns:p14="http://schemas.microsoft.com/office/powerpoint/2010/main" val="26544374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249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83FB000-676D-434E-9F82-338E01C7443A}" type="slidenum">
              <a:rPr lang="zh-CN" altLang="en-US"/>
              <a:pPr>
                <a:spcBef>
                  <a:spcPct val="0"/>
                </a:spcBef>
              </a:pPr>
              <a:t>48</a:t>
            </a:fld>
            <a:endParaRPr lang="zh-CN" altLang="en-US"/>
          </a:p>
        </p:txBody>
      </p:sp>
    </p:spTree>
    <p:extLst>
      <p:ext uri="{BB962C8B-B14F-4D97-AF65-F5344CB8AC3E}">
        <p14:creationId xmlns:p14="http://schemas.microsoft.com/office/powerpoint/2010/main" val="3096551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269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52B8C8F-0991-4912-8B86-3A49889EA93C}" type="slidenum">
              <a:rPr lang="zh-CN" altLang="en-US"/>
              <a:pPr>
                <a:spcBef>
                  <a:spcPct val="0"/>
                </a:spcBef>
              </a:pPr>
              <a:t>49</a:t>
            </a:fld>
            <a:endParaRPr lang="zh-CN" altLang="en-US"/>
          </a:p>
        </p:txBody>
      </p:sp>
    </p:spTree>
    <p:extLst>
      <p:ext uri="{BB962C8B-B14F-4D97-AF65-F5344CB8AC3E}">
        <p14:creationId xmlns:p14="http://schemas.microsoft.com/office/powerpoint/2010/main" val="40953604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90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290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133F687-FF69-40C3-AEC7-DAE224B183C1}" type="slidenum">
              <a:rPr lang="zh-CN" altLang="en-US"/>
              <a:pPr>
                <a:spcBef>
                  <a:spcPct val="0"/>
                </a:spcBef>
              </a:pPr>
              <a:t>50</a:t>
            </a:fld>
            <a:endParaRPr lang="zh-CN" altLang="en-US"/>
          </a:p>
        </p:txBody>
      </p:sp>
    </p:spTree>
    <p:extLst>
      <p:ext uri="{BB962C8B-B14F-4D97-AF65-F5344CB8AC3E}">
        <p14:creationId xmlns:p14="http://schemas.microsoft.com/office/powerpoint/2010/main" val="31919869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331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49DC56F-8129-42D9-AC87-A1F2AE311ADC}" type="slidenum">
              <a:rPr lang="zh-CN" altLang="en-US"/>
              <a:pPr>
                <a:spcBef>
                  <a:spcPct val="0"/>
                </a:spcBef>
              </a:pPr>
              <a:t>51</a:t>
            </a:fld>
            <a:endParaRPr lang="zh-CN" altLang="en-US"/>
          </a:p>
        </p:txBody>
      </p:sp>
    </p:spTree>
    <p:extLst>
      <p:ext uri="{BB962C8B-B14F-4D97-AF65-F5344CB8AC3E}">
        <p14:creationId xmlns:p14="http://schemas.microsoft.com/office/powerpoint/2010/main" val="10514752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51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351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145BC9E-2EDC-490F-9C67-36113D4B9E38}" type="slidenum">
              <a:rPr lang="zh-CN" altLang="en-US"/>
              <a:pPr>
                <a:spcBef>
                  <a:spcPct val="0"/>
                </a:spcBef>
              </a:pPr>
              <a:t>56</a:t>
            </a:fld>
            <a:endParaRPr lang="zh-CN" altLang="en-US"/>
          </a:p>
        </p:txBody>
      </p:sp>
    </p:spTree>
    <p:extLst>
      <p:ext uri="{BB962C8B-B14F-4D97-AF65-F5344CB8AC3E}">
        <p14:creationId xmlns:p14="http://schemas.microsoft.com/office/powerpoint/2010/main" val="2053211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55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94414B0-2205-49D9-92A0-67794107A5CE}" type="slidenum">
              <a:rPr lang="zh-CN" altLang="en-US"/>
              <a:pPr>
                <a:spcBef>
                  <a:spcPct val="0"/>
                </a:spcBef>
              </a:pPr>
              <a:t>10</a:t>
            </a:fld>
            <a:endParaRPr lang="zh-CN" altLang="en-US"/>
          </a:p>
        </p:txBody>
      </p:sp>
    </p:spTree>
    <p:extLst>
      <p:ext uri="{BB962C8B-B14F-4D97-AF65-F5344CB8AC3E}">
        <p14:creationId xmlns:p14="http://schemas.microsoft.com/office/powerpoint/2010/main" val="42863455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72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37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EE9AA0E-558F-4D80-9719-040D3C6D79E8}" type="slidenum">
              <a:rPr lang="zh-CN" altLang="en-US"/>
              <a:pPr>
                <a:spcBef>
                  <a:spcPct val="0"/>
                </a:spcBef>
              </a:pPr>
              <a:t>57</a:t>
            </a:fld>
            <a:endParaRPr lang="zh-CN" altLang="en-US"/>
          </a:p>
        </p:txBody>
      </p:sp>
    </p:spTree>
    <p:extLst>
      <p:ext uri="{BB962C8B-B14F-4D97-AF65-F5344CB8AC3E}">
        <p14:creationId xmlns:p14="http://schemas.microsoft.com/office/powerpoint/2010/main" val="29837921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92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392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0D12B10B-C3DD-456B-8C99-3C028B43ABFD}" type="slidenum">
              <a:rPr lang="zh-CN" altLang="en-US"/>
              <a:pPr>
                <a:spcBef>
                  <a:spcPct val="0"/>
                </a:spcBef>
              </a:pPr>
              <a:t>58</a:t>
            </a:fld>
            <a:endParaRPr lang="zh-CN" altLang="en-US"/>
          </a:p>
        </p:txBody>
      </p:sp>
    </p:spTree>
    <p:extLst>
      <p:ext uri="{BB962C8B-B14F-4D97-AF65-F5344CB8AC3E}">
        <p14:creationId xmlns:p14="http://schemas.microsoft.com/office/powerpoint/2010/main" val="8754275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41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1921267-BAAC-434B-883B-5220B2C395B6}" type="slidenum">
              <a:rPr lang="zh-CN" altLang="en-US">
                <a:solidFill>
                  <a:srgbClr val="000000"/>
                </a:solidFill>
              </a:rPr>
              <a:pPr>
                <a:spcBef>
                  <a:spcPct val="0"/>
                </a:spcBef>
              </a:pPr>
              <a:t>59</a:t>
            </a:fld>
            <a:endParaRPr lang="en-US" altLang="zh-CN">
              <a:solidFill>
                <a:srgbClr val="000000"/>
              </a:solidFill>
            </a:endParaRPr>
          </a:p>
        </p:txBody>
      </p:sp>
    </p:spTree>
    <p:extLst>
      <p:ext uri="{BB962C8B-B14F-4D97-AF65-F5344CB8AC3E}">
        <p14:creationId xmlns:p14="http://schemas.microsoft.com/office/powerpoint/2010/main" val="8345461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433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8479203-04CE-4A4E-A010-0A3130F93056}" type="slidenum">
              <a:rPr lang="zh-CN" altLang="en-US">
                <a:solidFill>
                  <a:srgbClr val="000000"/>
                </a:solidFill>
              </a:rPr>
              <a:pPr>
                <a:spcBef>
                  <a:spcPct val="0"/>
                </a:spcBef>
              </a:pPr>
              <a:t>60</a:t>
            </a:fld>
            <a:endParaRPr lang="en-US" altLang="zh-CN">
              <a:solidFill>
                <a:srgbClr val="000000"/>
              </a:solidFill>
            </a:endParaRPr>
          </a:p>
        </p:txBody>
      </p:sp>
    </p:spTree>
    <p:extLst>
      <p:ext uri="{BB962C8B-B14F-4D97-AF65-F5344CB8AC3E}">
        <p14:creationId xmlns:p14="http://schemas.microsoft.com/office/powerpoint/2010/main" val="2510010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54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454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F9E32F9D-B37A-403D-8AF7-B06B72178197}" type="slidenum">
              <a:rPr lang="zh-CN" altLang="en-US"/>
              <a:pPr>
                <a:spcBef>
                  <a:spcPct val="0"/>
                </a:spcBef>
              </a:pPr>
              <a:t>61</a:t>
            </a:fld>
            <a:endParaRPr lang="zh-CN" altLang="en-US"/>
          </a:p>
        </p:txBody>
      </p:sp>
    </p:spTree>
    <p:extLst>
      <p:ext uri="{BB962C8B-B14F-4D97-AF65-F5344CB8AC3E}">
        <p14:creationId xmlns:p14="http://schemas.microsoft.com/office/powerpoint/2010/main" val="35941186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74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474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21A92F7E-8597-4ACE-B246-346B6EA5FB90}" type="slidenum">
              <a:rPr lang="zh-CN" altLang="en-US">
                <a:solidFill>
                  <a:srgbClr val="000000"/>
                </a:solidFill>
              </a:rPr>
              <a:pPr>
                <a:spcBef>
                  <a:spcPct val="0"/>
                </a:spcBef>
              </a:pPr>
              <a:t>62</a:t>
            </a:fld>
            <a:endParaRPr lang="en-US" altLang="zh-CN">
              <a:solidFill>
                <a:srgbClr val="000000"/>
              </a:solidFill>
            </a:endParaRPr>
          </a:p>
        </p:txBody>
      </p:sp>
    </p:spTree>
    <p:extLst>
      <p:ext uri="{BB962C8B-B14F-4D97-AF65-F5344CB8AC3E}">
        <p14:creationId xmlns:p14="http://schemas.microsoft.com/office/powerpoint/2010/main" val="36785257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95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495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6CB997F-0502-42D6-8D49-ABC252F68408}" type="slidenum">
              <a:rPr lang="zh-CN" altLang="en-US">
                <a:solidFill>
                  <a:srgbClr val="000000"/>
                </a:solidFill>
              </a:rPr>
              <a:pPr>
                <a:spcBef>
                  <a:spcPct val="0"/>
                </a:spcBef>
              </a:pPr>
              <a:t>63</a:t>
            </a:fld>
            <a:endParaRPr lang="en-US" altLang="zh-CN">
              <a:solidFill>
                <a:srgbClr val="000000"/>
              </a:solidFill>
            </a:endParaRPr>
          </a:p>
        </p:txBody>
      </p:sp>
    </p:spTree>
    <p:extLst>
      <p:ext uri="{BB962C8B-B14F-4D97-AF65-F5344CB8AC3E}">
        <p14:creationId xmlns:p14="http://schemas.microsoft.com/office/powerpoint/2010/main" val="23951416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15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515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5BBB18C7-43DF-4BF3-B1CB-C020E5372DE4}" type="slidenum">
              <a:rPr lang="zh-CN" altLang="en-US">
                <a:solidFill>
                  <a:srgbClr val="000000"/>
                </a:solidFill>
              </a:rPr>
              <a:pPr>
                <a:spcBef>
                  <a:spcPct val="0"/>
                </a:spcBef>
              </a:pPr>
              <a:t>64</a:t>
            </a:fld>
            <a:endParaRPr lang="en-US" altLang="zh-CN">
              <a:solidFill>
                <a:srgbClr val="000000"/>
              </a:solidFill>
            </a:endParaRPr>
          </a:p>
        </p:txBody>
      </p:sp>
    </p:spTree>
    <p:extLst>
      <p:ext uri="{BB962C8B-B14F-4D97-AF65-F5344CB8AC3E}">
        <p14:creationId xmlns:p14="http://schemas.microsoft.com/office/powerpoint/2010/main" val="32272182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536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DE76BB6-38DD-413A-913D-27CC893DABE6}" type="slidenum">
              <a:rPr lang="zh-CN" altLang="en-US">
                <a:solidFill>
                  <a:srgbClr val="000000"/>
                </a:solidFill>
              </a:rPr>
              <a:pPr>
                <a:spcBef>
                  <a:spcPct val="0"/>
                </a:spcBef>
              </a:pPr>
              <a:t>65</a:t>
            </a:fld>
            <a:endParaRPr lang="en-US" altLang="zh-CN">
              <a:solidFill>
                <a:srgbClr val="000000"/>
              </a:solidFill>
            </a:endParaRPr>
          </a:p>
        </p:txBody>
      </p:sp>
    </p:spTree>
    <p:extLst>
      <p:ext uri="{BB962C8B-B14F-4D97-AF65-F5344CB8AC3E}">
        <p14:creationId xmlns:p14="http://schemas.microsoft.com/office/powerpoint/2010/main" val="36345941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5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55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F7F6F2F-3729-4147-A71D-A79312F7C2B6}" type="slidenum">
              <a:rPr lang="zh-CN" altLang="en-US">
                <a:solidFill>
                  <a:srgbClr val="000000"/>
                </a:solidFill>
              </a:rPr>
              <a:pPr>
                <a:spcBef>
                  <a:spcPct val="0"/>
                </a:spcBef>
              </a:pPr>
              <a:t>66</a:t>
            </a:fld>
            <a:endParaRPr lang="en-US" altLang="zh-CN">
              <a:solidFill>
                <a:srgbClr val="000000"/>
              </a:solidFill>
            </a:endParaRPr>
          </a:p>
        </p:txBody>
      </p:sp>
    </p:spTree>
    <p:extLst>
      <p:ext uri="{BB962C8B-B14F-4D97-AF65-F5344CB8AC3E}">
        <p14:creationId xmlns:p14="http://schemas.microsoft.com/office/powerpoint/2010/main" val="2195991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96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06854B7C-3C8D-47B8-A5BC-1F27C87DD0D0}" type="slidenum">
              <a:rPr lang="zh-CN" altLang="en-US"/>
              <a:pPr>
                <a:spcBef>
                  <a:spcPct val="0"/>
                </a:spcBef>
              </a:pPr>
              <a:t>11</a:t>
            </a:fld>
            <a:endParaRPr lang="zh-CN" altLang="en-US"/>
          </a:p>
        </p:txBody>
      </p:sp>
    </p:spTree>
    <p:extLst>
      <p:ext uri="{BB962C8B-B14F-4D97-AF65-F5344CB8AC3E}">
        <p14:creationId xmlns:p14="http://schemas.microsoft.com/office/powerpoint/2010/main" val="24388181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76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577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72329B2-BA5A-428A-8EAF-22EC3E9FE955}" type="slidenum">
              <a:rPr lang="zh-CN" altLang="en-US">
                <a:solidFill>
                  <a:srgbClr val="000000"/>
                </a:solidFill>
              </a:rPr>
              <a:pPr>
                <a:spcBef>
                  <a:spcPct val="0"/>
                </a:spcBef>
              </a:pPr>
              <a:t>67</a:t>
            </a:fld>
            <a:endParaRPr lang="en-US" altLang="zh-CN">
              <a:solidFill>
                <a:srgbClr val="000000"/>
              </a:solidFill>
            </a:endParaRPr>
          </a:p>
        </p:txBody>
      </p:sp>
    </p:spTree>
    <p:extLst>
      <p:ext uri="{BB962C8B-B14F-4D97-AF65-F5344CB8AC3E}">
        <p14:creationId xmlns:p14="http://schemas.microsoft.com/office/powerpoint/2010/main" val="32316619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9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597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5174AB2-8F38-4C1D-8F98-C71682D9EB28}" type="slidenum">
              <a:rPr lang="zh-CN" altLang="en-US">
                <a:solidFill>
                  <a:srgbClr val="000000"/>
                </a:solidFill>
              </a:rPr>
              <a:pPr>
                <a:spcBef>
                  <a:spcPct val="0"/>
                </a:spcBef>
              </a:pPr>
              <a:t>68</a:t>
            </a:fld>
            <a:endParaRPr lang="en-US" altLang="zh-CN">
              <a:solidFill>
                <a:srgbClr val="000000"/>
              </a:solidFill>
            </a:endParaRPr>
          </a:p>
        </p:txBody>
      </p:sp>
    </p:spTree>
    <p:extLst>
      <p:ext uri="{BB962C8B-B14F-4D97-AF65-F5344CB8AC3E}">
        <p14:creationId xmlns:p14="http://schemas.microsoft.com/office/powerpoint/2010/main" val="8593845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17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617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1D70654-2208-485D-BCBF-CC4A9E308C2B}" type="slidenum">
              <a:rPr lang="zh-CN" altLang="en-US">
                <a:solidFill>
                  <a:srgbClr val="000000"/>
                </a:solidFill>
              </a:rPr>
              <a:pPr>
                <a:spcBef>
                  <a:spcPct val="0"/>
                </a:spcBef>
              </a:pPr>
              <a:t>69</a:t>
            </a:fld>
            <a:endParaRPr lang="en-US" altLang="zh-CN">
              <a:solidFill>
                <a:srgbClr val="000000"/>
              </a:solidFill>
            </a:endParaRPr>
          </a:p>
        </p:txBody>
      </p:sp>
    </p:spTree>
    <p:extLst>
      <p:ext uri="{BB962C8B-B14F-4D97-AF65-F5344CB8AC3E}">
        <p14:creationId xmlns:p14="http://schemas.microsoft.com/office/powerpoint/2010/main" val="11773384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638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1804DADE-62BB-40DB-B76B-B7EA8C93595A}" type="slidenum">
              <a:rPr lang="zh-CN" altLang="en-US">
                <a:solidFill>
                  <a:srgbClr val="000000"/>
                </a:solidFill>
              </a:rPr>
              <a:pPr>
                <a:spcBef>
                  <a:spcPct val="0"/>
                </a:spcBef>
              </a:pPr>
              <a:t>70</a:t>
            </a:fld>
            <a:endParaRPr lang="en-US" altLang="zh-CN">
              <a:solidFill>
                <a:srgbClr val="000000"/>
              </a:solidFill>
            </a:endParaRPr>
          </a:p>
        </p:txBody>
      </p:sp>
    </p:spTree>
    <p:extLst>
      <p:ext uri="{BB962C8B-B14F-4D97-AF65-F5344CB8AC3E}">
        <p14:creationId xmlns:p14="http://schemas.microsoft.com/office/powerpoint/2010/main" val="34403247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5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65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6E485C6-35F9-4130-B832-4BBAD6BE890D}" type="slidenum">
              <a:rPr lang="zh-CN" altLang="en-US">
                <a:solidFill>
                  <a:srgbClr val="000000"/>
                </a:solidFill>
              </a:rPr>
              <a:pPr>
                <a:spcBef>
                  <a:spcPct val="0"/>
                </a:spcBef>
              </a:pPr>
              <a:t>71</a:t>
            </a:fld>
            <a:endParaRPr lang="en-US" altLang="zh-CN">
              <a:solidFill>
                <a:srgbClr val="000000"/>
              </a:solidFill>
            </a:endParaRPr>
          </a:p>
        </p:txBody>
      </p:sp>
    </p:spTree>
    <p:extLst>
      <p:ext uri="{BB962C8B-B14F-4D97-AF65-F5344CB8AC3E}">
        <p14:creationId xmlns:p14="http://schemas.microsoft.com/office/powerpoint/2010/main" val="9958185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79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679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F938FE74-7F5F-483B-A142-8ECF27F40722}" type="slidenum">
              <a:rPr lang="zh-CN" altLang="en-US">
                <a:solidFill>
                  <a:srgbClr val="000000"/>
                </a:solidFill>
              </a:rPr>
              <a:pPr>
                <a:spcBef>
                  <a:spcPct val="0"/>
                </a:spcBef>
              </a:pPr>
              <a:t>72</a:t>
            </a:fld>
            <a:endParaRPr lang="en-US" altLang="zh-CN">
              <a:solidFill>
                <a:srgbClr val="000000"/>
              </a:solidFill>
            </a:endParaRPr>
          </a:p>
        </p:txBody>
      </p:sp>
    </p:spTree>
    <p:extLst>
      <p:ext uri="{BB962C8B-B14F-4D97-AF65-F5344CB8AC3E}">
        <p14:creationId xmlns:p14="http://schemas.microsoft.com/office/powerpoint/2010/main" val="39276016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9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699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98F4B55-5491-4D1D-BA24-B44D512BF972}" type="slidenum">
              <a:rPr lang="zh-CN" altLang="en-US">
                <a:solidFill>
                  <a:srgbClr val="000000"/>
                </a:solidFill>
              </a:rPr>
              <a:pPr>
                <a:spcBef>
                  <a:spcPct val="0"/>
                </a:spcBef>
              </a:pPr>
              <a:t>73</a:t>
            </a:fld>
            <a:endParaRPr lang="en-US" altLang="zh-CN">
              <a:solidFill>
                <a:srgbClr val="000000"/>
              </a:solidFill>
            </a:endParaRPr>
          </a:p>
        </p:txBody>
      </p:sp>
    </p:spTree>
    <p:extLst>
      <p:ext uri="{BB962C8B-B14F-4D97-AF65-F5344CB8AC3E}">
        <p14:creationId xmlns:p14="http://schemas.microsoft.com/office/powerpoint/2010/main" val="30754534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34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F447417-83D9-4F6A-ABE5-587BBF6034C9}" type="slidenum">
              <a:rPr lang="zh-CN" altLang="en-US"/>
              <a:pPr eaLnBrk="1" hangingPunct="1"/>
              <a:t>75</a:t>
            </a:fld>
            <a:endParaRPr lang="en-US" altLang="zh-CN"/>
          </a:p>
        </p:txBody>
      </p:sp>
    </p:spTree>
    <p:extLst>
      <p:ext uri="{BB962C8B-B14F-4D97-AF65-F5344CB8AC3E}">
        <p14:creationId xmlns:p14="http://schemas.microsoft.com/office/powerpoint/2010/main" val="25491640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45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5C8D00E-43E4-45D8-8168-0FB59DFA8C69}" type="slidenum">
              <a:rPr lang="zh-CN" altLang="en-US"/>
              <a:pPr eaLnBrk="1" hangingPunct="1"/>
              <a:t>76</a:t>
            </a:fld>
            <a:endParaRPr lang="en-US" altLang="zh-CN"/>
          </a:p>
        </p:txBody>
      </p:sp>
    </p:spTree>
    <p:extLst>
      <p:ext uri="{BB962C8B-B14F-4D97-AF65-F5344CB8AC3E}">
        <p14:creationId xmlns:p14="http://schemas.microsoft.com/office/powerpoint/2010/main" val="39213616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14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770D2A5-E983-4A80-A793-31E4226FC155}" type="slidenum">
              <a:rPr lang="zh-CN" altLang="en-US"/>
              <a:pPr eaLnBrk="1" hangingPunct="1"/>
              <a:t>77</a:t>
            </a:fld>
            <a:endParaRPr lang="en-US" altLang="zh-CN"/>
          </a:p>
        </p:txBody>
      </p:sp>
    </p:spTree>
    <p:extLst>
      <p:ext uri="{BB962C8B-B14F-4D97-AF65-F5344CB8AC3E}">
        <p14:creationId xmlns:p14="http://schemas.microsoft.com/office/powerpoint/2010/main" val="2096589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716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6D0960E-DEBC-45D0-8F6D-32099250A15B}" type="slidenum">
              <a:rPr lang="zh-CN" altLang="en-US"/>
              <a:pPr>
                <a:spcBef>
                  <a:spcPct val="0"/>
                </a:spcBef>
              </a:pPr>
              <a:t>12</a:t>
            </a:fld>
            <a:endParaRPr lang="zh-CN" altLang="en-US"/>
          </a:p>
        </p:txBody>
      </p:sp>
    </p:spTree>
    <p:extLst>
      <p:ext uri="{BB962C8B-B14F-4D97-AF65-F5344CB8AC3E}">
        <p14:creationId xmlns:p14="http://schemas.microsoft.com/office/powerpoint/2010/main" val="6400658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24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276AC43-AEAA-4F55-BDC2-F3FBA98695F8}" type="slidenum">
              <a:rPr lang="zh-CN" altLang="en-US"/>
              <a:pPr eaLnBrk="1" hangingPunct="1"/>
              <a:t>78</a:t>
            </a:fld>
            <a:endParaRPr lang="en-US" altLang="zh-CN"/>
          </a:p>
        </p:txBody>
      </p:sp>
    </p:spTree>
    <p:extLst>
      <p:ext uri="{BB962C8B-B14F-4D97-AF65-F5344CB8AC3E}">
        <p14:creationId xmlns:p14="http://schemas.microsoft.com/office/powerpoint/2010/main" val="143029115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55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2782F68-4E2D-4647-9F43-9D9BFD60B551}" type="slidenum">
              <a:rPr lang="zh-CN" altLang="en-US"/>
              <a:pPr eaLnBrk="1" hangingPunct="1"/>
              <a:t>79</a:t>
            </a:fld>
            <a:endParaRPr lang="en-US" altLang="zh-CN"/>
          </a:p>
        </p:txBody>
      </p:sp>
    </p:spTree>
    <p:extLst>
      <p:ext uri="{BB962C8B-B14F-4D97-AF65-F5344CB8AC3E}">
        <p14:creationId xmlns:p14="http://schemas.microsoft.com/office/powerpoint/2010/main" val="27532767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65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E34D7A9-1F24-4AF3-A4E0-79C80BA0C6DF}" type="slidenum">
              <a:rPr lang="zh-CN" altLang="en-US"/>
              <a:pPr eaLnBrk="1" hangingPunct="1"/>
              <a:t>80</a:t>
            </a:fld>
            <a:endParaRPr lang="en-US" altLang="zh-CN"/>
          </a:p>
        </p:txBody>
      </p:sp>
    </p:spTree>
    <p:extLst>
      <p:ext uri="{BB962C8B-B14F-4D97-AF65-F5344CB8AC3E}">
        <p14:creationId xmlns:p14="http://schemas.microsoft.com/office/powerpoint/2010/main" val="20524025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75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3169137-06EB-4447-8DEA-DB03083F0556}" type="slidenum">
              <a:rPr lang="zh-CN" altLang="en-US"/>
              <a:pPr eaLnBrk="1" hangingPunct="1"/>
              <a:t>81</a:t>
            </a:fld>
            <a:endParaRPr lang="en-US" altLang="zh-CN"/>
          </a:p>
        </p:txBody>
      </p:sp>
    </p:spTree>
    <p:extLst>
      <p:ext uri="{BB962C8B-B14F-4D97-AF65-F5344CB8AC3E}">
        <p14:creationId xmlns:p14="http://schemas.microsoft.com/office/powerpoint/2010/main" val="42381731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75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E3169137-06EB-4447-8DEA-DB03083F0556}" type="slidenum">
              <a:rPr lang="zh-CN" altLang="en-US"/>
              <a:pPr eaLnBrk="1" hangingPunct="1"/>
              <a:t>82</a:t>
            </a:fld>
            <a:endParaRPr lang="en-US" altLang="zh-CN"/>
          </a:p>
        </p:txBody>
      </p:sp>
    </p:spTree>
    <p:extLst>
      <p:ext uri="{BB962C8B-B14F-4D97-AF65-F5344CB8AC3E}">
        <p14:creationId xmlns:p14="http://schemas.microsoft.com/office/powerpoint/2010/main" val="15027080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86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7E16FB5F-4A26-43CC-A413-86D146B63CA1}" type="slidenum">
              <a:rPr lang="zh-CN" altLang="en-US"/>
              <a:pPr eaLnBrk="1" hangingPunct="1"/>
              <a:t>83</a:t>
            </a:fld>
            <a:endParaRPr lang="zh-CN" altLang="en-US"/>
          </a:p>
        </p:txBody>
      </p:sp>
    </p:spTree>
    <p:extLst>
      <p:ext uri="{BB962C8B-B14F-4D97-AF65-F5344CB8AC3E}">
        <p14:creationId xmlns:p14="http://schemas.microsoft.com/office/powerpoint/2010/main" val="863711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96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B5FC24F-4299-4EB7-A9AD-E1285D498712}" type="slidenum">
              <a:rPr lang="zh-CN" altLang="en-US"/>
              <a:pPr eaLnBrk="1" hangingPunct="1"/>
              <a:t>84</a:t>
            </a:fld>
            <a:endParaRPr lang="zh-CN" altLang="en-US"/>
          </a:p>
        </p:txBody>
      </p:sp>
    </p:spTree>
    <p:extLst>
      <p:ext uri="{BB962C8B-B14F-4D97-AF65-F5344CB8AC3E}">
        <p14:creationId xmlns:p14="http://schemas.microsoft.com/office/powerpoint/2010/main" val="46025033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06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09FF17E-10AD-4D3F-BF80-2707DED30FCC}" type="slidenum">
              <a:rPr lang="zh-CN" altLang="en-US"/>
              <a:pPr eaLnBrk="1" hangingPunct="1"/>
              <a:t>85</a:t>
            </a:fld>
            <a:endParaRPr lang="en-US" altLang="zh-CN"/>
          </a:p>
        </p:txBody>
      </p:sp>
    </p:spTree>
    <p:extLst>
      <p:ext uri="{BB962C8B-B14F-4D97-AF65-F5344CB8AC3E}">
        <p14:creationId xmlns:p14="http://schemas.microsoft.com/office/powerpoint/2010/main" val="42659214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16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554B97E-F518-40FB-8FA1-5E903C3059FE}" type="slidenum">
              <a:rPr lang="zh-CN" altLang="en-US"/>
              <a:pPr eaLnBrk="1" hangingPunct="1"/>
              <a:t>86</a:t>
            </a:fld>
            <a:endParaRPr lang="en-US" altLang="zh-CN"/>
          </a:p>
        </p:txBody>
      </p:sp>
    </p:spTree>
    <p:extLst>
      <p:ext uri="{BB962C8B-B14F-4D97-AF65-F5344CB8AC3E}">
        <p14:creationId xmlns:p14="http://schemas.microsoft.com/office/powerpoint/2010/main" val="279844083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27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77D4855-0DE8-49C7-83EA-14BE4CF76C14}" type="slidenum">
              <a:rPr lang="zh-CN" altLang="en-US"/>
              <a:pPr eaLnBrk="1" hangingPunct="1"/>
              <a:t>87</a:t>
            </a:fld>
            <a:endParaRPr lang="en-US" altLang="zh-CN"/>
          </a:p>
        </p:txBody>
      </p:sp>
    </p:spTree>
    <p:extLst>
      <p:ext uri="{BB962C8B-B14F-4D97-AF65-F5344CB8AC3E}">
        <p14:creationId xmlns:p14="http://schemas.microsoft.com/office/powerpoint/2010/main" val="1735342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737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3532981-7571-4B83-803A-1A2D43B962C9}" type="slidenum">
              <a:rPr lang="zh-CN" altLang="en-US"/>
              <a:pPr>
                <a:spcBef>
                  <a:spcPct val="0"/>
                </a:spcBef>
              </a:pPr>
              <a:t>13</a:t>
            </a:fld>
            <a:endParaRPr lang="zh-CN" altLang="en-US"/>
          </a:p>
        </p:txBody>
      </p:sp>
    </p:spTree>
    <p:extLst>
      <p:ext uri="{BB962C8B-B14F-4D97-AF65-F5344CB8AC3E}">
        <p14:creationId xmlns:p14="http://schemas.microsoft.com/office/powerpoint/2010/main" val="13315335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37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9BD5EC1-C247-44C9-B087-1F392FA7FE1F}" type="slidenum">
              <a:rPr lang="zh-CN" altLang="en-US"/>
              <a:pPr eaLnBrk="1" hangingPunct="1"/>
              <a:t>88</a:t>
            </a:fld>
            <a:endParaRPr lang="zh-CN" altLang="en-US"/>
          </a:p>
        </p:txBody>
      </p:sp>
    </p:spTree>
    <p:extLst>
      <p:ext uri="{BB962C8B-B14F-4D97-AF65-F5344CB8AC3E}">
        <p14:creationId xmlns:p14="http://schemas.microsoft.com/office/powerpoint/2010/main" val="37375381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47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BC6FE69-453C-4F92-81F6-A7DAB067BAD9}" type="slidenum">
              <a:rPr lang="zh-CN" altLang="en-US"/>
              <a:pPr eaLnBrk="1" hangingPunct="1"/>
              <a:t>91</a:t>
            </a:fld>
            <a:endParaRPr lang="en-US" altLang="zh-CN"/>
          </a:p>
        </p:txBody>
      </p:sp>
    </p:spTree>
    <p:extLst>
      <p:ext uri="{BB962C8B-B14F-4D97-AF65-F5344CB8AC3E}">
        <p14:creationId xmlns:p14="http://schemas.microsoft.com/office/powerpoint/2010/main" val="33859086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57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7A2F35B-E8E8-44B5-8663-433FEBA37D6A}" type="slidenum">
              <a:rPr lang="zh-CN" altLang="en-US"/>
              <a:pPr eaLnBrk="1" hangingPunct="1"/>
              <a:t>92</a:t>
            </a:fld>
            <a:endParaRPr lang="en-US" altLang="zh-CN"/>
          </a:p>
        </p:txBody>
      </p:sp>
    </p:spTree>
    <p:extLst>
      <p:ext uri="{BB962C8B-B14F-4D97-AF65-F5344CB8AC3E}">
        <p14:creationId xmlns:p14="http://schemas.microsoft.com/office/powerpoint/2010/main" val="382111453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829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AC67D413-24ED-4728-8EB3-EC116C926F87}" type="slidenum">
              <a:rPr lang="zh-CN" altLang="en-US"/>
              <a:pPr eaLnBrk="1" hangingPunct="1"/>
              <a:t>93</a:t>
            </a:fld>
            <a:endParaRPr lang="zh-CN" altLang="en-US"/>
          </a:p>
        </p:txBody>
      </p:sp>
    </p:spTree>
    <p:extLst>
      <p:ext uri="{BB962C8B-B14F-4D97-AF65-F5344CB8AC3E}">
        <p14:creationId xmlns:p14="http://schemas.microsoft.com/office/powerpoint/2010/main" val="24112201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839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DF7BC70-0D20-400A-9770-EC86DFB86C6E}" type="slidenum">
              <a:rPr lang="zh-CN" altLang="en-US"/>
              <a:pPr eaLnBrk="1" hangingPunct="1"/>
              <a:t>95</a:t>
            </a:fld>
            <a:endParaRPr lang="en-US" altLang="zh-CN"/>
          </a:p>
        </p:txBody>
      </p:sp>
    </p:spTree>
    <p:extLst>
      <p:ext uri="{BB962C8B-B14F-4D97-AF65-F5344CB8AC3E}">
        <p14:creationId xmlns:p14="http://schemas.microsoft.com/office/powerpoint/2010/main" val="9572776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849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6F43903-36BF-4819-9C71-C8C26CA6DBEB}" type="slidenum">
              <a:rPr lang="zh-CN" altLang="en-US"/>
              <a:pPr eaLnBrk="1" hangingPunct="1"/>
              <a:t>96</a:t>
            </a:fld>
            <a:endParaRPr lang="en-US" altLang="zh-CN"/>
          </a:p>
        </p:txBody>
      </p:sp>
    </p:spTree>
    <p:extLst>
      <p:ext uri="{BB962C8B-B14F-4D97-AF65-F5344CB8AC3E}">
        <p14:creationId xmlns:p14="http://schemas.microsoft.com/office/powerpoint/2010/main" val="324867284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860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DDC07D2-EA23-4603-B812-F02EF0D0CBF8}" type="slidenum">
              <a:rPr lang="zh-CN" altLang="en-US"/>
              <a:pPr eaLnBrk="1" hangingPunct="1"/>
              <a:t>97</a:t>
            </a:fld>
            <a:endParaRPr lang="zh-CN" altLang="en-US"/>
          </a:p>
        </p:txBody>
      </p:sp>
    </p:spTree>
    <p:extLst>
      <p:ext uri="{BB962C8B-B14F-4D97-AF65-F5344CB8AC3E}">
        <p14:creationId xmlns:p14="http://schemas.microsoft.com/office/powerpoint/2010/main" val="209575629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870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68013E3-DFFF-42F7-8F20-B219611FF2D1}" type="slidenum">
              <a:rPr lang="zh-CN" altLang="en-US"/>
              <a:pPr eaLnBrk="1" hangingPunct="1"/>
              <a:t>98</a:t>
            </a:fld>
            <a:endParaRPr lang="zh-CN" altLang="en-US"/>
          </a:p>
        </p:txBody>
      </p:sp>
    </p:spTree>
    <p:extLst>
      <p:ext uri="{BB962C8B-B14F-4D97-AF65-F5344CB8AC3E}">
        <p14:creationId xmlns:p14="http://schemas.microsoft.com/office/powerpoint/2010/main" val="245742904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68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4D18058-E0B8-4A61-B550-10DD14B8576F}" type="slidenum">
              <a:rPr lang="zh-CN" altLang="en-US"/>
              <a:pPr eaLnBrk="1" hangingPunct="1"/>
              <a:t>107</a:t>
            </a:fld>
            <a:endParaRPr lang="zh-CN" altLang="en-US"/>
          </a:p>
        </p:txBody>
      </p:sp>
    </p:spTree>
    <p:extLst>
      <p:ext uri="{BB962C8B-B14F-4D97-AF65-F5344CB8AC3E}">
        <p14:creationId xmlns:p14="http://schemas.microsoft.com/office/powerpoint/2010/main" val="31269327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78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2CD1EBC-038A-43BC-9575-E066B2903021}" type="slidenum">
              <a:rPr lang="zh-CN" altLang="en-US"/>
              <a:pPr eaLnBrk="1" hangingPunct="1"/>
              <a:t>108</a:t>
            </a:fld>
            <a:endParaRPr lang="zh-CN" altLang="en-US"/>
          </a:p>
        </p:txBody>
      </p:sp>
    </p:spTree>
    <p:extLst>
      <p:ext uri="{BB962C8B-B14F-4D97-AF65-F5344CB8AC3E}">
        <p14:creationId xmlns:p14="http://schemas.microsoft.com/office/powerpoint/2010/main" val="769612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778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0443798F-FB35-4F11-B0AE-1F900403DBFB}" type="slidenum">
              <a:rPr lang="zh-CN" altLang="en-US"/>
              <a:pPr>
                <a:spcBef>
                  <a:spcPct val="0"/>
                </a:spcBef>
              </a:pPr>
              <a:t>14</a:t>
            </a:fld>
            <a:endParaRPr lang="zh-CN" altLang="en-US"/>
          </a:p>
        </p:txBody>
      </p:sp>
    </p:spTree>
    <p:extLst>
      <p:ext uri="{BB962C8B-B14F-4D97-AF65-F5344CB8AC3E}">
        <p14:creationId xmlns:p14="http://schemas.microsoft.com/office/powerpoint/2010/main" val="32673160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88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45656DDD-A817-4174-B718-315907D49B72}" type="slidenum">
              <a:rPr lang="zh-CN" altLang="en-US">
                <a:solidFill>
                  <a:srgbClr val="000000"/>
                </a:solidFill>
              </a:rPr>
              <a:pPr eaLnBrk="1" hangingPunct="1"/>
              <a:t>109</a:t>
            </a:fld>
            <a:endParaRPr lang="en-US" altLang="zh-CN">
              <a:solidFill>
                <a:srgbClr val="000000"/>
              </a:solidFill>
            </a:endParaRPr>
          </a:p>
        </p:txBody>
      </p:sp>
    </p:spTree>
    <p:extLst>
      <p:ext uri="{BB962C8B-B14F-4D97-AF65-F5344CB8AC3E}">
        <p14:creationId xmlns:p14="http://schemas.microsoft.com/office/powerpoint/2010/main" val="354167114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98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C85B05F-A72C-4A57-8A4F-62CF8C8DCCA1}" type="slidenum">
              <a:rPr lang="zh-CN" altLang="en-US"/>
              <a:pPr eaLnBrk="1" hangingPunct="1"/>
              <a:t>110</a:t>
            </a:fld>
            <a:endParaRPr lang="zh-CN" altLang="en-US"/>
          </a:p>
        </p:txBody>
      </p:sp>
    </p:spTree>
    <p:extLst>
      <p:ext uri="{BB962C8B-B14F-4D97-AF65-F5344CB8AC3E}">
        <p14:creationId xmlns:p14="http://schemas.microsoft.com/office/powerpoint/2010/main" val="258988269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809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BF4B9FA8-514E-4467-80E3-5586D6548F56}" type="slidenum">
              <a:rPr lang="zh-CN" altLang="en-US"/>
              <a:pPr eaLnBrk="1" hangingPunct="1"/>
              <a:t>111</a:t>
            </a:fld>
            <a:endParaRPr lang="zh-CN" altLang="en-US"/>
          </a:p>
        </p:txBody>
      </p:sp>
    </p:spTree>
    <p:extLst>
      <p:ext uri="{BB962C8B-B14F-4D97-AF65-F5344CB8AC3E}">
        <p14:creationId xmlns:p14="http://schemas.microsoft.com/office/powerpoint/2010/main" val="227909330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819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9C0E825-999A-4E88-AECC-512AF63F630B}" type="slidenum">
              <a:rPr lang="zh-CN" altLang="en-US"/>
              <a:pPr eaLnBrk="1" hangingPunct="1"/>
              <a:t>112</a:t>
            </a:fld>
            <a:endParaRPr lang="zh-CN" altLang="en-US"/>
          </a:p>
        </p:txBody>
      </p:sp>
    </p:spTree>
    <p:extLst>
      <p:ext uri="{BB962C8B-B14F-4D97-AF65-F5344CB8AC3E}">
        <p14:creationId xmlns:p14="http://schemas.microsoft.com/office/powerpoint/2010/main" val="920619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798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FE8F3D80-5525-4C1F-825C-FD7DB47FECBA}" type="slidenum">
              <a:rPr lang="zh-CN" altLang="en-US"/>
              <a:pPr>
                <a:spcBef>
                  <a:spcPct val="0"/>
                </a:spcBef>
              </a:pPr>
              <a:t>15</a:t>
            </a:fld>
            <a:endParaRPr lang="zh-CN" altLang="en-US"/>
          </a:p>
        </p:txBody>
      </p:sp>
    </p:spTree>
    <p:extLst>
      <p:ext uri="{BB962C8B-B14F-4D97-AF65-F5344CB8AC3E}">
        <p14:creationId xmlns:p14="http://schemas.microsoft.com/office/powerpoint/2010/main" val="15761780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自定义版式">
    <p:bg>
      <p:bgPr>
        <a:blipFill dpi="0" rotWithShape="1">
          <a:blip r:embed="rId2">
            <a:alphaModFix amt="20000"/>
            <a:lum/>
          </a:blip>
          <a:srcRect/>
          <a:stretch>
            <a:fillRect t="-5000" b="-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3264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t="613"/>
          <a:stretch>
            <a:fillRect/>
          </a:stretch>
        </p:blipFill>
        <p:spPr bwMode="auto">
          <a:xfrm>
            <a:off x="0" y="357188"/>
            <a:ext cx="1905000" cy="6265862"/>
          </a:xfrm>
          <a:prstGeom prst="rect">
            <a:avLst/>
          </a:prstGeom>
          <a:noFill/>
          <a:ln w="9525">
            <a:noFill/>
            <a:miter lim="800000"/>
            <a:headEnd/>
            <a:tailEnd/>
          </a:ln>
        </p:spPr>
      </p:pic>
      <p:pic>
        <p:nvPicPr>
          <p:cNvPr id="3" name="图片 2"/>
          <p:cNvPicPr>
            <a:picLocks noChangeAspect="1"/>
          </p:cNvPicPr>
          <p:nvPr/>
        </p:nvPicPr>
        <p:blipFill>
          <a:blip r:embed="rId2"/>
          <a:srcRect t="613"/>
          <a:stretch>
            <a:fillRect/>
          </a:stretch>
        </p:blipFill>
        <p:spPr bwMode="auto">
          <a:xfrm>
            <a:off x="0" y="357188"/>
            <a:ext cx="1905000" cy="6265862"/>
          </a:xfrm>
          <a:prstGeom prst="rect">
            <a:avLst/>
          </a:prstGeom>
          <a:noFill/>
          <a:ln w="9525">
            <a:noFill/>
            <a:miter lim="800000"/>
            <a:headEnd/>
            <a:tailEnd/>
          </a:ln>
        </p:spPr>
      </p:pic>
      <p:pic>
        <p:nvPicPr>
          <p:cNvPr id="4" name="图片 3"/>
          <p:cNvPicPr>
            <a:picLocks noChangeAspect="1"/>
          </p:cNvPicPr>
          <p:nvPr userDrawn="1"/>
        </p:nvPicPr>
        <p:blipFill>
          <a:blip r:embed="rId2"/>
          <a:srcRect t="613"/>
          <a:stretch>
            <a:fillRect/>
          </a:stretch>
        </p:blipFill>
        <p:spPr bwMode="auto">
          <a:xfrm>
            <a:off x="0" y="357188"/>
            <a:ext cx="1905000" cy="6265862"/>
          </a:xfrm>
          <a:prstGeom prst="rect">
            <a:avLst/>
          </a:prstGeom>
          <a:noFill/>
          <a:ln w="9525">
            <a:noFill/>
            <a:miter lim="800000"/>
            <a:headEnd/>
            <a:tailEnd/>
          </a:ln>
        </p:spPr>
      </p:pic>
    </p:spTree>
    <p:extLst>
      <p:ext uri="{BB962C8B-B14F-4D97-AF65-F5344CB8AC3E}">
        <p14:creationId xmlns:p14="http://schemas.microsoft.com/office/powerpoint/2010/main" val="1740749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标题和内容">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pic>
        <p:nvPicPr>
          <p:cNvPr id="3" name="图片 2"/>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pic>
        <p:nvPicPr>
          <p:cNvPr id="4" name="图片 3"/>
          <p:cNvPicPr>
            <a:picLocks noChangeAspect="1"/>
          </p:cNvPicPr>
          <p:nvPr userDrawn="1"/>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spTree>
    <p:extLst>
      <p:ext uri="{BB962C8B-B14F-4D97-AF65-F5344CB8AC3E}">
        <p14:creationId xmlns:p14="http://schemas.microsoft.com/office/powerpoint/2010/main" val="3837197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自定义版式">
    <p:bg>
      <p:bgPr>
        <a:blipFill dpi="0" rotWithShape="1">
          <a:blip r:embed="rId2">
            <a:alphaModFix amt="20000"/>
            <a:lum/>
          </a:blip>
          <a:srcRect/>
          <a:stretch>
            <a:fillRect l="-5000" r="-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77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自定义版式">
    <p:bg>
      <p:bgPr>
        <a:blipFill dpi="0" rotWithShape="1">
          <a:blip r:embed="rId2">
            <a:alphaModFix amt="20000"/>
            <a:lum/>
          </a:blip>
          <a:srcRect/>
          <a:stretch>
            <a:fillRect t="-4000" b="-4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7821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自定义版式">
    <p:bg>
      <p:bgPr>
        <a:blipFill dpi="0" rotWithShape="1">
          <a:blip r:embed="rId2">
            <a:alphaModFix amt="20000"/>
            <a:lum/>
          </a:blip>
          <a:srcRect/>
          <a:stretch>
            <a:fillRect t="-10000" b="-1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815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bg>
      <p:bgPr>
        <a:blipFill dpi="0" rotWithShape="1">
          <a:blip r:embed="rId2">
            <a:alphaModFix amt="70000"/>
            <a:lum/>
          </a:blip>
          <a:srcRect/>
          <a:stretch>
            <a:fillRect t="-17000" b="-1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505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pic>
        <p:nvPicPr>
          <p:cNvPr id="2" name="图片 6"/>
          <p:cNvPicPr>
            <a:picLocks noChangeAspect="1"/>
          </p:cNvPicPr>
          <p:nvPr/>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3" name="图片 7"/>
          <p:cNvPicPr>
            <a:picLocks noChangeAspect="1"/>
          </p:cNvPicPr>
          <p:nvPr/>
        </p:nvPicPr>
        <p:blipFill>
          <a:blip r:embed="rId3"/>
          <a:srcRect/>
          <a:stretch>
            <a:fillRect/>
          </a:stretch>
        </p:blipFill>
        <p:spPr bwMode="auto">
          <a:xfrm>
            <a:off x="0" y="4943475"/>
            <a:ext cx="1343025" cy="1914525"/>
          </a:xfrm>
          <a:prstGeom prst="rect">
            <a:avLst/>
          </a:prstGeom>
          <a:noFill/>
          <a:ln w="9525">
            <a:noFill/>
            <a:miter lim="800000"/>
            <a:headEnd/>
            <a:tailEnd/>
          </a:ln>
        </p:spPr>
      </p:pic>
      <p:pic>
        <p:nvPicPr>
          <p:cNvPr id="4" name="图片 6"/>
          <p:cNvPicPr>
            <a:picLocks noChangeAspect="1"/>
          </p:cNvPicPr>
          <p:nvPr/>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5" name="图片 7"/>
          <p:cNvPicPr>
            <a:picLocks noChangeAspect="1"/>
          </p:cNvPicPr>
          <p:nvPr/>
        </p:nvPicPr>
        <p:blipFill>
          <a:blip r:embed="rId3"/>
          <a:srcRect/>
          <a:stretch>
            <a:fillRect/>
          </a:stretch>
        </p:blipFill>
        <p:spPr bwMode="auto">
          <a:xfrm>
            <a:off x="0" y="4943475"/>
            <a:ext cx="1343025" cy="1914525"/>
          </a:xfrm>
          <a:prstGeom prst="rect">
            <a:avLst/>
          </a:prstGeom>
          <a:noFill/>
          <a:ln w="9525">
            <a:noFill/>
            <a:miter lim="800000"/>
            <a:headEnd/>
            <a:tailEnd/>
          </a:ln>
        </p:spPr>
      </p:pic>
      <p:pic>
        <p:nvPicPr>
          <p:cNvPr id="6" name="图片 6"/>
          <p:cNvPicPr>
            <a:picLocks noChangeAspect="1"/>
          </p:cNvPicPr>
          <p:nvPr userDrawn="1"/>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7" name="图片 7"/>
          <p:cNvPicPr>
            <a:picLocks noChangeAspect="1"/>
          </p:cNvPicPr>
          <p:nvPr userDrawn="1"/>
        </p:nvPicPr>
        <p:blipFill>
          <a:blip r:embed="rId3"/>
          <a:srcRect/>
          <a:stretch>
            <a:fillRect/>
          </a:stretch>
        </p:blipFill>
        <p:spPr bwMode="auto">
          <a:xfrm>
            <a:off x="0" y="4943475"/>
            <a:ext cx="1343025" cy="1914525"/>
          </a:xfrm>
          <a:prstGeom prst="rect">
            <a:avLst/>
          </a:prstGeom>
          <a:noFill/>
          <a:ln w="9525">
            <a:noFill/>
            <a:miter lim="800000"/>
            <a:headEnd/>
            <a:tailEnd/>
          </a:ln>
        </p:spPr>
      </p:pic>
    </p:spTree>
    <p:extLst>
      <p:ext uri="{BB962C8B-B14F-4D97-AF65-F5344CB8AC3E}">
        <p14:creationId xmlns:p14="http://schemas.microsoft.com/office/powerpoint/2010/main" val="36583047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pic>
        <p:nvPicPr>
          <p:cNvPr id="2" name="图片 6"/>
          <p:cNvPicPr>
            <a:picLocks noChangeAspect="1"/>
          </p:cNvPicPr>
          <p:nvPr/>
        </p:nvPicPr>
        <p:blipFill>
          <a:blip r:embed="rId2"/>
          <a:srcRect/>
          <a:stretch>
            <a:fillRect/>
          </a:stretch>
        </p:blipFill>
        <p:spPr bwMode="auto">
          <a:xfrm>
            <a:off x="8818563" y="0"/>
            <a:ext cx="3362325" cy="6858000"/>
          </a:xfrm>
          <a:prstGeom prst="rect">
            <a:avLst/>
          </a:prstGeom>
          <a:noFill/>
          <a:ln w="9525">
            <a:noFill/>
            <a:miter lim="800000"/>
            <a:headEnd/>
            <a:tailEnd/>
          </a:ln>
        </p:spPr>
      </p:pic>
      <p:pic>
        <p:nvPicPr>
          <p:cNvPr id="3" name="图片 6"/>
          <p:cNvPicPr>
            <a:picLocks noChangeAspect="1"/>
          </p:cNvPicPr>
          <p:nvPr/>
        </p:nvPicPr>
        <p:blipFill>
          <a:blip r:embed="rId2"/>
          <a:srcRect/>
          <a:stretch>
            <a:fillRect/>
          </a:stretch>
        </p:blipFill>
        <p:spPr bwMode="auto">
          <a:xfrm>
            <a:off x="8818563" y="0"/>
            <a:ext cx="3362325" cy="6858000"/>
          </a:xfrm>
          <a:prstGeom prst="rect">
            <a:avLst/>
          </a:prstGeom>
          <a:noFill/>
          <a:ln w="9525">
            <a:noFill/>
            <a:miter lim="800000"/>
            <a:headEnd/>
            <a:tailEnd/>
          </a:ln>
        </p:spPr>
      </p:pic>
      <p:pic>
        <p:nvPicPr>
          <p:cNvPr id="4" name="图片 6"/>
          <p:cNvPicPr>
            <a:picLocks noChangeAspect="1"/>
          </p:cNvPicPr>
          <p:nvPr userDrawn="1"/>
        </p:nvPicPr>
        <p:blipFill>
          <a:blip r:embed="rId2"/>
          <a:srcRect/>
          <a:stretch>
            <a:fillRect/>
          </a:stretch>
        </p:blipFill>
        <p:spPr bwMode="auto">
          <a:xfrm>
            <a:off x="8818563" y="0"/>
            <a:ext cx="3362325" cy="6858000"/>
          </a:xfrm>
          <a:prstGeom prst="rect">
            <a:avLst/>
          </a:prstGeom>
          <a:noFill/>
          <a:ln w="9525">
            <a:noFill/>
            <a:miter lim="800000"/>
            <a:headEnd/>
            <a:tailEnd/>
          </a:ln>
        </p:spPr>
      </p:pic>
    </p:spTree>
    <p:extLst>
      <p:ext uri="{BB962C8B-B14F-4D97-AF65-F5344CB8AC3E}">
        <p14:creationId xmlns:p14="http://schemas.microsoft.com/office/powerpoint/2010/main" val="29553214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3" name="图片 3"/>
          <p:cNvPicPr>
            <a:picLocks noChangeAspect="1"/>
          </p:cNvPicPr>
          <p:nvPr/>
        </p:nvPicPr>
        <p:blipFill>
          <a:blip r:embed="rId3"/>
          <a:srcRect/>
          <a:stretch>
            <a:fillRect/>
          </a:stretch>
        </p:blipFill>
        <p:spPr bwMode="auto">
          <a:xfrm>
            <a:off x="10291763" y="376238"/>
            <a:ext cx="1276350" cy="1323975"/>
          </a:xfrm>
          <a:prstGeom prst="rect">
            <a:avLst/>
          </a:prstGeom>
          <a:noFill/>
          <a:ln w="9525">
            <a:noFill/>
            <a:miter lim="800000"/>
            <a:headEnd/>
            <a:tailEnd/>
          </a:ln>
        </p:spPr>
      </p:pic>
      <p:pic>
        <p:nvPicPr>
          <p:cNvPr id="4" name="图片 2"/>
          <p:cNvPicPr>
            <a:picLocks noChangeAspect="1"/>
          </p:cNvPicPr>
          <p:nvPr/>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5" name="图片 3"/>
          <p:cNvPicPr>
            <a:picLocks noChangeAspect="1"/>
          </p:cNvPicPr>
          <p:nvPr/>
        </p:nvPicPr>
        <p:blipFill>
          <a:blip r:embed="rId3"/>
          <a:srcRect/>
          <a:stretch>
            <a:fillRect/>
          </a:stretch>
        </p:blipFill>
        <p:spPr bwMode="auto">
          <a:xfrm>
            <a:off x="10291763" y="376238"/>
            <a:ext cx="1276350" cy="1323975"/>
          </a:xfrm>
          <a:prstGeom prst="rect">
            <a:avLst/>
          </a:prstGeom>
          <a:noFill/>
          <a:ln w="9525">
            <a:noFill/>
            <a:miter lim="800000"/>
            <a:headEnd/>
            <a:tailEnd/>
          </a:ln>
        </p:spPr>
      </p:pic>
      <p:pic>
        <p:nvPicPr>
          <p:cNvPr id="6" name="图片 2"/>
          <p:cNvPicPr>
            <a:picLocks noChangeAspect="1"/>
          </p:cNvPicPr>
          <p:nvPr userDrawn="1"/>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7" name="图片 3"/>
          <p:cNvPicPr>
            <a:picLocks noChangeAspect="1"/>
          </p:cNvPicPr>
          <p:nvPr userDrawn="1"/>
        </p:nvPicPr>
        <p:blipFill>
          <a:blip r:embed="rId3"/>
          <a:srcRect/>
          <a:stretch>
            <a:fillRect/>
          </a:stretch>
        </p:blipFill>
        <p:spPr bwMode="auto">
          <a:xfrm>
            <a:off x="10291763" y="376238"/>
            <a:ext cx="1276350" cy="1323975"/>
          </a:xfrm>
          <a:prstGeom prst="rect">
            <a:avLst/>
          </a:prstGeom>
          <a:noFill/>
          <a:ln w="9525">
            <a:noFill/>
            <a:miter lim="800000"/>
            <a:headEnd/>
            <a:tailEnd/>
          </a:ln>
        </p:spPr>
      </p:pic>
    </p:spTree>
    <p:extLst>
      <p:ext uri="{BB962C8B-B14F-4D97-AF65-F5344CB8AC3E}">
        <p14:creationId xmlns:p14="http://schemas.microsoft.com/office/powerpoint/2010/main" val="1765128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6" dur="2000" fill="hold"/>
                                        <p:tgtEl>
                                          <p:spTgt spid="3"/>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8" dur="2000" fill="hold"/>
                                        <p:tgtEl>
                                          <p:spTgt spid="5"/>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10"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3" name="组合 3"/>
          <p:cNvGrpSpPr/>
          <p:nvPr/>
        </p:nvGrpSpPr>
        <p:grpSpPr bwMode="auto">
          <a:xfrm>
            <a:off x="-1406842" y="-116522"/>
            <a:ext cx="2008187" cy="706437"/>
            <a:chOff x="248784" y="452514"/>
            <a:chExt cx="2009094" cy="706492"/>
          </a:xfrm>
        </p:grpSpPr>
        <p:pic>
          <p:nvPicPr>
            <p:cNvPr id="4"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5"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pic>
        <p:nvPicPr>
          <p:cNvPr id="6" name="图片 2"/>
          <p:cNvPicPr>
            <a:picLocks noChangeAspect="1"/>
          </p:cNvPicPr>
          <p:nvPr/>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7" name="组合 3"/>
          <p:cNvGrpSpPr/>
          <p:nvPr/>
        </p:nvGrpSpPr>
        <p:grpSpPr bwMode="auto">
          <a:xfrm>
            <a:off x="-1406842" y="-116522"/>
            <a:ext cx="2008187" cy="706437"/>
            <a:chOff x="248784" y="452514"/>
            <a:chExt cx="2009094" cy="706492"/>
          </a:xfrm>
        </p:grpSpPr>
        <p:pic>
          <p:nvPicPr>
            <p:cNvPr id="8"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9"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pic>
        <p:nvPicPr>
          <p:cNvPr id="10" name="图片 2"/>
          <p:cNvPicPr>
            <a:picLocks noChangeAspect="1"/>
          </p:cNvPicPr>
          <p:nvPr userDrawn="1"/>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11" name="组合 3"/>
          <p:cNvGrpSpPr/>
          <p:nvPr userDrawn="1"/>
        </p:nvGrpSpPr>
        <p:grpSpPr bwMode="auto">
          <a:xfrm>
            <a:off x="-1406842" y="-116522"/>
            <a:ext cx="2008187" cy="706437"/>
            <a:chOff x="248784" y="452514"/>
            <a:chExt cx="2009094" cy="706492"/>
          </a:xfrm>
        </p:grpSpPr>
        <p:pic>
          <p:nvPicPr>
            <p:cNvPr id="12"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13"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spTree>
    <p:extLst>
      <p:ext uri="{BB962C8B-B14F-4D97-AF65-F5344CB8AC3E}">
        <p14:creationId xmlns:p14="http://schemas.microsoft.com/office/powerpoint/2010/main" val="420089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6" dur="2000" fill="hold"/>
                                        <p:tgtEl>
                                          <p:spTgt spid="3"/>
                                        </p:tgtEl>
                                        <p:attrNameLst>
                                          <p:attrName>ppt_x</p:attrName>
                                          <p:attrName>ppt_y</p:attrName>
                                        </p:attrNameLst>
                                      </p:cBhvr>
                                      <p:rCtr x="7500" y="4491"/>
                                    </p:animMotion>
                                  </p:childTnLst>
                                </p:cTn>
                              </p:par>
                              <p:par>
                                <p:cTn id="7"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8" dur="2000" fill="hold"/>
                                        <p:tgtEl>
                                          <p:spTgt spid="7"/>
                                        </p:tgtEl>
                                        <p:attrNameLst>
                                          <p:attrName>ppt_x</p:attrName>
                                          <p:attrName>ppt_y</p:attrName>
                                        </p:attrNameLst>
                                      </p:cBhvr>
                                      <p:rCtr x="7500" y="4491"/>
                                    </p:animMotion>
                                  </p:childTnLst>
                                </p:cTn>
                              </p:par>
                              <p:par>
                                <p:cTn id="9"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10" dur="2000" fill="hold"/>
                                        <p:tgtEl>
                                          <p:spTgt spid="11"/>
                                        </p:tgtEl>
                                        <p:attrNameLst>
                                          <p:attrName>ppt_x</p:attrName>
                                          <p:attrName>ppt_y</p:attrName>
                                        </p:attrNameLst>
                                      </p:cBhvr>
                                      <p:rCtr x="7500" y="44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086412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2pPr>
      <a:lvl3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3pPr>
      <a:lvl4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4pPr>
      <a:lvl5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5pPr>
      <a:lvl6pPr marL="4572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6pPr>
      <a:lvl7pPr marL="9144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7pPr>
      <a:lvl8pPr marL="13716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8pPr>
      <a:lvl9pPr marL="18288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9pPr>
    </p:titleStyle>
    <p:bodyStyle>
      <a:lvl1pPr marL="228600" indent="-228600" algn="l" rtl="0" eaLnBrk="1" fontAlgn="base" hangingPunct="1">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28.jpeg"/><Relationship Id="rId7" Type="http://schemas.openxmlformats.org/officeDocument/2006/relationships/image" Target="NUL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29.jpeg"/><Relationship Id="rId9" Type="http://schemas.openxmlformats.org/officeDocument/2006/relationships/image" Target="NULL"/></Relationships>
</file>

<file path=ppt/slides/_rels/slide100.xml.rels><?xml version="1.0" encoding="UTF-8" standalone="yes"?>
<Relationships xmlns="http://schemas.openxmlformats.org/package/2006/relationships"><Relationship Id="rId2" Type="http://schemas.openxmlformats.org/officeDocument/2006/relationships/image" Target="../media/image401.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78.xml"/><Relationship Id="rId1" Type="http://schemas.openxmlformats.org/officeDocument/2006/relationships/slideLayout" Target="../slideLayouts/slideLayout9.xml"/><Relationship Id="rId6" Type="http://schemas.openxmlformats.org/officeDocument/2006/relationships/image" Target="../media/image900.png"/><Relationship Id="rId5" Type="http://schemas.openxmlformats.org/officeDocument/2006/relationships/image" Target="../media/image800.png"/><Relationship Id="rId4" Type="http://schemas.openxmlformats.org/officeDocument/2006/relationships/image" Target="../media/image790.png"/></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control" Target="../activeX/activeX6.xml"/><Relationship Id="rId1" Type="http://schemas.openxmlformats.org/officeDocument/2006/relationships/vmlDrawing" Target="../drawings/vmlDrawing9.vml"/><Relationship Id="rId5" Type="http://schemas.openxmlformats.org/officeDocument/2006/relationships/image" Target="../media/image179.png"/><Relationship Id="rId4" Type="http://schemas.openxmlformats.org/officeDocument/2006/relationships/notesSlide" Target="../notesSlides/notesSlide79.xml"/></Relationships>
</file>

<file path=ppt/slides/_rels/slide109.xml.rels><?xml version="1.0" encoding="UTF-8" standalone="yes"?>
<Relationships xmlns="http://schemas.openxmlformats.org/package/2006/relationships"><Relationship Id="rId8" Type="http://schemas.openxmlformats.org/officeDocument/2006/relationships/image" Target="../media/image990.png"/><Relationship Id="rId13" Type="http://schemas.openxmlformats.org/officeDocument/2006/relationships/image" Target="../media/image1040.png"/><Relationship Id="rId3" Type="http://schemas.openxmlformats.org/officeDocument/2006/relationships/image" Target="../media/image64.png"/><Relationship Id="rId7" Type="http://schemas.openxmlformats.org/officeDocument/2006/relationships/image" Target="../media/image980.png"/><Relationship Id="rId12" Type="http://schemas.openxmlformats.org/officeDocument/2006/relationships/image" Target="../media/image1030.png"/><Relationship Id="rId2" Type="http://schemas.openxmlformats.org/officeDocument/2006/relationships/notesSlide" Target="../notesSlides/notesSlide80.xml"/><Relationship Id="rId1" Type="http://schemas.openxmlformats.org/officeDocument/2006/relationships/slideLayout" Target="../slideLayouts/slideLayout9.xml"/><Relationship Id="rId6" Type="http://schemas.openxmlformats.org/officeDocument/2006/relationships/image" Target="../media/image181.png"/><Relationship Id="rId11" Type="http://schemas.openxmlformats.org/officeDocument/2006/relationships/image" Target="../media/image1020.png"/><Relationship Id="rId5" Type="http://schemas.openxmlformats.org/officeDocument/2006/relationships/image" Target="../media/image960.png"/><Relationship Id="rId10" Type="http://schemas.openxmlformats.org/officeDocument/2006/relationships/image" Target="../media/image1010.png"/><Relationship Id="rId4" Type="http://schemas.openxmlformats.org/officeDocument/2006/relationships/image" Target="../media/image950.png"/><Relationship Id="rId9" Type="http://schemas.openxmlformats.org/officeDocument/2006/relationships/image" Target="../media/image1000.png"/><Relationship Id="rId14" Type="http://schemas.openxmlformats.org/officeDocument/2006/relationships/image" Target="../media/image1050.png"/></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NULL"/><Relationship Id="rId4" Type="http://schemas.openxmlformats.org/officeDocument/2006/relationships/image" Target="../media/image31.jpeg"/></Relationships>
</file>

<file path=ppt/slides/_rels/slide110.xml.rels><?xml version="1.0" encoding="UTF-8" standalone="yes"?>
<Relationships xmlns="http://schemas.openxmlformats.org/package/2006/relationships"><Relationship Id="rId8" Type="http://schemas.openxmlformats.org/officeDocument/2006/relationships/image" Target="../media/image1110.png"/><Relationship Id="rId3" Type="http://schemas.openxmlformats.org/officeDocument/2006/relationships/image" Target="../media/image1060.png"/><Relationship Id="rId7" Type="http://schemas.openxmlformats.org/officeDocument/2006/relationships/image" Target="../media/image1100.png"/><Relationship Id="rId2" Type="http://schemas.openxmlformats.org/officeDocument/2006/relationships/notesSlide" Target="../notesSlides/notesSlide81.xml"/><Relationship Id="rId1" Type="http://schemas.openxmlformats.org/officeDocument/2006/relationships/slideLayout" Target="../slideLayouts/slideLayout9.xml"/><Relationship Id="rId6" Type="http://schemas.openxmlformats.org/officeDocument/2006/relationships/image" Target="../media/image1090.png"/><Relationship Id="rId5" Type="http://schemas.openxmlformats.org/officeDocument/2006/relationships/image" Target="../media/image1080.png"/><Relationship Id="rId10" Type="http://schemas.openxmlformats.org/officeDocument/2006/relationships/image" Target="../media/image1130.png"/><Relationship Id="rId4" Type="http://schemas.openxmlformats.org/officeDocument/2006/relationships/image" Target="../media/image1070.png"/><Relationship Id="rId9" Type="http://schemas.openxmlformats.org/officeDocument/2006/relationships/image" Target="../media/image1120.png"/></Relationships>
</file>

<file path=ppt/slides/_rels/slide111.xml.rels><?xml version="1.0" encoding="UTF-8" standalone="yes"?>
<Relationships xmlns="http://schemas.openxmlformats.org/package/2006/relationships"><Relationship Id="rId8" Type="http://schemas.openxmlformats.org/officeDocument/2006/relationships/image" Target="../media/image1190.png"/><Relationship Id="rId3" Type="http://schemas.openxmlformats.org/officeDocument/2006/relationships/image" Target="../media/image1140.png"/><Relationship Id="rId7" Type="http://schemas.openxmlformats.org/officeDocument/2006/relationships/image" Target="../media/image1180.png"/><Relationship Id="rId2" Type="http://schemas.openxmlformats.org/officeDocument/2006/relationships/notesSlide" Target="../notesSlides/notesSlide82.xml"/><Relationship Id="rId1" Type="http://schemas.openxmlformats.org/officeDocument/2006/relationships/slideLayout" Target="../slideLayouts/slideLayout9.xml"/><Relationship Id="rId6" Type="http://schemas.openxmlformats.org/officeDocument/2006/relationships/image" Target="../media/image1170.png"/><Relationship Id="rId5" Type="http://schemas.openxmlformats.org/officeDocument/2006/relationships/image" Target="../media/image1160.png"/><Relationship Id="rId4" Type="http://schemas.openxmlformats.org/officeDocument/2006/relationships/image" Target="../media/image1150.png"/><Relationship Id="rId9" Type="http://schemas.openxmlformats.org/officeDocument/2006/relationships/image" Target="../media/image1200.png"/></Relationships>
</file>

<file path=ppt/slides/_rels/slide112.xml.rels><?xml version="1.0" encoding="UTF-8" standalone="yes"?>
<Relationships xmlns="http://schemas.openxmlformats.org/package/2006/relationships"><Relationship Id="rId8" Type="http://schemas.openxmlformats.org/officeDocument/2006/relationships/image" Target="../media/image180.emf"/><Relationship Id="rId13" Type="http://schemas.openxmlformats.org/officeDocument/2006/relationships/oleObject" Target="../embeddings/oleObject35.bin"/><Relationship Id="rId18" Type="http://schemas.openxmlformats.org/officeDocument/2006/relationships/image" Target="../media/image183.emf"/><Relationship Id="rId26" Type="http://schemas.openxmlformats.org/officeDocument/2006/relationships/image" Target="../media/image185.emf"/><Relationship Id="rId39" Type="http://schemas.openxmlformats.org/officeDocument/2006/relationships/image" Target="../media/image132.png"/><Relationship Id="rId3" Type="http://schemas.openxmlformats.org/officeDocument/2006/relationships/notesSlide" Target="../notesSlides/notesSlide83.xml"/><Relationship Id="rId21" Type="http://schemas.openxmlformats.org/officeDocument/2006/relationships/oleObject" Target="../embeddings/oleObject37.bin"/><Relationship Id="rId34" Type="http://schemas.openxmlformats.org/officeDocument/2006/relationships/image" Target="../media/image187.emf"/><Relationship Id="rId42" Type="http://schemas.openxmlformats.org/officeDocument/2006/relationships/image" Target="../media/image135.png"/><Relationship Id="rId7" Type="http://schemas.openxmlformats.org/officeDocument/2006/relationships/oleObject" Target="../embeddings/oleObject320.bin"/><Relationship Id="rId12" Type="http://schemas.openxmlformats.org/officeDocument/2006/relationships/image" Target="../media/image181.emf"/><Relationship Id="rId17" Type="http://schemas.openxmlformats.org/officeDocument/2006/relationships/oleObject" Target="../embeddings/oleObject36.bin"/><Relationship Id="rId25" Type="http://schemas.openxmlformats.org/officeDocument/2006/relationships/oleObject" Target="../embeddings/oleObject38.bin"/><Relationship Id="rId33" Type="http://schemas.openxmlformats.org/officeDocument/2006/relationships/oleObject" Target="../embeddings/oleObject40.bin"/><Relationship Id="rId38" Type="http://schemas.openxmlformats.org/officeDocument/2006/relationships/image" Target="../media/image131.png"/><Relationship Id="rId2" Type="http://schemas.openxmlformats.org/officeDocument/2006/relationships/slideLayout" Target="../slideLayouts/slideLayout9.xml"/><Relationship Id="rId16" Type="http://schemas.openxmlformats.org/officeDocument/2006/relationships/image" Target="../media/image182.emf"/><Relationship Id="rId20" Type="http://schemas.openxmlformats.org/officeDocument/2006/relationships/image" Target="../media/image183.emf"/><Relationship Id="rId29" Type="http://schemas.openxmlformats.org/officeDocument/2006/relationships/oleObject" Target="../embeddings/oleObject39.bin"/><Relationship Id="rId41" Type="http://schemas.openxmlformats.org/officeDocument/2006/relationships/image" Target="../media/image134.png"/><Relationship Id="rId1" Type="http://schemas.openxmlformats.org/officeDocument/2006/relationships/vmlDrawing" Target="../drawings/vmlDrawing10.vml"/><Relationship Id="rId6" Type="http://schemas.openxmlformats.org/officeDocument/2006/relationships/image" Target="../media/image180.emf"/><Relationship Id="rId11" Type="http://schemas.openxmlformats.org/officeDocument/2006/relationships/oleObject" Target="../embeddings/oleObject330.bin"/><Relationship Id="rId24" Type="http://schemas.openxmlformats.org/officeDocument/2006/relationships/image" Target="../media/image184.emf"/><Relationship Id="rId32" Type="http://schemas.openxmlformats.org/officeDocument/2006/relationships/image" Target="../media/image186.emf"/><Relationship Id="rId37" Type="http://schemas.openxmlformats.org/officeDocument/2006/relationships/image" Target="../media/image130.png"/><Relationship Id="rId40" Type="http://schemas.openxmlformats.org/officeDocument/2006/relationships/image" Target="../media/image133.png"/><Relationship Id="rId5" Type="http://schemas.openxmlformats.org/officeDocument/2006/relationships/oleObject" Target="../embeddings/oleObject33.bin"/><Relationship Id="rId15" Type="http://schemas.openxmlformats.org/officeDocument/2006/relationships/oleObject" Target="../embeddings/oleObject340.bin"/><Relationship Id="rId23" Type="http://schemas.openxmlformats.org/officeDocument/2006/relationships/oleObject" Target="../embeddings/oleObject360.bin"/><Relationship Id="rId28" Type="http://schemas.openxmlformats.org/officeDocument/2006/relationships/image" Target="../media/image185.emf"/><Relationship Id="rId36" Type="http://schemas.openxmlformats.org/officeDocument/2006/relationships/image" Target="../media/image187.emf"/><Relationship Id="rId10" Type="http://schemas.openxmlformats.org/officeDocument/2006/relationships/image" Target="../media/image181.emf"/><Relationship Id="rId19" Type="http://schemas.openxmlformats.org/officeDocument/2006/relationships/oleObject" Target="../embeddings/oleObject350.bin"/><Relationship Id="rId31" Type="http://schemas.openxmlformats.org/officeDocument/2006/relationships/oleObject" Target="../embeddings/oleObject380.bin"/><Relationship Id="rId4" Type="http://schemas.openxmlformats.org/officeDocument/2006/relationships/image" Target="../media/image188.jpeg"/><Relationship Id="rId9" Type="http://schemas.openxmlformats.org/officeDocument/2006/relationships/oleObject" Target="../embeddings/oleObject34.bin"/><Relationship Id="rId14" Type="http://schemas.openxmlformats.org/officeDocument/2006/relationships/image" Target="../media/image182.emf"/><Relationship Id="rId22" Type="http://schemas.openxmlformats.org/officeDocument/2006/relationships/image" Target="../media/image184.emf"/><Relationship Id="rId27" Type="http://schemas.openxmlformats.org/officeDocument/2006/relationships/oleObject" Target="../embeddings/oleObject370.bin"/><Relationship Id="rId30" Type="http://schemas.openxmlformats.org/officeDocument/2006/relationships/image" Target="../media/image186.emf"/><Relationship Id="rId35" Type="http://schemas.openxmlformats.org/officeDocument/2006/relationships/oleObject" Target="../embeddings/oleObject390.bin"/></Relationships>
</file>

<file path=ppt/slides/_rels/slide12.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32.jpeg"/><Relationship Id="rId7" Type="http://schemas.openxmlformats.org/officeDocument/2006/relationships/image" Target="NUL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media/image34.jpeg"/><Relationship Id="rId10" Type="http://schemas.openxmlformats.org/officeDocument/2006/relationships/image" Target="NULL"/><Relationship Id="rId4" Type="http://schemas.openxmlformats.org/officeDocument/2006/relationships/image" Target="../media/image33.jpeg"/><Relationship Id="rId9" Type="http://schemas.openxmlformats.org/officeDocument/2006/relationships/image" Target="NULL"/></Relationships>
</file>

<file path=ppt/slides/_rels/slide13.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1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NUL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37.jpeg"/><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media/image38.png"/><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1.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media/image48.png"/><Relationship Id="rId3" Type="http://schemas.openxmlformats.org/officeDocument/2006/relationships/image" Target="NULL"/><Relationship Id="rId21"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media/image47.png"/><Relationship Id="rId2" Type="http://schemas.openxmlformats.org/officeDocument/2006/relationships/notesSlide" Target="../notesSlides/notesSlide14.xml"/><Relationship Id="rId16" Type="http://schemas.openxmlformats.org/officeDocument/2006/relationships/image" Target="../media/image46.png"/><Relationship Id="rId20" Type="http://schemas.openxmlformats.org/officeDocument/2006/relationships/image" Target="NULL"/><Relationship Id="rId1" Type="http://schemas.openxmlformats.org/officeDocument/2006/relationships/slideLayout" Target="../slideLayouts/slideLayout8.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media/image37.jpeg"/><Relationship Id="rId9" Type="http://schemas.openxmlformats.org/officeDocument/2006/relationships/image" Target="NULL"/><Relationship Id="rId14" Type="http://schemas.openxmlformats.org/officeDocument/2006/relationships/image" Target="NULL"/><Relationship Id="rId22" Type="http://schemas.openxmlformats.org/officeDocument/2006/relationships/image" Target="NULL"/></Relationships>
</file>

<file path=ppt/slides/_rels/slide21.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media/image48.png"/><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notesSlide" Target="../notesSlides/notesSlide15.xml"/><Relationship Id="rId16" Type="http://schemas.openxmlformats.org/officeDocument/2006/relationships/image" Target="NULL"/><Relationship Id="rId1" Type="http://schemas.openxmlformats.org/officeDocument/2006/relationships/slideLayout" Target="../slideLayouts/slideLayout8.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22.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notesSlide" Target="../notesSlides/notesSlide16.xml"/><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8.xml"/><Relationship Id="rId6" Type="http://schemas.openxmlformats.org/officeDocument/2006/relationships/image" Target="NULL"/><Relationship Id="rId11" Type="http://schemas.openxmlformats.org/officeDocument/2006/relationships/image" Target="../media/image51.png"/><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media/image50.png"/><Relationship Id="rId19" Type="http://schemas.openxmlformats.org/officeDocument/2006/relationships/image" Target="NULL"/><Relationship Id="rId4" Type="http://schemas.openxmlformats.org/officeDocument/2006/relationships/image" Target="../media/image48.png"/><Relationship Id="rId9" Type="http://schemas.openxmlformats.org/officeDocument/2006/relationships/image" Target="../media/image49.png"/><Relationship Id="rId14" Type="http://schemas.openxmlformats.org/officeDocument/2006/relationships/image" Target="NULL"/></Relationships>
</file>

<file path=ppt/slides/_rels/slide23.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26" Type="http://schemas.openxmlformats.org/officeDocument/2006/relationships/image" Target="NULL"/><Relationship Id="rId21"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5" Type="http://schemas.openxmlformats.org/officeDocument/2006/relationships/image" Target="../media/image53.png"/><Relationship Id="rId2" Type="http://schemas.openxmlformats.org/officeDocument/2006/relationships/notesSlide" Target="../notesSlides/notesSlide17.xml"/><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8.xml"/><Relationship Id="rId11" Type="http://schemas.openxmlformats.org/officeDocument/2006/relationships/image" Target="../media/image51.png"/><Relationship Id="rId24" Type="http://schemas.openxmlformats.org/officeDocument/2006/relationships/image" Target="../media/image52.png"/><Relationship Id="rId15" Type="http://schemas.openxmlformats.org/officeDocument/2006/relationships/image" Target="NULL"/><Relationship Id="rId23" Type="http://schemas.openxmlformats.org/officeDocument/2006/relationships/image" Target="NULL"/><Relationship Id="rId28" Type="http://schemas.openxmlformats.org/officeDocument/2006/relationships/image" Target="NULL"/><Relationship Id="rId10" Type="http://schemas.openxmlformats.org/officeDocument/2006/relationships/image" Target="../media/image50.png"/><Relationship Id="rId19" Type="http://schemas.openxmlformats.org/officeDocument/2006/relationships/image" Target="NULL"/><Relationship Id="rId9" Type="http://schemas.openxmlformats.org/officeDocument/2006/relationships/image" Target="../media/image49.png"/><Relationship Id="rId14" Type="http://schemas.openxmlformats.org/officeDocument/2006/relationships/image" Target="NULL"/><Relationship Id="rId22" Type="http://schemas.openxmlformats.org/officeDocument/2006/relationships/image" Target="NULL"/><Relationship Id="rId27" Type="http://schemas.openxmlformats.org/officeDocument/2006/relationships/image" Target="../media/image5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media/image34.jpeg"/><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media/image56.png"/><Relationship Id="rId2" Type="http://schemas.openxmlformats.org/officeDocument/2006/relationships/notesSlide" Target="../notesSlides/notesSlide19.xml"/><Relationship Id="rId16" Type="http://schemas.openxmlformats.org/officeDocument/2006/relationships/image" Target="NULL"/><Relationship Id="rId1" Type="http://schemas.openxmlformats.org/officeDocument/2006/relationships/slideLayout" Target="../slideLayouts/slideLayout8.xml"/><Relationship Id="rId6" Type="http://schemas.openxmlformats.org/officeDocument/2006/relationships/image" Target="NULL"/><Relationship Id="rId11" Type="http://schemas.openxmlformats.org/officeDocument/2006/relationships/image" Target="../media/image531.png"/><Relationship Id="rId5" Type="http://schemas.openxmlformats.org/officeDocument/2006/relationships/image" Target="../media/image521.png"/><Relationship Id="rId15" Type="http://schemas.openxmlformats.org/officeDocument/2006/relationships/image" Target="../media/image55.png"/><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26.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551.png"/><Relationship Id="rId18" Type="http://schemas.openxmlformats.org/officeDocument/2006/relationships/image" Target="NULL"/><Relationship Id="rId3" Type="http://schemas.openxmlformats.org/officeDocument/2006/relationships/image" Target="NULL"/><Relationship Id="rId21" Type="http://schemas.openxmlformats.org/officeDocument/2006/relationships/image" Target="NULL"/><Relationship Id="rId7" Type="http://schemas.openxmlformats.org/officeDocument/2006/relationships/image" Target="../media/image57.png"/><Relationship Id="rId12" Type="http://schemas.openxmlformats.org/officeDocument/2006/relationships/image" Target="../media/image541.png"/><Relationship Id="rId17" Type="http://schemas.openxmlformats.org/officeDocument/2006/relationships/image" Target="NULL"/><Relationship Id="rId2" Type="http://schemas.openxmlformats.org/officeDocument/2006/relationships/notesSlide" Target="../notesSlides/notesSlide20.xml"/><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8.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media/image34.jpeg"/><Relationship Id="rId19" Type="http://schemas.openxmlformats.org/officeDocument/2006/relationships/image" Target="NULL"/><Relationship Id="rId4" Type="http://schemas.openxmlformats.org/officeDocument/2006/relationships/image" Target="NULL"/><Relationship Id="rId9" Type="http://schemas.openxmlformats.org/officeDocument/2006/relationships/image" Target="../media/image58.png"/><Relationship Id="rId14" Type="http://schemas.openxmlformats.org/officeDocument/2006/relationships/image" Target="NUL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60.png"/><Relationship Id="rId2" Type="http://schemas.openxmlformats.org/officeDocument/2006/relationships/control" Target="../activeX/activeX1.xml"/><Relationship Id="rId1" Type="http://schemas.openxmlformats.org/officeDocument/2006/relationships/vmlDrawing" Target="../drawings/vmlDrawing2.vml"/><Relationship Id="rId6" Type="http://schemas.openxmlformats.org/officeDocument/2006/relationships/image" Target="../media/image570.png"/><Relationship Id="rId5" Type="http://schemas.openxmlformats.org/officeDocument/2006/relationships/image" Target="NULL"/><Relationship Id="rId4"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62.png"/><Relationship Id="rId2" Type="http://schemas.openxmlformats.org/officeDocument/2006/relationships/control" Target="../activeX/activeX2.xml"/><Relationship Id="rId1" Type="http://schemas.openxmlformats.org/officeDocument/2006/relationships/vmlDrawing" Target="../drawings/vmlDrawing3.vml"/><Relationship Id="rId6" Type="http://schemas.openxmlformats.org/officeDocument/2006/relationships/image" Target="NULL"/><Relationship Id="rId5" Type="http://schemas.openxmlformats.org/officeDocument/2006/relationships/image" Target="../media/image590.png"/><Relationship Id="rId4"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37.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64.png"/><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3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7.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38.xml.rels><?xml version="1.0" encoding="UTF-8" standalone="yes"?>
<Relationships xmlns="http://schemas.openxmlformats.org/package/2006/relationships"><Relationship Id="rId13" Type="http://schemas.openxmlformats.org/officeDocument/2006/relationships/image" Target="../media/image67.png"/><Relationship Id="rId3" Type="http://schemas.openxmlformats.org/officeDocument/2006/relationships/image" Target="../media/image610.png"/><Relationship Id="rId12"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65.png"/><Relationship Id="rId5" Type="http://schemas.openxmlformats.org/officeDocument/2006/relationships/image" Target="../media/image641.png"/><Relationship Id="rId15" Type="http://schemas.openxmlformats.org/officeDocument/2006/relationships/image" Target="../media/image69.png"/><Relationship Id="rId4" Type="http://schemas.openxmlformats.org/officeDocument/2006/relationships/image" Target="../media/image63.png"/><Relationship Id="rId14" Type="http://schemas.openxmlformats.org/officeDocument/2006/relationships/image" Target="../media/image68.png"/></Relationships>
</file>

<file path=ppt/slides/_rels/slide39.xml.rels><?xml version="1.0" encoding="UTF-8" standalone="yes"?>
<Relationships xmlns="http://schemas.openxmlformats.org/package/2006/relationships"><Relationship Id="rId8" Type="http://schemas.openxmlformats.org/officeDocument/2006/relationships/image" Target="../media/image681.png"/><Relationship Id="rId3" Type="http://schemas.openxmlformats.org/officeDocument/2006/relationships/image" Target="../media/image70.png"/><Relationship Id="rId7" Type="http://schemas.openxmlformats.org/officeDocument/2006/relationships/image" Target="../media/image73.png"/><Relationship Id="rId12" Type="http://schemas.openxmlformats.org/officeDocument/2006/relationships/image" Target="../media/image78.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68.png"/><Relationship Id="rId10" Type="http://schemas.openxmlformats.org/officeDocument/2006/relationships/image" Target="../media/image76.png"/><Relationship Id="rId4" Type="http://schemas.openxmlformats.org/officeDocument/2006/relationships/image" Target="../media/image71.png"/><Relationship Id="rId9" Type="http://schemas.openxmlformats.org/officeDocument/2006/relationships/image" Target="../media/image75.png"/></Relationships>
</file>

<file path=ppt/slides/_rels/slide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4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42.xml.rels><?xml version="1.0" encoding="UTF-8" standalone="yes"?>
<Relationships xmlns="http://schemas.openxmlformats.org/package/2006/relationships"><Relationship Id="rId18" Type="http://schemas.openxmlformats.org/officeDocument/2006/relationships/image" Target="NULL"/><Relationship Id="rId26" Type="http://schemas.openxmlformats.org/officeDocument/2006/relationships/image" Target="NULL"/><Relationship Id="rId21" Type="http://schemas.openxmlformats.org/officeDocument/2006/relationships/image" Target="NULL"/><Relationship Id="rId17" Type="http://schemas.openxmlformats.org/officeDocument/2006/relationships/image" Target="NULL"/><Relationship Id="rId25" Type="http://schemas.openxmlformats.org/officeDocument/2006/relationships/image" Target="NULL"/><Relationship Id="rId2" Type="http://schemas.openxmlformats.org/officeDocument/2006/relationships/notesSlide" Target="../notesSlides/notesSlide29.xml"/><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8.xml"/><Relationship Id="rId24" Type="http://schemas.openxmlformats.org/officeDocument/2006/relationships/image" Target="NULL"/><Relationship Id="rId15" Type="http://schemas.openxmlformats.org/officeDocument/2006/relationships/image" Target="NULL"/><Relationship Id="rId23" Type="http://schemas.openxmlformats.org/officeDocument/2006/relationships/image" Target="NULL"/><Relationship Id="rId19" Type="http://schemas.openxmlformats.org/officeDocument/2006/relationships/image" Target="NULL"/><Relationship Id="rId22" Type="http://schemas.openxmlformats.org/officeDocument/2006/relationships/image" Target="NULL"/><Relationship Id="rId27" Type="http://schemas.openxmlformats.org/officeDocument/2006/relationships/image" Target="NULL"/></Relationships>
</file>

<file path=ppt/slides/_rels/slide43.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4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69.jpeg"/></Relationships>
</file>

<file path=ppt/slides/_rels/slide4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21.jpeg"/><Relationship Id="rId7" Type="http://schemas.openxmlformats.org/officeDocument/2006/relationships/image" Target="NULL"/><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23.jpeg"/></Relationships>
</file>

<file path=ppt/slides/_rels/slide46.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media/image80.png"/></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oleObject" Target="../embeddings/oleObject3.bin"/><Relationship Id="rId18" Type="http://schemas.openxmlformats.org/officeDocument/2006/relationships/image" Target="../media/image72.emf"/><Relationship Id="rId26" Type="http://schemas.openxmlformats.org/officeDocument/2006/relationships/image" Target="../media/image74.emf"/><Relationship Id="rId39" Type="http://schemas.openxmlformats.org/officeDocument/2006/relationships/image" Target="NULL"/><Relationship Id="rId3" Type="http://schemas.openxmlformats.org/officeDocument/2006/relationships/notesSlide" Target="../notesSlides/notesSlide34.xml"/><Relationship Id="rId21" Type="http://schemas.openxmlformats.org/officeDocument/2006/relationships/oleObject" Target="../embeddings/oleObject5.bin"/><Relationship Id="rId34" Type="http://schemas.openxmlformats.org/officeDocument/2006/relationships/image" Target="../media/image76.emf"/><Relationship Id="rId42" Type="http://schemas.openxmlformats.org/officeDocument/2006/relationships/image" Target="NULL"/><Relationship Id="rId7" Type="http://schemas.openxmlformats.org/officeDocument/2006/relationships/image" Target="../media/image79.jpeg"/><Relationship Id="rId12" Type="http://schemas.openxmlformats.org/officeDocument/2006/relationships/image" Target="NULL"/><Relationship Id="rId17" Type="http://schemas.openxmlformats.org/officeDocument/2006/relationships/oleObject" Target="../embeddings/oleObject4.bin"/><Relationship Id="rId25" Type="http://schemas.openxmlformats.org/officeDocument/2006/relationships/oleObject" Target="../embeddings/oleObject6.bin"/><Relationship Id="rId33" Type="http://schemas.openxmlformats.org/officeDocument/2006/relationships/oleObject" Target="../embeddings/oleObject8.bin"/><Relationship Id="rId38" Type="http://schemas.openxmlformats.org/officeDocument/2006/relationships/image" Target="NULL"/><Relationship Id="rId2" Type="http://schemas.openxmlformats.org/officeDocument/2006/relationships/slideLayout" Target="../slideLayouts/slideLayout8.xml"/><Relationship Id="rId16" Type="http://schemas.openxmlformats.org/officeDocument/2006/relationships/image" Target="NULL"/><Relationship Id="rId20" Type="http://schemas.openxmlformats.org/officeDocument/2006/relationships/image" Target="NULL"/><Relationship Id="rId29" Type="http://schemas.openxmlformats.org/officeDocument/2006/relationships/oleObject" Target="../embeddings/oleObject7.bin"/><Relationship Id="rId41" Type="http://schemas.openxmlformats.org/officeDocument/2006/relationships/image" Target="NULL"/><Relationship Id="rId1" Type="http://schemas.openxmlformats.org/officeDocument/2006/relationships/vmlDrawing" Target="../drawings/vmlDrawing4.vml"/><Relationship Id="rId6" Type="http://schemas.openxmlformats.org/officeDocument/2006/relationships/image" Target="../media/image78.jpeg"/><Relationship Id="rId11" Type="http://schemas.openxmlformats.org/officeDocument/2006/relationships/oleObject" Target="NULL"/><Relationship Id="rId24" Type="http://schemas.openxmlformats.org/officeDocument/2006/relationships/image" Target="NULL"/><Relationship Id="rId32" Type="http://schemas.openxmlformats.org/officeDocument/2006/relationships/image" Target="NULL"/><Relationship Id="rId37" Type="http://schemas.openxmlformats.org/officeDocument/2006/relationships/image" Target="NULL"/><Relationship Id="rId40" Type="http://schemas.openxmlformats.org/officeDocument/2006/relationships/image" Target="NULL"/><Relationship Id="rId5" Type="http://schemas.openxmlformats.org/officeDocument/2006/relationships/image" Target="../media/image77.jpeg"/><Relationship Id="rId15" Type="http://schemas.openxmlformats.org/officeDocument/2006/relationships/oleObject" Target="NULL"/><Relationship Id="rId23" Type="http://schemas.openxmlformats.org/officeDocument/2006/relationships/oleObject" Target="NULL"/><Relationship Id="rId28" Type="http://schemas.openxmlformats.org/officeDocument/2006/relationships/image" Target="NULL"/><Relationship Id="rId36" Type="http://schemas.openxmlformats.org/officeDocument/2006/relationships/image" Target="NULL"/><Relationship Id="rId19" Type="http://schemas.openxmlformats.org/officeDocument/2006/relationships/oleObject" Target="NULL"/><Relationship Id="rId31" Type="http://schemas.openxmlformats.org/officeDocument/2006/relationships/oleObject" Target="NULL"/><Relationship Id="rId44" Type="http://schemas.openxmlformats.org/officeDocument/2006/relationships/image" Target="../media/image92.png"/><Relationship Id="rId4" Type="http://schemas.openxmlformats.org/officeDocument/2006/relationships/hyperlink" Target="../../../&#26412;&#22320;&#30913;&#30424;%20(L)/&#29289;&#29702;&#35838;&#20214;/&#29289;&#29702;&#35838;&#20214;/&#21035;&#20154;&#35838;&#20214;/&#22823;&#23398;&#29289;&#29702;&#30005;&#23376;&#25945;&#26696;&#65288;&#35199;&#20892;&#65289;/optical%20flash(e)/Resolving%20power%20.exe" TargetMode="External"/><Relationship Id="rId9" Type="http://schemas.openxmlformats.org/officeDocument/2006/relationships/image" Target="../media/image70.wmf"/><Relationship Id="rId14" Type="http://schemas.openxmlformats.org/officeDocument/2006/relationships/image" Target="../media/image71.emf"/><Relationship Id="rId22" Type="http://schemas.openxmlformats.org/officeDocument/2006/relationships/image" Target="../media/image73.emf"/><Relationship Id="rId27" Type="http://schemas.openxmlformats.org/officeDocument/2006/relationships/oleObject" Target="NULL"/><Relationship Id="rId30" Type="http://schemas.openxmlformats.org/officeDocument/2006/relationships/image" Target="../media/image75.emf"/><Relationship Id="rId35" Type="http://schemas.openxmlformats.org/officeDocument/2006/relationships/oleObject" Target="NULL"/><Relationship Id="rId43" Type="http://schemas.openxmlformats.org/officeDocument/2006/relationships/image" Target="../media/image91.png"/></Relationships>
</file>

<file path=ppt/slides/_rels/slide4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media/image94.png"/><Relationship Id="rId4" Type="http://schemas.openxmlformats.org/officeDocument/2006/relationships/image" Target="../media/image93.png"/></Relationships>
</file>

<file path=ppt/slides/_rels/slide49.xml.rels><?xml version="1.0" encoding="UTF-8" standalone="yes"?>
<Relationships xmlns="http://schemas.openxmlformats.org/package/2006/relationships"><Relationship Id="rId8" Type="http://schemas.openxmlformats.org/officeDocument/2006/relationships/image" Target="../media/image81.jpeg"/><Relationship Id="rId13" Type="http://schemas.openxmlformats.org/officeDocument/2006/relationships/image" Target="NULL"/><Relationship Id="rId3" Type="http://schemas.openxmlformats.org/officeDocument/2006/relationships/image" Target="NULL"/><Relationship Id="rId7" Type="http://schemas.openxmlformats.org/officeDocument/2006/relationships/image" Target="../media/image80.jpeg"/><Relationship Id="rId12" Type="http://schemas.openxmlformats.org/officeDocument/2006/relationships/image" Target="NULL"/><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media/image30.jpeg"/><Relationship Id="rId4" Type="http://schemas.openxmlformats.org/officeDocument/2006/relationships/image" Target="NULL"/><Relationship Id="rId9" Type="http://schemas.openxmlformats.org/officeDocument/2006/relationships/image" Target="../media/image48.png"/><Relationship Id="rId14" Type="http://schemas.openxmlformats.org/officeDocument/2006/relationships/image" Target="NUL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37.xml"/><Relationship Id="rId1" Type="http://schemas.openxmlformats.org/officeDocument/2006/relationships/slideLayout" Target="../slideLayouts/slideLayout8.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51.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38.xml"/><Relationship Id="rId1" Type="http://schemas.openxmlformats.org/officeDocument/2006/relationships/slideLayout" Target="../slideLayouts/slideLayout8.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6.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56.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NULL"/><Relationship Id="rId2" Type="http://schemas.openxmlformats.org/officeDocument/2006/relationships/notesSlide" Target="../notesSlides/notesSlide39.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media/image83.jpeg"/><Relationship Id="rId4" Type="http://schemas.openxmlformats.org/officeDocument/2006/relationships/image" Target="../media/image82.jpeg"/></Relationships>
</file>

<file path=ppt/slides/_rels/slide57.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84.jpeg"/><Relationship Id="rId7" Type="http://schemas.openxmlformats.org/officeDocument/2006/relationships/image" Target="NULL"/><Relationship Id="rId2" Type="http://schemas.openxmlformats.org/officeDocument/2006/relationships/notesSlide" Target="../notesSlides/notesSlide40.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media/image85.jpeg"/></Relationships>
</file>

<file path=ppt/slides/_rels/slide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33.jpeg"/><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42.xml"/><Relationship Id="rId1" Type="http://schemas.openxmlformats.org/officeDocument/2006/relationships/slideLayout" Target="../slideLayouts/slideLayout8.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media/image87.png"/><Relationship Id="rId9" Type="http://schemas.openxmlformats.org/officeDocument/2006/relationships/image" Target="NULL"/></Relationships>
</file>

<file path=ppt/slides/_rels/slide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media/image23.jpeg"/><Relationship Id="rId4" Type="http://schemas.openxmlformats.org/officeDocument/2006/relationships/image" Target="../media/image22.jpeg"/></Relationships>
</file>

<file path=ppt/slides/_rels/slide60.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33.jpeg"/><Relationship Id="rId7" Type="http://schemas.openxmlformats.org/officeDocument/2006/relationships/image" Target="NULL"/><Relationship Id="rId2" Type="http://schemas.openxmlformats.org/officeDocument/2006/relationships/notesSlide" Target="../notesSlides/notesSlide43.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61.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88.jpeg"/><Relationship Id="rId7" Type="http://schemas.openxmlformats.org/officeDocument/2006/relationships/image" Target="NULL"/><Relationship Id="rId2" Type="http://schemas.openxmlformats.org/officeDocument/2006/relationships/notesSlide" Target="../notesSlides/notesSlide44.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62.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64.png"/><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45.xml"/><Relationship Id="rId1" Type="http://schemas.openxmlformats.org/officeDocument/2006/relationships/slideLayout" Target="../slideLayouts/slideLayout8.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63.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46.xml"/><Relationship Id="rId1" Type="http://schemas.openxmlformats.org/officeDocument/2006/relationships/slideLayout" Target="../slideLayouts/slideLayout8.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media/image64.png"/><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NULL"/><Relationship Id="rId2" Type="http://schemas.openxmlformats.org/officeDocument/2006/relationships/notesSlide" Target="../notesSlides/notesSlide47.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6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48.xml"/><Relationship Id="rId1" Type="http://schemas.openxmlformats.org/officeDocument/2006/relationships/slideLayout" Target="../slideLayouts/slideLayout8.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66.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1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17" Type="http://schemas.openxmlformats.org/officeDocument/2006/relationships/image" Target="NULL"/><Relationship Id="rId2" Type="http://schemas.openxmlformats.org/officeDocument/2006/relationships/notesSlide" Target="../notesSlides/notesSlide49.xml"/><Relationship Id="rId16" Type="http://schemas.openxmlformats.org/officeDocument/2006/relationships/image" Target="NULL"/><Relationship Id="rId1" Type="http://schemas.openxmlformats.org/officeDocument/2006/relationships/slideLayout" Target="../slideLayouts/slideLayout8.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19"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67.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50.xml"/><Relationship Id="rId1" Type="http://schemas.openxmlformats.org/officeDocument/2006/relationships/slideLayout" Target="../slideLayouts/slideLayout8.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68.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51.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69.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52.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media/image89.jpeg"/><Relationship Id="rId9" Type="http://schemas.openxmlformats.org/officeDocument/2006/relationships/image" Target="NULL"/></Relationships>
</file>

<file path=ppt/slides/_rels/slide7.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24.jpeg"/><Relationship Id="rId7" Type="http://schemas.openxmlformats.org/officeDocument/2006/relationships/image" Target="NUL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70.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53.xml"/><Relationship Id="rId1" Type="http://schemas.openxmlformats.org/officeDocument/2006/relationships/slideLayout" Target="../slideLayouts/slideLayout8.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7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55.xml"/><Relationship Id="rId1" Type="http://schemas.openxmlformats.org/officeDocument/2006/relationships/slideLayout" Target="../slideLayouts/slideLayout8.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73.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56.xml"/><Relationship Id="rId1" Type="http://schemas.openxmlformats.org/officeDocument/2006/relationships/slideLayout" Target="../slideLayouts/slideLayout8.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7.xml"/><Relationship Id="rId1" Type="http://schemas.openxmlformats.org/officeDocument/2006/relationships/slideLayout" Target="../slideLayouts/slideLayout9.xml"/><Relationship Id="rId5" Type="http://schemas.openxmlformats.org/officeDocument/2006/relationships/image" Target="../media/image104.png"/><Relationship Id="rId4" Type="http://schemas.openxmlformats.org/officeDocument/2006/relationships/image" Target="../media/image103.png"/></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8.xml"/><Relationship Id="rId1" Type="http://schemas.openxmlformats.org/officeDocument/2006/relationships/slideLayout" Target="../slideLayouts/slideLayout9.xml"/><Relationship Id="rId5" Type="http://schemas.openxmlformats.org/officeDocument/2006/relationships/image" Target="../media/image106.png"/><Relationship Id="rId4" Type="http://schemas.openxmlformats.org/officeDocument/2006/relationships/image" Target="../media/image105.png"/></Relationships>
</file>

<file path=ppt/slides/_rels/slide77.xml.rels><?xml version="1.0" encoding="UTF-8" standalone="yes"?>
<Relationships xmlns="http://schemas.openxmlformats.org/package/2006/relationships"><Relationship Id="rId3" Type="http://schemas.openxmlformats.org/officeDocument/2006/relationships/image" Target="../media/image1610.png"/><Relationship Id="rId2" Type="http://schemas.openxmlformats.org/officeDocument/2006/relationships/notesSlide" Target="../notesSlides/notesSlide59.xml"/><Relationship Id="rId1" Type="http://schemas.openxmlformats.org/officeDocument/2006/relationships/slideLayout" Target="../slideLayouts/slideLayout9.xml"/><Relationship Id="rId5" Type="http://schemas.openxmlformats.org/officeDocument/2006/relationships/image" Target="../media/image180.png"/><Relationship Id="rId4" Type="http://schemas.openxmlformats.org/officeDocument/2006/relationships/image" Target="../media/image177.png"/></Relationships>
</file>

<file path=ppt/slides/_rels/slide7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0.png"/><Relationship Id="rId7" Type="http://schemas.openxmlformats.org/officeDocument/2006/relationships/image" Target="../media/image23.png"/><Relationship Id="rId2" Type="http://schemas.openxmlformats.org/officeDocument/2006/relationships/notesSlide" Target="../notesSlides/notesSlide60.xml"/><Relationship Id="rId1" Type="http://schemas.openxmlformats.org/officeDocument/2006/relationships/slideLayout" Target="../slideLayouts/slideLayout9.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0.png"/><Relationship Id="rId10" Type="http://schemas.openxmlformats.org/officeDocument/2006/relationships/image" Target="../media/image2610.png"/><Relationship Id="rId4" Type="http://schemas.openxmlformats.org/officeDocument/2006/relationships/image" Target="../media/image2010.png"/><Relationship Id="rId9" Type="http://schemas.openxmlformats.org/officeDocument/2006/relationships/image" Target="../media/image250.png"/></Relationships>
</file>

<file path=ppt/slides/_rels/slide7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8.xml"/><Relationship Id="rId1" Type="http://schemas.openxmlformats.org/officeDocument/2006/relationships/vmlDrawing" Target="../drawings/vmlDrawing1.vml"/><Relationship Id="rId4" Type="http://schemas.openxmlformats.org/officeDocument/2006/relationships/image" Target="../media/image25.png"/></Relationships>
</file>

<file path=ppt/slides/_rels/slide80.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90.jpg"/><Relationship Id="rId7" Type="http://schemas.openxmlformats.org/officeDocument/2006/relationships/image" Target="../media/image360.png"/><Relationship Id="rId12" Type="http://schemas.openxmlformats.org/officeDocument/2006/relationships/image" Target="../media/image410.png"/><Relationship Id="rId2" Type="http://schemas.openxmlformats.org/officeDocument/2006/relationships/notesSlide" Target="../notesSlides/notesSlide62.xml"/><Relationship Id="rId1" Type="http://schemas.openxmlformats.org/officeDocument/2006/relationships/slideLayout" Target="../slideLayouts/slideLayout9.xml"/><Relationship Id="rId6" Type="http://schemas.openxmlformats.org/officeDocument/2006/relationships/image" Target="../media/image350.png"/><Relationship Id="rId11" Type="http://schemas.openxmlformats.org/officeDocument/2006/relationships/image" Target="../media/image402.png"/><Relationship Id="rId5" Type="http://schemas.openxmlformats.org/officeDocument/2006/relationships/image" Target="../media/image330.png"/><Relationship Id="rId10" Type="http://schemas.openxmlformats.org/officeDocument/2006/relationships/image" Target="../media/image390.png"/><Relationship Id="rId4" Type="http://schemas.openxmlformats.org/officeDocument/2006/relationships/image" Target="../media/image34.png"/><Relationship Id="rId9" Type="http://schemas.openxmlformats.org/officeDocument/2006/relationships/image" Target="../media/image380.png"/></Relationships>
</file>

<file path=ppt/slides/_rels/slide8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4.xml"/><Relationship Id="rId1" Type="http://schemas.openxmlformats.org/officeDocument/2006/relationships/slideLayout" Target="../slideLayouts/slideLayout9.xml"/><Relationship Id="rId5" Type="http://schemas.openxmlformats.org/officeDocument/2006/relationships/image" Target="../media/image440.png"/><Relationship Id="rId4" Type="http://schemas.openxmlformats.org/officeDocument/2006/relationships/image" Target="../media/image430.png"/></Relationships>
</file>

<file path=ppt/slides/_rels/slide8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image" Target="../media/image96.gif"/><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control" Target="../activeX/activeX3.xml"/><Relationship Id="rId1" Type="http://schemas.openxmlformats.org/officeDocument/2006/relationships/vmlDrawing" Target="../drawings/vmlDrawing5.vml"/><Relationship Id="rId5" Type="http://schemas.openxmlformats.org/officeDocument/2006/relationships/image" Target="../media/image98.png"/><Relationship Id="rId4" Type="http://schemas.openxmlformats.org/officeDocument/2006/relationships/notesSlide" Target="../notesSlides/notesSlide67.xml"/></Relationships>
</file>

<file path=ppt/slides/_rels/slide86.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image" Target="../media/image102.emf"/><Relationship Id="rId3" Type="http://schemas.openxmlformats.org/officeDocument/2006/relationships/notesSlide" Target="../notesSlides/notesSlide68.xml"/><Relationship Id="rId7" Type="http://schemas.openxmlformats.org/officeDocument/2006/relationships/image" Target="../media/image99.emf"/><Relationship Id="rId12" Type="http://schemas.openxmlformats.org/officeDocument/2006/relationships/oleObject" Target="../embeddings/oleObject12.bin"/><Relationship Id="rId17" Type="http://schemas.openxmlformats.org/officeDocument/2006/relationships/image" Target="../media/image560.png"/><Relationship Id="rId2" Type="http://schemas.openxmlformats.org/officeDocument/2006/relationships/slideLayout" Target="../slideLayouts/slideLayout9.xml"/><Relationship Id="rId16" Type="http://schemas.openxmlformats.org/officeDocument/2006/relationships/image" Target="../media/image550.png"/><Relationship Id="rId1" Type="http://schemas.openxmlformats.org/officeDocument/2006/relationships/vmlDrawing" Target="../drawings/vmlDrawing6.vml"/><Relationship Id="rId6" Type="http://schemas.openxmlformats.org/officeDocument/2006/relationships/oleObject" Target="../embeddings/oleObject9.bin"/><Relationship Id="rId11" Type="http://schemas.openxmlformats.org/officeDocument/2006/relationships/image" Target="../media/image101.emf"/><Relationship Id="rId5" Type="http://schemas.openxmlformats.org/officeDocument/2006/relationships/image" Target="../media/image530.png"/><Relationship Id="rId15" Type="http://schemas.openxmlformats.org/officeDocument/2006/relationships/oleObject" Target="../embeddings/oleObject13.bin"/><Relationship Id="rId10" Type="http://schemas.openxmlformats.org/officeDocument/2006/relationships/oleObject" Target="../embeddings/oleObject11.bin"/><Relationship Id="rId4" Type="http://schemas.openxmlformats.org/officeDocument/2006/relationships/image" Target="../media/image520.png"/><Relationship Id="rId9" Type="http://schemas.openxmlformats.org/officeDocument/2006/relationships/image" Target="../media/image100.emf"/><Relationship Id="rId14" Type="http://schemas.openxmlformats.org/officeDocument/2006/relationships/image" Target="../media/image540.png"/></Relationships>
</file>

<file path=ppt/slides/_rels/slide87.xml.rels><?xml version="1.0" encoding="UTF-8" standalone="yes"?>
<Relationships xmlns="http://schemas.openxmlformats.org/package/2006/relationships"><Relationship Id="rId8" Type="http://schemas.openxmlformats.org/officeDocument/2006/relationships/image" Target="../media/image111.png"/><Relationship Id="rId18" Type="http://schemas.openxmlformats.org/officeDocument/2006/relationships/image" Target="../media/image500.png"/><Relationship Id="rId3" Type="http://schemas.openxmlformats.org/officeDocument/2006/relationships/image" Target="../media/image102.png"/><Relationship Id="rId21" Type="http://schemas.openxmlformats.org/officeDocument/2006/relationships/image" Target="../media/image650.png"/><Relationship Id="rId7" Type="http://schemas.openxmlformats.org/officeDocument/2006/relationships/image" Target="../media/image110.png"/><Relationship Id="rId17" Type="http://schemas.openxmlformats.org/officeDocument/2006/relationships/image" Target="../media/image490.png"/><Relationship Id="rId2" Type="http://schemas.openxmlformats.org/officeDocument/2006/relationships/notesSlide" Target="../notesSlides/notesSlide69.xml"/><Relationship Id="rId20" Type="http://schemas.openxmlformats.org/officeDocument/2006/relationships/image" Target="../media/image640.png"/><Relationship Id="rId1" Type="http://schemas.openxmlformats.org/officeDocument/2006/relationships/slideLayout" Target="../slideLayouts/slideLayout9.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0" Type="http://schemas.openxmlformats.org/officeDocument/2006/relationships/image" Target="../media/image113.png"/><Relationship Id="rId19" Type="http://schemas.openxmlformats.org/officeDocument/2006/relationships/image" Target="../media/image510.png"/><Relationship Id="rId4" Type="http://schemas.openxmlformats.org/officeDocument/2006/relationships/image" Target="../media/image107.png"/><Relationship Id="rId9" Type="http://schemas.openxmlformats.org/officeDocument/2006/relationships/image" Target="../media/image112.png"/><Relationship Id="rId22" Type="http://schemas.openxmlformats.org/officeDocument/2006/relationships/image" Target="../media/image660.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951.png"/><Relationship Id="rId1" Type="http://schemas.openxmlformats.org/officeDocument/2006/relationships/slideLayout" Target="../slideLayouts/slideLayout8.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27.jpeg"/></Relationships>
</file>

<file path=ppt/slides/_rels/slide90.xml.rels><?xml version="1.0" encoding="UTF-8" standalone="yes"?>
<Relationships xmlns="http://schemas.openxmlformats.org/package/2006/relationships"><Relationship Id="rId3" Type="http://schemas.openxmlformats.org/officeDocument/2006/relationships/image" Target="../media/image167.png"/><Relationship Id="rId7" Type="http://schemas.openxmlformats.org/officeDocument/2006/relationships/image" Target="../media/image176.png"/><Relationship Id="rId2" Type="http://schemas.openxmlformats.org/officeDocument/2006/relationships/image" Target="../media/image166.png"/><Relationship Id="rId1" Type="http://schemas.openxmlformats.org/officeDocument/2006/relationships/slideLayout" Target="../slideLayouts/slideLayout8.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s>
</file>

<file path=ppt/slides/_rels/slide91.xml.rels><?xml version="1.0" encoding="UTF-8" standalone="yes"?>
<Relationships xmlns="http://schemas.openxmlformats.org/package/2006/relationships"><Relationship Id="rId8" Type="http://schemas.openxmlformats.org/officeDocument/2006/relationships/image" Target="../media/image740.png"/><Relationship Id="rId3" Type="http://schemas.openxmlformats.org/officeDocument/2006/relationships/image" Target="../media/image720.png"/><Relationship Id="rId7" Type="http://schemas.openxmlformats.org/officeDocument/2006/relationships/image" Target="../media/image730.png"/><Relationship Id="rId2" Type="http://schemas.openxmlformats.org/officeDocument/2006/relationships/notesSlide" Target="../notesSlides/notesSlide71.xml"/><Relationship Id="rId1" Type="http://schemas.openxmlformats.org/officeDocument/2006/relationships/slideLayout" Target="../slideLayouts/slideLayout9.xml"/><Relationship Id="rId6" Type="http://schemas.openxmlformats.org/officeDocument/2006/relationships/image" Target="../media/image710.png"/><Relationship Id="rId11" Type="http://schemas.openxmlformats.org/officeDocument/2006/relationships/image" Target="../media/image770.png"/><Relationship Id="rId5" Type="http://schemas.openxmlformats.org/officeDocument/2006/relationships/image" Target="../media/image680.png"/><Relationship Id="rId10" Type="http://schemas.openxmlformats.org/officeDocument/2006/relationships/image" Target="../media/image760.png"/><Relationship Id="rId4" Type="http://schemas.openxmlformats.org/officeDocument/2006/relationships/image" Target="../media/image670.png"/><Relationship Id="rId9" Type="http://schemas.openxmlformats.org/officeDocument/2006/relationships/image" Target="../media/image750.png"/></Relationships>
</file>

<file path=ppt/slides/_rels/slide92.xml.rels><?xml version="1.0" encoding="UTF-8" standalone="yes"?>
<Relationships xmlns="http://schemas.openxmlformats.org/package/2006/relationships"><Relationship Id="rId8" Type="http://schemas.openxmlformats.org/officeDocument/2006/relationships/image" Target="../media/image860.png"/><Relationship Id="rId3" Type="http://schemas.openxmlformats.org/officeDocument/2006/relationships/image" Target="../media/image810.png"/><Relationship Id="rId7" Type="http://schemas.openxmlformats.org/officeDocument/2006/relationships/image" Target="../media/image85.png"/><Relationship Id="rId2" Type="http://schemas.openxmlformats.org/officeDocument/2006/relationships/notesSlide" Target="../notesSlides/notesSlide72.xml"/><Relationship Id="rId1" Type="http://schemas.openxmlformats.org/officeDocument/2006/relationships/slideLayout" Target="../slideLayouts/slideLayout9.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0.png"/><Relationship Id="rId9" Type="http://schemas.openxmlformats.org/officeDocument/2006/relationships/image" Target="../media/image870.png"/></Relationships>
</file>

<file path=ppt/slides/_rels/slide93.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15.png"/><Relationship Id="rId7" Type="http://schemas.openxmlformats.org/officeDocument/2006/relationships/image" Target="../media/image123.png"/><Relationship Id="rId2" Type="http://schemas.openxmlformats.org/officeDocument/2006/relationships/notesSlide" Target="../notesSlides/notesSlide73.xml"/><Relationship Id="rId1" Type="http://schemas.openxmlformats.org/officeDocument/2006/relationships/slideLayout" Target="../slideLayouts/slideLayout9.xml"/><Relationship Id="rId6" Type="http://schemas.openxmlformats.org/officeDocument/2006/relationships/image" Target="http://physics.kenyon.edu/EarlyApparatus/Optical_Recreations/Kaleidoscope/Garland94a.JPG" TargetMode="External"/><Relationship Id="rId11" Type="http://schemas.openxmlformats.org/officeDocument/2006/relationships/image" Target="../media/image143.png"/><Relationship Id="rId5" Type="http://schemas.openxmlformats.org/officeDocument/2006/relationships/image" Target="../media/image116.jpeg"/><Relationship Id="rId10" Type="http://schemas.openxmlformats.org/officeDocument/2006/relationships/image" Target="../media/image142.png"/><Relationship Id="rId4" Type="http://schemas.openxmlformats.org/officeDocument/2006/relationships/image" Target="../media/image64.png"/><Relationship Id="rId9" Type="http://schemas.openxmlformats.org/officeDocument/2006/relationships/image" Target="../media/image141.png"/></Relationships>
</file>

<file path=ppt/slides/_rels/slide94.xml.rels><?xml version="1.0" encoding="UTF-8" standalone="yes"?>
<Relationships xmlns="http://schemas.openxmlformats.org/package/2006/relationships"><Relationship Id="rId3" Type="http://schemas.openxmlformats.org/officeDocument/2006/relationships/control" Target="../activeX/activeX5.xml"/><Relationship Id="rId2" Type="http://schemas.openxmlformats.org/officeDocument/2006/relationships/control" Target="../activeX/activeX4.xml"/><Relationship Id="rId1" Type="http://schemas.openxmlformats.org/officeDocument/2006/relationships/vmlDrawing" Target="../drawings/vmlDrawing7.v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8" Type="http://schemas.openxmlformats.org/officeDocument/2006/relationships/image" Target="../media/image1250.png"/><Relationship Id="rId13" Type="http://schemas.openxmlformats.org/officeDocument/2006/relationships/image" Target="../media/image138.png"/><Relationship Id="rId3" Type="http://schemas.openxmlformats.org/officeDocument/2006/relationships/image" Target="../media/image124.png"/><Relationship Id="rId7" Type="http://schemas.openxmlformats.org/officeDocument/2006/relationships/image" Target="../media/image126.png"/><Relationship Id="rId12" Type="http://schemas.openxmlformats.org/officeDocument/2006/relationships/image" Target="../media/image137.png"/><Relationship Id="rId2" Type="http://schemas.openxmlformats.org/officeDocument/2006/relationships/notesSlide" Target="../notesSlides/notesSlide74.xml"/><Relationship Id="rId1" Type="http://schemas.openxmlformats.org/officeDocument/2006/relationships/slideLayout" Target="../slideLayouts/slideLayout9.xml"/><Relationship Id="rId6" Type="http://schemas.openxmlformats.org/officeDocument/2006/relationships/image" Target="../media/image1230.png"/><Relationship Id="rId11" Type="http://schemas.openxmlformats.org/officeDocument/2006/relationships/image" Target="../media/image129.png"/><Relationship Id="rId5" Type="http://schemas.openxmlformats.org/officeDocument/2006/relationships/image" Target="../media/image122.png"/><Relationship Id="rId10" Type="http://schemas.openxmlformats.org/officeDocument/2006/relationships/image" Target="../media/image128.png"/><Relationship Id="rId4" Type="http://schemas.openxmlformats.org/officeDocument/2006/relationships/image" Target="../media/image125.png"/><Relationship Id="rId9" Type="http://schemas.openxmlformats.org/officeDocument/2006/relationships/image" Target="../media/image127.png"/></Relationships>
</file>

<file path=ppt/slides/_rels/slide96.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53.png"/><Relationship Id="rId3" Type="http://schemas.openxmlformats.org/officeDocument/2006/relationships/image" Target="../media/image1380.png"/><Relationship Id="rId7" Type="http://schemas.openxmlformats.org/officeDocument/2006/relationships/image" Target="../media/image146.png"/><Relationship Id="rId12" Type="http://schemas.openxmlformats.org/officeDocument/2006/relationships/image" Target="../media/image152.png"/><Relationship Id="rId2" Type="http://schemas.openxmlformats.org/officeDocument/2006/relationships/notesSlide" Target="../notesSlides/notesSlide75.xml"/><Relationship Id="rId16" Type="http://schemas.openxmlformats.org/officeDocument/2006/relationships/image" Target="../media/image156.png"/><Relationship Id="rId1" Type="http://schemas.openxmlformats.org/officeDocument/2006/relationships/slideLayout" Target="../slideLayouts/slideLayout9.xml"/><Relationship Id="rId6" Type="http://schemas.openxmlformats.org/officeDocument/2006/relationships/image" Target="../media/image145.png"/><Relationship Id="rId11" Type="http://schemas.openxmlformats.org/officeDocument/2006/relationships/image" Target="../media/image151.png"/><Relationship Id="rId5" Type="http://schemas.openxmlformats.org/officeDocument/2006/relationships/image" Target="../media/image144.png"/><Relationship Id="rId15" Type="http://schemas.openxmlformats.org/officeDocument/2006/relationships/image" Target="../media/image155.png"/><Relationship Id="rId10" Type="http://schemas.openxmlformats.org/officeDocument/2006/relationships/image" Target="../media/image150.png"/><Relationship Id="rId4" Type="http://schemas.openxmlformats.org/officeDocument/2006/relationships/image" Target="../media/image139.png"/><Relationship Id="rId9" Type="http://schemas.openxmlformats.org/officeDocument/2006/relationships/image" Target="../media/image148.png"/><Relationship Id="rId14" Type="http://schemas.openxmlformats.org/officeDocument/2006/relationships/image" Target="../media/image154.png"/></Relationships>
</file>

<file path=ppt/slides/_rels/slide97.xml.rels><?xml version="1.0" encoding="UTF-8" standalone="yes"?>
<Relationships xmlns="http://schemas.openxmlformats.org/package/2006/relationships"><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notesSlide" Target="../notesSlides/notesSlide76.xml"/><Relationship Id="rId1" Type="http://schemas.openxmlformats.org/officeDocument/2006/relationships/slideLayout" Target="../slideLayouts/slideLayout9.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98.xml.rels><?xml version="1.0" encoding="UTF-8" standalone="yes"?>
<Relationships xmlns="http://schemas.openxmlformats.org/package/2006/relationships"><Relationship Id="rId13" Type="http://schemas.openxmlformats.org/officeDocument/2006/relationships/oleObject" Target="../embeddings/oleObject16.bin"/><Relationship Id="rId18" Type="http://schemas.openxmlformats.org/officeDocument/2006/relationships/image" Target="../media/image124.emf"/><Relationship Id="rId26" Type="http://schemas.openxmlformats.org/officeDocument/2006/relationships/image" Target="../media/image126.emf"/><Relationship Id="rId39" Type="http://schemas.openxmlformats.org/officeDocument/2006/relationships/oleObject" Target="../embeddings/oleObject210.bin"/><Relationship Id="rId21" Type="http://schemas.openxmlformats.org/officeDocument/2006/relationships/oleObject" Target="../embeddings/oleObject18.bin"/><Relationship Id="rId34" Type="http://schemas.openxmlformats.org/officeDocument/2006/relationships/image" Target="../media/image128.emf"/><Relationship Id="rId42" Type="http://schemas.openxmlformats.org/officeDocument/2006/relationships/image" Target="../media/image130.emf"/><Relationship Id="rId47" Type="http://schemas.openxmlformats.org/officeDocument/2006/relationships/oleObject" Target="../embeddings/oleObject230.bin"/><Relationship Id="rId50" Type="http://schemas.openxmlformats.org/officeDocument/2006/relationships/image" Target="../media/image132.emf"/><Relationship Id="rId55" Type="http://schemas.openxmlformats.org/officeDocument/2006/relationships/oleObject" Target="../embeddings/oleObject250.bin"/><Relationship Id="rId63" Type="http://schemas.openxmlformats.org/officeDocument/2006/relationships/oleObject" Target="../embeddings/oleObject270.bin"/><Relationship Id="rId68" Type="http://schemas.openxmlformats.org/officeDocument/2006/relationships/image" Target="../media/image136.emf"/><Relationship Id="rId76" Type="http://schemas.openxmlformats.org/officeDocument/2006/relationships/image" Target="../media/image138.emf"/><Relationship Id="rId84" Type="http://schemas.openxmlformats.org/officeDocument/2006/relationships/image" Target="../media/image172.png"/><Relationship Id="rId7" Type="http://schemas.openxmlformats.org/officeDocument/2006/relationships/oleObject" Target="../embeddings/oleObject130.bin"/><Relationship Id="rId71" Type="http://schemas.openxmlformats.org/officeDocument/2006/relationships/oleObject" Target="../embeddings/oleObject290.bin"/><Relationship Id="rId2" Type="http://schemas.openxmlformats.org/officeDocument/2006/relationships/slideLayout" Target="../slideLayouts/slideLayout9.xml"/><Relationship Id="rId16" Type="http://schemas.openxmlformats.org/officeDocument/2006/relationships/image" Target="../media/image123.emf"/><Relationship Id="rId29" Type="http://schemas.openxmlformats.org/officeDocument/2006/relationships/oleObject" Target="../embeddings/oleObject20.bin"/><Relationship Id="rId11" Type="http://schemas.openxmlformats.org/officeDocument/2006/relationships/oleObject" Target="../embeddings/oleObject140.bin"/><Relationship Id="rId24" Type="http://schemas.openxmlformats.org/officeDocument/2006/relationships/image" Target="../media/image125.emf"/><Relationship Id="rId32" Type="http://schemas.openxmlformats.org/officeDocument/2006/relationships/image" Target="../media/image127.emf"/><Relationship Id="rId37" Type="http://schemas.openxmlformats.org/officeDocument/2006/relationships/oleObject" Target="../embeddings/oleObject22.bin"/><Relationship Id="rId40" Type="http://schemas.openxmlformats.org/officeDocument/2006/relationships/image" Target="../media/image129.emf"/><Relationship Id="rId45" Type="http://schemas.openxmlformats.org/officeDocument/2006/relationships/oleObject" Target="../embeddings/oleObject24.bin"/><Relationship Id="rId53" Type="http://schemas.openxmlformats.org/officeDocument/2006/relationships/oleObject" Target="../embeddings/oleObject26.bin"/><Relationship Id="rId58" Type="http://schemas.openxmlformats.org/officeDocument/2006/relationships/image" Target="../media/image134.emf"/><Relationship Id="rId66" Type="http://schemas.openxmlformats.org/officeDocument/2006/relationships/image" Target="../media/image136.emf"/><Relationship Id="rId74" Type="http://schemas.openxmlformats.org/officeDocument/2006/relationships/image" Target="../media/image138.emf"/><Relationship Id="rId79" Type="http://schemas.openxmlformats.org/officeDocument/2006/relationships/oleObject" Target="../embeddings/oleObject310.bin"/><Relationship Id="rId5" Type="http://schemas.openxmlformats.org/officeDocument/2006/relationships/oleObject" Target="../embeddings/oleObject14.bin"/><Relationship Id="rId61" Type="http://schemas.openxmlformats.org/officeDocument/2006/relationships/oleObject" Target="../embeddings/oleObject28.bin"/><Relationship Id="rId82" Type="http://schemas.openxmlformats.org/officeDocument/2006/relationships/image" Target="../media/image170.png"/><Relationship Id="rId10" Type="http://schemas.openxmlformats.org/officeDocument/2006/relationships/image" Target="../media/image122.emf"/><Relationship Id="rId19" Type="http://schemas.openxmlformats.org/officeDocument/2006/relationships/oleObject" Target="../embeddings/oleObject160.bin"/><Relationship Id="rId31" Type="http://schemas.openxmlformats.org/officeDocument/2006/relationships/oleObject" Target="../embeddings/oleObject190.bin"/><Relationship Id="rId44" Type="http://schemas.openxmlformats.org/officeDocument/2006/relationships/image" Target="../media/image130.emf"/><Relationship Id="rId52" Type="http://schemas.openxmlformats.org/officeDocument/2006/relationships/image" Target="../media/image132.emf"/><Relationship Id="rId60" Type="http://schemas.openxmlformats.org/officeDocument/2006/relationships/image" Target="../media/image134.emf"/><Relationship Id="rId65" Type="http://schemas.openxmlformats.org/officeDocument/2006/relationships/oleObject" Target="../embeddings/oleObject29.bin"/><Relationship Id="rId73" Type="http://schemas.openxmlformats.org/officeDocument/2006/relationships/oleObject" Target="../embeddings/oleObject31.bin"/><Relationship Id="rId78" Type="http://schemas.openxmlformats.org/officeDocument/2006/relationships/image" Target="../media/image139.emf"/><Relationship Id="rId81" Type="http://schemas.openxmlformats.org/officeDocument/2006/relationships/image" Target="../media/image169.png"/><Relationship Id="rId4" Type="http://schemas.openxmlformats.org/officeDocument/2006/relationships/image" Target="../media/image168.png"/><Relationship Id="rId9" Type="http://schemas.openxmlformats.org/officeDocument/2006/relationships/oleObject" Target="../embeddings/oleObject15.bin"/><Relationship Id="rId14" Type="http://schemas.openxmlformats.org/officeDocument/2006/relationships/image" Target="../media/image123.emf"/><Relationship Id="rId22" Type="http://schemas.openxmlformats.org/officeDocument/2006/relationships/image" Target="../media/image125.emf"/><Relationship Id="rId27" Type="http://schemas.openxmlformats.org/officeDocument/2006/relationships/oleObject" Target="../embeddings/oleObject180.bin"/><Relationship Id="rId30" Type="http://schemas.openxmlformats.org/officeDocument/2006/relationships/image" Target="../media/image127.emf"/><Relationship Id="rId35" Type="http://schemas.openxmlformats.org/officeDocument/2006/relationships/oleObject" Target="../embeddings/oleObject200.bin"/><Relationship Id="rId43" Type="http://schemas.openxmlformats.org/officeDocument/2006/relationships/oleObject" Target="../embeddings/oleObject220.bin"/><Relationship Id="rId48" Type="http://schemas.openxmlformats.org/officeDocument/2006/relationships/image" Target="../media/image131.emf"/><Relationship Id="rId56" Type="http://schemas.openxmlformats.org/officeDocument/2006/relationships/image" Target="../media/image133.emf"/><Relationship Id="rId64" Type="http://schemas.openxmlformats.org/officeDocument/2006/relationships/image" Target="../media/image135.emf"/><Relationship Id="rId69" Type="http://schemas.openxmlformats.org/officeDocument/2006/relationships/oleObject" Target="../embeddings/oleObject30.bin"/><Relationship Id="rId77" Type="http://schemas.openxmlformats.org/officeDocument/2006/relationships/oleObject" Target="../embeddings/oleObject32.bin"/><Relationship Id="rId8" Type="http://schemas.openxmlformats.org/officeDocument/2006/relationships/image" Target="../media/image121.emf"/><Relationship Id="rId51" Type="http://schemas.openxmlformats.org/officeDocument/2006/relationships/oleObject" Target="../embeddings/oleObject240.bin"/><Relationship Id="rId72" Type="http://schemas.openxmlformats.org/officeDocument/2006/relationships/image" Target="../media/image137.emf"/><Relationship Id="rId80" Type="http://schemas.openxmlformats.org/officeDocument/2006/relationships/image" Target="../media/image139.emf"/><Relationship Id="rId3" Type="http://schemas.openxmlformats.org/officeDocument/2006/relationships/notesSlide" Target="../notesSlides/notesSlide77.xml"/><Relationship Id="rId12" Type="http://schemas.openxmlformats.org/officeDocument/2006/relationships/image" Target="../media/image122.emf"/><Relationship Id="rId17" Type="http://schemas.openxmlformats.org/officeDocument/2006/relationships/oleObject" Target="../embeddings/oleObject17.bin"/><Relationship Id="rId25" Type="http://schemas.openxmlformats.org/officeDocument/2006/relationships/oleObject" Target="../embeddings/oleObject19.bin"/><Relationship Id="rId33" Type="http://schemas.openxmlformats.org/officeDocument/2006/relationships/oleObject" Target="../embeddings/oleObject21.bin"/><Relationship Id="rId38" Type="http://schemas.openxmlformats.org/officeDocument/2006/relationships/image" Target="../media/image129.emf"/><Relationship Id="rId46" Type="http://schemas.openxmlformats.org/officeDocument/2006/relationships/image" Target="../media/image131.emf"/><Relationship Id="rId59" Type="http://schemas.openxmlformats.org/officeDocument/2006/relationships/oleObject" Target="../embeddings/oleObject260.bin"/><Relationship Id="rId67" Type="http://schemas.openxmlformats.org/officeDocument/2006/relationships/oleObject" Target="../embeddings/oleObject280.bin"/><Relationship Id="rId20" Type="http://schemas.openxmlformats.org/officeDocument/2006/relationships/image" Target="../media/image124.emf"/><Relationship Id="rId41" Type="http://schemas.openxmlformats.org/officeDocument/2006/relationships/oleObject" Target="../embeddings/oleObject23.bin"/><Relationship Id="rId54" Type="http://schemas.openxmlformats.org/officeDocument/2006/relationships/image" Target="../media/image133.emf"/><Relationship Id="rId62" Type="http://schemas.openxmlformats.org/officeDocument/2006/relationships/image" Target="../media/image135.emf"/><Relationship Id="rId70" Type="http://schemas.openxmlformats.org/officeDocument/2006/relationships/image" Target="../media/image137.emf"/><Relationship Id="rId75" Type="http://schemas.openxmlformats.org/officeDocument/2006/relationships/oleObject" Target="../embeddings/oleObject300.bin"/><Relationship Id="rId83" Type="http://schemas.openxmlformats.org/officeDocument/2006/relationships/image" Target="../media/image171.png"/><Relationship Id="rId1" Type="http://schemas.openxmlformats.org/officeDocument/2006/relationships/vmlDrawing" Target="../drawings/vmlDrawing8.vml"/><Relationship Id="rId6" Type="http://schemas.openxmlformats.org/officeDocument/2006/relationships/image" Target="../media/image121.emf"/><Relationship Id="rId15" Type="http://schemas.openxmlformats.org/officeDocument/2006/relationships/oleObject" Target="../embeddings/oleObject150.bin"/><Relationship Id="rId23" Type="http://schemas.openxmlformats.org/officeDocument/2006/relationships/oleObject" Target="../embeddings/oleObject170.bin"/><Relationship Id="rId28" Type="http://schemas.openxmlformats.org/officeDocument/2006/relationships/image" Target="../media/image126.emf"/><Relationship Id="rId36" Type="http://schemas.openxmlformats.org/officeDocument/2006/relationships/image" Target="../media/image128.emf"/><Relationship Id="rId49" Type="http://schemas.openxmlformats.org/officeDocument/2006/relationships/oleObject" Target="../embeddings/oleObject25.bin"/><Relationship Id="rId57" Type="http://schemas.openxmlformats.org/officeDocument/2006/relationships/oleObject" Target="../embeddings/oleObject27.bin"/></Relationships>
</file>

<file path=ppt/slides/_rels/slide99.xml.rels><?xml version="1.0" encoding="UTF-8" standalone="yes"?>
<Relationships xmlns="http://schemas.openxmlformats.org/package/2006/relationships"><Relationship Id="rId8" Type="http://schemas.openxmlformats.org/officeDocument/2006/relationships/image" Target="../media/image628.png"/><Relationship Id="rId3" Type="http://schemas.openxmlformats.org/officeDocument/2006/relationships/image" Target="../media/image618.png"/><Relationship Id="rId7" Type="http://schemas.openxmlformats.org/officeDocument/2006/relationships/image" Target="../media/image627.png"/><Relationship Id="rId2" Type="http://schemas.openxmlformats.org/officeDocument/2006/relationships/image" Target="../media/image400.png"/><Relationship Id="rId1" Type="http://schemas.openxmlformats.org/officeDocument/2006/relationships/slideLayout" Target="../slideLayouts/slideLayout6.xml"/><Relationship Id="rId6" Type="http://schemas.openxmlformats.org/officeDocument/2006/relationships/image" Target="../media/image626.png"/><Relationship Id="rId5" Type="http://schemas.openxmlformats.org/officeDocument/2006/relationships/image" Target="../media/image624.png"/><Relationship Id="rId4" Type="http://schemas.openxmlformats.org/officeDocument/2006/relationships/image" Target="../media/image6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图片 3"/>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pic>
        <p:nvPicPr>
          <p:cNvPr id="5" name="图片 4"/>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1920875" y="885825"/>
            <a:ext cx="1246188" cy="657225"/>
          </a:xfrm>
          <a:prstGeom prst="rect">
            <a:avLst/>
          </a:prstGeom>
          <a:noFill/>
          <a:ln w="9525">
            <a:noFill/>
            <a:miter lim="800000"/>
            <a:headEnd/>
            <a:tailEnd/>
          </a:ln>
        </p:spPr>
      </p:pic>
      <p:pic>
        <p:nvPicPr>
          <p:cNvPr id="6"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866775" y="1214438"/>
            <a:ext cx="809625" cy="433387"/>
          </a:xfrm>
          <a:prstGeom prst="rect">
            <a:avLst/>
          </a:prstGeom>
          <a:noFill/>
          <a:ln w="9525">
            <a:noFill/>
            <a:miter lim="800000"/>
            <a:headEnd/>
            <a:tailEnd/>
          </a:ln>
        </p:spPr>
      </p:pic>
      <p:pic>
        <p:nvPicPr>
          <p:cNvPr id="7" name="图片 6"/>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10463213" y="5557838"/>
            <a:ext cx="1371600" cy="1133475"/>
          </a:xfrm>
          <a:prstGeom prst="rect">
            <a:avLst/>
          </a:prstGeom>
          <a:noFill/>
          <a:ln w="9525">
            <a:noFill/>
            <a:miter lim="800000"/>
            <a:headEnd/>
            <a:tailEnd/>
          </a:ln>
        </p:spPr>
      </p:pic>
      <p:pic>
        <p:nvPicPr>
          <p:cNvPr id="8" name="图片 7"/>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6635750" y="4733925"/>
            <a:ext cx="1371600" cy="1133475"/>
          </a:xfrm>
          <a:prstGeom prst="rect">
            <a:avLst/>
          </a:prstGeom>
          <a:noFill/>
          <a:ln w="9525">
            <a:noFill/>
            <a:miter lim="800000"/>
            <a:headEnd/>
            <a:tailEnd/>
          </a:ln>
        </p:spPr>
      </p:pic>
      <p:cxnSp>
        <p:nvCxnSpPr>
          <p:cNvPr id="3" name="直接连接符 2"/>
          <p:cNvCxnSpPr>
            <a:cxnSpLocks/>
          </p:cNvCxnSpPr>
          <p:nvPr/>
        </p:nvCxnSpPr>
        <p:spPr>
          <a:xfrm>
            <a:off x="8639908" y="4623340"/>
            <a:ext cx="3315261" cy="0"/>
          </a:xfrm>
          <a:prstGeom prst="line">
            <a:avLst/>
          </a:prstGeom>
          <a:ln w="38100">
            <a:gradFill flip="none" rotWithShape="1">
              <a:gsLst>
                <a:gs pos="0">
                  <a:schemeClr val="accent5">
                    <a:lumMod val="40000"/>
                    <a:lumOff val="60000"/>
                  </a:schemeClr>
                </a:gs>
                <a:gs pos="85000">
                  <a:schemeClr val="accent5">
                    <a:lumMod val="95000"/>
                    <a:lumOff val="5000"/>
                  </a:schemeClr>
                </a:gs>
                <a:gs pos="100000">
                  <a:schemeClr val="accent5">
                    <a:lumMod val="60000"/>
                  </a:schemeClr>
                </a:gs>
              </a:gsLst>
              <a:path path="circle">
                <a:fillToRect l="50000" t="130000" r="50000" b="-30000"/>
              </a:path>
              <a:tileRect/>
            </a:gradFill>
          </a:ln>
        </p:spPr>
        <p:style>
          <a:lnRef idx="1">
            <a:schemeClr val="accent1"/>
          </a:lnRef>
          <a:fillRef idx="0">
            <a:schemeClr val="accent1"/>
          </a:fillRef>
          <a:effectRef idx="0">
            <a:schemeClr val="accent1"/>
          </a:effectRef>
          <a:fontRef idx="minor">
            <a:schemeClr val="tx1"/>
          </a:fontRef>
        </p:style>
      </p:cxnSp>
      <p:sp>
        <p:nvSpPr>
          <p:cNvPr id="9" name="文本框 8"/>
          <p:cNvSpPr txBox="1">
            <a:spLocks noChangeArrowheads="1"/>
          </p:cNvSpPr>
          <p:nvPr/>
        </p:nvSpPr>
        <p:spPr bwMode="auto">
          <a:xfrm>
            <a:off x="7089289" y="3137922"/>
            <a:ext cx="4924911" cy="1446550"/>
          </a:xfrm>
          <a:prstGeom prst="rect">
            <a:avLst/>
          </a:prstGeom>
          <a:noFill/>
          <a:ln w="9525">
            <a:noFill/>
            <a:miter lim="800000"/>
          </a:ln>
        </p:spPr>
        <p:txBody>
          <a:bodyPr wrap="square">
            <a:spAutoFit/>
          </a:bodyPr>
          <a:lstStyle/>
          <a:p>
            <a:pPr algn="r"/>
            <a:r>
              <a:rPr lang="zh-CN" altLang="en-US" sz="4400" dirty="0">
                <a:latin typeface="微软雅黑" pitchFamily="34" charset="-122"/>
                <a:ea typeface="微软雅黑" pitchFamily="34" charset="-122"/>
              </a:rPr>
              <a:t>大学物理</a:t>
            </a:r>
            <a:endParaRPr lang="en-US" altLang="zh-CN" sz="4400" dirty="0">
              <a:latin typeface="微软雅黑" pitchFamily="34" charset="-122"/>
              <a:ea typeface="微软雅黑" pitchFamily="34" charset="-122"/>
            </a:endParaRPr>
          </a:p>
          <a:p>
            <a:pPr algn="r"/>
            <a:r>
              <a:rPr lang="zh-CN" altLang="en-US" sz="4400" dirty="0">
                <a:latin typeface="微软雅黑" pitchFamily="34" charset="-122"/>
                <a:ea typeface="微软雅黑" pitchFamily="34" charset="-122"/>
              </a:rPr>
              <a:t>波动光学</a:t>
            </a:r>
          </a:p>
        </p:txBody>
      </p:sp>
    </p:spTree>
    <p:extLst>
      <p:ext uri="{BB962C8B-B14F-4D97-AF65-F5344CB8AC3E}">
        <p14:creationId xmlns:p14="http://schemas.microsoft.com/office/powerpoint/2010/main" val="179329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30195 -0.00741 L 0.30195 -0.00718 L 0.18151 -0.00394 L 0.12721 -0.00209 L -8.33333E-7 -0.00023 L -8.33333E-7 3.33333E-6 " pathEditMode="relative" rAng="0" ptsTypes="AAAAAA">
                                      <p:cBhvr>
                                        <p:cTn id="6" dur="2000" fill="hold"/>
                                        <p:tgtEl>
                                          <p:spTgt spid="8"/>
                                        </p:tgtEl>
                                        <p:attrNameLst>
                                          <p:attrName>ppt_x</p:attrName>
                                          <p:attrName>ppt_y</p:attrName>
                                        </p:attrNameLst>
                                      </p:cBhvr>
                                      <p:rCtr x="-15104" y="370"/>
                                    </p:animMotion>
                                  </p:childTnLst>
                                </p:cTn>
                              </p:par>
                              <p:par>
                                <p:cTn id="7" presetID="0" presetClass="path" presetSubtype="0" accel="50000" decel="50000" fill="hold" nodeType="withEffect">
                                  <p:stCondLst>
                                    <p:cond delay="0"/>
                                  </p:stCondLst>
                                  <p:childTnLst>
                                    <p:animMotion origin="layout" path="M 0.07592 -0.00023 L 0.07592 -0.00023 L 5.20833E-6 -0.00023 L 5.20833E-6 -0.00023 " pathEditMode="relative" ptsTypes="AAAA">
                                      <p:cBhvr>
                                        <p:cTn id="8" dur="2000" fill="hold"/>
                                        <p:tgtEl>
                                          <p:spTgt spid="7"/>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18138 0.00116 L 0.18138 0.00139 L 0.10873 0.00348 C 0.08945 0.00348 0.07031 0.00232 0.05117 0.00116 C 0.04492 0.00093 0.0388 -0.00046 0.03242 -0.00092 C 0.02474 -0.00115 0.0168 -0.00092 0.00912 -0.00092 L 0.00912 -0.00069 " pathEditMode="relative" rAng="0" ptsTypes="AAAAAAA">
                                      <p:cBhvr>
                                        <p:cTn id="10" dur="2000" fill="hold"/>
                                        <p:tgtEl>
                                          <p:spTgt spid="3"/>
                                        </p:tgtEl>
                                        <p:attrNameLst>
                                          <p:attrName>ppt_x</p:attrName>
                                          <p:attrName>ppt_y</p:attrName>
                                        </p:attrNameLst>
                                      </p:cBhvr>
                                      <p:rCtr x="-8620" y="0"/>
                                    </p:animMotion>
                                  </p:childTnLst>
                                </p:cTn>
                              </p:par>
                              <p:par>
                                <p:cTn id="11" presetID="0" presetClass="path" presetSubtype="0" accel="50000" decel="50000" fill="hold" nodeType="withEffect">
                                  <p:stCondLst>
                                    <p:cond delay="0"/>
                                  </p:stCondLst>
                                  <p:childTnLst>
                                    <p:animMotion origin="layout" path="M 0.18164 -0.00208 L 0.18164 -0.00185 L 0.05742 -0.00023 C 0.03971 0.00024 0.02226 0.00209 0.00456 0.00209 C 0.00299 0.00209 1.04167E-6 -0.00023 1.04167E-6 -4.44444E-6 L 1.04167E-6 -0.00023 L 1.04167E-6 -4.44444E-6 " pathEditMode="relative" rAng="0" ptsTypes="AAAAAAA">
                                      <p:cBhvr>
                                        <p:cTn id="12" dur="2000" fill="hold"/>
                                        <p:tgtEl>
                                          <p:spTgt spid="9">
                                            <p:txEl>
                                              <p:pRg st="0" end="0"/>
                                            </p:txEl>
                                          </p:spTgt>
                                        </p:tgtEl>
                                        <p:attrNameLst>
                                          <p:attrName>ppt_x</p:attrName>
                                          <p:attrName>ppt_y</p:attrName>
                                        </p:attrNameLst>
                                      </p:cBhvr>
                                      <p:rCtr x="-9089" y="208"/>
                                    </p:animMotion>
                                  </p:childTnLst>
                                </p:cTn>
                              </p:par>
                              <p:par>
                                <p:cTn id="13" presetID="0" presetClass="path" presetSubtype="0" accel="50000" decel="50000" fill="hold" nodeType="withEffect">
                                  <p:stCondLst>
                                    <p:cond delay="0"/>
                                  </p:stCondLst>
                                  <p:childTnLst>
                                    <p:animMotion origin="layout" path="M 0.18164 -0.00208 L 0.18164 -0.00185 L 0.05742 -0.00023 C 0.03971 0.00023 0.02226 0.00208 0.00456 0.00208 C 0.00299 0.00208 1.04167E-6 -0.00023 1.04167E-6 3.7037E-7 L 1.04167E-6 -0.00023 L 1.04167E-6 3.7037E-7 " pathEditMode="relative" rAng="0" ptsTypes="AAAAAAA">
                                      <p:cBhvr>
                                        <p:cTn id="14" dur="2000" fill="hold"/>
                                        <p:tgtEl>
                                          <p:spTgt spid="9">
                                            <p:txEl>
                                              <p:pRg st="1" end="1"/>
                                            </p:txEl>
                                          </p:spTgt>
                                        </p:tgtEl>
                                        <p:attrNameLst>
                                          <p:attrName>ppt_x</p:attrName>
                                          <p:attrName>ppt_y</p:attrName>
                                        </p:attrNameLst>
                                      </p:cBhvr>
                                      <p:rCtr x="-9089" y="208"/>
                                    </p:animMotion>
                                  </p:childTnLst>
                                </p:cTn>
                              </p:par>
                              <p:par>
                                <p:cTn id="15" presetID="0" presetClass="path" presetSubtype="0" accel="50000" decel="50000" fill="hold" nodeType="withEffect">
                                  <p:stCondLst>
                                    <p:cond delay="0"/>
                                  </p:stCondLst>
                                  <p:childTnLst>
                                    <p:animMotion origin="layout" path="M -0.21197 -0.14814 L -0.21197 -0.14814 C -0.20429 -0.14675 -0.19635 -0.14583 -0.18866 -0.14398 C -0.17642 -0.14143 -0.18228 -0.14282 -0.17109 -0.13981 C -0.16692 -0.1375 -0.16236 -0.13472 -0.1582 -0.13379 C -0.15507 -0.13287 -0.15182 -0.1324 -0.14882 -0.13148 C -0.14674 -0.13101 -0.14491 -0.13009 -0.14296 -0.12962 C -0.13984 -0.1287 -0.13658 -0.12824 -0.13359 -0.12731 C -0.13189 -0.12685 -0.13033 -0.12615 -0.1289 -0.12546 C -0.12877 -0.12523 -0.12004 -0.12013 -0.11835 -0.11898 L -0.11484 -0.11712 L -0.11132 -0.11481 C -0.10885 -0.1118 -0.10156 -0.10185 -0.0996 -0.10046 C -0.09765 -0.09907 -0.0957 -0.09745 -0.09374 -0.09629 C -0.09257 -0.09537 -0.09127 -0.09513 -0.09023 -0.09398 C -0.08775 -0.09166 -0.08554 -0.08842 -0.0832 -0.08564 C -0.08202 -0.08425 -0.08098 -0.0824 -0.07968 -0.08148 L -0.07616 -0.07962 C -0.06939 -0.07152 -0.0759 -0.07847 -0.06913 -0.07314 C -0.05898 -0.0655 -0.06913 -0.07199 -0.06093 -0.06712 C -0.04869 -0.05254 -0.06757 -0.07453 -0.05273 -0.05879 C -0.05025 -0.05601 -0.0483 -0.05185 -0.0457 -0.05046 C -0.04452 -0.04953 -0.04322 -0.0493 -0.04218 -0.04814 C -0.04088 -0.04722 -0.03984 -0.04513 -0.03866 -0.04398 C -0.03866 -0.04398 -0.02981 -0.03888 -0.02812 -0.03796 C -0.02695 -0.03703 -0.02551 -0.03703 -0.0246 -0.03564 C -0.01653 -0.02615 -0.02017 -0.02893 -0.01406 -0.02546 C -0.00728 -0.0074 -0.01627 -0.02847 -0.0082 -0.01712 C -0.00051 -0.00625 -0.01106 -0.01388 -0.00234 -0.00879 C 0.00027 -0.00185 6.45833E-6 -0.00486 6.45833E-6 -0.00023 L 6.45833E-6 -0.00023 " pathEditMode="relative" ptsTypes="AAAAAAAAAAAAAAAAAAAAAAAAAAAAAAA">
                                      <p:cBhvr>
                                        <p:cTn id="16" dur="2000" fill="hold"/>
                                        <p:tgtEl>
                                          <p:spTgt spid="5"/>
                                        </p:tgtEl>
                                        <p:attrNameLst>
                                          <p:attrName>ppt_x</p:attrName>
                                          <p:attrName>ppt_y</p:attrName>
                                        </p:attrNameLst>
                                      </p:cBhvr>
                                    </p:animMotion>
                                  </p:childTnLst>
                                </p:cTn>
                              </p:par>
                              <p:par>
                                <p:cTn id="17" presetID="0" presetClass="path" presetSubtype="0" accel="50000" decel="50000" fill="hold" nodeType="withEffect">
                                  <p:stCondLst>
                                    <p:cond delay="0"/>
                                  </p:stCondLst>
                                  <p:childTnLst>
                                    <p:animMotion origin="layout" path="M -0.175 -0.10393 L -0.175 -0.10393 C -0.16536 -0.10254 -0.15547 -0.10509 -0.14635 -0.09977 C -0.14258 -0.09768 -0.14127 -0.09653 -0.13685 -0.0956 C -0.13203 -0.09467 -0.12734 -0.09444 -0.12252 -0.09352 C -0.11979 -0.09305 -0.11706 -0.09213 -0.11419 -0.09143 C -0.10638 -0.08657 -0.11471 -0.0912 -0.1 -0.08703 C -0.09726 -0.08634 -0.0944 -0.08449 -0.09167 -0.08287 C -0.08633 -0.07639 -0.0901 -0.07986 -0.08333 -0.07662 C -0.08216 -0.07592 -0.08099 -0.075 -0.07982 -0.0743 C -0.07825 -0.07361 -0.07669 -0.07315 -0.075 -0.07222 C -0.07383 -0.07176 -0.07265 -0.07083 -0.07148 -0.07014 C -0.06953 -0.06921 -0.06745 -0.06898 -0.06549 -0.06805 C -0.05807 -0.06481 -0.06588 -0.06759 -0.05833 -0.0618 C -0.05612 -0.05995 -0.05364 -0.05879 -0.0513 -0.05741 L -0.04049 -0.05116 L -0.03698 -0.04907 L -0.03333 -0.04699 L -0.0263 -0.03842 L -0.02265 -0.03426 C -0.01627 -0.01736 -0.02461 -0.03773 -0.01667 -0.02361 C -0.01133 -0.01412 -0.01771 -0.01921 -0.01081 -0.01504 C -0.00963 -0.01366 -0.00846 -0.01203 -0.00716 -0.01088 C -0.00612 -0.00995 -0.00456 -0.01018 -0.00364 -0.00879 C -0.00247 -0.00717 -0.00208 -0.0044 -0.0013 -0.00254 C -0.00091 -0.00162 -0.00052 -0.00116 -4.58333E-6 -0.00023 L -4.58333E-6 -0.00023 " pathEditMode="relative" ptsTypes="AAAAAAAAAAAAAAAAAAAAAAAAAAA">
                                      <p:cBhvr>
                                        <p:cTn id="18" dur="2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
          <p:cNvSpPr>
            <a:spLocks noChangeArrowheads="1"/>
          </p:cNvSpPr>
          <p:nvPr/>
        </p:nvSpPr>
        <p:spPr bwMode="auto">
          <a:xfrm>
            <a:off x="696532" y="607484"/>
            <a:ext cx="2662908" cy="523220"/>
          </a:xfrm>
          <a:prstGeom prst="rect">
            <a:avLst/>
          </a:prstGeom>
          <a:noFill/>
          <a:ln w="9525">
            <a:noFill/>
            <a:miter lim="800000"/>
            <a:headEnd/>
            <a:tailEnd/>
          </a:ln>
        </p:spPr>
        <p:txBody>
          <a:bodyPr wrap="none">
            <a:spAutoFit/>
          </a:bodyPr>
          <a:lstStyle/>
          <a:p>
            <a:pPr algn="just" fontAlgn="auto">
              <a:spcBef>
                <a:spcPts val="0"/>
              </a:spcBef>
              <a:spcAft>
                <a:spcPts val="0"/>
              </a:spcAft>
              <a:buClr>
                <a:srgbClr val="000000"/>
              </a:buClr>
              <a:buSzPts val="3200"/>
              <a:defRPr/>
            </a:pPr>
            <a:r>
              <a:rPr lang="en-US" altLang="zh-CN" sz="2800" kern="0" dirty="0">
                <a:solidFill>
                  <a:srgbClr val="0000FF"/>
                </a:solidFill>
                <a:latin typeface="+mn-lt"/>
                <a:ea typeface="+mn-ea"/>
              </a:rPr>
              <a:t>2.</a:t>
            </a:r>
            <a:r>
              <a:rPr lang="zh-CN" altLang="en-US" sz="2800" kern="0" dirty="0">
                <a:solidFill>
                  <a:srgbClr val="FF0000"/>
                </a:solidFill>
                <a:latin typeface="+mn-lt"/>
                <a:ea typeface="+mn-ea"/>
              </a:rPr>
              <a:t>光衍射的分类</a:t>
            </a:r>
          </a:p>
        </p:txBody>
      </p:sp>
      <p:grpSp>
        <p:nvGrpSpPr>
          <p:cNvPr id="2" name="Group 72"/>
          <p:cNvGrpSpPr>
            <a:grpSpLocks/>
          </p:cNvGrpSpPr>
          <p:nvPr/>
        </p:nvGrpSpPr>
        <p:grpSpPr bwMode="auto">
          <a:xfrm>
            <a:off x="942212" y="2992767"/>
            <a:ext cx="4141788" cy="2735263"/>
            <a:chOff x="657" y="1616"/>
            <a:chExt cx="2609" cy="1723"/>
          </a:xfrm>
        </p:grpSpPr>
        <p:sp>
          <p:nvSpPr>
            <p:cNvPr id="46" name="AutoShape 71"/>
            <p:cNvSpPr>
              <a:spLocks noChangeArrowheads="1"/>
            </p:cNvSpPr>
            <p:nvPr/>
          </p:nvSpPr>
          <p:spPr bwMode="auto">
            <a:xfrm>
              <a:off x="657" y="1616"/>
              <a:ext cx="2609" cy="1723"/>
            </a:xfrm>
            <a:prstGeom prst="roundRect">
              <a:avLst>
                <a:gd name="adj" fmla="val 16667"/>
              </a:avLst>
            </a:prstGeom>
            <a:blipFill>
              <a:blip r:embed="rId3" cstate="print"/>
              <a:tile tx="0" ty="0" sx="100000" sy="100000" flip="none" algn="tl"/>
            </a:blipFill>
            <a:ln w="9525">
              <a:noFill/>
              <a:miter lim="800000"/>
              <a:headEnd/>
              <a:tailEnd/>
            </a:ln>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47" name="Text Box 6"/>
            <p:cNvSpPr txBox="1">
              <a:spLocks noChangeArrowheads="1"/>
            </p:cNvSpPr>
            <p:nvPr/>
          </p:nvSpPr>
          <p:spPr bwMode="auto">
            <a:xfrm>
              <a:off x="751" y="1749"/>
              <a:ext cx="2369" cy="1415"/>
            </a:xfrm>
            <a:prstGeom prst="rect">
              <a:avLst/>
            </a:prstGeom>
            <a:noFill/>
            <a:ln w="9525">
              <a:noFill/>
              <a:miter lim="800000"/>
              <a:headEnd/>
              <a:tailEnd/>
            </a:ln>
          </p:spPr>
          <p:txBody>
            <a:bodyPr wrap="square">
              <a:spAutoFit/>
            </a:bodyPr>
            <a:lstStyle/>
            <a:p>
              <a:pPr algn="just" fontAlgn="auto">
                <a:spcBef>
                  <a:spcPct val="50000"/>
                </a:spcBef>
                <a:spcAft>
                  <a:spcPts val="0"/>
                </a:spcAft>
                <a:defRPr/>
              </a:pPr>
              <a:r>
                <a:rPr kumimoji="1" lang="zh-CN" altLang="en-US" sz="2800" kern="0" dirty="0">
                  <a:solidFill>
                    <a:srgbClr val="0000FF"/>
                  </a:solidFill>
                  <a:latin typeface="+mn-lt"/>
                  <a:ea typeface="+mn-ea"/>
                </a:rPr>
                <a:t>当光源和观察屏，或两者之一离障碍物（衍射屏）的距离为有限远时，所发生的衍射现象称菲涅耳衍射</a:t>
              </a:r>
              <a:endParaRPr lang="zh-CN" altLang="en-US" sz="2800" kern="0" dirty="0">
                <a:solidFill>
                  <a:srgbClr val="0000FF"/>
                </a:solidFill>
                <a:latin typeface="+mn-lt"/>
                <a:ea typeface="+mn-ea"/>
              </a:endParaRPr>
            </a:p>
          </p:txBody>
        </p:sp>
      </p:grpSp>
      <p:sp>
        <p:nvSpPr>
          <p:cNvPr id="48" name="Rectangle 7"/>
          <p:cNvSpPr>
            <a:spLocks noChangeArrowheads="1"/>
          </p:cNvSpPr>
          <p:nvPr/>
        </p:nvSpPr>
        <p:spPr bwMode="auto">
          <a:xfrm>
            <a:off x="696532" y="1423131"/>
            <a:ext cx="6408738" cy="523220"/>
          </a:xfrm>
          <a:prstGeom prst="rect">
            <a:avLst/>
          </a:prstGeom>
          <a:noFill/>
          <a:ln w="9525">
            <a:noFill/>
            <a:miter lim="800000"/>
            <a:headEnd/>
            <a:tailEnd/>
          </a:ln>
        </p:spPr>
        <p:txBody>
          <a:bodyPr>
            <a:spAutoFit/>
          </a:bodyPr>
          <a:lstStyle/>
          <a:p>
            <a:pPr algn="just" fontAlgn="auto">
              <a:spcBef>
                <a:spcPts val="0"/>
              </a:spcBef>
              <a:spcAft>
                <a:spcPts val="0"/>
              </a:spcAft>
              <a:defRPr/>
            </a:pPr>
            <a:r>
              <a:rPr kumimoji="1" lang="zh-CN" altLang="en-US" sz="2800" kern="0" dirty="0">
                <a:solidFill>
                  <a:srgbClr val="0000FF"/>
                </a:solidFill>
                <a:latin typeface="+mn-lt"/>
                <a:ea typeface="+mn-ea"/>
              </a:rPr>
              <a:t>（</a:t>
            </a:r>
            <a:r>
              <a:rPr kumimoji="1" lang="en-US" altLang="zh-CN" sz="2800" kern="0" dirty="0">
                <a:solidFill>
                  <a:srgbClr val="0000FF"/>
                </a:solidFill>
                <a:latin typeface="+mn-lt"/>
                <a:ea typeface="+mn-ea"/>
              </a:rPr>
              <a:t>1</a:t>
            </a:r>
            <a:r>
              <a:rPr kumimoji="1" lang="zh-CN" altLang="en-US" sz="2800" kern="0" dirty="0">
                <a:solidFill>
                  <a:srgbClr val="0000FF"/>
                </a:solidFill>
                <a:latin typeface="+mn-lt"/>
                <a:ea typeface="+mn-ea"/>
              </a:rPr>
              <a:t>）菲涅耳衍射（</a:t>
            </a:r>
            <a:r>
              <a:rPr lang="en-US" altLang="zh-CN" sz="2800" kern="0" dirty="0">
                <a:solidFill>
                  <a:srgbClr val="0000FF"/>
                </a:solidFill>
                <a:latin typeface="+mn-lt"/>
                <a:ea typeface="+mn-ea"/>
              </a:rPr>
              <a:t>Fresnel diffraction</a:t>
            </a:r>
            <a:r>
              <a:rPr lang="zh-CN" altLang="en-US" sz="2800" kern="0" dirty="0">
                <a:solidFill>
                  <a:srgbClr val="0000FF"/>
                </a:solidFill>
                <a:latin typeface="+mn-lt"/>
                <a:ea typeface="+mn-ea"/>
              </a:rPr>
              <a:t>）</a:t>
            </a:r>
            <a:endParaRPr kumimoji="1" lang="zh-CN" altLang="en-US" sz="2800" kern="0" dirty="0">
              <a:solidFill>
                <a:srgbClr val="0000FF"/>
              </a:solidFill>
              <a:latin typeface="+mn-lt"/>
              <a:ea typeface="+mn-ea"/>
            </a:endParaRPr>
          </a:p>
        </p:txBody>
      </p:sp>
      <p:grpSp>
        <p:nvGrpSpPr>
          <p:cNvPr id="8" name="Group 68"/>
          <p:cNvGrpSpPr>
            <a:grpSpLocks/>
          </p:cNvGrpSpPr>
          <p:nvPr/>
        </p:nvGrpSpPr>
        <p:grpSpPr bwMode="auto">
          <a:xfrm>
            <a:off x="7272051" y="298496"/>
            <a:ext cx="2509184" cy="2481618"/>
            <a:chOff x="4026" y="521"/>
            <a:chExt cx="1578" cy="1765"/>
          </a:xfrm>
        </p:grpSpPr>
        <p:pic>
          <p:nvPicPr>
            <p:cNvPr id="64519" name="Picture 69" descr="菲涅尔像"/>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0" y="521"/>
              <a:ext cx="1066" cy="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20" name="Text Box 70"/>
            <p:cNvSpPr txBox="1">
              <a:spLocks noChangeArrowheads="1"/>
            </p:cNvSpPr>
            <p:nvPr/>
          </p:nvSpPr>
          <p:spPr bwMode="auto">
            <a:xfrm>
              <a:off x="4026" y="1914"/>
              <a:ext cx="1578" cy="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en-US" altLang="zh-CN" sz="2800" dirty="0">
                  <a:solidFill>
                    <a:srgbClr val="0000FF"/>
                  </a:solidFill>
                  <a:latin typeface="+mn-lt"/>
                  <a:ea typeface="+mn-ea"/>
                </a:rPr>
                <a:t>(A. J. Fresnel)</a:t>
              </a:r>
            </a:p>
          </p:txBody>
        </p:sp>
      </p:grpSp>
      <p:grpSp>
        <p:nvGrpSpPr>
          <p:cNvPr id="4" name="组合 3"/>
          <p:cNvGrpSpPr/>
          <p:nvPr/>
        </p:nvGrpSpPr>
        <p:grpSpPr>
          <a:xfrm>
            <a:off x="5347535" y="3124720"/>
            <a:ext cx="4520033" cy="3005741"/>
            <a:chOff x="5347535" y="3124720"/>
            <a:chExt cx="4520033" cy="3005741"/>
          </a:xfrm>
        </p:grpSpPr>
        <p:grpSp>
          <p:nvGrpSpPr>
            <p:cNvPr id="3" name="Group 34"/>
            <p:cNvGrpSpPr>
              <a:grpSpLocks/>
            </p:cNvGrpSpPr>
            <p:nvPr/>
          </p:nvGrpSpPr>
          <p:grpSpPr bwMode="auto">
            <a:xfrm>
              <a:off x="5517388" y="3252324"/>
              <a:ext cx="3814763" cy="2878137"/>
              <a:chOff x="479" y="2332"/>
              <a:chExt cx="2403" cy="1813"/>
            </a:xfrm>
          </p:grpSpPr>
          <p:sp>
            <p:nvSpPr>
              <p:cNvPr id="50" name="Line 35"/>
              <p:cNvSpPr>
                <a:spLocks noChangeShapeType="1"/>
              </p:cNvSpPr>
              <p:nvPr/>
            </p:nvSpPr>
            <p:spPr bwMode="auto">
              <a:xfrm>
                <a:off x="2831" y="2332"/>
                <a:ext cx="0" cy="1461"/>
              </a:xfrm>
              <a:prstGeom prst="line">
                <a:avLst/>
              </a:prstGeom>
              <a:noFill/>
              <a:ln w="38100">
                <a:solidFill>
                  <a:srgbClr val="000000"/>
                </a:solidFill>
                <a:round/>
                <a:headEnd/>
                <a:tailEnd/>
              </a:ln>
            </p:spPr>
            <p:txBody>
              <a:bodyPr lIns="90000" tIns="46800" rIns="90000" bIns="46800"/>
              <a:lstStyle/>
              <a:p>
                <a:pPr algn="just" fontAlgn="auto">
                  <a:spcBef>
                    <a:spcPts val="0"/>
                  </a:spcBef>
                  <a:spcAft>
                    <a:spcPts val="0"/>
                  </a:spcAft>
                  <a:defRPr/>
                </a:pPr>
                <a:endParaRPr lang="zh-CN" altLang="en-US" sz="2800" kern="0">
                  <a:solidFill>
                    <a:srgbClr val="0000FF"/>
                  </a:solidFill>
                  <a:latin typeface="+mn-lt"/>
                  <a:ea typeface="+mn-ea"/>
                </a:endParaRPr>
              </a:p>
            </p:txBody>
          </p:sp>
          <p:grpSp>
            <p:nvGrpSpPr>
              <p:cNvPr id="64522" name="Group 36"/>
              <p:cNvGrpSpPr>
                <a:grpSpLocks/>
              </p:cNvGrpSpPr>
              <p:nvPr/>
            </p:nvGrpSpPr>
            <p:grpSpPr bwMode="auto">
              <a:xfrm>
                <a:off x="527" y="2602"/>
                <a:ext cx="1104" cy="864"/>
                <a:chOff x="2928" y="606"/>
                <a:chExt cx="1104" cy="864"/>
              </a:xfrm>
            </p:grpSpPr>
            <p:sp>
              <p:nvSpPr>
                <p:cNvPr id="76" name="Line 37"/>
                <p:cNvSpPr>
                  <a:spLocks noChangeShapeType="1"/>
                </p:cNvSpPr>
                <p:nvPr/>
              </p:nvSpPr>
              <p:spPr bwMode="auto">
                <a:xfrm>
                  <a:off x="2928" y="1038"/>
                  <a:ext cx="1104" cy="0"/>
                </a:xfrm>
                <a:prstGeom prst="line">
                  <a:avLst/>
                </a:prstGeom>
                <a:noFill/>
                <a:ln w="28575">
                  <a:solidFill>
                    <a:srgbClr val="9900CC"/>
                  </a:solidFill>
                  <a:round/>
                  <a:headEnd/>
                  <a:tailEnd/>
                </a:ln>
              </p:spPr>
              <p:txBody>
                <a:bodyPr lIns="90000" tIns="46800" rIns="90000" bIns="46800"/>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77" name="Line 38"/>
                <p:cNvSpPr>
                  <a:spLocks noChangeShapeType="1"/>
                </p:cNvSpPr>
                <p:nvPr/>
              </p:nvSpPr>
              <p:spPr bwMode="auto">
                <a:xfrm flipV="1">
                  <a:off x="2928" y="894"/>
                  <a:ext cx="1104" cy="144"/>
                </a:xfrm>
                <a:prstGeom prst="line">
                  <a:avLst/>
                </a:prstGeom>
                <a:noFill/>
                <a:ln w="28575">
                  <a:solidFill>
                    <a:srgbClr val="9900CC"/>
                  </a:solidFill>
                  <a:round/>
                  <a:headEnd/>
                  <a:tailEnd/>
                </a:ln>
              </p:spPr>
              <p:txBody>
                <a:bodyPr lIns="90000" tIns="46800" rIns="90000" bIns="46800"/>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78" name="Line 39"/>
                <p:cNvSpPr>
                  <a:spLocks noChangeShapeType="1"/>
                </p:cNvSpPr>
                <p:nvPr/>
              </p:nvSpPr>
              <p:spPr bwMode="auto">
                <a:xfrm>
                  <a:off x="2928" y="1038"/>
                  <a:ext cx="1104" cy="144"/>
                </a:xfrm>
                <a:prstGeom prst="line">
                  <a:avLst/>
                </a:prstGeom>
                <a:noFill/>
                <a:ln w="28575">
                  <a:solidFill>
                    <a:srgbClr val="9900CC"/>
                  </a:solidFill>
                  <a:round/>
                  <a:headEnd/>
                  <a:tailEnd/>
                </a:ln>
              </p:spPr>
              <p:txBody>
                <a:bodyPr lIns="90000" tIns="46800" rIns="90000" bIns="46800"/>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79" name="Line 40"/>
                <p:cNvSpPr>
                  <a:spLocks noChangeShapeType="1"/>
                </p:cNvSpPr>
                <p:nvPr/>
              </p:nvSpPr>
              <p:spPr bwMode="auto">
                <a:xfrm flipV="1">
                  <a:off x="2928" y="750"/>
                  <a:ext cx="1104" cy="288"/>
                </a:xfrm>
                <a:prstGeom prst="line">
                  <a:avLst/>
                </a:prstGeom>
                <a:noFill/>
                <a:ln w="28575">
                  <a:solidFill>
                    <a:srgbClr val="9900CC"/>
                  </a:solidFill>
                  <a:round/>
                  <a:headEnd/>
                  <a:tailEnd/>
                </a:ln>
              </p:spPr>
              <p:txBody>
                <a:bodyPr lIns="90000" tIns="46800" rIns="90000" bIns="46800"/>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80" name="Line 41"/>
                <p:cNvSpPr>
                  <a:spLocks noChangeShapeType="1"/>
                </p:cNvSpPr>
                <p:nvPr/>
              </p:nvSpPr>
              <p:spPr bwMode="auto">
                <a:xfrm>
                  <a:off x="2928" y="1038"/>
                  <a:ext cx="1104" cy="288"/>
                </a:xfrm>
                <a:prstGeom prst="line">
                  <a:avLst/>
                </a:prstGeom>
                <a:noFill/>
                <a:ln w="28575">
                  <a:solidFill>
                    <a:srgbClr val="9900CC"/>
                  </a:solidFill>
                  <a:round/>
                  <a:headEnd/>
                  <a:tailEnd/>
                </a:ln>
              </p:spPr>
              <p:txBody>
                <a:bodyPr lIns="90000" tIns="46800" rIns="90000" bIns="46800"/>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81" name="Line 42"/>
                <p:cNvSpPr>
                  <a:spLocks noChangeShapeType="1"/>
                </p:cNvSpPr>
                <p:nvPr/>
              </p:nvSpPr>
              <p:spPr bwMode="auto">
                <a:xfrm flipV="1">
                  <a:off x="2928" y="606"/>
                  <a:ext cx="1104" cy="432"/>
                </a:xfrm>
                <a:prstGeom prst="line">
                  <a:avLst/>
                </a:prstGeom>
                <a:noFill/>
                <a:ln w="28575">
                  <a:solidFill>
                    <a:srgbClr val="9900CC"/>
                  </a:solidFill>
                  <a:round/>
                  <a:headEnd/>
                  <a:tailEnd/>
                </a:ln>
              </p:spPr>
              <p:txBody>
                <a:bodyPr lIns="90000" tIns="46800" rIns="90000" bIns="46800"/>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82" name="Line 43"/>
                <p:cNvSpPr>
                  <a:spLocks noChangeShapeType="1"/>
                </p:cNvSpPr>
                <p:nvPr/>
              </p:nvSpPr>
              <p:spPr bwMode="auto">
                <a:xfrm>
                  <a:off x="2928" y="1038"/>
                  <a:ext cx="1104" cy="432"/>
                </a:xfrm>
                <a:prstGeom prst="line">
                  <a:avLst/>
                </a:prstGeom>
                <a:noFill/>
                <a:ln w="28575">
                  <a:solidFill>
                    <a:srgbClr val="9900CC"/>
                  </a:solidFill>
                  <a:round/>
                  <a:headEnd/>
                  <a:tailEnd/>
                </a:ln>
              </p:spPr>
              <p:txBody>
                <a:bodyPr lIns="90000" tIns="46800" rIns="90000" bIns="46800"/>
                <a:lstStyle/>
                <a:p>
                  <a:pPr algn="just" fontAlgn="auto">
                    <a:spcBef>
                      <a:spcPts val="0"/>
                    </a:spcBef>
                    <a:spcAft>
                      <a:spcPts val="0"/>
                    </a:spcAft>
                    <a:defRPr/>
                  </a:pPr>
                  <a:endParaRPr lang="zh-CN" altLang="en-US" sz="2800" kern="0">
                    <a:solidFill>
                      <a:srgbClr val="0000FF"/>
                    </a:solidFill>
                    <a:latin typeface="+mn-lt"/>
                    <a:ea typeface="+mn-ea"/>
                  </a:endParaRPr>
                </a:p>
              </p:txBody>
            </p:sp>
          </p:grpSp>
          <p:grpSp>
            <p:nvGrpSpPr>
              <p:cNvPr id="64523" name="Group 44"/>
              <p:cNvGrpSpPr>
                <a:grpSpLocks/>
              </p:cNvGrpSpPr>
              <p:nvPr/>
            </p:nvGrpSpPr>
            <p:grpSpPr bwMode="auto">
              <a:xfrm>
                <a:off x="1631" y="2650"/>
                <a:ext cx="1248" cy="672"/>
                <a:chOff x="4032" y="767"/>
                <a:chExt cx="1248" cy="672"/>
              </a:xfrm>
            </p:grpSpPr>
            <p:sp>
              <p:nvSpPr>
                <p:cNvPr id="66" name="Line 45"/>
                <p:cNvSpPr>
                  <a:spLocks noChangeAspect="1" noChangeShapeType="1"/>
                </p:cNvSpPr>
                <p:nvPr/>
              </p:nvSpPr>
              <p:spPr bwMode="auto">
                <a:xfrm>
                  <a:off x="4044" y="1147"/>
                  <a:ext cx="1236" cy="137"/>
                </a:xfrm>
                <a:prstGeom prst="line">
                  <a:avLst/>
                </a:prstGeom>
                <a:noFill/>
                <a:ln w="28575">
                  <a:solidFill>
                    <a:srgbClr val="9900CC"/>
                  </a:solidFill>
                  <a:round/>
                  <a:headEnd/>
                  <a:tailEnd/>
                </a:ln>
              </p:spPr>
              <p:txBody>
                <a:bodyPr lIns="90000" tIns="46800" rIns="90000" bIns="46800"/>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67" name="Line 46"/>
                <p:cNvSpPr>
                  <a:spLocks noChangeAspect="1" noChangeShapeType="1"/>
                </p:cNvSpPr>
                <p:nvPr/>
              </p:nvSpPr>
              <p:spPr bwMode="auto">
                <a:xfrm>
                  <a:off x="4044" y="857"/>
                  <a:ext cx="1211" cy="419"/>
                </a:xfrm>
                <a:prstGeom prst="line">
                  <a:avLst/>
                </a:prstGeom>
                <a:noFill/>
                <a:ln w="28575">
                  <a:solidFill>
                    <a:srgbClr val="9900CC"/>
                  </a:solidFill>
                  <a:round/>
                  <a:headEnd/>
                  <a:tailEnd/>
                </a:ln>
              </p:spPr>
              <p:txBody>
                <a:bodyPr lIns="90000" tIns="46800" rIns="90000" bIns="46800"/>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68" name="Line 47"/>
                <p:cNvSpPr>
                  <a:spLocks noChangeAspect="1" noChangeShapeType="1"/>
                </p:cNvSpPr>
                <p:nvPr/>
              </p:nvSpPr>
              <p:spPr bwMode="auto">
                <a:xfrm>
                  <a:off x="4044" y="1001"/>
                  <a:ext cx="1152" cy="265"/>
                </a:xfrm>
                <a:prstGeom prst="line">
                  <a:avLst/>
                </a:prstGeom>
                <a:noFill/>
                <a:ln w="28575">
                  <a:solidFill>
                    <a:srgbClr val="9900CC"/>
                  </a:solidFill>
                  <a:round/>
                  <a:headEnd/>
                  <a:tailEnd/>
                </a:ln>
              </p:spPr>
              <p:txBody>
                <a:bodyPr lIns="90000" tIns="46800" rIns="90000" bIns="46800"/>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69" name="Line 48"/>
                <p:cNvSpPr>
                  <a:spLocks noChangeShapeType="1"/>
                </p:cNvSpPr>
                <p:nvPr/>
              </p:nvSpPr>
              <p:spPr bwMode="auto">
                <a:xfrm>
                  <a:off x="4044" y="1289"/>
                  <a:ext cx="1200" cy="0"/>
                </a:xfrm>
                <a:prstGeom prst="line">
                  <a:avLst/>
                </a:prstGeom>
                <a:noFill/>
                <a:ln w="28575">
                  <a:solidFill>
                    <a:srgbClr val="9900CC"/>
                  </a:solidFill>
                  <a:round/>
                  <a:headEnd/>
                  <a:tailEnd/>
                </a:ln>
              </p:spPr>
              <p:txBody>
                <a:bodyPr lIns="90000" tIns="46800" rIns="90000" bIns="46800"/>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70" name="Line 49"/>
                <p:cNvSpPr>
                  <a:spLocks noChangeShapeType="1"/>
                </p:cNvSpPr>
                <p:nvPr/>
              </p:nvSpPr>
              <p:spPr bwMode="auto">
                <a:xfrm flipV="1">
                  <a:off x="4044" y="1289"/>
                  <a:ext cx="1200" cy="144"/>
                </a:xfrm>
                <a:prstGeom prst="line">
                  <a:avLst/>
                </a:prstGeom>
                <a:noFill/>
                <a:ln w="28575">
                  <a:solidFill>
                    <a:srgbClr val="9900CC"/>
                  </a:solidFill>
                  <a:round/>
                  <a:headEnd/>
                  <a:tailEnd/>
                </a:ln>
              </p:spPr>
              <p:txBody>
                <a:bodyPr lIns="90000" tIns="46800" rIns="90000" bIns="46800"/>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71" name="Line 50"/>
                <p:cNvSpPr>
                  <a:spLocks noChangeShapeType="1"/>
                </p:cNvSpPr>
                <p:nvPr/>
              </p:nvSpPr>
              <p:spPr bwMode="auto">
                <a:xfrm flipV="1">
                  <a:off x="4032" y="767"/>
                  <a:ext cx="1200" cy="672"/>
                </a:xfrm>
                <a:prstGeom prst="line">
                  <a:avLst/>
                </a:prstGeom>
                <a:noFill/>
                <a:ln w="28575">
                  <a:solidFill>
                    <a:srgbClr val="FF00FF"/>
                  </a:solidFill>
                  <a:round/>
                  <a:headEnd/>
                  <a:tailEnd/>
                </a:ln>
              </p:spPr>
              <p:txBody>
                <a:bodyPr lIns="90000" tIns="46800" rIns="90000" bIns="46800"/>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72" name="Line 51"/>
                <p:cNvSpPr>
                  <a:spLocks noChangeShapeType="1"/>
                </p:cNvSpPr>
                <p:nvPr/>
              </p:nvSpPr>
              <p:spPr bwMode="auto">
                <a:xfrm flipV="1">
                  <a:off x="4032" y="767"/>
                  <a:ext cx="1200" cy="528"/>
                </a:xfrm>
                <a:prstGeom prst="line">
                  <a:avLst/>
                </a:prstGeom>
                <a:noFill/>
                <a:ln w="28575">
                  <a:solidFill>
                    <a:srgbClr val="FF00FF"/>
                  </a:solidFill>
                  <a:round/>
                  <a:headEnd/>
                  <a:tailEnd/>
                </a:ln>
              </p:spPr>
              <p:txBody>
                <a:bodyPr lIns="90000" tIns="46800" rIns="90000" bIns="46800"/>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73" name="Line 52"/>
                <p:cNvSpPr>
                  <a:spLocks noChangeShapeType="1"/>
                </p:cNvSpPr>
                <p:nvPr/>
              </p:nvSpPr>
              <p:spPr bwMode="auto">
                <a:xfrm flipV="1">
                  <a:off x="4032" y="767"/>
                  <a:ext cx="1200" cy="384"/>
                </a:xfrm>
                <a:prstGeom prst="line">
                  <a:avLst/>
                </a:prstGeom>
                <a:noFill/>
                <a:ln w="28575">
                  <a:solidFill>
                    <a:srgbClr val="FF00FF"/>
                  </a:solidFill>
                  <a:round/>
                  <a:headEnd/>
                  <a:tailEnd/>
                </a:ln>
              </p:spPr>
              <p:txBody>
                <a:bodyPr lIns="90000" tIns="46800" rIns="90000" bIns="46800"/>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74" name="Line 53"/>
                <p:cNvSpPr>
                  <a:spLocks noChangeShapeType="1"/>
                </p:cNvSpPr>
                <p:nvPr/>
              </p:nvSpPr>
              <p:spPr bwMode="auto">
                <a:xfrm flipV="1">
                  <a:off x="4032" y="767"/>
                  <a:ext cx="1200" cy="240"/>
                </a:xfrm>
                <a:prstGeom prst="line">
                  <a:avLst/>
                </a:prstGeom>
                <a:noFill/>
                <a:ln w="28575">
                  <a:solidFill>
                    <a:srgbClr val="FF00FF"/>
                  </a:solidFill>
                  <a:round/>
                  <a:headEnd/>
                  <a:tailEnd/>
                </a:ln>
              </p:spPr>
              <p:txBody>
                <a:bodyPr lIns="90000" tIns="46800" rIns="90000" bIns="46800"/>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75" name="Line 54"/>
                <p:cNvSpPr>
                  <a:spLocks noChangeShapeType="1"/>
                </p:cNvSpPr>
                <p:nvPr/>
              </p:nvSpPr>
              <p:spPr bwMode="auto">
                <a:xfrm flipV="1">
                  <a:off x="4032" y="767"/>
                  <a:ext cx="1200" cy="96"/>
                </a:xfrm>
                <a:prstGeom prst="line">
                  <a:avLst/>
                </a:prstGeom>
                <a:noFill/>
                <a:ln w="28575">
                  <a:solidFill>
                    <a:srgbClr val="FF00FF"/>
                  </a:solidFill>
                  <a:round/>
                  <a:headEnd/>
                  <a:tailEnd/>
                </a:ln>
              </p:spPr>
              <p:txBody>
                <a:bodyPr lIns="90000" tIns="46800" rIns="90000" bIns="46800"/>
                <a:lstStyle/>
                <a:p>
                  <a:pPr algn="just" fontAlgn="auto">
                    <a:spcBef>
                      <a:spcPts val="0"/>
                    </a:spcBef>
                    <a:spcAft>
                      <a:spcPts val="0"/>
                    </a:spcAft>
                    <a:defRPr/>
                  </a:pPr>
                  <a:endParaRPr lang="zh-CN" altLang="en-US" sz="2800" kern="0">
                    <a:solidFill>
                      <a:srgbClr val="0000FF"/>
                    </a:solidFill>
                    <a:latin typeface="+mn-lt"/>
                    <a:ea typeface="+mn-ea"/>
                  </a:endParaRPr>
                </a:p>
              </p:txBody>
            </p:sp>
          </p:grpSp>
          <p:grpSp>
            <p:nvGrpSpPr>
              <p:cNvPr id="64524" name="Group 55"/>
              <p:cNvGrpSpPr>
                <a:grpSpLocks/>
              </p:cNvGrpSpPr>
              <p:nvPr/>
            </p:nvGrpSpPr>
            <p:grpSpPr bwMode="auto">
              <a:xfrm>
                <a:off x="2786" y="2614"/>
                <a:ext cx="96" cy="595"/>
                <a:chOff x="5333" y="493"/>
                <a:chExt cx="96" cy="595"/>
              </a:xfrm>
            </p:grpSpPr>
            <p:sp>
              <p:nvSpPr>
                <p:cNvPr id="64" name="Oval 58"/>
                <p:cNvSpPr>
                  <a:spLocks noChangeArrowheads="1"/>
                </p:cNvSpPr>
                <p:nvPr/>
              </p:nvSpPr>
              <p:spPr bwMode="auto">
                <a:xfrm>
                  <a:off x="5333" y="493"/>
                  <a:ext cx="96" cy="96"/>
                </a:xfrm>
                <a:prstGeom prst="ellipse">
                  <a:avLst/>
                </a:prstGeom>
                <a:solidFill>
                  <a:srgbClr val="FF9933"/>
                </a:solidFill>
                <a:ln w="9525">
                  <a:solidFill>
                    <a:srgbClr val="FF6600"/>
                  </a:solidFill>
                  <a:round/>
                  <a:headEnd/>
                  <a:tailEnd/>
                </a:ln>
              </p:spPr>
              <p:txBody>
                <a:bodyPr wrap="none" lIns="90000" tIns="46800" rIns="90000" bIns="46800"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65" name="Oval 59"/>
                <p:cNvSpPr>
                  <a:spLocks noChangeArrowheads="1"/>
                </p:cNvSpPr>
                <p:nvPr/>
              </p:nvSpPr>
              <p:spPr bwMode="auto">
                <a:xfrm>
                  <a:off x="5333" y="992"/>
                  <a:ext cx="96" cy="96"/>
                </a:xfrm>
                <a:prstGeom prst="ellipse">
                  <a:avLst/>
                </a:prstGeom>
                <a:solidFill>
                  <a:srgbClr val="FF9933"/>
                </a:solidFill>
                <a:ln w="9525">
                  <a:solidFill>
                    <a:srgbClr val="FF6600"/>
                  </a:solidFill>
                  <a:round/>
                  <a:headEnd/>
                  <a:tailEnd/>
                </a:ln>
              </p:spPr>
              <p:txBody>
                <a:bodyPr wrap="none" lIns="90000" tIns="46800" rIns="90000" bIns="46800" anchor="ctr"/>
                <a:lstStyle/>
                <a:p>
                  <a:pPr algn="just" fontAlgn="auto">
                    <a:spcBef>
                      <a:spcPts val="0"/>
                    </a:spcBef>
                    <a:spcAft>
                      <a:spcPts val="0"/>
                    </a:spcAft>
                    <a:defRPr/>
                  </a:pPr>
                  <a:endParaRPr lang="zh-CN" altLang="en-US" sz="2800" kern="0">
                    <a:solidFill>
                      <a:srgbClr val="0000FF"/>
                    </a:solidFill>
                    <a:latin typeface="+mn-lt"/>
                    <a:ea typeface="+mn-ea"/>
                  </a:endParaRPr>
                </a:p>
              </p:txBody>
            </p:sp>
          </p:grpSp>
          <p:grpSp>
            <p:nvGrpSpPr>
              <p:cNvPr id="64525" name="Group 60"/>
              <p:cNvGrpSpPr>
                <a:grpSpLocks/>
              </p:cNvGrpSpPr>
              <p:nvPr/>
            </p:nvGrpSpPr>
            <p:grpSpPr bwMode="auto">
              <a:xfrm>
                <a:off x="1631" y="2363"/>
                <a:ext cx="0" cy="1343"/>
                <a:chOff x="4178" y="242"/>
                <a:chExt cx="0" cy="1343"/>
              </a:xfrm>
            </p:grpSpPr>
            <p:sp>
              <p:nvSpPr>
                <p:cNvPr id="59" name="Line 61"/>
                <p:cNvSpPr>
                  <a:spLocks noChangeShapeType="1"/>
                </p:cNvSpPr>
                <p:nvPr/>
              </p:nvSpPr>
              <p:spPr bwMode="auto">
                <a:xfrm>
                  <a:off x="4178" y="1201"/>
                  <a:ext cx="0" cy="384"/>
                </a:xfrm>
                <a:prstGeom prst="line">
                  <a:avLst/>
                </a:prstGeom>
                <a:noFill/>
                <a:ln w="76200">
                  <a:solidFill>
                    <a:srgbClr val="FF6600"/>
                  </a:solidFill>
                  <a:round/>
                  <a:headEnd/>
                  <a:tailEnd/>
                </a:ln>
              </p:spPr>
              <p:txBody>
                <a:bodyPr lIns="90000" tIns="46800" rIns="90000" bIns="46800"/>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60" name="Line 62"/>
                <p:cNvSpPr>
                  <a:spLocks noChangeShapeType="1"/>
                </p:cNvSpPr>
                <p:nvPr/>
              </p:nvSpPr>
              <p:spPr bwMode="auto">
                <a:xfrm>
                  <a:off x="4178" y="242"/>
                  <a:ext cx="0" cy="384"/>
                </a:xfrm>
                <a:prstGeom prst="line">
                  <a:avLst/>
                </a:prstGeom>
                <a:noFill/>
                <a:ln w="76200">
                  <a:solidFill>
                    <a:srgbClr val="FF6600"/>
                  </a:solidFill>
                  <a:round/>
                  <a:headEnd/>
                  <a:tailEnd/>
                </a:ln>
              </p:spPr>
              <p:txBody>
                <a:bodyPr lIns="90000" tIns="46800" rIns="90000" bIns="46800"/>
                <a:lstStyle/>
                <a:p>
                  <a:pPr algn="just" fontAlgn="auto">
                    <a:spcBef>
                      <a:spcPts val="0"/>
                    </a:spcBef>
                    <a:spcAft>
                      <a:spcPts val="0"/>
                    </a:spcAft>
                    <a:defRPr/>
                  </a:pPr>
                  <a:endParaRPr lang="zh-CN" altLang="en-US" sz="2800" kern="0">
                    <a:solidFill>
                      <a:srgbClr val="0000FF"/>
                    </a:solidFill>
                    <a:latin typeface="+mn-lt"/>
                    <a:ea typeface="+mn-ea"/>
                  </a:endParaRPr>
                </a:p>
              </p:txBody>
            </p:sp>
          </p:grpSp>
          <p:sp>
            <p:nvSpPr>
              <p:cNvPr id="55" name="Oval 64"/>
              <p:cNvSpPr>
                <a:spLocks noChangeArrowheads="1"/>
              </p:cNvSpPr>
              <p:nvPr/>
            </p:nvSpPr>
            <p:spPr bwMode="auto">
              <a:xfrm>
                <a:off x="479" y="3004"/>
                <a:ext cx="96" cy="96"/>
              </a:xfrm>
              <a:prstGeom prst="ellipse">
                <a:avLst/>
              </a:prstGeom>
              <a:solidFill>
                <a:srgbClr val="FF3300"/>
              </a:solidFill>
              <a:ln w="9525">
                <a:solidFill>
                  <a:srgbClr val="FF6600"/>
                </a:solidFill>
                <a:round/>
                <a:headEnd/>
                <a:tailEnd/>
              </a:ln>
            </p:spPr>
            <p:txBody>
              <a:bodyPr wrap="none" lIns="90000" tIns="46800" rIns="90000" bIns="46800"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58" name="Rectangle 67"/>
              <p:cNvSpPr>
                <a:spLocks noChangeArrowheads="1"/>
              </p:cNvSpPr>
              <p:nvPr/>
            </p:nvSpPr>
            <p:spPr bwMode="auto">
              <a:xfrm>
                <a:off x="1054" y="3815"/>
                <a:ext cx="1440" cy="330"/>
              </a:xfrm>
              <a:prstGeom prst="rect">
                <a:avLst/>
              </a:prstGeom>
              <a:noFill/>
              <a:ln w="9525">
                <a:noFill/>
                <a:miter lim="800000"/>
                <a:headEnd/>
                <a:tailEnd/>
              </a:ln>
            </p:spPr>
            <p:txBody>
              <a:bodyPr>
                <a:spAutoFit/>
              </a:bodyPr>
              <a:lstStyle/>
              <a:p>
                <a:pPr algn="just" fontAlgn="auto">
                  <a:spcBef>
                    <a:spcPts val="0"/>
                  </a:spcBef>
                  <a:spcAft>
                    <a:spcPts val="0"/>
                  </a:spcAft>
                  <a:defRPr/>
                </a:pPr>
                <a:r>
                  <a:rPr lang="en-US" altLang="zh-CN" sz="2800" kern="0" dirty="0">
                    <a:solidFill>
                      <a:srgbClr val="0000FF"/>
                    </a:solidFill>
                    <a:latin typeface="+mn-lt"/>
                    <a:ea typeface="+mn-ea"/>
                  </a:rPr>
                  <a:t>( </a:t>
                </a:r>
                <a:r>
                  <a:rPr lang="zh-CN" altLang="en-US" sz="2800" kern="0" dirty="0">
                    <a:solidFill>
                      <a:srgbClr val="0000FF"/>
                    </a:solidFill>
                    <a:latin typeface="+mn-lt"/>
                    <a:ea typeface="+mn-ea"/>
                  </a:rPr>
                  <a:t>菲涅耳衍射 </a:t>
                </a:r>
                <a:r>
                  <a:rPr lang="en-US" altLang="zh-CN" sz="2800" kern="0" dirty="0">
                    <a:solidFill>
                      <a:srgbClr val="0000FF"/>
                    </a:solidFill>
                    <a:latin typeface="+mn-lt"/>
                    <a:ea typeface="+mn-ea"/>
                  </a:rPr>
                  <a:t>)</a:t>
                </a:r>
              </a:p>
            </p:txBody>
          </p:sp>
        </p:grpSp>
        <mc:AlternateContent xmlns:mc="http://schemas.openxmlformats.org/markup-compatibility/2006" xmlns:a14="http://schemas.microsoft.com/office/drawing/2010/main">
          <mc:Choice Requires="a14">
            <p:sp>
              <p:nvSpPr>
                <p:cNvPr id="45" name="矩形 44"/>
                <p:cNvSpPr/>
                <p:nvPr/>
              </p:nvSpPr>
              <p:spPr>
                <a:xfrm>
                  <a:off x="7332301" y="3124720"/>
                  <a:ext cx="4817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𝑆</m:t>
                        </m:r>
                      </m:oMath>
                    </m:oMathPara>
                  </a14:m>
                  <a:endParaRPr lang="zh-CN" altLang="en-US" sz="2800" dirty="0">
                    <a:solidFill>
                      <a:srgbClr val="0000FF"/>
                    </a:solidFill>
                  </a:endParaRPr>
                </a:p>
              </p:txBody>
            </p:sp>
          </mc:Choice>
          <mc:Fallback xmlns="">
            <p:sp>
              <p:nvSpPr>
                <p:cNvPr id="45" name="矩形 44"/>
                <p:cNvSpPr>
                  <a:spLocks noRot="1" noChangeAspect="1" noMove="1" noResize="1" noEditPoints="1" noAdjustHandles="1" noChangeArrowheads="1" noChangeShapeType="1" noTextEdit="1"/>
                </p:cNvSpPr>
                <p:nvPr/>
              </p:nvSpPr>
              <p:spPr>
                <a:xfrm>
                  <a:off x="7332301" y="3124720"/>
                  <a:ext cx="481799"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9265581" y="3509688"/>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solidFill>
                      <a:srgbClr val="0000FF"/>
                    </a:solidFill>
                  </a:endParaRPr>
                </a:p>
              </p:txBody>
            </p:sp>
          </mc:Choice>
          <mc:Fallback xmlns="">
            <p:sp>
              <p:nvSpPr>
                <p:cNvPr id="49" name="矩形 48"/>
                <p:cNvSpPr>
                  <a:spLocks noRot="1" noChangeAspect="1" noMove="1" noResize="1" noEditPoints="1" noAdjustHandles="1" noChangeArrowheads="1" noChangeShapeType="1" noTextEdit="1"/>
                </p:cNvSpPr>
                <p:nvPr/>
              </p:nvSpPr>
              <p:spPr>
                <a:xfrm>
                  <a:off x="9265581" y="3509688"/>
                  <a:ext cx="515654"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5347535" y="3847246"/>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51" name="矩形 50"/>
                <p:cNvSpPr>
                  <a:spLocks noRot="1" noChangeAspect="1" noMove="1" noResize="1" noEditPoints="1" noAdjustHandles="1" noChangeArrowheads="1" noChangeShapeType="1" noTextEdit="1"/>
                </p:cNvSpPr>
                <p:nvPr/>
              </p:nvSpPr>
              <p:spPr>
                <a:xfrm>
                  <a:off x="5347535" y="3847246"/>
                  <a:ext cx="534890"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8837531" y="5058812"/>
                  <a:ext cx="5225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oMath>
                    </m:oMathPara>
                  </a14:m>
                  <a:endParaRPr lang="zh-CN" altLang="en-US" sz="2800" dirty="0">
                    <a:solidFill>
                      <a:srgbClr val="0000FF"/>
                    </a:solidFill>
                  </a:endParaRPr>
                </a:p>
              </p:txBody>
            </p:sp>
          </mc:Choice>
          <mc:Fallback xmlns="">
            <p:sp>
              <p:nvSpPr>
                <p:cNvPr id="52" name="矩形 51"/>
                <p:cNvSpPr>
                  <a:spLocks noRot="1" noChangeAspect="1" noMove="1" noResize="1" noEditPoints="1" noAdjustHandles="1" noChangeArrowheads="1" noChangeShapeType="1" noTextEdit="1"/>
                </p:cNvSpPr>
                <p:nvPr/>
              </p:nvSpPr>
              <p:spPr>
                <a:xfrm>
                  <a:off x="8837531" y="5058812"/>
                  <a:ext cx="522514"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9232138" y="4311132"/>
                  <a:ext cx="6354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53" name="矩形 52"/>
                <p:cNvSpPr>
                  <a:spLocks noRot="1" noChangeAspect="1" noMove="1" noResize="1" noEditPoints="1" noAdjustHandles="1" noChangeArrowheads="1" noChangeShapeType="1" noTextEdit="1"/>
                </p:cNvSpPr>
                <p:nvPr/>
              </p:nvSpPr>
              <p:spPr>
                <a:xfrm>
                  <a:off x="9232138" y="4311132"/>
                  <a:ext cx="635430" cy="523220"/>
                </a:xfrm>
                <a:prstGeom prst="rect">
                  <a:avLst/>
                </a:prstGeom>
                <a:blipFill>
                  <a:blip r:embed="rId9"/>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1251151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blinds(horizontal)">
                                      <p:cBhvr>
                                        <p:cTn id="7" dur="500"/>
                                        <p:tgtEl>
                                          <p:spTgt spid="4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dissolve">
                                      <p:cBhvr>
                                        <p:cTn id="12" dur="500"/>
                                        <p:tgtEl>
                                          <p:spTgt spid="4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dissolv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a:grpSpLocks/>
          </p:cNvGrpSpPr>
          <p:nvPr/>
        </p:nvGrpSpPr>
        <p:grpSpPr bwMode="auto">
          <a:xfrm>
            <a:off x="434975" y="460375"/>
            <a:ext cx="1103313" cy="1103313"/>
            <a:chOff x="1161143" y="1538514"/>
            <a:chExt cx="1103086" cy="1103086"/>
          </a:xfrm>
        </p:grpSpPr>
        <p:sp>
          <p:nvSpPr>
            <p:cNvPr id="42" name="圆角矩形 41"/>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1210" name="文本框 42"/>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91205" name="组合 32"/>
          <p:cNvGrpSpPr>
            <a:grpSpLocks/>
          </p:cNvGrpSpPr>
          <p:nvPr/>
        </p:nvGrpSpPr>
        <p:grpSpPr bwMode="auto">
          <a:xfrm>
            <a:off x="1719263" y="582613"/>
            <a:ext cx="8848725" cy="954087"/>
            <a:chOff x="772016" y="664809"/>
            <a:chExt cx="8847606" cy="954107"/>
          </a:xfrm>
        </p:grpSpPr>
        <p:sp>
          <p:nvSpPr>
            <p:cNvPr id="34" name="任意多边形 33"/>
            <p:cNvSpPr/>
            <p:nvPr/>
          </p:nvSpPr>
          <p:spPr>
            <a:xfrm>
              <a:off x="772016" y="748948"/>
              <a:ext cx="161905" cy="369896"/>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mc:AlternateContent xmlns:mc="http://schemas.openxmlformats.org/markup-compatibility/2006" xmlns:a14="http://schemas.microsoft.com/office/drawing/2010/main">
          <mc:Choice Requires="a14">
            <p:sp>
              <p:nvSpPr>
                <p:cNvPr id="91207" name="文本框 34"/>
                <p:cNvSpPr txBox="1">
                  <a:spLocks noChangeArrowheads="1"/>
                </p:cNvSpPr>
                <p:nvPr/>
              </p:nvSpPr>
              <p:spPr bwMode="auto">
                <a:xfrm>
                  <a:off x="852724" y="664809"/>
                  <a:ext cx="8766898" cy="954107"/>
                </a:xfrm>
                <a:prstGeom prst="rect">
                  <a:avLst/>
                </a:prstGeom>
                <a:noFill/>
                <a:ln w="9525">
                  <a:noFill/>
                  <a:miter lim="800000"/>
                  <a:headEnd/>
                  <a:tailEnd/>
                </a:ln>
              </p:spPr>
              <p:txBody>
                <a:bodyPr>
                  <a:spAutoFit/>
                </a:bodyPr>
                <a:lstStyle/>
                <a:p>
                  <a:pPr algn="just"/>
                  <a:r>
                    <a:rPr kumimoji="1" lang="en-US" altLang="zh-CN" sz="2800" b="1" dirty="0">
                      <a:solidFill>
                        <a:srgbClr val="FF0000"/>
                      </a:solidFill>
                      <a:latin typeface="楷体" pitchFamily="49" charset="-122"/>
                      <a:ea typeface="楷体" pitchFamily="49" charset="-122"/>
                    </a:rPr>
                    <a:t>0962</a:t>
                  </a:r>
                  <a:r>
                    <a:rPr lang="zh-CN" altLang="en-US" sz="2800" b="1" dirty="0">
                      <a:solidFill>
                        <a:srgbClr val="0000FF"/>
                      </a:solidFill>
                      <a:latin typeface="Times New Roman" panose="02020603050405020304" pitchFamily="18" charset="0"/>
                      <a:ea typeface="楷体" pitchFamily="49" charset="-122"/>
                      <a:cs typeface="Times New Roman" panose="02020603050405020304" pitchFamily="18" charset="0"/>
                    </a:rPr>
                    <a:t>强度为</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0</m:t>
                          </m:r>
                        </m:sub>
                      </m:sSub>
                    </m:oMath>
                  </a14:m>
                  <a:r>
                    <a:rPr lang="zh-CN" altLang="en-US" sz="2800" b="1" dirty="0">
                      <a:solidFill>
                        <a:srgbClr val="0000FF"/>
                      </a:solidFill>
                      <a:latin typeface="Times New Roman" panose="02020603050405020304" pitchFamily="18" charset="0"/>
                      <a:ea typeface="楷体" pitchFamily="49" charset="-122"/>
                      <a:cs typeface="Times New Roman" panose="02020603050405020304" pitchFamily="18" charset="0"/>
                    </a:rPr>
                    <a:t>的自然光通过两个偏振方向相交成</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3</m:t>
                      </m:r>
                      <m:r>
                        <a:rPr lang="en-US" altLang="zh-CN" sz="2800" i="1">
                          <a:solidFill>
                            <a:srgbClr val="0000FF"/>
                          </a:solidFill>
                          <a:latin typeface="Cambria Math" panose="02040503050406030204" pitchFamily="18" charset="0"/>
                          <a:ea typeface="Cambria Math" panose="02040503050406030204" pitchFamily="18" charset="0"/>
                        </a:rPr>
                        <m:t>0°</m:t>
                      </m:r>
                    </m:oMath>
                  </a14:m>
                  <a:r>
                    <a:rPr lang="zh-CN" altLang="en-US" sz="2800" b="1" dirty="0">
                      <a:solidFill>
                        <a:srgbClr val="0000FF"/>
                      </a:solidFill>
                      <a:latin typeface="Times New Roman" panose="02020603050405020304" pitchFamily="18" charset="0"/>
                      <a:ea typeface="楷体" pitchFamily="49" charset="-122"/>
                      <a:cs typeface="Times New Roman" panose="02020603050405020304" pitchFamily="18" charset="0"/>
                    </a:rPr>
                    <a:t>的偏振片后，透射光的强度为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a14:m>
                  <a:r>
                    <a:rPr lang="zh-CN" altLang="en-US" sz="2800" b="1" dirty="0">
                      <a:solidFill>
                        <a:srgbClr val="0000FF"/>
                      </a:solidFill>
                      <a:latin typeface="Times New Roman" panose="02020603050405020304" pitchFamily="18" charset="0"/>
                      <a:ea typeface="楷体" pitchFamily="49" charset="-122"/>
                      <a:cs typeface="Times New Roman" panose="02020603050405020304" pitchFamily="18" charset="0"/>
                    </a:rPr>
                    <a:t>， 则</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a14:m>
                  <a:r>
                    <a:rPr lang="zh-CN" altLang="en-US" sz="2800" b="1" dirty="0">
                      <a:solidFill>
                        <a:srgbClr val="0000FF"/>
                      </a:solidFill>
                      <a:latin typeface="Times New Roman" panose="02020603050405020304" pitchFamily="18" charset="0"/>
                      <a:ea typeface="楷体" pitchFamily="49" charset="-122"/>
                      <a:cs typeface="Times New Roman" panose="02020603050405020304" pitchFamily="18" charset="0"/>
                    </a:rPr>
                    <a:t>：</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0</m:t>
                          </m:r>
                        </m:sub>
                      </m:sSub>
                    </m:oMath>
                  </a14:m>
                  <a:r>
                    <a:rPr lang="zh-CN" altLang="en-US" sz="2800" b="1" dirty="0">
                      <a:solidFill>
                        <a:srgbClr val="0000FF"/>
                      </a:solidFill>
                      <a:latin typeface="Times New Roman" panose="02020603050405020304" pitchFamily="18" charset="0"/>
                      <a:ea typeface="楷体" pitchFamily="49" charset="-122"/>
                      <a:cs typeface="Times New Roman" panose="02020603050405020304" pitchFamily="18" charset="0"/>
                    </a:rPr>
                    <a:t>为</a:t>
                  </a:r>
                </a:p>
              </p:txBody>
            </p:sp>
          </mc:Choice>
          <mc:Fallback xmlns="">
            <p:sp>
              <p:nvSpPr>
                <p:cNvPr id="91207" name="文本框 34"/>
                <p:cNvSpPr txBox="1">
                  <a:spLocks noRot="1" noChangeAspect="1" noMove="1" noResize="1" noEditPoints="1" noAdjustHandles="1" noChangeArrowheads="1" noChangeShapeType="1" noTextEdit="1"/>
                </p:cNvSpPr>
                <p:nvPr/>
              </p:nvSpPr>
              <p:spPr bwMode="auto">
                <a:xfrm>
                  <a:off x="852724" y="664809"/>
                  <a:ext cx="8766898" cy="954107"/>
                </a:xfrm>
                <a:prstGeom prst="rect">
                  <a:avLst/>
                </a:prstGeom>
                <a:blipFill>
                  <a:blip r:embed="rId2"/>
                  <a:stretch>
                    <a:fillRect l="-1390" t="-8333" r="-1390" b="-15385"/>
                  </a:stretch>
                </a:blipFill>
                <a:ln w="9525">
                  <a:noFill/>
                  <a:miter lim="800000"/>
                  <a:headEnd/>
                  <a:tailEnd/>
                </a:ln>
              </p:spPr>
              <p:txBody>
                <a:bodyPr/>
                <a:lstStyle/>
                <a:p>
                  <a:r>
                    <a:rPr lang="zh-CN" altLang="en-US">
                      <a:noFill/>
                    </a:rPr>
                    <a:t> </a:t>
                  </a:r>
                </a:p>
              </p:txBody>
            </p:sp>
          </mc:Fallback>
        </mc:AlternateContent>
        <p:sp>
          <p:nvSpPr>
            <p:cNvPr id="36" name="任意多边形 35"/>
            <p:cNvSpPr/>
            <p:nvPr/>
          </p:nvSpPr>
          <p:spPr>
            <a:xfrm flipH="1">
              <a:off x="7329215" y="1173017"/>
              <a:ext cx="138096" cy="358783"/>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2" name="组合 1"/>
          <p:cNvGrpSpPr/>
          <p:nvPr/>
        </p:nvGrpSpPr>
        <p:grpSpPr>
          <a:xfrm>
            <a:off x="2581276" y="2440325"/>
            <a:ext cx="6642098" cy="3116739"/>
            <a:chOff x="2581276" y="2440325"/>
            <a:chExt cx="6642098" cy="3116739"/>
          </a:xfrm>
        </p:grpSpPr>
        <p:grpSp>
          <p:nvGrpSpPr>
            <p:cNvPr id="91213" name="组合 5"/>
            <p:cNvGrpSpPr>
              <a:grpSpLocks/>
            </p:cNvGrpSpPr>
            <p:nvPr/>
          </p:nvGrpSpPr>
          <p:grpSpPr bwMode="auto">
            <a:xfrm>
              <a:off x="2581276" y="2440325"/>
              <a:ext cx="6642098" cy="3116739"/>
              <a:chOff x="1930402" y="1699471"/>
              <a:chExt cx="8331196" cy="4072900"/>
            </a:xfrm>
          </p:grpSpPr>
          <p:sp>
            <p:nvSpPr>
              <p:cNvPr id="7" name="矩形 6"/>
              <p:cNvSpPr/>
              <p:nvPr/>
            </p:nvSpPr>
            <p:spPr>
              <a:xfrm rot="2700000">
                <a:off x="2543343" y="2288541"/>
                <a:ext cx="1207367" cy="1206670"/>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 name="直接连接符 7"/>
              <p:cNvCxnSpPr/>
              <p:nvPr/>
            </p:nvCxnSpPr>
            <p:spPr>
              <a:xfrm rot="2700000" flipH="1">
                <a:off x="2959854" y="2354577"/>
                <a:ext cx="1310212"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2700000">
                <a:off x="2646240" y="1680229"/>
                <a:ext cx="0" cy="1431676"/>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2700000">
                <a:off x="1928833" y="3407392"/>
                <a:ext cx="1416892"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2700000" flipV="1">
                <a:off x="4112761" y="1562113"/>
                <a:ext cx="0" cy="274458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255757" flipH="1" flipV="1">
                <a:off x="5048627" y="1999835"/>
                <a:ext cx="971708" cy="836029"/>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rot="2700000">
                <a:off x="4479790" y="2364302"/>
                <a:ext cx="1207367" cy="1208662"/>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矩形 13"/>
              <p:cNvSpPr/>
              <p:nvPr/>
            </p:nvSpPr>
            <p:spPr>
              <a:xfrm rot="2700000" flipH="1" flipV="1">
                <a:off x="8460206" y="2397495"/>
                <a:ext cx="1207367" cy="1208660"/>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5" name="直接连接符 14"/>
              <p:cNvCxnSpPr/>
              <p:nvPr/>
            </p:nvCxnSpPr>
            <p:spPr>
              <a:xfrm rot="2700000" flipV="1">
                <a:off x="7921935" y="3549497"/>
                <a:ext cx="1310212"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700000" flipH="1" flipV="1">
                <a:off x="9545761" y="2792169"/>
                <a:ext cx="0" cy="1431675"/>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2700000" flipH="1" flipV="1">
                <a:off x="8846275" y="2496682"/>
                <a:ext cx="1416893"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097576" y="1993612"/>
                <a:ext cx="1955362" cy="1947967"/>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255757">
                <a:off x="6161710" y="3068210"/>
                <a:ext cx="969716" cy="83602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rot="2700000" flipH="1" flipV="1">
                <a:off x="6502853" y="2341483"/>
                <a:ext cx="1207367" cy="1208662"/>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1" name="直接连接符 20"/>
              <p:cNvCxnSpPr/>
              <p:nvPr/>
            </p:nvCxnSpPr>
            <p:spPr>
              <a:xfrm rot="2700000" flipV="1">
                <a:off x="6914386" y="2369098"/>
                <a:ext cx="1292291"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255757" flipV="1">
                <a:off x="5152169" y="1852545"/>
                <a:ext cx="1879697" cy="218238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255757">
                <a:off x="4156567" y="3111774"/>
                <a:ext cx="947813" cy="81735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91231" name="文本框 27"/>
              <p:cNvSpPr txBox="1">
                <a:spLocks noChangeArrowheads="1"/>
              </p:cNvSpPr>
              <p:nvPr/>
            </p:nvSpPr>
            <p:spPr bwMode="auto">
              <a:xfrm>
                <a:off x="2841347" y="2430303"/>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壹</a:t>
                </a:r>
              </a:p>
            </p:txBody>
          </p:sp>
          <p:sp>
            <p:nvSpPr>
              <p:cNvPr id="91232" name="文本框 28"/>
              <p:cNvSpPr txBox="1">
                <a:spLocks noChangeArrowheads="1"/>
              </p:cNvSpPr>
              <p:nvPr/>
            </p:nvSpPr>
            <p:spPr bwMode="auto">
              <a:xfrm>
                <a:off x="4799034" y="2430303"/>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贰</a:t>
                </a:r>
              </a:p>
            </p:txBody>
          </p:sp>
          <p:sp>
            <p:nvSpPr>
              <p:cNvPr id="91233" name="文本框 29"/>
              <p:cNvSpPr txBox="1">
                <a:spLocks noChangeArrowheads="1"/>
              </p:cNvSpPr>
              <p:nvPr/>
            </p:nvSpPr>
            <p:spPr bwMode="auto">
              <a:xfrm>
                <a:off x="6802045" y="2459330"/>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叁</a:t>
                </a:r>
              </a:p>
            </p:txBody>
          </p:sp>
          <p:sp>
            <p:nvSpPr>
              <p:cNvPr id="91234" name="文本框 30"/>
              <p:cNvSpPr txBox="1">
                <a:spLocks noChangeArrowheads="1"/>
              </p:cNvSpPr>
              <p:nvPr/>
            </p:nvSpPr>
            <p:spPr bwMode="auto">
              <a:xfrm>
                <a:off x="8768538" y="2517386"/>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肆</a:t>
                </a:r>
              </a:p>
            </p:txBody>
          </p:sp>
          <p:sp>
            <p:nvSpPr>
              <p:cNvPr id="32" name="矩形 31"/>
              <p:cNvSpPr/>
              <p:nvPr/>
            </p:nvSpPr>
            <p:spPr>
              <a:xfrm>
                <a:off x="2081734" y="5718434"/>
                <a:ext cx="8020569" cy="53937"/>
              </a:xfrm>
              <a:prstGeom prst="rect">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6" name="矩形 5"/>
            <p:cNvSpPr/>
            <p:nvPr/>
          </p:nvSpPr>
          <p:spPr>
            <a:xfrm>
              <a:off x="3191392" y="4619192"/>
              <a:ext cx="904415" cy="523220"/>
            </a:xfrm>
            <a:prstGeom prst="rect">
              <a:avLst/>
            </a:prstGeom>
          </p:spPr>
          <p:txBody>
            <a:bodyPr wrap="none">
              <a:spAutoFit/>
            </a:bodyPr>
            <a:lstStyle/>
            <a:p>
              <a:pPr algn="just"/>
              <a:r>
                <a:rPr lang="en-US" altLang="zh-CN" sz="2800" b="1" dirty="0">
                  <a:solidFill>
                    <a:srgbClr val="0000FF"/>
                  </a:solidFill>
                  <a:latin typeface="Times New Roman" panose="02020603050405020304" pitchFamily="18" charset="0"/>
                  <a:cs typeface="Times New Roman" panose="02020603050405020304" pitchFamily="18" charset="0"/>
                </a:rPr>
                <a:t>3</a:t>
              </a:r>
              <a:r>
                <a:rPr lang="zh-CN" altLang="zh-CN" sz="2800" b="1" dirty="0">
                  <a:solidFill>
                    <a:srgbClr val="0000FF"/>
                  </a:solidFill>
                  <a:latin typeface="Times New Roman" panose="02020603050405020304" pitchFamily="18" charset="0"/>
                  <a:cs typeface="Times New Roman" panose="02020603050405020304" pitchFamily="18" charset="0"/>
                </a:rPr>
                <a:t>：</a:t>
              </a:r>
              <a:r>
                <a:rPr lang="en-US" altLang="zh-CN" sz="2800" b="1" dirty="0">
                  <a:solidFill>
                    <a:srgbClr val="0000FF"/>
                  </a:solidFill>
                  <a:latin typeface="Times New Roman" panose="02020603050405020304" pitchFamily="18" charset="0"/>
                  <a:cs typeface="Times New Roman" panose="02020603050405020304" pitchFamily="18" charset="0"/>
                </a:rPr>
                <a:t>4</a:t>
              </a:r>
              <a:endParaRPr lang="zh-CN" altLang="en-US" sz="2800" dirty="0">
                <a:latin typeface="Times New Roman" panose="02020603050405020304" pitchFamily="18" charset="0"/>
                <a:cs typeface="Times New Roman" panose="02020603050405020304" pitchFamily="18" charset="0"/>
              </a:endParaRPr>
            </a:p>
          </p:txBody>
        </p:sp>
        <p:sp>
          <p:nvSpPr>
            <p:cNvPr id="24" name="矩形 23"/>
            <p:cNvSpPr/>
            <p:nvPr/>
          </p:nvSpPr>
          <p:spPr>
            <a:xfrm>
              <a:off x="4707804" y="4619192"/>
              <a:ext cx="904415" cy="523220"/>
            </a:xfrm>
            <a:prstGeom prst="rect">
              <a:avLst/>
            </a:prstGeom>
          </p:spPr>
          <p:txBody>
            <a:bodyPr wrap="none">
              <a:spAutoFit/>
            </a:bodyPr>
            <a:lstStyle/>
            <a:p>
              <a:pPr algn="just"/>
              <a:r>
                <a:rPr lang="en-US" altLang="zh-CN" sz="2800" b="1" dirty="0">
                  <a:solidFill>
                    <a:srgbClr val="0000FF"/>
                  </a:solidFill>
                  <a:latin typeface="Times New Roman" panose="02020603050405020304" pitchFamily="18" charset="0"/>
                  <a:cs typeface="Times New Roman" panose="02020603050405020304" pitchFamily="18" charset="0"/>
                </a:rPr>
                <a:t>3</a:t>
              </a:r>
              <a:r>
                <a:rPr lang="zh-CN" altLang="zh-CN" sz="2800" b="1" dirty="0">
                  <a:solidFill>
                    <a:srgbClr val="0000FF"/>
                  </a:solidFill>
                  <a:latin typeface="Times New Roman" panose="02020603050405020304" pitchFamily="18" charset="0"/>
                  <a:cs typeface="Times New Roman" panose="02020603050405020304" pitchFamily="18" charset="0"/>
                </a:rPr>
                <a:t>：</a:t>
              </a:r>
              <a:r>
                <a:rPr lang="en-US" altLang="zh-CN" sz="2800" b="1" dirty="0">
                  <a:solidFill>
                    <a:srgbClr val="0000FF"/>
                  </a:solidFill>
                  <a:latin typeface="Times New Roman" panose="02020603050405020304" pitchFamily="18" charset="0"/>
                  <a:cs typeface="Times New Roman" panose="02020603050405020304" pitchFamily="18" charset="0"/>
                </a:rPr>
                <a:t>8</a:t>
              </a:r>
              <a:endParaRPr lang="zh-CN" altLang="en-US" sz="2800" dirty="0">
                <a:latin typeface="Times New Roman" panose="02020603050405020304" pitchFamily="18" charset="0"/>
                <a:cs typeface="Times New Roman" panose="02020603050405020304" pitchFamily="18" charset="0"/>
              </a:endParaRPr>
            </a:p>
          </p:txBody>
        </p:sp>
        <p:sp>
          <p:nvSpPr>
            <p:cNvPr id="25" name="矩形 24"/>
            <p:cNvSpPr/>
            <p:nvPr/>
          </p:nvSpPr>
          <p:spPr>
            <a:xfrm>
              <a:off x="6341269" y="4619192"/>
              <a:ext cx="904415" cy="523220"/>
            </a:xfrm>
            <a:prstGeom prst="rect">
              <a:avLst/>
            </a:prstGeom>
          </p:spPr>
          <p:txBody>
            <a:bodyPr wrap="none">
              <a:spAutoFit/>
            </a:bodyPr>
            <a:lstStyle/>
            <a:p>
              <a:pPr algn="just"/>
              <a:r>
                <a:rPr lang="en-US" altLang="zh-CN" sz="2800" b="1" dirty="0">
                  <a:solidFill>
                    <a:srgbClr val="0000FF"/>
                  </a:solidFill>
                  <a:latin typeface="Times New Roman" panose="02020603050405020304" pitchFamily="18" charset="0"/>
                  <a:cs typeface="Times New Roman" panose="02020603050405020304" pitchFamily="18" charset="0"/>
                </a:rPr>
                <a:t>1</a:t>
              </a:r>
              <a:r>
                <a:rPr lang="zh-CN" altLang="zh-CN" sz="2800" b="1" dirty="0">
                  <a:solidFill>
                    <a:srgbClr val="0000FF"/>
                  </a:solidFill>
                  <a:latin typeface="Times New Roman" panose="02020603050405020304" pitchFamily="18" charset="0"/>
                  <a:cs typeface="Times New Roman" panose="02020603050405020304" pitchFamily="18" charset="0"/>
                </a:rPr>
                <a:t>：</a:t>
              </a:r>
              <a:r>
                <a:rPr lang="en-US" altLang="zh-CN" sz="2800" b="1" dirty="0">
                  <a:solidFill>
                    <a:srgbClr val="0000FF"/>
                  </a:solidFill>
                  <a:latin typeface="Times New Roman" panose="02020603050405020304" pitchFamily="18" charset="0"/>
                  <a:cs typeface="Times New Roman" panose="02020603050405020304" pitchFamily="18" charset="0"/>
                </a:rPr>
                <a:t>8</a:t>
              </a:r>
              <a:endParaRPr lang="zh-CN" altLang="en-US" sz="2800" dirty="0">
                <a:latin typeface="Times New Roman" panose="02020603050405020304" pitchFamily="18" charset="0"/>
                <a:cs typeface="Times New Roman" panose="02020603050405020304" pitchFamily="18" charset="0"/>
              </a:endParaRPr>
            </a:p>
          </p:txBody>
        </p:sp>
        <p:sp>
          <p:nvSpPr>
            <p:cNvPr id="26" name="矩形 25"/>
            <p:cNvSpPr/>
            <p:nvPr/>
          </p:nvSpPr>
          <p:spPr>
            <a:xfrm>
              <a:off x="7880350" y="4619192"/>
              <a:ext cx="904415" cy="523220"/>
            </a:xfrm>
            <a:prstGeom prst="rect">
              <a:avLst/>
            </a:prstGeom>
          </p:spPr>
          <p:txBody>
            <a:bodyPr wrap="none">
              <a:spAutoFit/>
            </a:bodyPr>
            <a:lstStyle/>
            <a:p>
              <a:pPr algn="just"/>
              <a:r>
                <a:rPr lang="en-US" altLang="zh-CN" sz="2800" b="1" dirty="0">
                  <a:solidFill>
                    <a:srgbClr val="0000FF"/>
                  </a:solidFill>
                  <a:latin typeface="Times New Roman" panose="02020603050405020304" pitchFamily="18" charset="0"/>
                  <a:cs typeface="Times New Roman" panose="02020603050405020304" pitchFamily="18" charset="0"/>
                </a:rPr>
                <a:t>1</a:t>
              </a:r>
              <a:r>
                <a:rPr lang="zh-CN" altLang="zh-CN" sz="2800" b="1" dirty="0">
                  <a:solidFill>
                    <a:srgbClr val="0000FF"/>
                  </a:solidFill>
                  <a:latin typeface="Times New Roman" panose="02020603050405020304" pitchFamily="18" charset="0"/>
                  <a:cs typeface="Times New Roman" panose="02020603050405020304" pitchFamily="18" charset="0"/>
                </a:rPr>
                <a:t>：</a:t>
              </a:r>
              <a:r>
                <a:rPr lang="en-US" altLang="zh-CN" sz="2800" b="1" dirty="0">
                  <a:solidFill>
                    <a:srgbClr val="0000FF"/>
                  </a:solidFill>
                  <a:latin typeface="Times New Roman" panose="02020603050405020304" pitchFamily="18" charset="0"/>
                  <a:cs typeface="Times New Roman" panose="02020603050405020304" pitchFamily="18" charset="0"/>
                </a:rPr>
                <a:t>4</a:t>
              </a:r>
              <a:endParaRPr lang="zh-CN" altLang="en-US" sz="2800" dirty="0">
                <a:latin typeface="Times New Roman" panose="02020603050405020304" pitchFamily="18" charset="0"/>
                <a:cs typeface="Times New Roman" panose="02020603050405020304" pitchFamily="18" charset="0"/>
              </a:endParaRPr>
            </a:p>
          </p:txBody>
        </p:sp>
      </p:grpSp>
      <p:grpSp>
        <p:nvGrpSpPr>
          <p:cNvPr id="37" name="组合 36"/>
          <p:cNvGrpSpPr>
            <a:grpSpLocks/>
          </p:cNvGrpSpPr>
          <p:nvPr/>
        </p:nvGrpSpPr>
        <p:grpSpPr bwMode="auto">
          <a:xfrm>
            <a:off x="4666424" y="2238311"/>
            <a:ext cx="820738" cy="820737"/>
            <a:chOff x="2265529" y="2033517"/>
            <a:chExt cx="821667" cy="821667"/>
          </a:xfrm>
        </p:grpSpPr>
        <p:sp>
          <p:nvSpPr>
            <p:cNvPr id="38" name="椭圆 37"/>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1212" name="文本框 38"/>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Tree>
    <p:extLst>
      <p:ext uri="{BB962C8B-B14F-4D97-AF65-F5344CB8AC3E}">
        <p14:creationId xmlns:p14="http://schemas.microsoft.com/office/powerpoint/2010/main" val="2587711030"/>
      </p:ext>
    </p:extLst>
  </p:cSld>
  <p:clrMapOvr>
    <a:masterClrMapping/>
  </p:clrMapOvr>
  <mc:AlternateContent xmlns:mc="http://schemas.openxmlformats.org/markup-compatibility/2006">
    <mc:Choice xmlns:p15="http://schemas.microsoft.com/office/powerpoint/2012/main" xmlns="" Requires="p15">
      <p:transition spd="slow">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750"/>
                                        <p:tgtEl>
                                          <p:spTgt spid="41"/>
                                        </p:tgtEl>
                                      </p:cBhvr>
                                    </p:animEffect>
                                    <p:anim calcmode="lin" valueType="num">
                                      <p:cBhvr>
                                        <p:cTn id="8" dur="750" fill="hold"/>
                                        <p:tgtEl>
                                          <p:spTgt spid="41"/>
                                        </p:tgtEl>
                                        <p:attrNameLst>
                                          <p:attrName>ppt_x</p:attrName>
                                        </p:attrNameLst>
                                      </p:cBhvr>
                                      <p:tavLst>
                                        <p:tav tm="0">
                                          <p:val>
                                            <p:strVal val="#ppt_x"/>
                                          </p:val>
                                        </p:tav>
                                        <p:tav tm="100000">
                                          <p:val>
                                            <p:strVal val="#ppt_x"/>
                                          </p:val>
                                        </p:tav>
                                      </p:tavLst>
                                    </p:anim>
                                    <p:anim calcmode="lin" valueType="num">
                                      <p:cBhvr>
                                        <p:cTn id="9" dur="75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91205"/>
                                        </p:tgtEl>
                                        <p:attrNameLst>
                                          <p:attrName>style.visibility</p:attrName>
                                        </p:attrNameLst>
                                      </p:cBhvr>
                                      <p:to>
                                        <p:strVal val="visible"/>
                                      </p:to>
                                    </p:set>
                                    <p:animEffect transition="in" filter="wipe(left)">
                                      <p:cBhvr>
                                        <p:cTn id="13" dur="500"/>
                                        <p:tgtEl>
                                          <p:spTgt spid="9120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884363" y="2133600"/>
            <a:ext cx="7340600" cy="860425"/>
            <a:chOff x="1616982" y="2568618"/>
            <a:chExt cx="7340498" cy="859387"/>
          </a:xfrm>
        </p:grpSpPr>
        <p:grpSp>
          <p:nvGrpSpPr>
            <p:cNvPr id="112670" name="组合 3"/>
            <p:cNvGrpSpPr>
              <a:grpSpLocks/>
            </p:cNvGrpSpPr>
            <p:nvPr/>
          </p:nvGrpSpPr>
          <p:grpSpPr bwMode="auto">
            <a:xfrm>
              <a:off x="1616982" y="2568618"/>
              <a:ext cx="743946" cy="859387"/>
              <a:chOff x="1616982" y="1979050"/>
              <a:chExt cx="743946" cy="859387"/>
            </a:xfrm>
          </p:grpSpPr>
          <p:grpSp>
            <p:nvGrpSpPr>
              <p:cNvPr id="112672" name="组合 4"/>
              <p:cNvGrpSpPr>
                <a:grpSpLocks/>
              </p:cNvGrpSpPr>
              <p:nvPr/>
            </p:nvGrpSpPr>
            <p:grpSpPr bwMode="auto">
              <a:xfrm>
                <a:off x="1616982" y="2412325"/>
                <a:ext cx="743946" cy="426112"/>
                <a:chOff x="1459367" y="2127931"/>
                <a:chExt cx="5060950" cy="2898775"/>
              </a:xfrm>
            </p:grpSpPr>
            <p:sp>
              <p:nvSpPr>
                <p:cNvPr id="11267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267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2673"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112671" name="文本框 18"/>
            <p:cNvSpPr txBox="1">
              <a:spLocks noChangeArrowheads="1"/>
            </p:cNvSpPr>
            <p:nvPr/>
          </p:nvSpPr>
          <p:spPr bwMode="auto">
            <a:xfrm>
              <a:off x="2547615" y="2741745"/>
              <a:ext cx="640986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在入射面内振动的完全偏振光 </a:t>
              </a:r>
            </a:p>
          </p:txBody>
        </p:sp>
      </p:grpSp>
      <p:grpSp>
        <p:nvGrpSpPr>
          <p:cNvPr id="37" name="组合 36"/>
          <p:cNvGrpSpPr>
            <a:grpSpLocks/>
          </p:cNvGrpSpPr>
          <p:nvPr/>
        </p:nvGrpSpPr>
        <p:grpSpPr bwMode="auto">
          <a:xfrm>
            <a:off x="1884363" y="3026600"/>
            <a:ext cx="7815690" cy="858837"/>
            <a:chOff x="1616982" y="3350397"/>
            <a:chExt cx="7815581" cy="859387"/>
          </a:xfrm>
        </p:grpSpPr>
        <p:grpSp>
          <p:nvGrpSpPr>
            <p:cNvPr id="112664" name="组合 8"/>
            <p:cNvGrpSpPr>
              <a:grpSpLocks/>
            </p:cNvGrpSpPr>
            <p:nvPr/>
          </p:nvGrpSpPr>
          <p:grpSpPr bwMode="auto">
            <a:xfrm>
              <a:off x="1616982" y="3350397"/>
              <a:ext cx="743946" cy="859387"/>
              <a:chOff x="1616982" y="3488536"/>
              <a:chExt cx="743946" cy="859387"/>
            </a:xfrm>
          </p:grpSpPr>
          <p:grpSp>
            <p:nvGrpSpPr>
              <p:cNvPr id="112666" name="组合 9"/>
              <p:cNvGrpSpPr>
                <a:grpSpLocks/>
              </p:cNvGrpSpPr>
              <p:nvPr/>
            </p:nvGrpSpPr>
            <p:grpSpPr bwMode="auto">
              <a:xfrm>
                <a:off x="1616982" y="3921811"/>
                <a:ext cx="743946" cy="426112"/>
                <a:chOff x="1459367" y="2127931"/>
                <a:chExt cx="5060950" cy="2898775"/>
              </a:xfrm>
            </p:grpSpPr>
            <p:sp>
              <p:nvSpPr>
                <p:cNvPr id="112668"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2669"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2667"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dirty="0">
                    <a:latin typeface="华文行楷" pitchFamily="2" charset="-122"/>
                    <a:ea typeface="华文行楷" pitchFamily="2" charset="-122"/>
                  </a:rPr>
                  <a:t>贰</a:t>
                </a:r>
              </a:p>
            </p:txBody>
          </p:sp>
        </p:grpSp>
        <p:sp>
          <p:nvSpPr>
            <p:cNvPr id="112665" name="文本框 19"/>
            <p:cNvSpPr txBox="1">
              <a:spLocks noChangeArrowheads="1"/>
            </p:cNvSpPr>
            <p:nvPr/>
          </p:nvSpPr>
          <p:spPr bwMode="auto">
            <a:xfrm>
              <a:off x="2547614" y="3518223"/>
              <a:ext cx="6884949" cy="523555"/>
            </a:xfrm>
            <a:prstGeom prst="rect">
              <a:avLst/>
            </a:prstGeom>
            <a:noFill/>
            <a:ln w="9525">
              <a:noFill/>
              <a:miter lim="800000"/>
              <a:headEnd/>
              <a:tailEnd/>
            </a:ln>
          </p:spPr>
          <p:txBody>
            <a:bodyPr wrap="square">
              <a:spAutoFit/>
            </a:bodyPr>
            <a:lstStyle/>
            <a:p>
              <a:r>
                <a:rPr kumimoji="1" lang="zh-CN" altLang="en-US" sz="2800" b="1" dirty="0">
                  <a:solidFill>
                    <a:srgbClr val="0000FF"/>
                  </a:solidFill>
                  <a:latin typeface="楷体" pitchFamily="49" charset="-122"/>
                  <a:ea typeface="楷体" pitchFamily="49" charset="-122"/>
                </a:rPr>
                <a:t>平行于入射面的振动占优势的部分偏振光 </a:t>
              </a:r>
            </a:p>
          </p:txBody>
        </p:sp>
      </p:grpSp>
      <p:grpSp>
        <p:nvGrpSpPr>
          <p:cNvPr id="38" name="组合 37"/>
          <p:cNvGrpSpPr>
            <a:grpSpLocks/>
          </p:cNvGrpSpPr>
          <p:nvPr/>
        </p:nvGrpSpPr>
        <p:grpSpPr bwMode="auto">
          <a:xfrm>
            <a:off x="1884363" y="3875912"/>
            <a:ext cx="7527925" cy="858838"/>
            <a:chOff x="1616982" y="4199905"/>
            <a:chExt cx="7527018" cy="859387"/>
          </a:xfrm>
        </p:grpSpPr>
        <p:grpSp>
          <p:nvGrpSpPr>
            <p:cNvPr id="112658" name="组合 13"/>
            <p:cNvGrpSpPr>
              <a:grpSpLocks/>
            </p:cNvGrpSpPr>
            <p:nvPr/>
          </p:nvGrpSpPr>
          <p:grpSpPr bwMode="auto">
            <a:xfrm>
              <a:off x="1616982" y="4199905"/>
              <a:ext cx="743946" cy="859387"/>
              <a:chOff x="1616982" y="4998022"/>
              <a:chExt cx="743946" cy="859387"/>
            </a:xfrm>
          </p:grpSpPr>
          <p:grpSp>
            <p:nvGrpSpPr>
              <p:cNvPr id="112660" name="组合 14"/>
              <p:cNvGrpSpPr>
                <a:grpSpLocks/>
              </p:cNvGrpSpPr>
              <p:nvPr/>
            </p:nvGrpSpPr>
            <p:grpSpPr bwMode="auto">
              <a:xfrm>
                <a:off x="1616982" y="5431297"/>
                <a:ext cx="743946" cy="426112"/>
                <a:chOff x="1459367" y="2127931"/>
                <a:chExt cx="5060950" cy="2898775"/>
              </a:xfrm>
            </p:grpSpPr>
            <p:sp>
              <p:nvSpPr>
                <p:cNvPr id="11266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266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2661"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112659" name="文本框 20"/>
            <p:cNvSpPr txBox="1">
              <a:spLocks noChangeArrowheads="1"/>
            </p:cNvSpPr>
            <p:nvPr/>
          </p:nvSpPr>
          <p:spPr bwMode="auto">
            <a:xfrm>
              <a:off x="2547615" y="4372681"/>
              <a:ext cx="659638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垂直于入射面振动的完全偏振光 </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2657"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884363" y="4729987"/>
            <a:ext cx="7951614" cy="860425"/>
            <a:chOff x="1616982" y="5054362"/>
            <a:chExt cx="7951207" cy="859387"/>
          </a:xfrm>
        </p:grpSpPr>
        <p:grpSp>
          <p:nvGrpSpPr>
            <p:cNvPr id="112650" name="组合 26"/>
            <p:cNvGrpSpPr>
              <a:grpSpLocks/>
            </p:cNvGrpSpPr>
            <p:nvPr/>
          </p:nvGrpSpPr>
          <p:grpSpPr bwMode="auto">
            <a:xfrm>
              <a:off x="1616982" y="5054362"/>
              <a:ext cx="743946" cy="859387"/>
              <a:chOff x="1616982" y="4998022"/>
              <a:chExt cx="743946" cy="859387"/>
            </a:xfrm>
          </p:grpSpPr>
          <p:grpSp>
            <p:nvGrpSpPr>
              <p:cNvPr id="112652" name="组合 27"/>
              <p:cNvGrpSpPr>
                <a:grpSpLocks/>
              </p:cNvGrpSpPr>
              <p:nvPr/>
            </p:nvGrpSpPr>
            <p:grpSpPr bwMode="auto">
              <a:xfrm>
                <a:off x="1616982" y="5431297"/>
                <a:ext cx="743946" cy="426112"/>
                <a:chOff x="1459367" y="2127931"/>
                <a:chExt cx="5060950" cy="2898775"/>
              </a:xfrm>
            </p:grpSpPr>
            <p:sp>
              <p:nvSpPr>
                <p:cNvPr id="11265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265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2653"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112651" name="文本框 31"/>
            <p:cNvSpPr txBox="1">
              <a:spLocks noChangeArrowheads="1"/>
            </p:cNvSpPr>
            <p:nvPr/>
          </p:nvSpPr>
          <p:spPr bwMode="auto">
            <a:xfrm>
              <a:off x="2547615" y="5230853"/>
              <a:ext cx="7020574" cy="523220"/>
            </a:xfrm>
            <a:prstGeom prst="rect">
              <a:avLst/>
            </a:prstGeom>
            <a:noFill/>
            <a:ln w="9525">
              <a:noFill/>
              <a:miter lim="800000"/>
              <a:headEnd/>
              <a:tailEnd/>
            </a:ln>
          </p:spPr>
          <p:txBody>
            <a:bodyPr wrap="square">
              <a:spAutoFit/>
            </a:bodyPr>
            <a:lstStyle/>
            <a:p>
              <a:r>
                <a:rPr kumimoji="1" lang="zh-CN" altLang="en-US" sz="2800" b="1" dirty="0">
                  <a:solidFill>
                    <a:srgbClr val="0000FF"/>
                  </a:solidFill>
                  <a:latin typeface="楷体" pitchFamily="49" charset="-122"/>
                  <a:ea typeface="楷体" pitchFamily="49" charset="-122"/>
                </a:rPr>
                <a:t>垂直于入射面的振动占优势的部分偏振光 </a:t>
              </a:r>
            </a:p>
          </p:txBody>
        </p:sp>
      </p:grpSp>
      <p:grpSp>
        <p:nvGrpSpPr>
          <p:cNvPr id="33" name="组合 32"/>
          <p:cNvGrpSpPr>
            <a:grpSpLocks/>
          </p:cNvGrpSpPr>
          <p:nvPr/>
        </p:nvGrpSpPr>
        <p:grpSpPr bwMode="auto">
          <a:xfrm>
            <a:off x="875329" y="3940782"/>
            <a:ext cx="822325" cy="820737"/>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2649"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dirty="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992313" y="854075"/>
            <a:ext cx="8027987" cy="954107"/>
          </a:xfrm>
          <a:prstGeom prst="rect">
            <a:avLst/>
          </a:prstGeom>
          <a:noFill/>
          <a:ln w="9525">
            <a:noFill/>
            <a:miter lim="800000"/>
            <a:headEnd/>
            <a:tailEnd/>
          </a:ln>
        </p:spPr>
        <p:txBody>
          <a:bodyPr>
            <a:spAutoFit/>
          </a:bodyPr>
          <a:lstStyle/>
          <a:p>
            <a:pPr algn="just"/>
            <a:r>
              <a:rPr kumimoji="1" lang="en-US" altLang="zh-CN" sz="2800" b="1" dirty="0">
                <a:solidFill>
                  <a:srgbClr val="FF0000"/>
                </a:solidFill>
                <a:latin typeface="楷体" pitchFamily="49" charset="-122"/>
                <a:ea typeface="楷体" pitchFamily="49" charset="-122"/>
              </a:rPr>
              <a:t>0963</a:t>
            </a:r>
            <a:r>
              <a:rPr kumimoji="1" lang="zh-CN" altLang="en-US" sz="2800" b="1" dirty="0">
                <a:solidFill>
                  <a:srgbClr val="0000FF"/>
                </a:solidFill>
                <a:latin typeface="楷体" pitchFamily="49" charset="-122"/>
                <a:ea typeface="楷体" pitchFamily="49" charset="-122"/>
              </a:rPr>
              <a:t>自然光以布儒斯特角由空气入射到一玻璃表面上，反射光是 </a:t>
            </a:r>
          </a:p>
        </p:txBody>
      </p:sp>
    </p:spTree>
    <p:extLst>
      <p:ext uri="{BB962C8B-B14F-4D97-AF65-F5344CB8AC3E}">
        <p14:creationId xmlns:p14="http://schemas.microsoft.com/office/powerpoint/2010/main" val="353112586"/>
      </p:ext>
    </p:extLst>
  </p:cSld>
  <p:clrMapOvr>
    <a:masterClrMapping/>
  </p:clrMapOvr>
  <mc:AlternateContent xmlns:mc="http://schemas.openxmlformats.org/markup-compatibility/2006">
    <mc:Choice xmlns:p15="http://schemas.microsoft.com/office/powerpoint/2012/main" xmlns="" Requires="p15">
      <p:transition spd="slow">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5"/>
          <p:cNvSpPr txBox="1">
            <a:spLocks noChangeArrowheads="1"/>
          </p:cNvSpPr>
          <p:nvPr/>
        </p:nvSpPr>
        <p:spPr bwMode="auto">
          <a:xfrm>
            <a:off x="2732088" y="3656013"/>
            <a:ext cx="7967662" cy="954087"/>
          </a:xfrm>
          <a:prstGeom prst="rect">
            <a:avLst/>
          </a:prstGeom>
          <a:noFill/>
          <a:ln w="9525">
            <a:noFill/>
            <a:miter lim="800000"/>
            <a:headEnd/>
            <a:tailEnd/>
          </a:ln>
        </p:spPr>
        <p:txBody>
          <a:bodyPr>
            <a:spAutoFit/>
          </a:bodyPr>
          <a:lstStyle/>
          <a:p>
            <a:r>
              <a:rPr kumimoji="1" lang="en-US" altLang="zh-CN" sz="2800" b="1" dirty="0">
                <a:solidFill>
                  <a:srgbClr val="FF0000"/>
                </a:solidFill>
                <a:latin typeface="楷体" pitchFamily="49" charset="-122"/>
                <a:ea typeface="楷体" pitchFamily="49" charset="-122"/>
              </a:rPr>
              <a:t>0965</a:t>
            </a:r>
            <a:r>
              <a:rPr lang="zh-CN" altLang="en-US" sz="2800" b="1" dirty="0">
                <a:solidFill>
                  <a:srgbClr val="0000FF"/>
                </a:solidFill>
                <a:latin typeface="楷体" pitchFamily="49" charset="-122"/>
                <a:ea typeface="楷体" pitchFamily="49" charset="-122"/>
              </a:rPr>
              <a:t>发生光的双折射现象时，寻常光是线偏振光，而非常光却不是线偏振光。</a:t>
            </a:r>
          </a:p>
        </p:txBody>
      </p:sp>
      <p:sp>
        <p:nvSpPr>
          <p:cNvPr id="19" name="矩形 6"/>
          <p:cNvSpPr>
            <a:spLocks noChangeArrowheads="1"/>
          </p:cNvSpPr>
          <p:nvPr/>
        </p:nvSpPr>
        <p:spPr bwMode="auto">
          <a:xfrm>
            <a:off x="6364288" y="5180013"/>
            <a:ext cx="544512" cy="523875"/>
          </a:xfrm>
          <a:prstGeom prst="rect">
            <a:avLst/>
          </a:prstGeom>
          <a:noFill/>
          <a:ln w="9525">
            <a:noFill/>
            <a:miter lim="800000"/>
            <a:headEnd/>
            <a:tailEnd/>
          </a:ln>
        </p:spPr>
        <p:txBody>
          <a:bodyPr wrap="none">
            <a:spAutoFit/>
          </a:bodyPr>
          <a:lstStyle/>
          <a:p>
            <a:r>
              <a:rPr lang="zh-CN" altLang="en-US" sz="2800">
                <a:solidFill>
                  <a:srgbClr val="0000FF"/>
                </a:solidFill>
                <a:latin typeface="楷体" pitchFamily="49" charset="-122"/>
                <a:ea typeface="楷体" pitchFamily="49" charset="-122"/>
              </a:rPr>
              <a:t>✗</a:t>
            </a:r>
          </a:p>
        </p:txBody>
      </p:sp>
      <p:sp>
        <p:nvSpPr>
          <p:cNvPr id="12" name="TextBox 1"/>
          <p:cNvSpPr txBox="1">
            <a:spLocks noChangeArrowheads="1"/>
          </p:cNvSpPr>
          <p:nvPr/>
        </p:nvSpPr>
        <p:spPr bwMode="auto">
          <a:xfrm>
            <a:off x="2720975" y="663575"/>
            <a:ext cx="7831138" cy="954088"/>
          </a:xfrm>
          <a:prstGeom prst="rect">
            <a:avLst/>
          </a:prstGeom>
          <a:noFill/>
          <a:ln w="9525">
            <a:noFill/>
            <a:miter lim="800000"/>
            <a:headEnd/>
            <a:tailEnd/>
          </a:ln>
        </p:spPr>
        <p:txBody>
          <a:bodyPr>
            <a:spAutoFit/>
          </a:bodyPr>
          <a:lstStyle/>
          <a:p>
            <a:r>
              <a:rPr kumimoji="1" lang="en-US" altLang="zh-CN" sz="2800" b="1" dirty="0">
                <a:solidFill>
                  <a:srgbClr val="FF0000"/>
                </a:solidFill>
                <a:latin typeface="楷体" pitchFamily="49" charset="-122"/>
                <a:ea typeface="楷体" pitchFamily="49" charset="-122"/>
              </a:rPr>
              <a:t>0964</a:t>
            </a:r>
            <a:r>
              <a:rPr lang="zh-CN" altLang="en-US" sz="2800" b="1" dirty="0">
                <a:solidFill>
                  <a:srgbClr val="0000FF"/>
                </a:solidFill>
                <a:latin typeface="楷体" pitchFamily="49" charset="-122"/>
                <a:ea typeface="楷体" pitchFamily="49" charset="-122"/>
              </a:rPr>
              <a:t>当入射光以布儒斯特角入射时，反射光为部分偏振光。</a:t>
            </a:r>
          </a:p>
        </p:txBody>
      </p:sp>
      <p:sp>
        <p:nvSpPr>
          <p:cNvPr id="13" name="矩形 2"/>
          <p:cNvSpPr>
            <a:spLocks noChangeArrowheads="1"/>
          </p:cNvSpPr>
          <p:nvPr/>
        </p:nvSpPr>
        <p:spPr bwMode="auto">
          <a:xfrm>
            <a:off x="6364288" y="1995488"/>
            <a:ext cx="544512" cy="523875"/>
          </a:xfrm>
          <a:prstGeom prst="rect">
            <a:avLst/>
          </a:prstGeom>
          <a:noFill/>
          <a:ln w="9525">
            <a:noFill/>
            <a:miter lim="800000"/>
            <a:headEnd/>
            <a:tailEnd/>
          </a:ln>
        </p:spPr>
        <p:txBody>
          <a:bodyPr wrap="none">
            <a:spAutoFit/>
          </a:bodyPr>
          <a:lstStyle/>
          <a:p>
            <a:r>
              <a:rPr lang="zh-CN" altLang="en-US" sz="2800" b="1">
                <a:solidFill>
                  <a:srgbClr val="0000FF"/>
                </a:solidFill>
                <a:latin typeface="楷体" pitchFamily="49" charset="-122"/>
                <a:ea typeface="楷体" pitchFamily="49" charset="-122"/>
              </a:rPr>
              <a:t>✗</a:t>
            </a:r>
          </a:p>
        </p:txBody>
      </p:sp>
      <p:grpSp>
        <p:nvGrpSpPr>
          <p:cNvPr id="6" name="组合 5"/>
          <p:cNvGrpSpPr>
            <a:grpSpLocks/>
          </p:cNvGrpSpPr>
          <p:nvPr/>
        </p:nvGrpSpPr>
        <p:grpSpPr bwMode="auto">
          <a:xfrm>
            <a:off x="10768013" y="334963"/>
            <a:ext cx="1103312" cy="1103312"/>
            <a:chOff x="1161143" y="1538514"/>
            <a:chExt cx="1103086" cy="1103086"/>
          </a:xfrm>
        </p:grpSpPr>
        <p:sp>
          <p:nvSpPr>
            <p:cNvPr id="7"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2896" name="文本框 7"/>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9" name="组合 8"/>
          <p:cNvGrpSpPr>
            <a:grpSpLocks/>
          </p:cNvGrpSpPr>
          <p:nvPr/>
        </p:nvGrpSpPr>
        <p:grpSpPr bwMode="auto">
          <a:xfrm>
            <a:off x="10768013" y="1706563"/>
            <a:ext cx="1103312" cy="1103312"/>
            <a:chOff x="1161143" y="1538514"/>
            <a:chExt cx="1103086" cy="1103086"/>
          </a:xfrm>
        </p:grpSpPr>
        <p:sp>
          <p:nvSpPr>
            <p:cNvPr id="10"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2894" name="文本框 10"/>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grpSp>
        <p:nvGrpSpPr>
          <p:cNvPr id="14" name="组合 13"/>
          <p:cNvGrpSpPr>
            <a:grpSpLocks/>
          </p:cNvGrpSpPr>
          <p:nvPr/>
        </p:nvGrpSpPr>
        <p:grpSpPr bwMode="auto">
          <a:xfrm>
            <a:off x="10768013" y="3519488"/>
            <a:ext cx="1103312" cy="1103312"/>
            <a:chOff x="1161143" y="1538514"/>
            <a:chExt cx="1103086" cy="1103086"/>
          </a:xfrm>
        </p:grpSpPr>
        <p:sp>
          <p:nvSpPr>
            <p:cNvPr id="15"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2892" name="文本框 15"/>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17" name="组合 16"/>
          <p:cNvGrpSpPr>
            <a:grpSpLocks/>
          </p:cNvGrpSpPr>
          <p:nvPr/>
        </p:nvGrpSpPr>
        <p:grpSpPr bwMode="auto">
          <a:xfrm>
            <a:off x="10768013" y="4891088"/>
            <a:ext cx="1103312" cy="1101725"/>
            <a:chOff x="1161143" y="1538514"/>
            <a:chExt cx="1103086" cy="1103086"/>
          </a:xfrm>
        </p:grpSpPr>
        <p:sp>
          <p:nvSpPr>
            <p:cNvPr id="20"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2890" name="文本框 20"/>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spTree>
    <p:extLst>
      <p:ext uri="{BB962C8B-B14F-4D97-AF65-F5344CB8AC3E}">
        <p14:creationId xmlns:p14="http://schemas.microsoft.com/office/powerpoint/2010/main" val="3245191864"/>
      </p:ext>
    </p:extLst>
  </p:cSld>
  <p:clrMapOvr>
    <a:masterClrMapping/>
  </p:clrMapOvr>
  <mc:AlternateContent xmlns:mc="http://schemas.openxmlformats.org/markup-compatibility/2006">
    <mc:Choice xmlns:p15="http://schemas.microsoft.com/office/powerpoint/2012/main" xmlns="" Requires="p15">
      <p:transition spd="slow">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anim calcmode="lin" valueType="num">
                                      <p:cBhvr>
                                        <p:cTn id="8" dur="750" fill="hold"/>
                                        <p:tgtEl>
                                          <p:spTgt spid="6"/>
                                        </p:tgtEl>
                                        <p:attrNameLst>
                                          <p:attrName>ppt_x</p:attrName>
                                        </p:attrNameLst>
                                      </p:cBhvr>
                                      <p:tavLst>
                                        <p:tav tm="0">
                                          <p:val>
                                            <p:strVal val="#ppt_x"/>
                                          </p:val>
                                        </p:tav>
                                        <p:tav tm="100000">
                                          <p:val>
                                            <p:strVal val="#ppt_x"/>
                                          </p:val>
                                        </p:tav>
                                      </p:tavLst>
                                    </p:anim>
                                    <p:anim calcmode="lin" valueType="num">
                                      <p:cBhvr>
                                        <p:cTn id="9" dur="75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750"/>
                                        <p:tgtEl>
                                          <p:spTgt spid="9"/>
                                        </p:tgtEl>
                                      </p:cBhvr>
                                    </p:animEffect>
                                    <p:anim calcmode="lin" valueType="num">
                                      <p:cBhvr>
                                        <p:cTn id="19" dur="750" fill="hold"/>
                                        <p:tgtEl>
                                          <p:spTgt spid="9"/>
                                        </p:tgtEl>
                                        <p:attrNameLst>
                                          <p:attrName>ppt_x</p:attrName>
                                        </p:attrNameLst>
                                      </p:cBhvr>
                                      <p:tavLst>
                                        <p:tav tm="0">
                                          <p:val>
                                            <p:strVal val="#ppt_x"/>
                                          </p:val>
                                        </p:tav>
                                        <p:tav tm="100000">
                                          <p:val>
                                            <p:strVal val="#ppt_x"/>
                                          </p:val>
                                        </p:tav>
                                      </p:tavLst>
                                    </p:anim>
                                    <p:anim calcmode="lin" valueType="num">
                                      <p:cBhvr>
                                        <p:cTn id="20" dur="75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47" presetClass="entr" presetSubtype="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750"/>
                                        <p:tgtEl>
                                          <p:spTgt spid="14"/>
                                        </p:tgtEl>
                                      </p:cBhvr>
                                    </p:animEffect>
                                    <p:anim calcmode="lin" valueType="num">
                                      <p:cBhvr>
                                        <p:cTn id="31" dur="750" fill="hold"/>
                                        <p:tgtEl>
                                          <p:spTgt spid="14"/>
                                        </p:tgtEl>
                                        <p:attrNameLst>
                                          <p:attrName>ppt_x</p:attrName>
                                        </p:attrNameLst>
                                      </p:cBhvr>
                                      <p:tavLst>
                                        <p:tav tm="0">
                                          <p:val>
                                            <p:strVal val="#ppt_x"/>
                                          </p:val>
                                        </p:tav>
                                        <p:tav tm="100000">
                                          <p:val>
                                            <p:strVal val="#ppt_x"/>
                                          </p:val>
                                        </p:tav>
                                      </p:tavLst>
                                    </p:anim>
                                    <p:anim calcmode="lin" valueType="num">
                                      <p:cBhvr>
                                        <p:cTn id="32" dur="75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750"/>
                                        <p:tgtEl>
                                          <p:spTgt spid="17"/>
                                        </p:tgtEl>
                                      </p:cBhvr>
                                    </p:animEffect>
                                    <p:anim calcmode="lin" valueType="num">
                                      <p:cBhvr>
                                        <p:cTn id="43" dur="750" fill="hold"/>
                                        <p:tgtEl>
                                          <p:spTgt spid="17"/>
                                        </p:tgtEl>
                                        <p:attrNameLst>
                                          <p:attrName>ppt_x</p:attrName>
                                        </p:attrNameLst>
                                      </p:cBhvr>
                                      <p:tavLst>
                                        <p:tav tm="0">
                                          <p:val>
                                            <p:strVal val="#ppt_x"/>
                                          </p:val>
                                        </p:tav>
                                        <p:tav tm="100000">
                                          <p:val>
                                            <p:strVal val="#ppt_x"/>
                                          </p:val>
                                        </p:tav>
                                      </p:tavLst>
                                    </p:anim>
                                    <p:anim calcmode="lin" valueType="num">
                                      <p:cBhvr>
                                        <p:cTn id="44" dur="75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wipe(left)">
                                      <p:cBhvr>
                                        <p:cTn id="4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12" grpId="0"/>
      <p:bldP spid="13"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884363" y="2133600"/>
            <a:ext cx="7340600" cy="860425"/>
            <a:chOff x="1616982" y="2568618"/>
            <a:chExt cx="7340498" cy="859387"/>
          </a:xfrm>
        </p:grpSpPr>
        <p:grpSp>
          <p:nvGrpSpPr>
            <p:cNvPr id="112670" name="组合 3"/>
            <p:cNvGrpSpPr>
              <a:grpSpLocks/>
            </p:cNvGrpSpPr>
            <p:nvPr/>
          </p:nvGrpSpPr>
          <p:grpSpPr bwMode="auto">
            <a:xfrm>
              <a:off x="1616982" y="2568618"/>
              <a:ext cx="743946" cy="859387"/>
              <a:chOff x="1616982" y="1979050"/>
              <a:chExt cx="743946" cy="859387"/>
            </a:xfrm>
          </p:grpSpPr>
          <p:grpSp>
            <p:nvGrpSpPr>
              <p:cNvPr id="112672" name="组合 4"/>
              <p:cNvGrpSpPr>
                <a:grpSpLocks/>
              </p:cNvGrpSpPr>
              <p:nvPr/>
            </p:nvGrpSpPr>
            <p:grpSpPr bwMode="auto">
              <a:xfrm>
                <a:off x="1616982" y="2412325"/>
                <a:ext cx="743946" cy="426112"/>
                <a:chOff x="1459367" y="2127931"/>
                <a:chExt cx="5060950" cy="2898775"/>
              </a:xfrm>
            </p:grpSpPr>
            <p:sp>
              <p:nvSpPr>
                <p:cNvPr id="11267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267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2673"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112671" name="文本框 18"/>
            <p:cNvSpPr txBox="1">
              <a:spLocks noChangeArrowheads="1"/>
            </p:cNvSpPr>
            <p:nvPr/>
          </p:nvSpPr>
          <p:spPr bwMode="auto">
            <a:xfrm>
              <a:off x="2547615" y="2741745"/>
              <a:ext cx="640986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在入射面内振动的完全偏振光 </a:t>
              </a:r>
            </a:p>
          </p:txBody>
        </p:sp>
      </p:grpSp>
      <p:grpSp>
        <p:nvGrpSpPr>
          <p:cNvPr id="37" name="组合 36"/>
          <p:cNvGrpSpPr>
            <a:grpSpLocks/>
          </p:cNvGrpSpPr>
          <p:nvPr/>
        </p:nvGrpSpPr>
        <p:grpSpPr bwMode="auto">
          <a:xfrm>
            <a:off x="1884363" y="2995068"/>
            <a:ext cx="7815690" cy="858837"/>
            <a:chOff x="1616982" y="3350397"/>
            <a:chExt cx="7815581" cy="859387"/>
          </a:xfrm>
        </p:grpSpPr>
        <p:grpSp>
          <p:nvGrpSpPr>
            <p:cNvPr id="112664" name="组合 8"/>
            <p:cNvGrpSpPr>
              <a:grpSpLocks/>
            </p:cNvGrpSpPr>
            <p:nvPr/>
          </p:nvGrpSpPr>
          <p:grpSpPr bwMode="auto">
            <a:xfrm>
              <a:off x="1616982" y="3350397"/>
              <a:ext cx="743946" cy="859387"/>
              <a:chOff x="1616982" y="3488536"/>
              <a:chExt cx="743946" cy="859387"/>
            </a:xfrm>
          </p:grpSpPr>
          <p:grpSp>
            <p:nvGrpSpPr>
              <p:cNvPr id="112666" name="组合 9"/>
              <p:cNvGrpSpPr>
                <a:grpSpLocks/>
              </p:cNvGrpSpPr>
              <p:nvPr/>
            </p:nvGrpSpPr>
            <p:grpSpPr bwMode="auto">
              <a:xfrm>
                <a:off x="1616982" y="3921811"/>
                <a:ext cx="743946" cy="426112"/>
                <a:chOff x="1459367" y="2127931"/>
                <a:chExt cx="5060950" cy="2898775"/>
              </a:xfrm>
            </p:grpSpPr>
            <p:sp>
              <p:nvSpPr>
                <p:cNvPr id="112668"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2669"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2667"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dirty="0">
                    <a:latin typeface="华文行楷" pitchFamily="2" charset="-122"/>
                    <a:ea typeface="华文行楷" pitchFamily="2" charset="-122"/>
                  </a:rPr>
                  <a:t>贰</a:t>
                </a:r>
              </a:p>
            </p:txBody>
          </p:sp>
        </p:grpSp>
        <p:sp>
          <p:nvSpPr>
            <p:cNvPr id="112665" name="文本框 19"/>
            <p:cNvSpPr txBox="1">
              <a:spLocks noChangeArrowheads="1"/>
            </p:cNvSpPr>
            <p:nvPr/>
          </p:nvSpPr>
          <p:spPr bwMode="auto">
            <a:xfrm>
              <a:off x="2547614" y="3518223"/>
              <a:ext cx="6884949" cy="523555"/>
            </a:xfrm>
            <a:prstGeom prst="rect">
              <a:avLst/>
            </a:prstGeom>
            <a:noFill/>
            <a:ln w="9525">
              <a:noFill/>
              <a:miter lim="800000"/>
              <a:headEnd/>
              <a:tailEnd/>
            </a:ln>
          </p:spPr>
          <p:txBody>
            <a:bodyPr wrap="square">
              <a:spAutoFit/>
            </a:bodyPr>
            <a:lstStyle/>
            <a:p>
              <a:r>
                <a:rPr kumimoji="1" lang="zh-CN" altLang="en-US" sz="2800" b="1" dirty="0">
                  <a:solidFill>
                    <a:srgbClr val="0000FF"/>
                  </a:solidFill>
                  <a:latin typeface="楷体" pitchFamily="49" charset="-122"/>
                  <a:ea typeface="楷体" pitchFamily="49" charset="-122"/>
                </a:rPr>
                <a:t>平行于入射面的振动占优势的部分偏振光 </a:t>
              </a:r>
            </a:p>
          </p:txBody>
        </p:sp>
      </p:grpSp>
      <p:grpSp>
        <p:nvGrpSpPr>
          <p:cNvPr id="38" name="组合 37"/>
          <p:cNvGrpSpPr>
            <a:grpSpLocks/>
          </p:cNvGrpSpPr>
          <p:nvPr/>
        </p:nvGrpSpPr>
        <p:grpSpPr bwMode="auto">
          <a:xfrm>
            <a:off x="1884363" y="3844380"/>
            <a:ext cx="7527925" cy="858838"/>
            <a:chOff x="1616982" y="4199905"/>
            <a:chExt cx="7527018" cy="859387"/>
          </a:xfrm>
        </p:grpSpPr>
        <p:grpSp>
          <p:nvGrpSpPr>
            <p:cNvPr id="112658" name="组合 13"/>
            <p:cNvGrpSpPr>
              <a:grpSpLocks/>
            </p:cNvGrpSpPr>
            <p:nvPr/>
          </p:nvGrpSpPr>
          <p:grpSpPr bwMode="auto">
            <a:xfrm>
              <a:off x="1616982" y="4199905"/>
              <a:ext cx="743946" cy="859387"/>
              <a:chOff x="1616982" y="4998022"/>
              <a:chExt cx="743946" cy="859387"/>
            </a:xfrm>
          </p:grpSpPr>
          <p:grpSp>
            <p:nvGrpSpPr>
              <p:cNvPr id="112660" name="组合 14"/>
              <p:cNvGrpSpPr>
                <a:grpSpLocks/>
              </p:cNvGrpSpPr>
              <p:nvPr/>
            </p:nvGrpSpPr>
            <p:grpSpPr bwMode="auto">
              <a:xfrm>
                <a:off x="1616982" y="5431297"/>
                <a:ext cx="743946" cy="426112"/>
                <a:chOff x="1459367" y="2127931"/>
                <a:chExt cx="5060950" cy="2898775"/>
              </a:xfrm>
            </p:grpSpPr>
            <p:sp>
              <p:nvSpPr>
                <p:cNvPr id="11266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266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2661"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112659" name="文本框 20"/>
            <p:cNvSpPr txBox="1">
              <a:spLocks noChangeArrowheads="1"/>
            </p:cNvSpPr>
            <p:nvPr/>
          </p:nvSpPr>
          <p:spPr bwMode="auto">
            <a:xfrm>
              <a:off x="2547615" y="4372681"/>
              <a:ext cx="659638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垂直于入射面振动的完全偏振光 </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2657"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884363" y="4698455"/>
            <a:ext cx="7951614" cy="860425"/>
            <a:chOff x="1616982" y="5054362"/>
            <a:chExt cx="7951207" cy="859387"/>
          </a:xfrm>
        </p:grpSpPr>
        <p:grpSp>
          <p:nvGrpSpPr>
            <p:cNvPr id="112650" name="组合 26"/>
            <p:cNvGrpSpPr>
              <a:grpSpLocks/>
            </p:cNvGrpSpPr>
            <p:nvPr/>
          </p:nvGrpSpPr>
          <p:grpSpPr bwMode="auto">
            <a:xfrm>
              <a:off x="1616982" y="5054362"/>
              <a:ext cx="743946" cy="859387"/>
              <a:chOff x="1616982" y="4998022"/>
              <a:chExt cx="743946" cy="859387"/>
            </a:xfrm>
          </p:grpSpPr>
          <p:grpSp>
            <p:nvGrpSpPr>
              <p:cNvPr id="112652" name="组合 27"/>
              <p:cNvGrpSpPr>
                <a:grpSpLocks/>
              </p:cNvGrpSpPr>
              <p:nvPr/>
            </p:nvGrpSpPr>
            <p:grpSpPr bwMode="auto">
              <a:xfrm>
                <a:off x="1616982" y="5431297"/>
                <a:ext cx="743946" cy="426112"/>
                <a:chOff x="1459367" y="2127931"/>
                <a:chExt cx="5060950" cy="2898775"/>
              </a:xfrm>
            </p:grpSpPr>
            <p:sp>
              <p:nvSpPr>
                <p:cNvPr id="11265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265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2653"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112651" name="文本框 31"/>
            <p:cNvSpPr txBox="1">
              <a:spLocks noChangeArrowheads="1"/>
            </p:cNvSpPr>
            <p:nvPr/>
          </p:nvSpPr>
          <p:spPr bwMode="auto">
            <a:xfrm>
              <a:off x="2547615" y="5215106"/>
              <a:ext cx="7020574" cy="523220"/>
            </a:xfrm>
            <a:prstGeom prst="rect">
              <a:avLst/>
            </a:prstGeom>
            <a:noFill/>
            <a:ln w="9525">
              <a:noFill/>
              <a:miter lim="800000"/>
              <a:headEnd/>
              <a:tailEnd/>
            </a:ln>
          </p:spPr>
          <p:txBody>
            <a:bodyPr wrap="square">
              <a:spAutoFit/>
            </a:bodyPr>
            <a:lstStyle/>
            <a:p>
              <a:r>
                <a:rPr kumimoji="1" lang="zh-CN" altLang="en-US" sz="2800" b="1" dirty="0">
                  <a:solidFill>
                    <a:srgbClr val="0000FF"/>
                  </a:solidFill>
                  <a:latin typeface="楷体" pitchFamily="49" charset="-122"/>
                  <a:ea typeface="楷体" pitchFamily="49" charset="-122"/>
                </a:rPr>
                <a:t>垂直于入射面的振动占优势的部分偏振光 </a:t>
              </a:r>
            </a:p>
          </p:txBody>
        </p:sp>
      </p:grpSp>
      <p:grpSp>
        <p:nvGrpSpPr>
          <p:cNvPr id="33" name="组合 32"/>
          <p:cNvGrpSpPr>
            <a:grpSpLocks/>
          </p:cNvGrpSpPr>
          <p:nvPr/>
        </p:nvGrpSpPr>
        <p:grpSpPr bwMode="auto">
          <a:xfrm>
            <a:off x="875329" y="3798888"/>
            <a:ext cx="822325" cy="820737"/>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2649"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dirty="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992313" y="854075"/>
            <a:ext cx="8027987" cy="954107"/>
          </a:xfrm>
          <a:prstGeom prst="rect">
            <a:avLst/>
          </a:prstGeom>
          <a:noFill/>
          <a:ln w="9525">
            <a:noFill/>
            <a:miter lim="800000"/>
            <a:headEnd/>
            <a:tailEnd/>
          </a:ln>
        </p:spPr>
        <p:txBody>
          <a:bodyPr>
            <a:spAutoFit/>
          </a:bodyPr>
          <a:lstStyle/>
          <a:p>
            <a:pPr algn="just"/>
            <a:r>
              <a:rPr kumimoji="1" lang="en-US" altLang="zh-CN" sz="2800" b="1" dirty="0">
                <a:solidFill>
                  <a:srgbClr val="FF0000"/>
                </a:solidFill>
                <a:latin typeface="楷体" pitchFamily="49" charset="-122"/>
                <a:ea typeface="楷体" pitchFamily="49" charset="-122"/>
              </a:rPr>
              <a:t>0966</a:t>
            </a:r>
            <a:r>
              <a:rPr kumimoji="1" lang="zh-CN" altLang="en-US" sz="2800" b="1" dirty="0">
                <a:solidFill>
                  <a:srgbClr val="0000FF"/>
                </a:solidFill>
                <a:latin typeface="楷体" pitchFamily="49" charset="-122"/>
                <a:ea typeface="楷体" pitchFamily="49" charset="-122"/>
              </a:rPr>
              <a:t>自然光以布儒斯特角由空气入射到一玻璃表面上，反射光是 </a:t>
            </a:r>
          </a:p>
        </p:txBody>
      </p:sp>
    </p:spTree>
    <p:extLst>
      <p:ext uri="{BB962C8B-B14F-4D97-AF65-F5344CB8AC3E}">
        <p14:creationId xmlns:p14="http://schemas.microsoft.com/office/powerpoint/2010/main" val="479815379"/>
      </p:ext>
    </p:extLst>
  </p:cSld>
  <p:clrMapOvr>
    <a:masterClrMapping/>
  </p:clrMapOvr>
  <mc:AlternateContent xmlns:mc="http://schemas.openxmlformats.org/markup-compatibility/2006">
    <mc:Choice xmlns:p15="http://schemas.microsoft.com/office/powerpoint/2012/main" xmlns="" Requires="p15">
      <p:transition spd="slow">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884363" y="2133600"/>
            <a:ext cx="7340600" cy="860425"/>
            <a:chOff x="1616982" y="2568618"/>
            <a:chExt cx="7340498" cy="859387"/>
          </a:xfrm>
        </p:grpSpPr>
        <p:grpSp>
          <p:nvGrpSpPr>
            <p:cNvPr id="112670" name="组合 3"/>
            <p:cNvGrpSpPr>
              <a:grpSpLocks/>
            </p:cNvGrpSpPr>
            <p:nvPr/>
          </p:nvGrpSpPr>
          <p:grpSpPr bwMode="auto">
            <a:xfrm>
              <a:off x="1616982" y="2568618"/>
              <a:ext cx="743946" cy="859387"/>
              <a:chOff x="1616982" y="1979050"/>
              <a:chExt cx="743946" cy="859387"/>
            </a:xfrm>
          </p:grpSpPr>
          <p:grpSp>
            <p:nvGrpSpPr>
              <p:cNvPr id="112672" name="组合 4"/>
              <p:cNvGrpSpPr>
                <a:grpSpLocks/>
              </p:cNvGrpSpPr>
              <p:nvPr/>
            </p:nvGrpSpPr>
            <p:grpSpPr bwMode="auto">
              <a:xfrm>
                <a:off x="1616982" y="2412325"/>
                <a:ext cx="743946" cy="426112"/>
                <a:chOff x="1459367" y="2127931"/>
                <a:chExt cx="5060950" cy="2898775"/>
              </a:xfrm>
            </p:grpSpPr>
            <p:sp>
              <p:nvSpPr>
                <p:cNvPr id="11267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267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2673"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112671" name="文本框 18"/>
            <p:cNvSpPr txBox="1">
              <a:spLocks noChangeArrowheads="1"/>
            </p:cNvSpPr>
            <p:nvPr/>
          </p:nvSpPr>
          <p:spPr bwMode="auto">
            <a:xfrm>
              <a:off x="2547615" y="2741745"/>
              <a:ext cx="640986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偏振片</a:t>
              </a:r>
            </a:p>
          </p:txBody>
        </p:sp>
      </p:grpSp>
      <p:grpSp>
        <p:nvGrpSpPr>
          <p:cNvPr id="37" name="组合 36"/>
          <p:cNvGrpSpPr>
            <a:grpSpLocks/>
          </p:cNvGrpSpPr>
          <p:nvPr/>
        </p:nvGrpSpPr>
        <p:grpSpPr bwMode="auto">
          <a:xfrm>
            <a:off x="1884363" y="2995068"/>
            <a:ext cx="7815690" cy="858837"/>
            <a:chOff x="1616982" y="3350397"/>
            <a:chExt cx="7815581" cy="859387"/>
          </a:xfrm>
        </p:grpSpPr>
        <p:grpSp>
          <p:nvGrpSpPr>
            <p:cNvPr id="112664" name="组合 8"/>
            <p:cNvGrpSpPr>
              <a:grpSpLocks/>
            </p:cNvGrpSpPr>
            <p:nvPr/>
          </p:nvGrpSpPr>
          <p:grpSpPr bwMode="auto">
            <a:xfrm>
              <a:off x="1616982" y="3350397"/>
              <a:ext cx="743946" cy="859387"/>
              <a:chOff x="1616982" y="3488536"/>
              <a:chExt cx="743946" cy="859387"/>
            </a:xfrm>
          </p:grpSpPr>
          <p:grpSp>
            <p:nvGrpSpPr>
              <p:cNvPr id="112666" name="组合 9"/>
              <p:cNvGrpSpPr>
                <a:grpSpLocks/>
              </p:cNvGrpSpPr>
              <p:nvPr/>
            </p:nvGrpSpPr>
            <p:grpSpPr bwMode="auto">
              <a:xfrm>
                <a:off x="1616982" y="3921811"/>
                <a:ext cx="743946" cy="426112"/>
                <a:chOff x="1459367" y="2127931"/>
                <a:chExt cx="5060950" cy="2898775"/>
              </a:xfrm>
            </p:grpSpPr>
            <p:sp>
              <p:nvSpPr>
                <p:cNvPr id="112668"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2669"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2667"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112665" name="文本框 19"/>
            <p:cNvSpPr txBox="1">
              <a:spLocks noChangeArrowheads="1"/>
            </p:cNvSpPr>
            <p:nvPr/>
          </p:nvSpPr>
          <p:spPr bwMode="auto">
            <a:xfrm>
              <a:off x="2547614" y="3518223"/>
              <a:ext cx="6884949" cy="523555"/>
            </a:xfrm>
            <a:prstGeom prst="rect">
              <a:avLst/>
            </a:prstGeom>
            <a:noFill/>
            <a:ln w="9525">
              <a:noFill/>
              <a:miter lim="800000"/>
              <a:headEnd/>
              <a:tailEnd/>
            </a:ln>
          </p:spPr>
          <p:txBody>
            <a:bodyPr wrap="square">
              <a:spAutoFit/>
            </a:bodyPr>
            <a:lstStyle/>
            <a:p>
              <a:r>
                <a:rPr kumimoji="1" lang="zh-CN" altLang="en-US" sz="2800" b="1" dirty="0">
                  <a:solidFill>
                    <a:srgbClr val="0000FF"/>
                  </a:solidFill>
                  <a:latin typeface="楷体" pitchFamily="49" charset="-122"/>
                  <a:ea typeface="楷体" pitchFamily="49" charset="-122"/>
                </a:rPr>
                <a:t>尼科尔棱镜 </a:t>
              </a:r>
            </a:p>
          </p:txBody>
        </p:sp>
      </p:grpSp>
      <p:grpSp>
        <p:nvGrpSpPr>
          <p:cNvPr id="38" name="组合 37"/>
          <p:cNvGrpSpPr>
            <a:grpSpLocks/>
          </p:cNvGrpSpPr>
          <p:nvPr/>
        </p:nvGrpSpPr>
        <p:grpSpPr bwMode="auto">
          <a:xfrm>
            <a:off x="1884363" y="3844380"/>
            <a:ext cx="7527925" cy="858838"/>
            <a:chOff x="1616982" y="4199905"/>
            <a:chExt cx="7527018" cy="859387"/>
          </a:xfrm>
        </p:grpSpPr>
        <p:grpSp>
          <p:nvGrpSpPr>
            <p:cNvPr id="112658" name="组合 13"/>
            <p:cNvGrpSpPr>
              <a:grpSpLocks/>
            </p:cNvGrpSpPr>
            <p:nvPr/>
          </p:nvGrpSpPr>
          <p:grpSpPr bwMode="auto">
            <a:xfrm>
              <a:off x="1616982" y="4199905"/>
              <a:ext cx="743946" cy="859387"/>
              <a:chOff x="1616982" y="4998022"/>
              <a:chExt cx="743946" cy="859387"/>
            </a:xfrm>
          </p:grpSpPr>
          <p:grpSp>
            <p:nvGrpSpPr>
              <p:cNvPr id="112660" name="组合 14"/>
              <p:cNvGrpSpPr>
                <a:grpSpLocks/>
              </p:cNvGrpSpPr>
              <p:nvPr/>
            </p:nvGrpSpPr>
            <p:grpSpPr bwMode="auto">
              <a:xfrm>
                <a:off x="1616982" y="5431297"/>
                <a:ext cx="743946" cy="426112"/>
                <a:chOff x="1459367" y="2127931"/>
                <a:chExt cx="5060950" cy="2898775"/>
              </a:xfrm>
            </p:grpSpPr>
            <p:sp>
              <p:nvSpPr>
                <p:cNvPr id="11266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266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2661"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112659" name="文本框 20"/>
            <p:cNvSpPr txBox="1">
              <a:spLocks noChangeArrowheads="1"/>
            </p:cNvSpPr>
            <p:nvPr/>
          </p:nvSpPr>
          <p:spPr bwMode="auto">
            <a:xfrm>
              <a:off x="2547615" y="4372681"/>
              <a:ext cx="659638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洛埃镜</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2657"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884363" y="4698455"/>
            <a:ext cx="7951614" cy="860425"/>
            <a:chOff x="1616982" y="5054362"/>
            <a:chExt cx="7951207" cy="859387"/>
          </a:xfrm>
        </p:grpSpPr>
        <p:grpSp>
          <p:nvGrpSpPr>
            <p:cNvPr id="112650" name="组合 26"/>
            <p:cNvGrpSpPr>
              <a:grpSpLocks/>
            </p:cNvGrpSpPr>
            <p:nvPr/>
          </p:nvGrpSpPr>
          <p:grpSpPr bwMode="auto">
            <a:xfrm>
              <a:off x="1616982" y="5054362"/>
              <a:ext cx="743946" cy="859387"/>
              <a:chOff x="1616982" y="4998022"/>
              <a:chExt cx="743946" cy="859387"/>
            </a:xfrm>
          </p:grpSpPr>
          <p:grpSp>
            <p:nvGrpSpPr>
              <p:cNvPr id="112652" name="组合 27"/>
              <p:cNvGrpSpPr>
                <a:grpSpLocks/>
              </p:cNvGrpSpPr>
              <p:nvPr/>
            </p:nvGrpSpPr>
            <p:grpSpPr bwMode="auto">
              <a:xfrm>
                <a:off x="1616982" y="5431297"/>
                <a:ext cx="743946" cy="426112"/>
                <a:chOff x="1459367" y="2127931"/>
                <a:chExt cx="5060950" cy="2898775"/>
              </a:xfrm>
            </p:grpSpPr>
            <p:sp>
              <p:nvSpPr>
                <p:cNvPr id="11265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265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2653"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112651" name="文本框 31"/>
            <p:cNvSpPr txBox="1">
              <a:spLocks noChangeArrowheads="1"/>
            </p:cNvSpPr>
            <p:nvPr/>
          </p:nvSpPr>
          <p:spPr bwMode="auto">
            <a:xfrm>
              <a:off x="2547615" y="5215106"/>
              <a:ext cx="7020574" cy="523220"/>
            </a:xfrm>
            <a:prstGeom prst="rect">
              <a:avLst/>
            </a:prstGeom>
            <a:noFill/>
            <a:ln w="9525">
              <a:noFill/>
              <a:miter lim="800000"/>
              <a:headEnd/>
              <a:tailEnd/>
            </a:ln>
          </p:spPr>
          <p:txBody>
            <a:bodyPr wrap="square">
              <a:spAutoFit/>
            </a:bodyPr>
            <a:lstStyle/>
            <a:p>
              <a:r>
                <a:rPr kumimoji="1" lang="zh-CN" altLang="en-US" sz="2800" b="1" dirty="0">
                  <a:solidFill>
                    <a:srgbClr val="0000FF"/>
                  </a:solidFill>
                  <a:latin typeface="楷体" pitchFamily="49" charset="-122"/>
                  <a:ea typeface="楷体" pitchFamily="49" charset="-122"/>
                </a:rPr>
                <a:t>渥拉斯顿棱镜</a:t>
              </a:r>
            </a:p>
          </p:txBody>
        </p:sp>
      </p:grpSp>
      <p:grpSp>
        <p:nvGrpSpPr>
          <p:cNvPr id="33" name="组合 32"/>
          <p:cNvGrpSpPr>
            <a:grpSpLocks/>
          </p:cNvGrpSpPr>
          <p:nvPr/>
        </p:nvGrpSpPr>
        <p:grpSpPr bwMode="auto">
          <a:xfrm>
            <a:off x="875329" y="3925016"/>
            <a:ext cx="822325" cy="820737"/>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2649"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dirty="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992313" y="854075"/>
            <a:ext cx="8027987" cy="954107"/>
          </a:xfrm>
          <a:prstGeom prst="rect">
            <a:avLst/>
          </a:prstGeom>
          <a:noFill/>
          <a:ln w="9525">
            <a:noFill/>
            <a:miter lim="800000"/>
            <a:headEnd/>
            <a:tailEnd/>
          </a:ln>
        </p:spPr>
        <p:txBody>
          <a:bodyPr>
            <a:spAutoFit/>
          </a:bodyPr>
          <a:lstStyle/>
          <a:p>
            <a:pPr algn="just"/>
            <a:r>
              <a:rPr kumimoji="1" lang="en-US" altLang="zh-CN" sz="2800" b="1" dirty="0">
                <a:solidFill>
                  <a:srgbClr val="FF0000"/>
                </a:solidFill>
                <a:latin typeface="楷体" pitchFamily="49" charset="-122"/>
                <a:ea typeface="楷体" pitchFamily="49" charset="-122"/>
              </a:rPr>
              <a:t>0967</a:t>
            </a:r>
            <a:r>
              <a:rPr kumimoji="1" lang="zh-CN" altLang="en-US" sz="2800" b="1" dirty="0">
                <a:solidFill>
                  <a:srgbClr val="0000FF"/>
                </a:solidFill>
                <a:latin typeface="楷体" pitchFamily="49" charset="-122"/>
                <a:ea typeface="楷体" pitchFamily="49" charset="-122"/>
              </a:rPr>
              <a:t>以下哪种器件不是从自然光中获得偏振光的器件</a:t>
            </a:r>
          </a:p>
        </p:txBody>
      </p:sp>
    </p:spTree>
    <p:extLst>
      <p:ext uri="{BB962C8B-B14F-4D97-AF65-F5344CB8AC3E}">
        <p14:creationId xmlns:p14="http://schemas.microsoft.com/office/powerpoint/2010/main" val="2969292504"/>
      </p:ext>
    </p:extLst>
  </p:cSld>
  <p:clrMapOvr>
    <a:masterClrMapping/>
  </p:clrMapOvr>
  <mc:AlternateContent xmlns:mc="http://schemas.openxmlformats.org/markup-compatibility/2006">
    <mc:Choice xmlns:p15="http://schemas.microsoft.com/office/powerpoint/2012/main" xmlns="" Requires="p15">
      <p:transition spd="slow">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885824" y="2986216"/>
            <a:ext cx="7340600" cy="860425"/>
            <a:chOff x="1616982" y="2568618"/>
            <a:chExt cx="7340498" cy="859387"/>
          </a:xfrm>
        </p:grpSpPr>
        <p:grpSp>
          <p:nvGrpSpPr>
            <p:cNvPr id="112670" name="组合 3"/>
            <p:cNvGrpSpPr>
              <a:grpSpLocks/>
            </p:cNvGrpSpPr>
            <p:nvPr/>
          </p:nvGrpSpPr>
          <p:grpSpPr bwMode="auto">
            <a:xfrm>
              <a:off x="1616982" y="2568618"/>
              <a:ext cx="743946" cy="859387"/>
              <a:chOff x="1616982" y="1979050"/>
              <a:chExt cx="743946" cy="859387"/>
            </a:xfrm>
          </p:grpSpPr>
          <p:grpSp>
            <p:nvGrpSpPr>
              <p:cNvPr id="112672" name="组合 4"/>
              <p:cNvGrpSpPr>
                <a:grpSpLocks/>
              </p:cNvGrpSpPr>
              <p:nvPr/>
            </p:nvGrpSpPr>
            <p:grpSpPr bwMode="auto">
              <a:xfrm>
                <a:off x="1616982" y="2412325"/>
                <a:ext cx="743946" cy="426112"/>
                <a:chOff x="1459367" y="2127931"/>
                <a:chExt cx="5060950" cy="2898775"/>
              </a:xfrm>
            </p:grpSpPr>
            <p:sp>
              <p:nvSpPr>
                <p:cNvPr id="11267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267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2673"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112671" name="文本框 18"/>
            <p:cNvSpPr txBox="1">
              <a:spLocks noChangeArrowheads="1"/>
            </p:cNvSpPr>
            <p:nvPr/>
          </p:nvSpPr>
          <p:spPr bwMode="auto">
            <a:xfrm>
              <a:off x="2547615" y="2741745"/>
              <a:ext cx="640986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光束正好干涉相消</a:t>
              </a:r>
            </a:p>
          </p:txBody>
        </p:sp>
      </p:grpSp>
      <p:grpSp>
        <p:nvGrpSpPr>
          <p:cNvPr id="37" name="组合 36"/>
          <p:cNvGrpSpPr>
            <a:grpSpLocks/>
          </p:cNvGrpSpPr>
          <p:nvPr/>
        </p:nvGrpSpPr>
        <p:grpSpPr bwMode="auto">
          <a:xfrm>
            <a:off x="1885824" y="3879216"/>
            <a:ext cx="7815690" cy="858837"/>
            <a:chOff x="1616982" y="3350397"/>
            <a:chExt cx="7815581" cy="859387"/>
          </a:xfrm>
        </p:grpSpPr>
        <p:grpSp>
          <p:nvGrpSpPr>
            <p:cNvPr id="112664" name="组合 8"/>
            <p:cNvGrpSpPr>
              <a:grpSpLocks/>
            </p:cNvGrpSpPr>
            <p:nvPr/>
          </p:nvGrpSpPr>
          <p:grpSpPr bwMode="auto">
            <a:xfrm>
              <a:off x="1616982" y="3350397"/>
              <a:ext cx="743946" cy="859387"/>
              <a:chOff x="1616982" y="3488536"/>
              <a:chExt cx="743946" cy="859387"/>
            </a:xfrm>
          </p:grpSpPr>
          <p:grpSp>
            <p:nvGrpSpPr>
              <p:cNvPr id="112666" name="组合 9"/>
              <p:cNvGrpSpPr>
                <a:grpSpLocks/>
              </p:cNvGrpSpPr>
              <p:nvPr/>
            </p:nvGrpSpPr>
            <p:grpSpPr bwMode="auto">
              <a:xfrm>
                <a:off x="1616982" y="3921811"/>
                <a:ext cx="743946" cy="426112"/>
                <a:chOff x="1459367" y="2127931"/>
                <a:chExt cx="5060950" cy="2898775"/>
              </a:xfrm>
            </p:grpSpPr>
            <p:sp>
              <p:nvSpPr>
                <p:cNvPr id="112668"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2669"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2667"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dirty="0">
                    <a:latin typeface="华文行楷" pitchFamily="2" charset="-122"/>
                    <a:ea typeface="华文行楷" pitchFamily="2" charset="-122"/>
                  </a:rPr>
                  <a:t>贰</a:t>
                </a:r>
              </a:p>
            </p:txBody>
          </p:sp>
        </p:grpSp>
        <p:sp>
          <p:nvSpPr>
            <p:cNvPr id="112665" name="文本框 19"/>
            <p:cNvSpPr txBox="1">
              <a:spLocks noChangeArrowheads="1"/>
            </p:cNvSpPr>
            <p:nvPr/>
          </p:nvSpPr>
          <p:spPr bwMode="auto">
            <a:xfrm>
              <a:off x="2547614" y="3518223"/>
              <a:ext cx="6884949" cy="523555"/>
            </a:xfrm>
            <a:prstGeom prst="rect">
              <a:avLst/>
            </a:prstGeom>
            <a:noFill/>
            <a:ln w="9525">
              <a:noFill/>
              <a:miter lim="800000"/>
              <a:headEnd/>
              <a:tailEnd/>
            </a:ln>
          </p:spPr>
          <p:txBody>
            <a:bodyPr wrap="square">
              <a:spAutoFit/>
            </a:bodyPr>
            <a:lstStyle/>
            <a:p>
              <a:r>
                <a:rPr kumimoji="1" lang="zh-CN" altLang="en-US" sz="2800" b="1" dirty="0">
                  <a:solidFill>
                    <a:srgbClr val="0000FF"/>
                  </a:solidFill>
                  <a:latin typeface="楷体" pitchFamily="49" charset="-122"/>
                  <a:ea typeface="楷体" pitchFamily="49" charset="-122"/>
                </a:rPr>
                <a:t>偏振光的布儒斯特定理</a:t>
              </a:r>
            </a:p>
          </p:txBody>
        </p:sp>
      </p:grpSp>
      <p:grpSp>
        <p:nvGrpSpPr>
          <p:cNvPr id="38" name="组合 37"/>
          <p:cNvGrpSpPr>
            <a:grpSpLocks/>
          </p:cNvGrpSpPr>
          <p:nvPr/>
        </p:nvGrpSpPr>
        <p:grpSpPr bwMode="auto">
          <a:xfrm>
            <a:off x="1885824" y="4728528"/>
            <a:ext cx="7527925" cy="858838"/>
            <a:chOff x="1616982" y="4199905"/>
            <a:chExt cx="7527018" cy="859387"/>
          </a:xfrm>
        </p:grpSpPr>
        <p:grpSp>
          <p:nvGrpSpPr>
            <p:cNvPr id="112658" name="组合 13"/>
            <p:cNvGrpSpPr>
              <a:grpSpLocks/>
            </p:cNvGrpSpPr>
            <p:nvPr/>
          </p:nvGrpSpPr>
          <p:grpSpPr bwMode="auto">
            <a:xfrm>
              <a:off x="1616982" y="4199905"/>
              <a:ext cx="743946" cy="859387"/>
              <a:chOff x="1616982" y="4998022"/>
              <a:chExt cx="743946" cy="859387"/>
            </a:xfrm>
          </p:grpSpPr>
          <p:grpSp>
            <p:nvGrpSpPr>
              <p:cNvPr id="112660" name="组合 14"/>
              <p:cNvGrpSpPr>
                <a:grpSpLocks/>
              </p:cNvGrpSpPr>
              <p:nvPr/>
            </p:nvGrpSpPr>
            <p:grpSpPr bwMode="auto">
              <a:xfrm>
                <a:off x="1616982" y="5431297"/>
                <a:ext cx="743946" cy="426112"/>
                <a:chOff x="1459367" y="2127931"/>
                <a:chExt cx="5060950" cy="2898775"/>
              </a:xfrm>
            </p:grpSpPr>
            <p:sp>
              <p:nvSpPr>
                <p:cNvPr id="11266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266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2661"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112659" name="文本框 20"/>
            <p:cNvSpPr txBox="1">
              <a:spLocks noChangeArrowheads="1"/>
            </p:cNvSpPr>
            <p:nvPr/>
          </p:nvSpPr>
          <p:spPr bwMode="auto">
            <a:xfrm>
              <a:off x="2547615" y="4372681"/>
              <a:ext cx="659638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透明的视网膜无法吸收光线</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2657"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885824" y="5582603"/>
            <a:ext cx="7951614" cy="860425"/>
            <a:chOff x="1616982" y="5054362"/>
            <a:chExt cx="7951207" cy="859387"/>
          </a:xfrm>
        </p:grpSpPr>
        <p:grpSp>
          <p:nvGrpSpPr>
            <p:cNvPr id="112650" name="组合 26"/>
            <p:cNvGrpSpPr>
              <a:grpSpLocks/>
            </p:cNvGrpSpPr>
            <p:nvPr/>
          </p:nvGrpSpPr>
          <p:grpSpPr bwMode="auto">
            <a:xfrm>
              <a:off x="1616982" y="5054362"/>
              <a:ext cx="743946" cy="859387"/>
              <a:chOff x="1616982" y="4998022"/>
              <a:chExt cx="743946" cy="859387"/>
            </a:xfrm>
          </p:grpSpPr>
          <p:grpSp>
            <p:nvGrpSpPr>
              <p:cNvPr id="112652" name="组合 27"/>
              <p:cNvGrpSpPr>
                <a:grpSpLocks/>
              </p:cNvGrpSpPr>
              <p:nvPr/>
            </p:nvGrpSpPr>
            <p:grpSpPr bwMode="auto">
              <a:xfrm>
                <a:off x="1616982" y="5431297"/>
                <a:ext cx="743946" cy="426112"/>
                <a:chOff x="1459367" y="2127931"/>
                <a:chExt cx="5060950" cy="2898775"/>
              </a:xfrm>
            </p:grpSpPr>
            <p:sp>
              <p:nvSpPr>
                <p:cNvPr id="11265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265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2653"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112651" name="文本框 31"/>
            <p:cNvSpPr txBox="1">
              <a:spLocks noChangeArrowheads="1"/>
            </p:cNvSpPr>
            <p:nvPr/>
          </p:nvSpPr>
          <p:spPr bwMode="auto">
            <a:xfrm>
              <a:off x="2547615" y="5215106"/>
              <a:ext cx="7020574" cy="523220"/>
            </a:xfrm>
            <a:prstGeom prst="rect">
              <a:avLst/>
            </a:prstGeom>
            <a:noFill/>
            <a:ln w="9525">
              <a:noFill/>
              <a:miter lim="800000"/>
              <a:headEnd/>
              <a:tailEnd/>
            </a:ln>
          </p:spPr>
          <p:txBody>
            <a:bodyPr wrap="square">
              <a:spAutoFit/>
            </a:bodyPr>
            <a:lstStyle/>
            <a:p>
              <a:r>
                <a:rPr kumimoji="1" lang="zh-CN" altLang="en-US" sz="2800" b="1" dirty="0">
                  <a:solidFill>
                    <a:srgbClr val="0000FF"/>
                  </a:solidFill>
                  <a:latin typeface="楷体" pitchFamily="49" charset="-122"/>
                  <a:ea typeface="楷体" pitchFamily="49" charset="-122"/>
                </a:rPr>
                <a:t>入射光的全反射</a:t>
              </a:r>
            </a:p>
          </p:txBody>
        </p:sp>
      </p:grpSp>
      <p:grpSp>
        <p:nvGrpSpPr>
          <p:cNvPr id="33" name="组合 32"/>
          <p:cNvGrpSpPr>
            <a:grpSpLocks/>
          </p:cNvGrpSpPr>
          <p:nvPr/>
        </p:nvGrpSpPr>
        <p:grpSpPr bwMode="auto">
          <a:xfrm>
            <a:off x="876790" y="4651504"/>
            <a:ext cx="822325" cy="820737"/>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2649"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dirty="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980103" y="557718"/>
            <a:ext cx="7433646" cy="2246769"/>
          </a:xfrm>
          <a:prstGeom prst="rect">
            <a:avLst/>
          </a:prstGeom>
          <a:noFill/>
          <a:ln w="9525">
            <a:noFill/>
            <a:miter lim="800000"/>
            <a:headEnd/>
            <a:tailEnd/>
          </a:ln>
        </p:spPr>
        <p:txBody>
          <a:bodyPr wrap="square">
            <a:spAutoFit/>
          </a:bodyPr>
          <a:lstStyle/>
          <a:p>
            <a:pPr algn="just"/>
            <a:r>
              <a:rPr kumimoji="1" lang="en-US" altLang="zh-CN" sz="2800" b="1" dirty="0">
                <a:solidFill>
                  <a:srgbClr val="FF0000"/>
                </a:solidFill>
                <a:latin typeface="楷体" pitchFamily="49" charset="-122"/>
                <a:ea typeface="楷体" pitchFamily="49" charset="-122"/>
              </a:rPr>
              <a:t>0968</a:t>
            </a:r>
            <a:r>
              <a:rPr kumimoji="1" lang="zh-CN" altLang="en-US" sz="2800" b="1" dirty="0">
                <a:solidFill>
                  <a:srgbClr val="0000FF"/>
                </a:solidFill>
                <a:latin typeface="楷体" pitchFamily="49" charset="-122"/>
                <a:ea typeface="楷体" pitchFamily="49" charset="-122"/>
              </a:rPr>
              <a:t>按照小说</a:t>
            </a:r>
            <a:r>
              <a:rPr kumimoji="1" lang="en-US" altLang="zh-CN" sz="2800" b="1" dirty="0">
                <a:solidFill>
                  <a:srgbClr val="0000FF"/>
                </a:solidFill>
                <a:latin typeface="楷体" pitchFamily="49" charset="-122"/>
                <a:ea typeface="楷体" pitchFamily="49" charset="-122"/>
              </a:rPr>
              <a:t>《</a:t>
            </a:r>
            <a:r>
              <a:rPr kumimoji="1" lang="zh-CN" altLang="en-US" sz="2800" b="1" dirty="0">
                <a:solidFill>
                  <a:srgbClr val="0000FF"/>
                </a:solidFill>
                <a:latin typeface="楷体" pitchFamily="49" charset="-122"/>
                <a:ea typeface="楷体" pitchFamily="49" charset="-122"/>
              </a:rPr>
              <a:t>隐形人</a:t>
            </a:r>
            <a:r>
              <a:rPr kumimoji="1" lang="en-US" altLang="zh-CN" sz="2800" b="1" dirty="0">
                <a:solidFill>
                  <a:srgbClr val="0000FF"/>
                </a:solidFill>
                <a:latin typeface="楷体" pitchFamily="49" charset="-122"/>
                <a:ea typeface="楷体" pitchFamily="49" charset="-122"/>
              </a:rPr>
              <a:t>》</a:t>
            </a:r>
            <a:r>
              <a:rPr kumimoji="1" lang="zh-CN" altLang="en-US" sz="2800" b="1" dirty="0">
                <a:solidFill>
                  <a:srgbClr val="0000FF"/>
                </a:solidFill>
                <a:latin typeface="楷体" pitchFamily="49" charset="-122"/>
                <a:ea typeface="楷体" pitchFamily="49" charset="-122"/>
              </a:rPr>
              <a:t>中所述，其主人公发明了一种特殊的化合物，喝了它以后，他就成为光的完全透明体，完全隐形了。可是小说的作者忽略了一个重要的事实，那就是这位隐形人也看不见周围的东西，这是因为</a:t>
            </a:r>
          </a:p>
        </p:txBody>
      </p:sp>
    </p:spTree>
    <p:extLst>
      <p:ext uri="{BB962C8B-B14F-4D97-AF65-F5344CB8AC3E}">
        <p14:creationId xmlns:p14="http://schemas.microsoft.com/office/powerpoint/2010/main" val="2996246928"/>
      </p:ext>
    </p:extLst>
  </p:cSld>
  <p:clrMapOvr>
    <a:masterClrMapping/>
  </p:clrMapOvr>
  <mc:AlternateContent xmlns:mc="http://schemas.openxmlformats.org/markup-compatibility/2006">
    <mc:Choice xmlns:p15="http://schemas.microsoft.com/office/powerpoint/2012/main" xmlns="" Requires="p15">
      <p:transition spd="slow">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3"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4</a:t>
              </a:r>
              <a:endParaRPr lang="zh-CN" altLang="en-US" sz="6000" dirty="0"/>
            </a:p>
          </p:txBody>
        </p:sp>
        <p:sp>
          <p:nvSpPr>
            <p:cNvPr id="51" name="文本框 50"/>
            <p:cNvSpPr txBox="1"/>
            <p:nvPr/>
          </p:nvSpPr>
          <p:spPr>
            <a:xfrm>
              <a:off x="8535934" y="3074126"/>
              <a:ext cx="3647148" cy="83099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itchFamily="34" charset="-122"/>
                  <a:ea typeface="微软雅黑" pitchFamily="34" charset="-122"/>
                </a:rPr>
                <a:t>双折射现象</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Tree>
    <p:extLst>
      <p:ext uri="{BB962C8B-B14F-4D97-AF65-F5344CB8AC3E}">
        <p14:creationId xmlns:p14="http://schemas.microsoft.com/office/powerpoint/2010/main" val="3348865534"/>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4"/>
          <p:cNvSpPr>
            <a:spLocks noChangeArrowheads="1"/>
          </p:cNvSpPr>
          <p:nvPr/>
        </p:nvSpPr>
        <p:spPr bwMode="auto">
          <a:xfrm>
            <a:off x="1960764" y="479426"/>
            <a:ext cx="38651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sz="2800" dirty="0">
                <a:solidFill>
                  <a:srgbClr val="6600CC"/>
                </a:solidFill>
                <a:latin typeface="+mn-lt"/>
                <a:ea typeface="+mn-ea"/>
              </a:rPr>
              <a:t>一、晶体的双折射现象</a:t>
            </a:r>
          </a:p>
        </p:txBody>
      </p:sp>
      <p:sp>
        <p:nvSpPr>
          <p:cNvPr id="11270" name="Rectangle 6"/>
          <p:cNvSpPr>
            <a:spLocks noChangeArrowheads="1"/>
          </p:cNvSpPr>
          <p:nvPr/>
        </p:nvSpPr>
        <p:spPr bwMode="auto">
          <a:xfrm>
            <a:off x="1960764" y="1313228"/>
            <a:ext cx="32367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800" dirty="0">
                <a:solidFill>
                  <a:srgbClr val="0000FF"/>
                </a:solidFill>
                <a:latin typeface="+mn-lt"/>
                <a:ea typeface="+mn-ea"/>
              </a:rPr>
              <a:t>1</a:t>
            </a:r>
            <a:r>
              <a:rPr lang="zh-CN" altLang="en-US" sz="2800" dirty="0">
                <a:solidFill>
                  <a:srgbClr val="0000FF"/>
                </a:solidFill>
                <a:latin typeface="+mn-lt"/>
                <a:ea typeface="+mn-ea"/>
              </a:rPr>
              <a:t>、寻常光和非常光</a:t>
            </a:r>
          </a:p>
        </p:txBody>
      </p:sp>
      <p:grpSp>
        <p:nvGrpSpPr>
          <p:cNvPr id="2" name="Group 9"/>
          <p:cNvGrpSpPr>
            <a:grpSpLocks/>
          </p:cNvGrpSpPr>
          <p:nvPr/>
        </p:nvGrpSpPr>
        <p:grpSpPr bwMode="auto">
          <a:xfrm>
            <a:off x="2743201" y="2041526"/>
            <a:ext cx="8354859" cy="1127125"/>
            <a:chOff x="839" y="1466"/>
            <a:chExt cx="4218" cy="710"/>
          </a:xfrm>
        </p:grpSpPr>
        <p:sp>
          <p:nvSpPr>
            <p:cNvPr id="46106" name="AutoShape 8"/>
            <p:cNvSpPr>
              <a:spLocks noChangeArrowheads="1"/>
            </p:cNvSpPr>
            <p:nvPr/>
          </p:nvSpPr>
          <p:spPr bwMode="auto">
            <a:xfrm>
              <a:off x="839" y="1480"/>
              <a:ext cx="4218" cy="680"/>
            </a:xfrm>
            <a:prstGeom prst="roundRect">
              <a:avLst>
                <a:gd name="adj" fmla="val 16667"/>
              </a:avLst>
            </a:prstGeom>
            <a:solidFill>
              <a:srgbClr val="286B7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latin typeface="+mn-lt"/>
                <a:ea typeface="+mn-ea"/>
              </a:endParaRPr>
            </a:p>
          </p:txBody>
        </p:sp>
        <p:sp>
          <p:nvSpPr>
            <p:cNvPr id="46107" name="Rectangle 7"/>
            <p:cNvSpPr>
              <a:spLocks noChangeArrowheads="1"/>
            </p:cNvSpPr>
            <p:nvPr/>
          </p:nvSpPr>
          <p:spPr bwMode="auto">
            <a:xfrm>
              <a:off x="930" y="1466"/>
              <a:ext cx="406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20000"/>
                </a:lnSpc>
              </a:pPr>
              <a:r>
                <a:rPr lang="zh-CN" altLang="en-US" sz="2800" dirty="0">
                  <a:solidFill>
                    <a:schemeClr val="bg1"/>
                  </a:solidFill>
                  <a:latin typeface="+mn-lt"/>
                  <a:ea typeface="+mn-ea"/>
                </a:rPr>
                <a:t>光线通过某些晶体后出现</a:t>
              </a:r>
              <a:r>
                <a:rPr lang="zh-CN" altLang="en-US" sz="2800" dirty="0">
                  <a:solidFill>
                    <a:srgbClr val="FFFF00"/>
                  </a:solidFill>
                  <a:latin typeface="+mn-lt"/>
                  <a:ea typeface="+mn-ea"/>
                </a:rPr>
                <a:t>两条折射光线</a:t>
              </a:r>
              <a:r>
                <a:rPr lang="zh-CN" altLang="en-US" sz="2800" dirty="0">
                  <a:solidFill>
                    <a:schemeClr val="bg1"/>
                  </a:solidFill>
                  <a:latin typeface="+mn-lt"/>
                  <a:ea typeface="+mn-ea"/>
                </a:rPr>
                <a:t>的现象称</a:t>
              </a:r>
              <a:r>
                <a:rPr lang="zh-CN" altLang="en-US" sz="2800" dirty="0">
                  <a:solidFill>
                    <a:srgbClr val="FF0000"/>
                  </a:solidFill>
                  <a:latin typeface="+mn-lt"/>
                  <a:ea typeface="+mn-ea"/>
                </a:rPr>
                <a:t>双折射现象</a:t>
              </a:r>
              <a:r>
                <a:rPr lang="zh-CN" altLang="en-US" sz="2800" dirty="0">
                  <a:solidFill>
                    <a:schemeClr val="bg1"/>
                  </a:solidFill>
                  <a:latin typeface="+mn-lt"/>
                  <a:ea typeface="+mn-ea"/>
                </a:rPr>
                <a:t>。</a:t>
              </a:r>
            </a:p>
          </p:txBody>
        </p:sp>
      </p:grpSp>
      <p:pic>
        <p:nvPicPr>
          <p:cNvPr id="11274" name="Picture 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5096" y="3412194"/>
            <a:ext cx="4448175" cy="292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3"/>
          <p:cNvGrpSpPr/>
          <p:nvPr/>
        </p:nvGrpSpPr>
        <p:grpSpPr>
          <a:xfrm>
            <a:off x="2780184" y="3702706"/>
            <a:ext cx="3653430" cy="2030413"/>
            <a:chOff x="2780184" y="3702706"/>
            <a:chExt cx="3653430" cy="2030413"/>
          </a:xfrm>
        </p:grpSpPr>
        <p:grpSp>
          <p:nvGrpSpPr>
            <p:cNvPr id="3" name="Group 11"/>
            <p:cNvGrpSpPr>
              <a:grpSpLocks/>
            </p:cNvGrpSpPr>
            <p:nvPr/>
          </p:nvGrpSpPr>
          <p:grpSpPr bwMode="auto">
            <a:xfrm>
              <a:off x="2780184" y="3702706"/>
              <a:ext cx="3455987" cy="2030413"/>
              <a:chOff x="3243" y="482"/>
              <a:chExt cx="2177" cy="1279"/>
            </a:xfrm>
          </p:grpSpPr>
          <p:sp>
            <p:nvSpPr>
              <p:cNvPr id="46088" name="Rectangle 12"/>
              <p:cNvSpPr>
                <a:spLocks noChangeArrowheads="1"/>
              </p:cNvSpPr>
              <p:nvPr/>
            </p:nvSpPr>
            <p:spPr bwMode="auto">
              <a:xfrm>
                <a:off x="3243" y="491"/>
                <a:ext cx="2177" cy="1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latin typeface="+mn-lt"/>
                  <a:ea typeface="+mn-ea"/>
                </a:endParaRPr>
              </a:p>
            </p:txBody>
          </p:sp>
          <p:sp>
            <p:nvSpPr>
              <p:cNvPr id="46089" name="Rectangle 13"/>
              <p:cNvSpPr>
                <a:spLocks noChangeArrowheads="1"/>
              </p:cNvSpPr>
              <p:nvPr/>
            </p:nvSpPr>
            <p:spPr bwMode="auto">
              <a:xfrm>
                <a:off x="4089" y="482"/>
                <a:ext cx="953"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lIns="12700" tIns="12700" rIns="12700" bIns="127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800">
                    <a:solidFill>
                      <a:srgbClr val="66FFFF"/>
                    </a:solidFill>
                    <a:latin typeface="+mn-lt"/>
                    <a:ea typeface="+mn-ea"/>
                  </a:rPr>
                  <a:t>   </a:t>
                </a:r>
                <a:r>
                  <a:rPr lang="zh-CN" altLang="en-US" sz="2800">
                    <a:solidFill>
                      <a:schemeClr val="tx2"/>
                    </a:solidFill>
                    <a:latin typeface="+mn-lt"/>
                    <a:ea typeface="+mn-ea"/>
                  </a:rPr>
                  <a:t>方解石</a:t>
                </a:r>
              </a:p>
            </p:txBody>
          </p:sp>
          <p:sp>
            <p:nvSpPr>
              <p:cNvPr id="46090" name="Line 14"/>
              <p:cNvSpPr>
                <a:spLocks noChangeShapeType="1"/>
              </p:cNvSpPr>
              <p:nvPr/>
            </p:nvSpPr>
            <p:spPr bwMode="auto">
              <a:xfrm flipV="1">
                <a:off x="3316" y="1422"/>
                <a:ext cx="576" cy="288"/>
              </a:xfrm>
              <a:prstGeom prst="line">
                <a:avLst/>
              </a:prstGeom>
              <a:noFill/>
              <a:ln w="28575">
                <a:solidFill>
                  <a:srgbClr val="FF6600"/>
                </a:solidFill>
                <a:round/>
                <a:headEnd/>
                <a:tailEnd type="triangle" w="sm" len="lg"/>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sp>
            <p:nvSpPr>
              <p:cNvPr id="46091" name="Line 15"/>
              <p:cNvSpPr>
                <a:spLocks noChangeShapeType="1"/>
              </p:cNvSpPr>
              <p:nvPr/>
            </p:nvSpPr>
            <p:spPr bwMode="auto">
              <a:xfrm flipV="1">
                <a:off x="3892" y="1326"/>
                <a:ext cx="192" cy="97"/>
              </a:xfrm>
              <a:prstGeom prst="line">
                <a:avLst/>
              </a:prstGeom>
              <a:noFill/>
              <a:ln w="28575">
                <a:solidFill>
                  <a:srgbClr val="FF3300"/>
                </a:solidFill>
                <a:prstDash val="dash"/>
                <a:round/>
                <a:headEnd/>
                <a:tailEnd type="none" w="med" len="lg"/>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sp>
            <p:nvSpPr>
              <p:cNvPr id="46092" name="Line 16"/>
              <p:cNvSpPr>
                <a:spLocks noChangeShapeType="1"/>
              </p:cNvSpPr>
              <p:nvPr/>
            </p:nvSpPr>
            <p:spPr bwMode="auto">
              <a:xfrm flipV="1">
                <a:off x="4084" y="1134"/>
                <a:ext cx="672" cy="192"/>
              </a:xfrm>
              <a:prstGeom prst="line">
                <a:avLst/>
              </a:prstGeom>
              <a:noFill/>
              <a:ln w="28575">
                <a:solidFill>
                  <a:schemeClr val="tx2"/>
                </a:solidFill>
                <a:prstDash val="dash"/>
                <a:round/>
                <a:headEnd/>
                <a:tailEnd/>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sp>
            <p:nvSpPr>
              <p:cNvPr id="46093" name="Line 17"/>
              <p:cNvSpPr>
                <a:spLocks noChangeShapeType="1"/>
              </p:cNvSpPr>
              <p:nvPr/>
            </p:nvSpPr>
            <p:spPr bwMode="auto">
              <a:xfrm flipV="1">
                <a:off x="4089" y="1278"/>
                <a:ext cx="667" cy="66"/>
              </a:xfrm>
              <a:prstGeom prst="line">
                <a:avLst/>
              </a:prstGeom>
              <a:noFill/>
              <a:ln w="28575">
                <a:solidFill>
                  <a:srgbClr val="FF6600"/>
                </a:solidFill>
                <a:prstDash val="dash"/>
                <a:round/>
                <a:headEnd/>
                <a:tailEnd/>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sp>
            <p:nvSpPr>
              <p:cNvPr id="46094" name="Line 18"/>
              <p:cNvSpPr>
                <a:spLocks noChangeShapeType="1"/>
              </p:cNvSpPr>
              <p:nvPr/>
            </p:nvSpPr>
            <p:spPr bwMode="auto">
              <a:xfrm flipV="1">
                <a:off x="4756" y="840"/>
                <a:ext cx="576" cy="288"/>
              </a:xfrm>
              <a:prstGeom prst="line">
                <a:avLst/>
              </a:prstGeom>
              <a:noFill/>
              <a:ln w="28575">
                <a:solidFill>
                  <a:schemeClr val="tx2"/>
                </a:solidFill>
                <a:round/>
                <a:headEnd/>
                <a:tailEnd type="triangle" w="sm" len="lg"/>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sp>
            <p:nvSpPr>
              <p:cNvPr id="46095" name="Line 19"/>
              <p:cNvSpPr>
                <a:spLocks noChangeShapeType="1"/>
              </p:cNvSpPr>
              <p:nvPr/>
            </p:nvSpPr>
            <p:spPr bwMode="auto">
              <a:xfrm flipV="1">
                <a:off x="4756" y="990"/>
                <a:ext cx="576" cy="288"/>
              </a:xfrm>
              <a:prstGeom prst="line">
                <a:avLst/>
              </a:prstGeom>
              <a:noFill/>
              <a:ln w="28575">
                <a:solidFill>
                  <a:srgbClr val="FF6600"/>
                </a:solidFill>
                <a:round/>
                <a:headEnd/>
                <a:tailEnd type="triangle" w="sm" len="lg"/>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grpSp>
            <p:nvGrpSpPr>
              <p:cNvPr id="46099" name="Group 23"/>
              <p:cNvGrpSpPr>
                <a:grpSpLocks/>
              </p:cNvGrpSpPr>
              <p:nvPr/>
            </p:nvGrpSpPr>
            <p:grpSpPr bwMode="auto">
              <a:xfrm>
                <a:off x="3615" y="792"/>
                <a:ext cx="1681" cy="863"/>
                <a:chOff x="3016" y="718"/>
                <a:chExt cx="1681" cy="863"/>
              </a:xfrm>
            </p:grpSpPr>
            <p:sp>
              <p:nvSpPr>
                <p:cNvPr id="46100" name="AutoShape 24"/>
                <p:cNvSpPr>
                  <a:spLocks noChangeArrowheads="1"/>
                </p:cNvSpPr>
                <p:nvPr/>
              </p:nvSpPr>
              <p:spPr bwMode="auto">
                <a:xfrm>
                  <a:off x="3234" y="991"/>
                  <a:ext cx="907" cy="589"/>
                </a:xfrm>
                <a:prstGeom prst="parallelogram">
                  <a:avLst>
                    <a:gd name="adj" fmla="val 21395"/>
                  </a:avLst>
                </a:prstGeom>
                <a:solidFill>
                  <a:srgbClr val="3366FF">
                    <a:alpha val="34901"/>
                  </a:srgbClr>
                </a:solidFill>
                <a:ln w="28575">
                  <a:solidFill>
                    <a:srgbClr val="3366FF"/>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latin typeface="+mn-lt"/>
                    <a:ea typeface="+mn-ea"/>
                  </a:endParaRPr>
                </a:p>
              </p:txBody>
            </p:sp>
            <p:sp>
              <p:nvSpPr>
                <p:cNvPr id="46101" name="AutoShape 25"/>
                <p:cNvSpPr>
                  <a:spLocks noChangeArrowheads="1"/>
                </p:cNvSpPr>
                <p:nvPr/>
              </p:nvSpPr>
              <p:spPr bwMode="auto">
                <a:xfrm>
                  <a:off x="3579" y="718"/>
                  <a:ext cx="907" cy="589"/>
                </a:xfrm>
                <a:prstGeom prst="parallelogram">
                  <a:avLst>
                    <a:gd name="adj" fmla="val 21395"/>
                  </a:avLst>
                </a:prstGeom>
                <a:solidFill>
                  <a:srgbClr val="3366FF">
                    <a:alpha val="34901"/>
                  </a:srgbClr>
                </a:solidFill>
                <a:ln w="28575">
                  <a:solidFill>
                    <a:srgbClr val="3366FF"/>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latin typeface="+mn-lt"/>
                    <a:ea typeface="+mn-ea"/>
                  </a:endParaRPr>
                </a:p>
              </p:txBody>
            </p:sp>
            <p:sp>
              <p:nvSpPr>
                <p:cNvPr id="46102" name="AutoShape 26"/>
                <p:cNvSpPr>
                  <a:spLocks noChangeArrowheads="1"/>
                </p:cNvSpPr>
                <p:nvPr/>
              </p:nvSpPr>
              <p:spPr bwMode="auto">
                <a:xfrm rot="-2399629">
                  <a:off x="3016" y="981"/>
                  <a:ext cx="901" cy="363"/>
                </a:xfrm>
                <a:prstGeom prst="parallelogram">
                  <a:avLst>
                    <a:gd name="adj" fmla="val 123289"/>
                  </a:avLst>
                </a:prstGeom>
                <a:solidFill>
                  <a:srgbClr val="3366FF">
                    <a:alpha val="34901"/>
                  </a:srgbClr>
                </a:solidFill>
                <a:ln w="28575">
                  <a:solidFill>
                    <a:srgbClr val="3366FF"/>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latin typeface="+mn-lt"/>
                    <a:ea typeface="+mn-ea"/>
                  </a:endParaRPr>
                </a:p>
              </p:txBody>
            </p:sp>
            <p:sp>
              <p:nvSpPr>
                <p:cNvPr id="46103" name="AutoShape 27"/>
                <p:cNvSpPr>
                  <a:spLocks noChangeArrowheads="1"/>
                </p:cNvSpPr>
                <p:nvPr/>
              </p:nvSpPr>
              <p:spPr bwMode="auto">
                <a:xfrm>
                  <a:off x="3378" y="718"/>
                  <a:ext cx="1098" cy="291"/>
                </a:xfrm>
                <a:prstGeom prst="parallelogram">
                  <a:avLst>
                    <a:gd name="adj" fmla="val 115816"/>
                  </a:avLst>
                </a:prstGeom>
                <a:solidFill>
                  <a:srgbClr val="3366FF">
                    <a:alpha val="34901"/>
                  </a:srgbClr>
                </a:solidFill>
                <a:ln w="28575">
                  <a:solidFill>
                    <a:srgbClr val="3366FF"/>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latin typeface="+mn-lt"/>
                    <a:ea typeface="+mn-ea"/>
                  </a:endParaRPr>
                </a:p>
              </p:txBody>
            </p:sp>
            <p:sp>
              <p:nvSpPr>
                <p:cNvPr id="46104" name="AutoShape 28"/>
                <p:cNvSpPr>
                  <a:spLocks noChangeArrowheads="1"/>
                </p:cNvSpPr>
                <p:nvPr/>
              </p:nvSpPr>
              <p:spPr bwMode="auto">
                <a:xfrm>
                  <a:off x="3261" y="1290"/>
                  <a:ext cx="1098" cy="291"/>
                </a:xfrm>
                <a:prstGeom prst="parallelogram">
                  <a:avLst>
                    <a:gd name="adj" fmla="val 106523"/>
                  </a:avLst>
                </a:prstGeom>
                <a:solidFill>
                  <a:srgbClr val="3366FF">
                    <a:alpha val="34901"/>
                  </a:srgbClr>
                </a:solidFill>
                <a:ln w="28575">
                  <a:solidFill>
                    <a:srgbClr val="3366FF"/>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latin typeface="+mn-lt"/>
                    <a:ea typeface="+mn-ea"/>
                  </a:endParaRPr>
                </a:p>
              </p:txBody>
            </p:sp>
            <p:sp>
              <p:nvSpPr>
                <p:cNvPr id="46105" name="AutoShape 29"/>
                <p:cNvSpPr>
                  <a:spLocks noChangeArrowheads="1"/>
                </p:cNvSpPr>
                <p:nvPr/>
              </p:nvSpPr>
              <p:spPr bwMode="auto">
                <a:xfrm rot="-2399629">
                  <a:off x="3796" y="982"/>
                  <a:ext cx="901" cy="363"/>
                </a:xfrm>
                <a:prstGeom prst="parallelogram">
                  <a:avLst>
                    <a:gd name="adj" fmla="val 123289"/>
                  </a:avLst>
                </a:prstGeom>
                <a:solidFill>
                  <a:srgbClr val="3366FF">
                    <a:alpha val="34901"/>
                  </a:srgbClr>
                </a:solidFill>
                <a:ln w="28575">
                  <a:solidFill>
                    <a:srgbClr val="3366FF"/>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latin typeface="+mn-lt"/>
                    <a:ea typeface="+mn-ea"/>
                  </a:endParaRPr>
                </a:p>
              </p:txBody>
            </p:sp>
          </p:grpSp>
        </p:grpSp>
        <mc:AlternateContent xmlns:mc="http://schemas.openxmlformats.org/markup-compatibility/2006" xmlns:a14="http://schemas.microsoft.com/office/drawing/2010/main">
          <mc:Choice Requires="a14">
            <p:sp>
              <p:nvSpPr>
                <p:cNvPr id="27" name="矩形 26"/>
                <p:cNvSpPr/>
                <p:nvPr/>
              </p:nvSpPr>
              <p:spPr>
                <a:xfrm>
                  <a:off x="5759327" y="3827776"/>
                  <a:ext cx="6742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𝑅</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27" name="矩形 26"/>
                <p:cNvSpPr>
                  <a:spLocks noRot="1" noChangeAspect="1" noMove="1" noResize="1" noEditPoints="1" noAdjustHandles="1" noChangeArrowheads="1" noChangeShapeType="1" noTextEdit="1"/>
                </p:cNvSpPr>
                <p:nvPr/>
              </p:nvSpPr>
              <p:spPr>
                <a:xfrm>
                  <a:off x="5759327" y="3827776"/>
                  <a:ext cx="674287"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5576591" y="4603338"/>
                  <a:ext cx="6660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𝑅</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28" name="矩形 27"/>
                <p:cNvSpPr>
                  <a:spLocks noRot="1" noChangeAspect="1" noMove="1" noResize="1" noEditPoints="1" noAdjustHandles="1" noChangeArrowheads="1" noChangeShapeType="1" noTextEdit="1"/>
                </p:cNvSpPr>
                <p:nvPr/>
              </p:nvSpPr>
              <p:spPr>
                <a:xfrm>
                  <a:off x="5576591" y="4603338"/>
                  <a:ext cx="666016"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3046183" y="4900336"/>
                  <a:ext cx="4817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𝑆</m:t>
                        </m:r>
                      </m:oMath>
                    </m:oMathPara>
                  </a14:m>
                  <a:endParaRPr lang="zh-CN" altLang="en-US" sz="2800" dirty="0">
                    <a:solidFill>
                      <a:srgbClr val="0000FF"/>
                    </a:solidFill>
                  </a:endParaRPr>
                </a:p>
              </p:txBody>
            </p:sp>
          </mc:Choice>
          <mc:Fallback xmlns="">
            <p:sp>
              <p:nvSpPr>
                <p:cNvPr id="29" name="矩形 28"/>
                <p:cNvSpPr>
                  <a:spLocks noRot="1" noChangeAspect="1" noMove="1" noResize="1" noEditPoints="1" noAdjustHandles="1" noChangeArrowheads="1" noChangeShapeType="1" noTextEdit="1"/>
                </p:cNvSpPr>
                <p:nvPr/>
              </p:nvSpPr>
              <p:spPr>
                <a:xfrm>
                  <a:off x="3046183" y="4900336"/>
                  <a:ext cx="481799" cy="523220"/>
                </a:xfrm>
                <a:prstGeom prst="rect">
                  <a:avLst/>
                </a:prstGeom>
                <a:blipFill>
                  <a:blip r:embed="rId6"/>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74591058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6082"/>
                                        </p:tgtEl>
                                        <p:attrNameLst>
                                          <p:attrName>style.visibility</p:attrName>
                                        </p:attrNameLst>
                                      </p:cBhvr>
                                      <p:to>
                                        <p:strVal val="visible"/>
                                      </p:to>
                                    </p:set>
                                    <p:animEffect transition="in" filter="wipe(left)">
                                      <p:cBhvr>
                                        <p:cTn id="7" dur="500"/>
                                        <p:tgtEl>
                                          <p:spTgt spid="4608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270"/>
                                        </p:tgtEl>
                                        <p:attrNameLst>
                                          <p:attrName>style.visibility</p:attrName>
                                        </p:attrNameLst>
                                      </p:cBhvr>
                                      <p:to>
                                        <p:strVal val="visible"/>
                                      </p:to>
                                    </p:set>
                                    <p:animEffect transition="in" filter="wipe(left)">
                                      <p:cBhvr>
                                        <p:cTn id="12" dur="500"/>
                                        <p:tgtEl>
                                          <p:spTgt spid="1127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1274"/>
                                        </p:tgtEl>
                                        <p:attrNameLst>
                                          <p:attrName>style.visibility</p:attrName>
                                        </p:attrNameLst>
                                      </p:cBhvr>
                                      <p:to>
                                        <p:strVal val="visible"/>
                                      </p:to>
                                    </p:set>
                                    <p:animEffect transition="in" filter="wipe(left)">
                                      <p:cBhvr>
                                        <p:cTn id="27" dur="500"/>
                                        <p:tgtEl>
                                          <p:spTgt spid="11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2" grpId="0"/>
      <p:bldP spid="11270"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4582389" y="428626"/>
            <a:ext cx="5257800" cy="523220"/>
          </a:xfrm>
          <a:prstGeom prst="rect">
            <a:avLst/>
          </a:prstGeom>
          <a:gradFill rotWithShape="0">
            <a:gsLst>
              <a:gs pos="0">
                <a:srgbClr val="E1B7B7"/>
              </a:gs>
              <a:gs pos="50000">
                <a:srgbClr val="FFFFFF"/>
              </a:gs>
              <a:gs pos="100000">
                <a:srgbClr val="E1B7B7"/>
              </a:gs>
            </a:gsLst>
            <a:lin ang="5400000" scaled="1"/>
          </a:gradFill>
          <a:ln w="9525">
            <a:solidFill>
              <a:srgbClr val="004C2B"/>
            </a:solidFill>
            <a:miter lim="800000"/>
            <a:headEnd/>
            <a:tailEnd/>
          </a:ln>
          <a:effectLst/>
        </p:spPr>
        <p:txBody>
          <a:bodyPr>
            <a:spAutoFit/>
          </a:bodyPr>
          <a:lstStyle/>
          <a:p>
            <a:pPr algn="ctr" fontAlgn="auto">
              <a:spcBef>
                <a:spcPct val="50000"/>
              </a:spcBef>
              <a:spcAft>
                <a:spcPts val="0"/>
              </a:spcAft>
              <a:defRPr/>
            </a:pPr>
            <a:r>
              <a:rPr lang="zh-CN" altLang="en-US" sz="2800" kern="0" dirty="0">
                <a:solidFill>
                  <a:srgbClr val="1C1C1C"/>
                </a:solidFill>
                <a:latin typeface="+mn-ea"/>
                <a:ea typeface="+mn-ea"/>
              </a:rPr>
              <a:t>光通过</a:t>
            </a:r>
            <a:r>
              <a:rPr lang="zh-CN" altLang="en-US" sz="2800" kern="0" dirty="0">
                <a:solidFill>
                  <a:srgbClr val="CC0000"/>
                </a:solidFill>
                <a:latin typeface="+mn-ea"/>
                <a:ea typeface="+mn-ea"/>
              </a:rPr>
              <a:t>双折射晶体</a:t>
            </a:r>
          </a:p>
        </p:txBody>
      </p:sp>
      <p:sp>
        <p:nvSpPr>
          <p:cNvPr id="4" name="Rectangle 6"/>
          <p:cNvSpPr>
            <a:spLocks noChangeArrowheads="1"/>
          </p:cNvSpPr>
          <p:nvPr/>
        </p:nvSpPr>
        <p:spPr bwMode="auto">
          <a:xfrm>
            <a:off x="3726873" y="5615911"/>
            <a:ext cx="696883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zh-CN" altLang="en-US" sz="2800" dirty="0">
                <a:solidFill>
                  <a:srgbClr val="0000FF"/>
                </a:solidFill>
                <a:latin typeface="+mn-lt"/>
                <a:ea typeface="+mn-ea"/>
              </a:rPr>
              <a:t>实验表明，双折射现象中的两束折射光线都是线偏振光，分别称为寻常光和非常光。</a:t>
            </a:r>
          </a:p>
        </p:txBody>
      </p:sp>
    </p:spTree>
    <p:controls>
      <mc:AlternateContent xmlns:mc="http://schemas.openxmlformats.org/markup-compatibility/2006">
        <mc:Choice xmlns:v="urn:schemas-microsoft-com:vml" Requires="v">
          <p:control spid="161806" name="ShockwaveFlash1" r:id="rId2" imgW="7094520" imgH="4240080"/>
        </mc:Choice>
        <mc:Fallback>
          <p:control name="ShockwaveFlash1" r:id="rId2" imgW="7094520" imgH="4240080">
            <p:pic>
              <p:nvPicPr>
                <p:cNvPr id="0" name="ShockwaveFlash1"/>
                <p:cNvPicPr preferRelativeResize="0">
                  <a:picLocks noChangeArrowheads="1" noChangeShapeType="1"/>
                </p:cNvPicPr>
                <p:nvPr/>
              </p:nvPicPr>
              <p:blipFill>
                <a:blip r:embed="rId5">
                  <a:extLst>
                    <a:ext uri="{28A0092B-C50C-407E-A947-70E740481C1C}">
                      <a14:useLocalDpi xmlns:a14="http://schemas.microsoft.com/office/drawing/2010/main" val="0"/>
                    </a:ext>
                  </a:extLst>
                </a:blip>
                <a:srcRect/>
                <a:stretch>
                  <a:fillRect/>
                </a:stretch>
              </p:blipFill>
              <p:spPr bwMode="auto">
                <a:xfrm>
                  <a:off x="3600450" y="1246188"/>
                  <a:ext cx="7094538" cy="4240212"/>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24652450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6" name="Group 2"/>
          <p:cNvGrpSpPr>
            <a:grpSpLocks/>
          </p:cNvGrpSpPr>
          <p:nvPr/>
        </p:nvGrpSpPr>
        <p:grpSpPr bwMode="auto">
          <a:xfrm>
            <a:off x="1828801" y="685802"/>
            <a:ext cx="5391150" cy="523876"/>
            <a:chOff x="230" y="432"/>
            <a:chExt cx="3396" cy="330"/>
          </a:xfrm>
        </p:grpSpPr>
        <mc:AlternateContent xmlns:mc="http://schemas.openxmlformats.org/markup-compatibility/2006" xmlns:a14="http://schemas.microsoft.com/office/drawing/2010/main">
          <mc:Choice Requires="a14">
            <p:sp>
              <p:nvSpPr>
                <p:cNvPr id="47169" name="Rectangle 3"/>
                <p:cNvSpPr>
                  <a:spLocks noChangeArrowheads="1"/>
                </p:cNvSpPr>
                <p:nvPr/>
              </p:nvSpPr>
              <p:spPr bwMode="auto">
                <a:xfrm>
                  <a:off x="230" y="432"/>
                  <a:ext cx="2040"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Blip>
                      <a:blip r:embed="rId3"/>
                    </a:buBlip>
                  </a:pPr>
                  <a:r>
                    <a:rPr kumimoji="1" lang="zh-CN" altLang="en-US" sz="2800" dirty="0">
                      <a:solidFill>
                        <a:srgbClr val="0000FF"/>
                      </a:solidFill>
                      <a:latin typeface="+mn-lt"/>
                      <a:ea typeface="+mn-ea"/>
                    </a:rPr>
                    <a:t> 寻常光线（</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𝑜</m:t>
                      </m:r>
                    </m:oMath>
                  </a14:m>
                  <a:r>
                    <a:rPr kumimoji="1" lang="zh-CN" altLang="en-US" sz="2800" dirty="0">
                      <a:solidFill>
                        <a:srgbClr val="0000FF"/>
                      </a:solidFill>
                      <a:latin typeface="+mn-lt"/>
                      <a:ea typeface="+mn-ea"/>
                    </a:rPr>
                    <a:t>光）</a:t>
                  </a:r>
                </a:p>
              </p:txBody>
            </p:sp>
          </mc:Choice>
          <mc:Fallback xmlns="">
            <p:sp>
              <p:nvSpPr>
                <p:cNvPr id="47169" name="Rectangle 3"/>
                <p:cNvSpPr>
                  <a:spLocks noRot="1" noChangeAspect="1" noMove="1" noResize="1" noEditPoints="1" noAdjustHandles="1" noChangeArrowheads="1" noChangeShapeType="1" noTextEdit="1"/>
                </p:cNvSpPr>
                <p:nvPr/>
              </p:nvSpPr>
              <p:spPr bwMode="auto">
                <a:xfrm>
                  <a:off x="230" y="432"/>
                  <a:ext cx="2040" cy="330"/>
                </a:xfrm>
                <a:prstGeom prst="rect">
                  <a:avLst/>
                </a:prstGeom>
                <a:blipFill>
                  <a:blip r:embed="rId4"/>
                  <a:stretch>
                    <a:fillRect t="-12941" r="-2637"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7170" name="Rectangle 4"/>
            <p:cNvSpPr>
              <a:spLocks noChangeArrowheads="1"/>
            </p:cNvSpPr>
            <p:nvPr/>
          </p:nvSpPr>
          <p:spPr bwMode="auto">
            <a:xfrm>
              <a:off x="2158" y="432"/>
              <a:ext cx="146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dirty="0">
                  <a:solidFill>
                    <a:srgbClr val="0000FF"/>
                  </a:solidFill>
                  <a:latin typeface="+mn-lt"/>
                  <a:ea typeface="+mn-ea"/>
                </a:rPr>
                <a:t>(ordinary rays)</a:t>
              </a:r>
            </a:p>
          </p:txBody>
        </p:sp>
      </p:grpSp>
      <p:grpSp>
        <p:nvGrpSpPr>
          <p:cNvPr id="47107" name="Group 5"/>
          <p:cNvGrpSpPr>
            <a:grpSpLocks/>
          </p:cNvGrpSpPr>
          <p:nvPr/>
        </p:nvGrpSpPr>
        <p:grpSpPr bwMode="auto">
          <a:xfrm>
            <a:off x="5638801" y="1219201"/>
            <a:ext cx="4556125" cy="519113"/>
            <a:chOff x="2592" y="816"/>
            <a:chExt cx="2870" cy="327"/>
          </a:xfrm>
        </p:grpSpPr>
        <p:sp>
          <p:nvSpPr>
            <p:cNvPr id="47167" name="Rectangle 6"/>
            <p:cNvSpPr>
              <a:spLocks noChangeArrowheads="1"/>
            </p:cNvSpPr>
            <p:nvPr/>
          </p:nvSpPr>
          <p:spPr bwMode="auto">
            <a:xfrm>
              <a:off x="3312" y="816"/>
              <a:ext cx="215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800" dirty="0">
                  <a:solidFill>
                    <a:srgbClr val="0000FF"/>
                  </a:solidFill>
                  <a:latin typeface="+mn-lt"/>
                  <a:ea typeface="+mn-ea"/>
                </a:rPr>
                <a:t>服从折射定律的光线</a:t>
              </a:r>
            </a:p>
          </p:txBody>
        </p:sp>
        <p:sp>
          <p:nvSpPr>
            <p:cNvPr id="47168" name="Line 7"/>
            <p:cNvSpPr>
              <a:spLocks noChangeShapeType="1"/>
            </p:cNvSpPr>
            <p:nvPr/>
          </p:nvSpPr>
          <p:spPr bwMode="auto">
            <a:xfrm>
              <a:off x="2592" y="999"/>
              <a:ext cx="67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grpSp>
      <p:grpSp>
        <p:nvGrpSpPr>
          <p:cNvPr id="4" name="Group 8"/>
          <p:cNvGrpSpPr>
            <a:grpSpLocks/>
          </p:cNvGrpSpPr>
          <p:nvPr/>
        </p:nvGrpSpPr>
        <p:grpSpPr bwMode="auto">
          <a:xfrm>
            <a:off x="1812926" y="1676402"/>
            <a:ext cx="6215063" cy="525463"/>
            <a:chOff x="182" y="1104"/>
            <a:chExt cx="3915" cy="331"/>
          </a:xfrm>
        </p:grpSpPr>
        <p:sp>
          <p:nvSpPr>
            <p:cNvPr id="47165" name="Rectangle 9"/>
            <p:cNvSpPr>
              <a:spLocks noChangeArrowheads="1"/>
            </p:cNvSpPr>
            <p:nvPr/>
          </p:nvSpPr>
          <p:spPr bwMode="auto">
            <a:xfrm>
              <a:off x="2121" y="1105"/>
              <a:ext cx="197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800">
                  <a:solidFill>
                    <a:srgbClr val="0000FF"/>
                  </a:solidFill>
                  <a:latin typeface="+mn-lt"/>
                  <a:ea typeface="+mn-ea"/>
                </a:rPr>
                <a:t>(extraordinary rays) </a:t>
              </a:r>
            </a:p>
          </p:txBody>
        </p:sp>
        <mc:AlternateContent xmlns:mc="http://schemas.openxmlformats.org/markup-compatibility/2006" xmlns:a14="http://schemas.microsoft.com/office/drawing/2010/main">
          <mc:Choice Requires="a14">
            <p:sp>
              <p:nvSpPr>
                <p:cNvPr id="47166" name="Rectangle 10"/>
                <p:cNvSpPr>
                  <a:spLocks noChangeArrowheads="1"/>
                </p:cNvSpPr>
                <p:nvPr/>
              </p:nvSpPr>
              <p:spPr bwMode="auto">
                <a:xfrm>
                  <a:off x="182" y="1104"/>
                  <a:ext cx="2025"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Blip>
                      <a:blip r:embed="rId3"/>
                    </a:buBlip>
                  </a:pPr>
                  <a:r>
                    <a:rPr kumimoji="1" lang="zh-CN" altLang="en-US" sz="2800" dirty="0">
                      <a:solidFill>
                        <a:srgbClr val="0000FF"/>
                      </a:solidFill>
                      <a:latin typeface="+mn-lt"/>
                      <a:ea typeface="+mn-ea"/>
                    </a:rPr>
                    <a:t> 非常光线（</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𝑒</m:t>
                      </m:r>
                    </m:oMath>
                  </a14:m>
                  <a:r>
                    <a:rPr kumimoji="1" lang="zh-CN" altLang="en-US" sz="2800" dirty="0">
                      <a:solidFill>
                        <a:srgbClr val="0000FF"/>
                      </a:solidFill>
                      <a:latin typeface="+mn-lt"/>
                      <a:ea typeface="+mn-ea"/>
                    </a:rPr>
                    <a:t>光）</a:t>
                  </a:r>
                </a:p>
              </p:txBody>
            </p:sp>
          </mc:Choice>
          <mc:Fallback xmlns="">
            <p:sp>
              <p:nvSpPr>
                <p:cNvPr id="47166" name="Rectangle 10"/>
                <p:cNvSpPr>
                  <a:spLocks noRot="1" noChangeAspect="1" noMove="1" noResize="1" noEditPoints="1" noAdjustHandles="1" noChangeArrowheads="1" noChangeShapeType="1" noTextEdit="1"/>
                </p:cNvSpPr>
                <p:nvPr/>
              </p:nvSpPr>
              <p:spPr bwMode="auto">
                <a:xfrm>
                  <a:off x="182" y="1104"/>
                  <a:ext cx="2025" cy="330"/>
                </a:xfrm>
                <a:prstGeom prst="rect">
                  <a:avLst/>
                </a:prstGeom>
                <a:blipFill>
                  <a:blip r:embed="rId5"/>
                  <a:stretch>
                    <a:fillRect t="-11628" r="-284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grpSp>
        <p:nvGrpSpPr>
          <p:cNvPr id="5" name="Group 11"/>
          <p:cNvGrpSpPr>
            <a:grpSpLocks/>
          </p:cNvGrpSpPr>
          <p:nvPr/>
        </p:nvGrpSpPr>
        <p:grpSpPr bwMode="auto">
          <a:xfrm>
            <a:off x="5638800" y="2196231"/>
            <a:ext cx="4610100" cy="519113"/>
            <a:chOff x="2592" y="1392"/>
            <a:chExt cx="2904" cy="327"/>
          </a:xfrm>
        </p:grpSpPr>
        <p:sp>
          <p:nvSpPr>
            <p:cNvPr id="47163" name="Rectangle 12"/>
            <p:cNvSpPr>
              <a:spLocks noChangeArrowheads="1"/>
            </p:cNvSpPr>
            <p:nvPr/>
          </p:nvSpPr>
          <p:spPr bwMode="auto">
            <a:xfrm>
              <a:off x="3120" y="1392"/>
              <a:ext cx="23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800" dirty="0">
                  <a:solidFill>
                    <a:srgbClr val="0000FF"/>
                  </a:solidFill>
                  <a:latin typeface="+mn-lt"/>
                  <a:ea typeface="+mn-ea"/>
                </a:rPr>
                <a:t>不服从折射定律的光线</a:t>
              </a:r>
            </a:p>
          </p:txBody>
        </p:sp>
        <p:sp>
          <p:nvSpPr>
            <p:cNvPr id="47164" name="Line 13"/>
            <p:cNvSpPr>
              <a:spLocks noChangeShapeType="1"/>
            </p:cNvSpPr>
            <p:nvPr/>
          </p:nvSpPr>
          <p:spPr bwMode="auto">
            <a:xfrm>
              <a:off x="2592" y="1536"/>
              <a:ext cx="57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grpSp>
      <p:sp>
        <p:nvSpPr>
          <p:cNvPr id="162830" name="Rectangle 14"/>
          <p:cNvSpPr>
            <a:spLocks noChangeArrowheads="1"/>
          </p:cNvSpPr>
          <p:nvPr/>
        </p:nvSpPr>
        <p:spPr bwMode="auto">
          <a:xfrm>
            <a:off x="3001963" y="2703846"/>
            <a:ext cx="7162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dirty="0">
                <a:solidFill>
                  <a:srgbClr val="0000FF"/>
                </a:solidFill>
                <a:latin typeface="+mn-lt"/>
                <a:ea typeface="+mn-ea"/>
              </a:rPr>
              <a:t>（一般情况，非常光线不在入射面内）</a:t>
            </a:r>
          </a:p>
        </p:txBody>
      </p:sp>
      <mc:AlternateContent xmlns:mc="http://schemas.openxmlformats.org/markup-compatibility/2006" xmlns:a14="http://schemas.microsoft.com/office/drawing/2010/main">
        <mc:Choice Requires="a14">
          <p:sp>
            <p:nvSpPr>
              <p:cNvPr id="47161" name="Text Box 16"/>
              <p:cNvSpPr txBox="1">
                <a:spLocks noChangeArrowheads="1"/>
              </p:cNvSpPr>
              <p:nvPr/>
            </p:nvSpPr>
            <p:spPr bwMode="auto">
              <a:xfrm>
                <a:off x="3001963" y="3238542"/>
                <a:ext cx="5685916"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dirty="0">
                    <a:solidFill>
                      <a:srgbClr val="0000FF"/>
                    </a:solidFill>
                    <a:latin typeface="+mn-lt"/>
                    <a:ea typeface="+mn-ea"/>
                  </a:rPr>
                  <a:t>实验证明： </a:t>
                </a:r>
                <a14:m>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𝑜</m:t>
                    </m:r>
                  </m:oMath>
                </a14:m>
                <a:r>
                  <a:rPr lang="zh-CN" altLang="en-US" sz="2800" dirty="0">
                    <a:solidFill>
                      <a:srgbClr val="FF0000"/>
                    </a:solidFill>
                    <a:latin typeface="+mn-lt"/>
                    <a:ea typeface="+mn-ea"/>
                  </a:rPr>
                  <a:t>光和</a:t>
                </a:r>
                <a14:m>
                  <m:oMath xmlns:m="http://schemas.openxmlformats.org/officeDocument/2006/math">
                    <m:r>
                      <a:rPr lang="en-US" altLang="zh-CN" sz="2800" i="1">
                        <a:solidFill>
                          <a:srgbClr val="FF0000"/>
                        </a:solidFill>
                        <a:latin typeface="Cambria Math" panose="02040503050406030204" pitchFamily="18" charset="0"/>
                        <a:ea typeface="Cambria Math" panose="02040503050406030204" pitchFamily="18" charset="0"/>
                      </a:rPr>
                      <m:t>𝑒</m:t>
                    </m:r>
                  </m:oMath>
                </a14:m>
                <a:r>
                  <a:rPr lang="zh-CN" altLang="en-US" sz="2800" dirty="0">
                    <a:solidFill>
                      <a:srgbClr val="FF0000"/>
                    </a:solidFill>
                    <a:latin typeface="+mn-lt"/>
                    <a:ea typeface="+mn-ea"/>
                  </a:rPr>
                  <a:t>光均为偏振光</a:t>
                </a:r>
                <a:r>
                  <a:rPr lang="zh-CN" altLang="en-US" sz="2800" dirty="0">
                    <a:solidFill>
                      <a:srgbClr val="0000FF"/>
                    </a:solidFill>
                    <a:latin typeface="+mn-lt"/>
                    <a:ea typeface="+mn-ea"/>
                  </a:rPr>
                  <a:t>。</a:t>
                </a:r>
                <a:endParaRPr lang="en-US" altLang="zh-CN" sz="2800" dirty="0">
                  <a:solidFill>
                    <a:srgbClr val="0000FF"/>
                  </a:solidFill>
                  <a:latin typeface="+mn-lt"/>
                  <a:ea typeface="+mn-ea"/>
                </a:endParaRPr>
              </a:p>
            </p:txBody>
          </p:sp>
        </mc:Choice>
        <mc:Fallback xmlns="">
          <p:sp>
            <p:nvSpPr>
              <p:cNvPr id="47161" name="Text Box 16"/>
              <p:cNvSpPr txBox="1">
                <a:spLocks noRot="1" noChangeAspect="1" noMove="1" noResize="1" noEditPoints="1" noAdjustHandles="1" noChangeArrowheads="1" noChangeShapeType="1" noTextEdit="1"/>
              </p:cNvSpPr>
              <p:nvPr/>
            </p:nvSpPr>
            <p:spPr bwMode="auto">
              <a:xfrm>
                <a:off x="3001963" y="3238542"/>
                <a:ext cx="5685916" cy="523220"/>
              </a:xfrm>
              <a:prstGeom prst="rect">
                <a:avLst/>
              </a:prstGeom>
              <a:blipFill>
                <a:blip r:embed="rId6"/>
                <a:stretch>
                  <a:fillRect l="-2144" t="-11628" r="-857"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7" name="Group 18"/>
          <p:cNvGrpSpPr>
            <a:grpSpLocks/>
          </p:cNvGrpSpPr>
          <p:nvPr/>
        </p:nvGrpSpPr>
        <p:grpSpPr bwMode="auto">
          <a:xfrm>
            <a:off x="3001963" y="3871917"/>
            <a:ext cx="7467600" cy="2667000"/>
            <a:chOff x="528" y="2400"/>
            <a:chExt cx="4704" cy="1680"/>
          </a:xfrm>
        </p:grpSpPr>
        <p:sp>
          <p:nvSpPr>
            <p:cNvPr id="47134" name="Rectangle 19"/>
            <p:cNvSpPr>
              <a:spLocks noChangeArrowheads="1"/>
            </p:cNvSpPr>
            <p:nvPr/>
          </p:nvSpPr>
          <p:spPr bwMode="auto">
            <a:xfrm>
              <a:off x="528" y="2400"/>
              <a:ext cx="4704" cy="1680"/>
            </a:xfrm>
            <a:prstGeom prst="rect">
              <a:avLst/>
            </a:prstGeom>
            <a:solidFill>
              <a:srgbClr val="FFFFFF">
                <a:alpha val="50000"/>
              </a:srgbClr>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2800" dirty="0">
                <a:solidFill>
                  <a:srgbClr val="0000FF"/>
                </a:solidFill>
                <a:latin typeface="+mn-lt"/>
                <a:ea typeface="+mn-ea"/>
              </a:endParaRPr>
            </a:p>
          </p:txBody>
        </p:sp>
        <p:grpSp>
          <p:nvGrpSpPr>
            <p:cNvPr id="47135" name="Group 20"/>
            <p:cNvGrpSpPr>
              <a:grpSpLocks/>
            </p:cNvGrpSpPr>
            <p:nvPr/>
          </p:nvGrpSpPr>
          <p:grpSpPr bwMode="auto">
            <a:xfrm>
              <a:off x="864" y="2544"/>
              <a:ext cx="1776" cy="1441"/>
              <a:chOff x="672" y="2496"/>
              <a:chExt cx="1776" cy="1441"/>
            </a:xfrm>
          </p:grpSpPr>
          <p:sp>
            <p:nvSpPr>
              <p:cNvPr id="47136" name="Line 21"/>
              <p:cNvSpPr>
                <a:spLocks noChangeShapeType="1"/>
              </p:cNvSpPr>
              <p:nvPr/>
            </p:nvSpPr>
            <p:spPr bwMode="auto">
              <a:xfrm>
                <a:off x="1313" y="2895"/>
                <a:ext cx="274" cy="670"/>
              </a:xfrm>
              <a:prstGeom prst="line">
                <a:avLst/>
              </a:prstGeom>
              <a:noFill/>
              <a:ln w="381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7137" name="Line 22"/>
              <p:cNvSpPr>
                <a:spLocks noChangeShapeType="1"/>
              </p:cNvSpPr>
              <p:nvPr/>
            </p:nvSpPr>
            <p:spPr bwMode="auto">
              <a:xfrm>
                <a:off x="1313" y="2895"/>
                <a:ext cx="626" cy="670"/>
              </a:xfrm>
              <a:prstGeom prst="line">
                <a:avLst/>
              </a:prstGeom>
              <a:noFill/>
              <a:ln w="381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7138" name="Line 23"/>
              <p:cNvSpPr>
                <a:spLocks noChangeShapeType="1"/>
              </p:cNvSpPr>
              <p:nvPr/>
            </p:nvSpPr>
            <p:spPr bwMode="auto">
              <a:xfrm>
                <a:off x="1587" y="3565"/>
                <a:ext cx="548" cy="372"/>
              </a:xfrm>
              <a:prstGeom prst="line">
                <a:avLst/>
              </a:prstGeom>
              <a:noFill/>
              <a:ln w="38100">
                <a:solidFill>
                  <a:srgbClr val="0000FF"/>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7139" name="Line 24"/>
              <p:cNvSpPr>
                <a:spLocks noChangeShapeType="1"/>
              </p:cNvSpPr>
              <p:nvPr/>
            </p:nvSpPr>
            <p:spPr bwMode="auto">
              <a:xfrm>
                <a:off x="1939" y="3565"/>
                <a:ext cx="509" cy="335"/>
              </a:xfrm>
              <a:prstGeom prst="line">
                <a:avLst/>
              </a:prstGeom>
              <a:noFill/>
              <a:ln w="38100">
                <a:solidFill>
                  <a:srgbClr val="0000FF"/>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7140" name="Line 25"/>
              <p:cNvSpPr>
                <a:spLocks noChangeShapeType="1"/>
              </p:cNvSpPr>
              <p:nvPr/>
            </p:nvSpPr>
            <p:spPr bwMode="auto">
              <a:xfrm>
                <a:off x="805" y="2560"/>
                <a:ext cx="508" cy="335"/>
              </a:xfrm>
              <a:prstGeom prst="line">
                <a:avLst/>
              </a:prstGeom>
              <a:noFill/>
              <a:ln w="38100">
                <a:solidFill>
                  <a:srgbClr val="0000FF"/>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7141" name="Line 26"/>
              <p:cNvSpPr>
                <a:spLocks noChangeShapeType="1"/>
              </p:cNvSpPr>
              <p:nvPr/>
            </p:nvSpPr>
            <p:spPr bwMode="auto">
              <a:xfrm>
                <a:off x="1296" y="2496"/>
                <a:ext cx="9" cy="720"/>
              </a:xfrm>
              <a:prstGeom prst="line">
                <a:avLst/>
              </a:prstGeom>
              <a:noFill/>
              <a:ln w="1905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7142" name="Line 27"/>
              <p:cNvSpPr>
                <a:spLocks noChangeShapeType="1"/>
              </p:cNvSpPr>
              <p:nvPr/>
            </p:nvSpPr>
            <p:spPr bwMode="auto">
              <a:xfrm flipV="1">
                <a:off x="1488" y="3072"/>
                <a:ext cx="96" cy="92"/>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7143" name="Line 28"/>
              <p:cNvSpPr>
                <a:spLocks noChangeShapeType="1"/>
              </p:cNvSpPr>
              <p:nvPr/>
            </p:nvSpPr>
            <p:spPr bwMode="auto">
              <a:xfrm flipV="1">
                <a:off x="1607" y="3216"/>
                <a:ext cx="95" cy="94"/>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7144" name="Line 29"/>
              <p:cNvSpPr>
                <a:spLocks noChangeShapeType="1"/>
              </p:cNvSpPr>
              <p:nvPr/>
            </p:nvSpPr>
            <p:spPr bwMode="auto">
              <a:xfrm flipV="1">
                <a:off x="1702" y="3312"/>
                <a:ext cx="95" cy="92"/>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7145" name="Line 30"/>
              <p:cNvSpPr>
                <a:spLocks noChangeShapeType="1"/>
              </p:cNvSpPr>
              <p:nvPr/>
            </p:nvSpPr>
            <p:spPr bwMode="auto">
              <a:xfrm flipV="1">
                <a:off x="1777" y="3411"/>
                <a:ext cx="95" cy="93"/>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7146" name="Line 31"/>
              <p:cNvSpPr>
                <a:spLocks noChangeShapeType="1"/>
              </p:cNvSpPr>
              <p:nvPr/>
            </p:nvSpPr>
            <p:spPr bwMode="auto">
              <a:xfrm flipV="1">
                <a:off x="2002" y="3600"/>
                <a:ext cx="110" cy="96"/>
              </a:xfrm>
              <a:prstGeom prst="line">
                <a:avLst/>
              </a:prstGeom>
              <a:noFill/>
              <a:ln w="1905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7147" name="Line 32"/>
              <p:cNvSpPr>
                <a:spLocks noChangeShapeType="1"/>
              </p:cNvSpPr>
              <p:nvPr/>
            </p:nvSpPr>
            <p:spPr bwMode="auto">
              <a:xfrm flipV="1">
                <a:off x="2092" y="3648"/>
                <a:ext cx="116" cy="96"/>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7148" name="Line 33"/>
              <p:cNvSpPr>
                <a:spLocks noChangeShapeType="1"/>
              </p:cNvSpPr>
              <p:nvPr/>
            </p:nvSpPr>
            <p:spPr bwMode="auto">
              <a:xfrm flipV="1">
                <a:off x="2160" y="3696"/>
                <a:ext cx="110" cy="96"/>
              </a:xfrm>
              <a:prstGeom prst="line">
                <a:avLst/>
              </a:prstGeom>
              <a:noFill/>
              <a:ln w="254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7152" name="Oval 37"/>
              <p:cNvSpPr>
                <a:spLocks noChangeArrowheads="1"/>
              </p:cNvSpPr>
              <p:nvPr/>
            </p:nvSpPr>
            <p:spPr bwMode="auto">
              <a:xfrm>
                <a:off x="1488" y="3408"/>
                <a:ext cx="96" cy="9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2800">
                  <a:solidFill>
                    <a:srgbClr val="0000FF"/>
                  </a:solidFill>
                  <a:latin typeface="+mn-lt"/>
                  <a:ea typeface="+mn-ea"/>
                </a:endParaRPr>
              </a:p>
            </p:txBody>
          </p:sp>
          <p:sp>
            <p:nvSpPr>
              <p:cNvPr id="47153" name="Oval 38"/>
              <p:cNvSpPr>
                <a:spLocks noChangeArrowheads="1"/>
              </p:cNvSpPr>
              <p:nvPr/>
            </p:nvSpPr>
            <p:spPr bwMode="auto">
              <a:xfrm>
                <a:off x="1344" y="3024"/>
                <a:ext cx="96" cy="9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2800">
                  <a:solidFill>
                    <a:srgbClr val="0000FF"/>
                  </a:solidFill>
                  <a:latin typeface="+mn-lt"/>
                  <a:ea typeface="+mn-ea"/>
                </a:endParaRPr>
              </a:p>
            </p:txBody>
          </p:sp>
          <p:sp>
            <p:nvSpPr>
              <p:cNvPr id="47154" name="Oval 39"/>
              <p:cNvSpPr>
                <a:spLocks noChangeArrowheads="1"/>
              </p:cNvSpPr>
              <p:nvPr/>
            </p:nvSpPr>
            <p:spPr bwMode="auto">
              <a:xfrm>
                <a:off x="1416" y="3216"/>
                <a:ext cx="96" cy="9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2800">
                  <a:solidFill>
                    <a:srgbClr val="0000FF"/>
                  </a:solidFill>
                  <a:latin typeface="+mn-lt"/>
                  <a:ea typeface="+mn-ea"/>
                </a:endParaRPr>
              </a:p>
            </p:txBody>
          </p:sp>
          <p:sp>
            <p:nvSpPr>
              <p:cNvPr id="47155" name="Oval 40"/>
              <p:cNvSpPr>
                <a:spLocks noChangeArrowheads="1"/>
              </p:cNvSpPr>
              <p:nvPr/>
            </p:nvSpPr>
            <p:spPr bwMode="auto">
              <a:xfrm>
                <a:off x="1677" y="3622"/>
                <a:ext cx="96" cy="9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2800">
                  <a:solidFill>
                    <a:srgbClr val="0000FF"/>
                  </a:solidFill>
                  <a:latin typeface="+mn-lt"/>
                  <a:ea typeface="+mn-ea"/>
                </a:endParaRPr>
              </a:p>
            </p:txBody>
          </p:sp>
          <p:sp>
            <p:nvSpPr>
              <p:cNvPr id="47156" name="Oval 41"/>
              <p:cNvSpPr>
                <a:spLocks noChangeArrowheads="1"/>
              </p:cNvSpPr>
              <p:nvPr/>
            </p:nvSpPr>
            <p:spPr bwMode="auto">
              <a:xfrm>
                <a:off x="1824" y="3722"/>
                <a:ext cx="96" cy="9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2800">
                  <a:solidFill>
                    <a:srgbClr val="0000FF"/>
                  </a:solidFill>
                  <a:latin typeface="+mn-lt"/>
                  <a:ea typeface="+mn-ea"/>
                </a:endParaRPr>
              </a:p>
            </p:txBody>
          </p:sp>
          <p:sp>
            <p:nvSpPr>
              <p:cNvPr id="47157" name="AutoShape 42"/>
              <p:cNvSpPr>
                <a:spLocks noChangeArrowheads="1"/>
              </p:cNvSpPr>
              <p:nvPr/>
            </p:nvSpPr>
            <p:spPr bwMode="auto">
              <a:xfrm flipH="1">
                <a:off x="672" y="2880"/>
                <a:ext cx="1680" cy="672"/>
              </a:xfrm>
              <a:prstGeom prst="parallelogram">
                <a:avLst>
                  <a:gd name="adj" fmla="val 62488"/>
                </a:avLst>
              </a:prstGeom>
              <a:solidFill>
                <a:srgbClr val="BDFFFF">
                  <a:alpha val="50195"/>
                </a:srgbClr>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2800">
                  <a:solidFill>
                    <a:srgbClr val="0000FF"/>
                  </a:solidFill>
                  <a:latin typeface="+mn-lt"/>
                  <a:ea typeface="+mn-ea"/>
                </a:endParaRPr>
              </a:p>
            </p:txBody>
          </p:sp>
        </p:grpSp>
      </p:grpSp>
      <p:grpSp>
        <p:nvGrpSpPr>
          <p:cNvPr id="9" name="Group 46"/>
          <p:cNvGrpSpPr>
            <a:grpSpLocks/>
          </p:cNvGrpSpPr>
          <p:nvPr/>
        </p:nvGrpSpPr>
        <p:grpSpPr bwMode="auto">
          <a:xfrm>
            <a:off x="7116763" y="3948117"/>
            <a:ext cx="2743200" cy="2590800"/>
            <a:chOff x="3360" y="2448"/>
            <a:chExt cx="1728" cy="1632"/>
          </a:xfrm>
        </p:grpSpPr>
        <p:sp>
          <p:nvSpPr>
            <p:cNvPr id="47114" name="Line 47"/>
            <p:cNvSpPr>
              <a:spLocks noChangeShapeType="1"/>
            </p:cNvSpPr>
            <p:nvPr/>
          </p:nvSpPr>
          <p:spPr bwMode="auto">
            <a:xfrm>
              <a:off x="4080" y="2545"/>
              <a:ext cx="0" cy="1535"/>
            </a:xfrm>
            <a:prstGeom prst="line">
              <a:avLst/>
            </a:prstGeom>
            <a:noFill/>
            <a:ln w="38100">
              <a:solidFill>
                <a:srgbClr val="0000FF"/>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7115" name="Line 48"/>
            <p:cNvSpPr>
              <a:spLocks noChangeShapeType="1"/>
            </p:cNvSpPr>
            <p:nvPr/>
          </p:nvSpPr>
          <p:spPr bwMode="auto">
            <a:xfrm>
              <a:off x="4080" y="2880"/>
              <a:ext cx="288" cy="675"/>
            </a:xfrm>
            <a:prstGeom prst="line">
              <a:avLst/>
            </a:prstGeom>
            <a:noFill/>
            <a:ln w="38100">
              <a:solidFill>
                <a:srgbClr val="0000FF"/>
              </a:solidFill>
              <a:round/>
              <a:headEnd type="none" w="sm" len="sm"/>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7116" name="Line 49"/>
            <p:cNvSpPr>
              <a:spLocks noChangeShapeType="1"/>
            </p:cNvSpPr>
            <p:nvPr/>
          </p:nvSpPr>
          <p:spPr bwMode="auto">
            <a:xfrm>
              <a:off x="4080" y="2448"/>
              <a:ext cx="0" cy="304"/>
            </a:xfrm>
            <a:prstGeom prst="line">
              <a:avLst/>
            </a:prstGeom>
            <a:noFill/>
            <a:ln w="38100">
              <a:solidFill>
                <a:srgbClr val="0000FF"/>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7117" name="Line 50"/>
            <p:cNvSpPr>
              <a:spLocks noChangeShapeType="1"/>
            </p:cNvSpPr>
            <p:nvPr/>
          </p:nvSpPr>
          <p:spPr bwMode="auto">
            <a:xfrm flipV="1">
              <a:off x="4080" y="3022"/>
              <a:ext cx="118" cy="48"/>
            </a:xfrm>
            <a:prstGeom prst="line">
              <a:avLst/>
            </a:prstGeom>
            <a:noFill/>
            <a:ln w="25400">
              <a:solidFill>
                <a:srgbClr val="0000FF"/>
              </a:solidFill>
              <a:round/>
              <a:headEnd type="none" w="sm" len="sm"/>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7118" name="Line 51"/>
            <p:cNvSpPr>
              <a:spLocks noChangeShapeType="1"/>
            </p:cNvSpPr>
            <p:nvPr/>
          </p:nvSpPr>
          <p:spPr bwMode="auto">
            <a:xfrm flipV="1">
              <a:off x="4128" y="3117"/>
              <a:ext cx="116" cy="49"/>
            </a:xfrm>
            <a:prstGeom prst="line">
              <a:avLst/>
            </a:prstGeom>
            <a:noFill/>
            <a:ln w="25400">
              <a:solidFill>
                <a:srgbClr val="0000FF"/>
              </a:solidFill>
              <a:round/>
              <a:headEnd type="none" w="sm" len="sm"/>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7119" name="Line 52"/>
            <p:cNvSpPr>
              <a:spLocks noChangeShapeType="1"/>
            </p:cNvSpPr>
            <p:nvPr/>
          </p:nvSpPr>
          <p:spPr bwMode="auto">
            <a:xfrm flipV="1">
              <a:off x="4176" y="3214"/>
              <a:ext cx="118" cy="48"/>
            </a:xfrm>
            <a:prstGeom prst="line">
              <a:avLst/>
            </a:prstGeom>
            <a:noFill/>
            <a:ln w="25400">
              <a:solidFill>
                <a:srgbClr val="0000FF"/>
              </a:solidFill>
              <a:round/>
              <a:headEnd type="none" w="sm" len="sm"/>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7120" name="Line 53"/>
            <p:cNvSpPr>
              <a:spLocks noChangeShapeType="1"/>
            </p:cNvSpPr>
            <p:nvPr/>
          </p:nvSpPr>
          <p:spPr bwMode="auto">
            <a:xfrm flipV="1">
              <a:off x="4224" y="3312"/>
              <a:ext cx="118" cy="47"/>
            </a:xfrm>
            <a:prstGeom prst="line">
              <a:avLst/>
            </a:prstGeom>
            <a:noFill/>
            <a:ln w="25400">
              <a:solidFill>
                <a:srgbClr val="0000FF"/>
              </a:solidFill>
              <a:round/>
              <a:headEnd type="none" w="sm" len="sm"/>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grpSp>
          <p:nvGrpSpPr>
            <p:cNvPr id="47121" name="Group 54"/>
            <p:cNvGrpSpPr>
              <a:grpSpLocks/>
            </p:cNvGrpSpPr>
            <p:nvPr/>
          </p:nvGrpSpPr>
          <p:grpSpPr bwMode="auto">
            <a:xfrm>
              <a:off x="4303" y="3552"/>
              <a:ext cx="161" cy="480"/>
              <a:chOff x="4293" y="3552"/>
              <a:chExt cx="161" cy="463"/>
            </a:xfrm>
          </p:grpSpPr>
          <p:sp>
            <p:nvSpPr>
              <p:cNvPr id="47130" name="Line 55"/>
              <p:cNvSpPr>
                <a:spLocks noChangeShapeType="1"/>
              </p:cNvSpPr>
              <p:nvPr/>
            </p:nvSpPr>
            <p:spPr bwMode="auto">
              <a:xfrm>
                <a:off x="4368" y="3552"/>
                <a:ext cx="0" cy="463"/>
              </a:xfrm>
              <a:prstGeom prst="line">
                <a:avLst/>
              </a:prstGeom>
              <a:noFill/>
              <a:ln w="38100">
                <a:solidFill>
                  <a:srgbClr val="0000FF"/>
                </a:solidFill>
                <a:round/>
                <a:headEnd type="none" w="sm" len="sm"/>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7131" name="Line 56"/>
              <p:cNvSpPr>
                <a:spLocks noChangeShapeType="1"/>
              </p:cNvSpPr>
              <p:nvPr/>
            </p:nvSpPr>
            <p:spPr bwMode="auto">
              <a:xfrm>
                <a:off x="4293" y="3625"/>
                <a:ext cx="161" cy="0"/>
              </a:xfrm>
              <a:prstGeom prst="line">
                <a:avLst/>
              </a:prstGeom>
              <a:noFill/>
              <a:ln w="25400">
                <a:solidFill>
                  <a:srgbClr val="0000FF"/>
                </a:solidFill>
                <a:round/>
                <a:headEnd type="none" w="sm" len="sm"/>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7132" name="Line 57"/>
              <p:cNvSpPr>
                <a:spLocks noChangeShapeType="1"/>
              </p:cNvSpPr>
              <p:nvPr/>
            </p:nvSpPr>
            <p:spPr bwMode="auto">
              <a:xfrm>
                <a:off x="4293" y="3709"/>
                <a:ext cx="161" cy="0"/>
              </a:xfrm>
              <a:prstGeom prst="line">
                <a:avLst/>
              </a:prstGeom>
              <a:noFill/>
              <a:ln w="25400">
                <a:solidFill>
                  <a:srgbClr val="0000FF"/>
                </a:solidFill>
                <a:round/>
                <a:headEnd type="none" w="sm" len="sm"/>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7133" name="Line 58"/>
              <p:cNvSpPr>
                <a:spLocks noChangeShapeType="1"/>
              </p:cNvSpPr>
              <p:nvPr/>
            </p:nvSpPr>
            <p:spPr bwMode="auto">
              <a:xfrm>
                <a:off x="4293" y="3792"/>
                <a:ext cx="161" cy="0"/>
              </a:xfrm>
              <a:prstGeom prst="line">
                <a:avLst/>
              </a:prstGeom>
              <a:noFill/>
              <a:ln w="25400">
                <a:solidFill>
                  <a:srgbClr val="0000FF"/>
                </a:solidFill>
                <a:round/>
                <a:headEnd type="none" w="sm" len="sm"/>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grpSp>
        <p:sp>
          <p:nvSpPr>
            <p:cNvPr id="47122" name="Oval 59"/>
            <p:cNvSpPr>
              <a:spLocks noChangeArrowheads="1"/>
            </p:cNvSpPr>
            <p:nvPr/>
          </p:nvSpPr>
          <p:spPr bwMode="auto">
            <a:xfrm>
              <a:off x="4032" y="3120"/>
              <a:ext cx="96" cy="9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2800">
                <a:solidFill>
                  <a:srgbClr val="0000FF"/>
                </a:solidFill>
                <a:latin typeface="+mn-lt"/>
                <a:ea typeface="+mn-ea"/>
              </a:endParaRPr>
            </a:p>
          </p:txBody>
        </p:sp>
        <p:sp>
          <p:nvSpPr>
            <p:cNvPr id="47123" name="Oval 60"/>
            <p:cNvSpPr>
              <a:spLocks noChangeArrowheads="1"/>
            </p:cNvSpPr>
            <p:nvPr/>
          </p:nvSpPr>
          <p:spPr bwMode="auto">
            <a:xfrm>
              <a:off x="4032" y="3264"/>
              <a:ext cx="96" cy="9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2800">
                <a:solidFill>
                  <a:srgbClr val="0000FF"/>
                </a:solidFill>
                <a:latin typeface="+mn-lt"/>
                <a:ea typeface="+mn-ea"/>
              </a:endParaRPr>
            </a:p>
          </p:txBody>
        </p:sp>
        <p:sp>
          <p:nvSpPr>
            <p:cNvPr id="47124" name="Oval 61"/>
            <p:cNvSpPr>
              <a:spLocks noChangeArrowheads="1"/>
            </p:cNvSpPr>
            <p:nvPr/>
          </p:nvSpPr>
          <p:spPr bwMode="auto">
            <a:xfrm>
              <a:off x="4032" y="3408"/>
              <a:ext cx="96" cy="9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2800">
                <a:solidFill>
                  <a:srgbClr val="0000FF"/>
                </a:solidFill>
                <a:latin typeface="+mn-lt"/>
                <a:ea typeface="+mn-ea"/>
              </a:endParaRPr>
            </a:p>
          </p:txBody>
        </p:sp>
        <p:sp>
          <p:nvSpPr>
            <p:cNvPr id="47125" name="Oval 62"/>
            <p:cNvSpPr>
              <a:spLocks noChangeArrowheads="1"/>
            </p:cNvSpPr>
            <p:nvPr/>
          </p:nvSpPr>
          <p:spPr bwMode="auto">
            <a:xfrm>
              <a:off x="4032" y="3600"/>
              <a:ext cx="96" cy="9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2800">
                <a:solidFill>
                  <a:srgbClr val="0000FF"/>
                </a:solidFill>
                <a:latin typeface="+mn-lt"/>
                <a:ea typeface="+mn-ea"/>
              </a:endParaRPr>
            </a:p>
          </p:txBody>
        </p:sp>
        <p:sp>
          <p:nvSpPr>
            <p:cNvPr id="47126" name="Oval 63"/>
            <p:cNvSpPr>
              <a:spLocks noChangeArrowheads="1"/>
            </p:cNvSpPr>
            <p:nvPr/>
          </p:nvSpPr>
          <p:spPr bwMode="auto">
            <a:xfrm>
              <a:off x="4032" y="3744"/>
              <a:ext cx="96" cy="96"/>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2800">
                <a:solidFill>
                  <a:srgbClr val="0000FF"/>
                </a:solidFill>
                <a:latin typeface="+mn-lt"/>
                <a:ea typeface="+mn-ea"/>
              </a:endParaRPr>
            </a:p>
          </p:txBody>
        </p:sp>
        <p:sp>
          <p:nvSpPr>
            <p:cNvPr id="47127" name="AutoShape 64"/>
            <p:cNvSpPr>
              <a:spLocks noChangeArrowheads="1"/>
            </p:cNvSpPr>
            <p:nvPr/>
          </p:nvSpPr>
          <p:spPr bwMode="auto">
            <a:xfrm flipH="1">
              <a:off x="3360" y="2880"/>
              <a:ext cx="1728" cy="672"/>
            </a:xfrm>
            <a:prstGeom prst="parallelogram">
              <a:avLst>
                <a:gd name="adj" fmla="val 64274"/>
              </a:avLst>
            </a:prstGeom>
            <a:solidFill>
              <a:srgbClr val="CDFFFF">
                <a:alpha val="50195"/>
              </a:srgbClr>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2800">
                <a:solidFill>
                  <a:srgbClr val="0000FF"/>
                </a:solidFill>
                <a:latin typeface="+mn-lt"/>
                <a:ea typeface="+mn-ea"/>
              </a:endParaRPr>
            </a:p>
          </p:txBody>
        </p:sp>
      </p:grpSp>
      <mc:AlternateContent xmlns:mc="http://schemas.openxmlformats.org/markup-compatibility/2006" xmlns:a14="http://schemas.microsoft.com/office/drawing/2010/main">
        <mc:Choice Requires="a14">
          <p:sp>
            <p:nvSpPr>
              <p:cNvPr id="67" name="矩形 66"/>
              <p:cNvSpPr/>
              <p:nvPr/>
            </p:nvSpPr>
            <p:spPr>
              <a:xfrm>
                <a:off x="5042002" y="4847192"/>
                <a:ext cx="4698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𝑒</m:t>
                      </m:r>
                    </m:oMath>
                  </m:oMathPara>
                </a14:m>
                <a:endParaRPr lang="zh-CN" altLang="en-US" sz="2800" dirty="0">
                  <a:solidFill>
                    <a:srgbClr val="0000FF"/>
                  </a:solidFill>
                </a:endParaRPr>
              </a:p>
            </p:txBody>
          </p:sp>
        </mc:Choice>
        <mc:Fallback xmlns="">
          <p:sp>
            <p:nvSpPr>
              <p:cNvPr id="67" name="矩形 66"/>
              <p:cNvSpPr>
                <a:spLocks noRot="1" noChangeAspect="1" noMove="1" noResize="1" noEditPoints="1" noAdjustHandles="1" noChangeArrowheads="1" noChangeShapeType="1" noTextEdit="1"/>
              </p:cNvSpPr>
              <p:nvPr/>
            </p:nvSpPr>
            <p:spPr>
              <a:xfrm>
                <a:off x="5042002" y="4847192"/>
                <a:ext cx="469872"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p:cNvSpPr/>
              <p:nvPr/>
            </p:nvSpPr>
            <p:spPr>
              <a:xfrm>
                <a:off x="4364039" y="5125320"/>
                <a:ext cx="48269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𝑜</m:t>
                      </m:r>
                    </m:oMath>
                  </m:oMathPara>
                </a14:m>
                <a:endParaRPr lang="zh-CN" altLang="en-US" sz="2800" dirty="0">
                  <a:solidFill>
                    <a:srgbClr val="0000FF"/>
                  </a:solidFill>
                </a:endParaRPr>
              </a:p>
            </p:txBody>
          </p:sp>
        </mc:Choice>
        <mc:Fallback xmlns="">
          <p:sp>
            <p:nvSpPr>
              <p:cNvPr id="69" name="矩形 68"/>
              <p:cNvSpPr>
                <a:spLocks noRot="1" noChangeAspect="1" noMove="1" noResize="1" noEditPoints="1" noAdjustHandles="1" noChangeArrowheads="1" noChangeShapeType="1" noTextEdit="1"/>
              </p:cNvSpPr>
              <p:nvPr/>
            </p:nvSpPr>
            <p:spPr>
              <a:xfrm>
                <a:off x="4364039" y="5125320"/>
                <a:ext cx="482696"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p:cNvSpPr/>
              <p:nvPr/>
            </p:nvSpPr>
            <p:spPr>
              <a:xfrm>
                <a:off x="5405385" y="5319578"/>
                <a:ext cx="5430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𝐷</m:t>
                      </m:r>
                    </m:oMath>
                  </m:oMathPara>
                </a14:m>
                <a:endParaRPr lang="zh-CN" altLang="en-US" sz="2800" dirty="0">
                  <a:solidFill>
                    <a:srgbClr val="0000FF"/>
                  </a:solidFill>
                </a:endParaRPr>
              </a:p>
            </p:txBody>
          </p:sp>
        </mc:Choice>
        <mc:Fallback xmlns="">
          <p:sp>
            <p:nvSpPr>
              <p:cNvPr id="70" name="矩形 69"/>
              <p:cNvSpPr>
                <a:spLocks noRot="1" noChangeAspect="1" noMove="1" noResize="1" noEditPoints="1" noAdjustHandles="1" noChangeArrowheads="1" noChangeShapeType="1" noTextEdit="1"/>
              </p:cNvSpPr>
              <p:nvPr/>
            </p:nvSpPr>
            <p:spPr>
              <a:xfrm>
                <a:off x="5405385" y="5319578"/>
                <a:ext cx="543033"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矩形 70"/>
              <p:cNvSpPr/>
              <p:nvPr/>
            </p:nvSpPr>
            <p:spPr>
              <a:xfrm>
                <a:off x="4572091" y="5683769"/>
                <a:ext cx="5146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𝐶</m:t>
                      </m:r>
                    </m:oMath>
                  </m:oMathPara>
                </a14:m>
                <a:endParaRPr lang="zh-CN" altLang="en-US" sz="2800" dirty="0">
                  <a:solidFill>
                    <a:srgbClr val="0000FF"/>
                  </a:solidFill>
                </a:endParaRPr>
              </a:p>
            </p:txBody>
          </p:sp>
        </mc:Choice>
        <mc:Fallback xmlns="">
          <p:sp>
            <p:nvSpPr>
              <p:cNvPr id="71" name="矩形 70"/>
              <p:cNvSpPr>
                <a:spLocks noRot="1" noChangeAspect="1" noMove="1" noResize="1" noEditPoints="1" noAdjustHandles="1" noChangeArrowheads="1" noChangeShapeType="1" noTextEdit="1"/>
              </p:cNvSpPr>
              <p:nvPr/>
            </p:nvSpPr>
            <p:spPr>
              <a:xfrm>
                <a:off x="4572091" y="5683769"/>
                <a:ext cx="514628"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p:cNvSpPr/>
              <p:nvPr/>
            </p:nvSpPr>
            <p:spPr>
              <a:xfrm>
                <a:off x="4445566" y="4234523"/>
                <a:ext cx="5293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m:oMathPara>
                </a14:m>
                <a:endParaRPr lang="zh-CN" altLang="en-US" sz="2800" dirty="0">
                  <a:solidFill>
                    <a:srgbClr val="0000FF"/>
                  </a:solidFill>
                </a:endParaRPr>
              </a:p>
            </p:txBody>
          </p:sp>
        </mc:Choice>
        <mc:Fallback xmlns="">
          <p:sp>
            <p:nvSpPr>
              <p:cNvPr id="72" name="矩形 71"/>
              <p:cNvSpPr>
                <a:spLocks noRot="1" noChangeAspect="1" noMove="1" noResize="1" noEditPoints="1" noAdjustHandles="1" noChangeArrowheads="1" noChangeShapeType="1" noTextEdit="1"/>
              </p:cNvSpPr>
              <p:nvPr/>
            </p:nvSpPr>
            <p:spPr>
              <a:xfrm>
                <a:off x="4445566" y="4234523"/>
                <a:ext cx="529312"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3301670" y="4023284"/>
                <a:ext cx="51520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zh-CN" altLang="en-US" sz="2800" dirty="0">
                  <a:solidFill>
                    <a:srgbClr val="0000FF"/>
                  </a:solidFill>
                </a:endParaRPr>
              </a:p>
            </p:txBody>
          </p:sp>
        </mc:Choice>
        <mc:Fallback xmlns="">
          <p:sp>
            <p:nvSpPr>
              <p:cNvPr id="73" name="矩形 72"/>
              <p:cNvSpPr>
                <a:spLocks noRot="1" noChangeAspect="1" noMove="1" noResize="1" noEditPoints="1" noAdjustHandles="1" noChangeArrowheads="1" noChangeShapeType="1" noTextEdit="1"/>
              </p:cNvSpPr>
              <p:nvPr/>
            </p:nvSpPr>
            <p:spPr>
              <a:xfrm>
                <a:off x="3301670" y="4023284"/>
                <a:ext cx="515205"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p:cNvSpPr/>
              <p:nvPr/>
            </p:nvSpPr>
            <p:spPr>
              <a:xfrm>
                <a:off x="8561660" y="4876507"/>
                <a:ext cx="4698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𝑒</m:t>
                      </m:r>
                    </m:oMath>
                  </m:oMathPara>
                </a14:m>
                <a:endParaRPr lang="zh-CN" altLang="en-US" sz="2800" dirty="0">
                  <a:solidFill>
                    <a:srgbClr val="0000FF"/>
                  </a:solidFill>
                </a:endParaRPr>
              </a:p>
            </p:txBody>
          </p:sp>
        </mc:Choice>
        <mc:Fallback xmlns="">
          <p:sp>
            <p:nvSpPr>
              <p:cNvPr id="74" name="矩形 73"/>
              <p:cNvSpPr>
                <a:spLocks noRot="1" noChangeAspect="1" noMove="1" noResize="1" noEditPoints="1" noAdjustHandles="1" noChangeArrowheads="1" noChangeShapeType="1" noTextEdit="1"/>
              </p:cNvSpPr>
              <p:nvPr/>
            </p:nvSpPr>
            <p:spPr>
              <a:xfrm>
                <a:off x="8561660" y="4876507"/>
                <a:ext cx="469872"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p:cNvSpPr/>
              <p:nvPr/>
            </p:nvSpPr>
            <p:spPr>
              <a:xfrm>
                <a:off x="7802563" y="5015862"/>
                <a:ext cx="48269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𝑜</m:t>
                      </m:r>
                    </m:oMath>
                  </m:oMathPara>
                </a14:m>
                <a:endParaRPr lang="zh-CN" altLang="en-US" sz="2800" dirty="0">
                  <a:solidFill>
                    <a:srgbClr val="0000FF"/>
                  </a:solidFill>
                </a:endParaRPr>
              </a:p>
            </p:txBody>
          </p:sp>
        </mc:Choice>
        <mc:Fallback xmlns="">
          <p:sp>
            <p:nvSpPr>
              <p:cNvPr id="75" name="矩形 74"/>
              <p:cNvSpPr>
                <a:spLocks noRot="1" noChangeAspect="1" noMove="1" noResize="1" noEditPoints="1" noAdjustHandles="1" noChangeArrowheads="1" noChangeShapeType="1" noTextEdit="1"/>
              </p:cNvSpPr>
              <p:nvPr/>
            </p:nvSpPr>
            <p:spPr>
              <a:xfrm>
                <a:off x="7802563" y="5015862"/>
                <a:ext cx="482696" cy="523220"/>
              </a:xfrm>
              <a:prstGeom prst="rect">
                <a:avLst/>
              </a:prstGeom>
              <a:blipFill>
                <a:blip r:embed="rId1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542143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47106"/>
                                        </p:tgtEl>
                                        <p:attrNameLst>
                                          <p:attrName>style.visibility</p:attrName>
                                        </p:attrNameLst>
                                      </p:cBhvr>
                                      <p:to>
                                        <p:strVal val="visible"/>
                                      </p:to>
                                    </p:set>
                                    <p:animEffect transition="in" filter="wipe(left)">
                                      <p:cBhvr>
                                        <p:cTn id="7" dur="500"/>
                                        <p:tgtEl>
                                          <p:spTgt spid="4710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7107"/>
                                        </p:tgtEl>
                                        <p:attrNameLst>
                                          <p:attrName>style.visibility</p:attrName>
                                        </p:attrNameLst>
                                      </p:cBhvr>
                                      <p:to>
                                        <p:strVal val="visible"/>
                                      </p:to>
                                    </p:set>
                                    <p:animEffect transition="in" filter="wipe(left)">
                                      <p:cBhvr>
                                        <p:cTn id="12" dur="500"/>
                                        <p:tgtEl>
                                          <p:spTgt spid="4710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62830"/>
                                        </p:tgtEl>
                                        <p:attrNameLst>
                                          <p:attrName>style.visibility</p:attrName>
                                        </p:attrNameLst>
                                      </p:cBhvr>
                                      <p:to>
                                        <p:strVal val="visible"/>
                                      </p:to>
                                    </p:set>
                                    <p:animEffect transition="in" filter="blinds(horizontal)">
                                      <p:cBhvr>
                                        <p:cTn id="27" dur="500"/>
                                        <p:tgtEl>
                                          <p:spTgt spid="16283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7161"/>
                                        </p:tgtEl>
                                        <p:attrNameLst>
                                          <p:attrName>style.visibility</p:attrName>
                                        </p:attrNameLst>
                                      </p:cBhvr>
                                      <p:to>
                                        <p:strVal val="visible"/>
                                      </p:to>
                                    </p:set>
                                    <p:animEffect transition="in" filter="wipe(left)">
                                      <p:cBhvr>
                                        <p:cTn id="32" dur="500"/>
                                        <p:tgtEl>
                                          <p:spTgt spid="47161"/>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box(in)">
                                      <p:cBhvr>
                                        <p:cTn id="37" dur="500"/>
                                        <p:tgtEl>
                                          <p:spTgt spid="7"/>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73"/>
                                        </p:tgtEl>
                                        <p:attrNameLst>
                                          <p:attrName>style.visibility</p:attrName>
                                        </p:attrNameLst>
                                      </p:cBhvr>
                                      <p:to>
                                        <p:strVal val="visible"/>
                                      </p:to>
                                    </p:set>
                                    <p:animEffect transition="in" filter="wipe(left)">
                                      <p:cBhvr>
                                        <p:cTn id="40" dur="500"/>
                                        <p:tgtEl>
                                          <p:spTgt spid="73"/>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72"/>
                                        </p:tgtEl>
                                        <p:attrNameLst>
                                          <p:attrName>style.visibility</p:attrName>
                                        </p:attrNameLst>
                                      </p:cBhvr>
                                      <p:to>
                                        <p:strVal val="visible"/>
                                      </p:to>
                                    </p:set>
                                    <p:animEffect transition="in" filter="wipe(left)">
                                      <p:cBhvr>
                                        <p:cTn id="43" dur="500"/>
                                        <p:tgtEl>
                                          <p:spTgt spid="72"/>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69"/>
                                        </p:tgtEl>
                                        <p:attrNameLst>
                                          <p:attrName>style.visibility</p:attrName>
                                        </p:attrNameLst>
                                      </p:cBhvr>
                                      <p:to>
                                        <p:strVal val="visible"/>
                                      </p:to>
                                    </p:set>
                                    <p:animEffect transition="in" filter="wipe(left)">
                                      <p:cBhvr>
                                        <p:cTn id="46" dur="500"/>
                                        <p:tgtEl>
                                          <p:spTgt spid="69"/>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67"/>
                                        </p:tgtEl>
                                        <p:attrNameLst>
                                          <p:attrName>style.visibility</p:attrName>
                                        </p:attrNameLst>
                                      </p:cBhvr>
                                      <p:to>
                                        <p:strVal val="visible"/>
                                      </p:to>
                                    </p:set>
                                    <p:animEffect transition="in" filter="wipe(left)">
                                      <p:cBhvr>
                                        <p:cTn id="49" dur="500"/>
                                        <p:tgtEl>
                                          <p:spTgt spid="67"/>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wipe(left)">
                                      <p:cBhvr>
                                        <p:cTn id="52" dur="500"/>
                                        <p:tgtEl>
                                          <p:spTgt spid="70"/>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71"/>
                                        </p:tgtEl>
                                        <p:attrNameLst>
                                          <p:attrName>style.visibility</p:attrName>
                                        </p:attrNameLst>
                                      </p:cBhvr>
                                      <p:to>
                                        <p:strVal val="visible"/>
                                      </p:to>
                                    </p:set>
                                    <p:animEffect transition="in" filter="wipe(left)">
                                      <p:cBhvr>
                                        <p:cTn id="55" dur="500"/>
                                        <p:tgtEl>
                                          <p:spTgt spid="71"/>
                                        </p:tgtEl>
                                      </p:cBhvr>
                                    </p:animEffect>
                                  </p:childTnLst>
                                </p:cTn>
                              </p:par>
                            </p:childTnLst>
                          </p:cTn>
                        </p:par>
                      </p:childTnLst>
                    </p:cTn>
                  </p:par>
                  <p:par>
                    <p:cTn id="56" fill="hold">
                      <p:stCondLst>
                        <p:cond delay="indefinite"/>
                      </p:stCondLst>
                      <p:childTnLst>
                        <p:par>
                          <p:cTn id="57" fill="hold">
                            <p:stCondLst>
                              <p:cond delay="0"/>
                            </p:stCondLst>
                            <p:childTnLst>
                              <p:par>
                                <p:cTn id="58" presetID="4" presetClass="entr" presetSubtype="32" fill="hold" nodeType="click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box(out)">
                                      <p:cBhvr>
                                        <p:cTn id="60" dur="500"/>
                                        <p:tgtEl>
                                          <p:spTgt spid="9"/>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75"/>
                                        </p:tgtEl>
                                        <p:attrNameLst>
                                          <p:attrName>style.visibility</p:attrName>
                                        </p:attrNameLst>
                                      </p:cBhvr>
                                      <p:to>
                                        <p:strVal val="visible"/>
                                      </p:to>
                                    </p:set>
                                    <p:animEffect transition="in" filter="wipe(left)">
                                      <p:cBhvr>
                                        <p:cTn id="63" dur="500"/>
                                        <p:tgtEl>
                                          <p:spTgt spid="75"/>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74"/>
                                        </p:tgtEl>
                                        <p:attrNameLst>
                                          <p:attrName>style.visibility</p:attrName>
                                        </p:attrNameLst>
                                      </p:cBhvr>
                                      <p:to>
                                        <p:strVal val="visible"/>
                                      </p:to>
                                    </p:set>
                                    <p:animEffect transition="in" filter="wipe(left)">
                                      <p:cBhvr>
                                        <p:cTn id="66"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30" grpId="0" autoUpdateAnimBg="0"/>
      <p:bldP spid="47161" grpId="0"/>
      <p:bldP spid="67" grpId="0"/>
      <p:bldP spid="69" grpId="0"/>
      <p:bldP spid="70" grpId="0"/>
      <p:bldP spid="71" grpId="0"/>
      <p:bldP spid="72" grpId="0"/>
      <p:bldP spid="73" grpId="0"/>
      <p:bldP spid="74" grpId="0"/>
      <p:bldP spid="7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8"/>
          <p:cNvGrpSpPr>
            <a:grpSpLocks/>
          </p:cNvGrpSpPr>
          <p:nvPr/>
        </p:nvGrpSpPr>
        <p:grpSpPr bwMode="auto">
          <a:xfrm>
            <a:off x="1203026" y="1637338"/>
            <a:ext cx="5929313" cy="1849574"/>
            <a:chOff x="476" y="1752"/>
            <a:chExt cx="3735" cy="1135"/>
          </a:xfrm>
        </p:grpSpPr>
        <p:sp>
          <p:nvSpPr>
            <p:cNvPr id="68636" name="AutoShape 77" descr="胡桃"/>
            <p:cNvSpPr>
              <a:spLocks noChangeArrowheads="1"/>
            </p:cNvSpPr>
            <p:nvPr/>
          </p:nvSpPr>
          <p:spPr bwMode="auto">
            <a:xfrm>
              <a:off x="476" y="1752"/>
              <a:ext cx="3735" cy="1135"/>
            </a:xfrm>
            <a:prstGeom prst="roundRect">
              <a:avLst>
                <a:gd name="adj" fmla="val 16667"/>
              </a:avLst>
            </a:prstGeom>
            <a:blipFill dpi="0" rotWithShape="1">
              <a:blip r:embed="rId3"/>
              <a:srcRect/>
              <a:tile tx="0" ty="0" sx="100000" sy="100000" flip="none" algn="tl"/>
            </a:blip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68637" name="Text Box 5"/>
            <p:cNvSpPr txBox="1">
              <a:spLocks noChangeArrowheads="1"/>
            </p:cNvSpPr>
            <p:nvPr/>
          </p:nvSpPr>
          <p:spPr bwMode="auto">
            <a:xfrm>
              <a:off x="567" y="1888"/>
              <a:ext cx="3506"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50000"/>
                </a:spcBef>
                <a:buFontTx/>
                <a:buNone/>
              </a:pPr>
              <a:r>
                <a:rPr kumimoji="1" lang="zh-CN" altLang="en-US" sz="2800" dirty="0">
                  <a:solidFill>
                    <a:srgbClr val="0000FF"/>
                  </a:solidFill>
                  <a:latin typeface="+mn-lt"/>
                  <a:ea typeface="+mn-ea"/>
                </a:rPr>
                <a:t>当光源和观察屏离障碍物的距离均为无限远时，所发生的衍射现象称夫琅禾费衍射。 </a:t>
              </a:r>
            </a:p>
          </p:txBody>
        </p:sp>
      </p:grpSp>
      <p:sp>
        <p:nvSpPr>
          <p:cNvPr id="5" name="Rectangle 7"/>
          <p:cNvSpPr>
            <a:spLocks noChangeArrowheads="1"/>
          </p:cNvSpPr>
          <p:nvPr/>
        </p:nvSpPr>
        <p:spPr bwMode="auto">
          <a:xfrm>
            <a:off x="655990" y="692149"/>
            <a:ext cx="74974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kumimoji="1" lang="zh-CN" altLang="en-US" sz="2800" dirty="0">
                <a:solidFill>
                  <a:srgbClr val="0000FF"/>
                </a:solidFill>
                <a:latin typeface="+mn-lt"/>
                <a:ea typeface="+mn-ea"/>
              </a:rPr>
              <a:t>（</a:t>
            </a:r>
            <a:r>
              <a:rPr kumimoji="1" lang="en-US" altLang="zh-CN" sz="2800" dirty="0">
                <a:solidFill>
                  <a:srgbClr val="0000FF"/>
                </a:solidFill>
                <a:latin typeface="+mn-lt"/>
                <a:ea typeface="+mn-ea"/>
              </a:rPr>
              <a:t>2</a:t>
            </a:r>
            <a:r>
              <a:rPr kumimoji="1" lang="zh-CN" altLang="en-US" sz="2800" dirty="0">
                <a:solidFill>
                  <a:srgbClr val="0000FF"/>
                </a:solidFill>
                <a:latin typeface="+mn-lt"/>
                <a:ea typeface="+mn-ea"/>
              </a:rPr>
              <a:t>）夫琅禾费衍射</a:t>
            </a:r>
            <a:r>
              <a:rPr lang="zh-CN" altLang="en-US" sz="2800" dirty="0">
                <a:solidFill>
                  <a:srgbClr val="0000FF"/>
                </a:solidFill>
                <a:latin typeface="+mn-lt"/>
                <a:ea typeface="+mn-ea"/>
              </a:rPr>
              <a:t>（</a:t>
            </a:r>
            <a:r>
              <a:rPr lang="en-US" altLang="zh-CN" sz="2800" dirty="0" err="1">
                <a:solidFill>
                  <a:srgbClr val="0000FF"/>
                </a:solidFill>
                <a:latin typeface="+mn-lt"/>
                <a:ea typeface="+mn-ea"/>
              </a:rPr>
              <a:t>Fraunhofer</a:t>
            </a:r>
            <a:r>
              <a:rPr lang="en-US" altLang="zh-CN" sz="2800" dirty="0">
                <a:solidFill>
                  <a:srgbClr val="0000FF"/>
                </a:solidFill>
                <a:latin typeface="+mn-lt"/>
                <a:ea typeface="+mn-ea"/>
              </a:rPr>
              <a:t> diffraction</a:t>
            </a:r>
            <a:r>
              <a:rPr lang="zh-CN" altLang="en-US" sz="2800" dirty="0">
                <a:solidFill>
                  <a:srgbClr val="0000FF"/>
                </a:solidFill>
                <a:latin typeface="+mn-lt"/>
                <a:ea typeface="+mn-ea"/>
              </a:rPr>
              <a:t>）</a:t>
            </a:r>
          </a:p>
        </p:txBody>
      </p:sp>
      <p:grpSp>
        <p:nvGrpSpPr>
          <p:cNvPr id="9" name="Group 74"/>
          <p:cNvGrpSpPr>
            <a:grpSpLocks/>
          </p:cNvGrpSpPr>
          <p:nvPr/>
        </p:nvGrpSpPr>
        <p:grpSpPr bwMode="auto">
          <a:xfrm>
            <a:off x="7175201" y="3144395"/>
            <a:ext cx="2819400" cy="2505075"/>
            <a:chOff x="3744" y="288"/>
            <a:chExt cx="1776" cy="1578"/>
          </a:xfrm>
        </p:grpSpPr>
        <p:pic>
          <p:nvPicPr>
            <p:cNvPr id="68614" name="Picture 75" descr="夫琅和费像"/>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8" y="288"/>
              <a:ext cx="940" cy="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5" name="Text Box 76"/>
            <p:cNvSpPr txBox="1">
              <a:spLocks noChangeArrowheads="1"/>
            </p:cNvSpPr>
            <p:nvPr/>
          </p:nvSpPr>
          <p:spPr bwMode="auto">
            <a:xfrm>
              <a:off x="3744" y="1536"/>
              <a:ext cx="177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50000"/>
                </a:spcBef>
                <a:buFontTx/>
                <a:buNone/>
              </a:pPr>
              <a:r>
                <a:rPr kumimoji="1" lang="en-US" altLang="zh-CN" sz="2800" dirty="0">
                  <a:solidFill>
                    <a:srgbClr val="0000FF"/>
                  </a:solidFill>
                  <a:latin typeface="+mn-lt"/>
                  <a:ea typeface="+mn-ea"/>
                </a:rPr>
                <a:t>(</a:t>
              </a:r>
              <a:r>
                <a:rPr kumimoji="1" lang="en-US" altLang="zh-CN" sz="2800" dirty="0" err="1">
                  <a:solidFill>
                    <a:srgbClr val="0000FF"/>
                  </a:solidFill>
                  <a:latin typeface="+mn-lt"/>
                  <a:ea typeface="+mn-ea"/>
                </a:rPr>
                <a:t>J.von</a:t>
              </a:r>
              <a:r>
                <a:rPr kumimoji="1" lang="en-US" altLang="zh-CN" sz="2800" dirty="0">
                  <a:solidFill>
                    <a:srgbClr val="0000FF"/>
                  </a:solidFill>
                  <a:latin typeface="+mn-lt"/>
                  <a:ea typeface="+mn-ea"/>
                </a:rPr>
                <a:t> </a:t>
              </a:r>
              <a:r>
                <a:rPr kumimoji="1" lang="en-US" altLang="zh-CN" sz="2800" dirty="0" err="1">
                  <a:solidFill>
                    <a:srgbClr val="0000FF"/>
                  </a:solidFill>
                  <a:latin typeface="+mn-lt"/>
                  <a:ea typeface="+mn-ea"/>
                </a:rPr>
                <a:t>Fraunhofer</a:t>
              </a:r>
              <a:r>
                <a:rPr kumimoji="1" lang="en-US" altLang="zh-CN" sz="2800" dirty="0">
                  <a:solidFill>
                    <a:srgbClr val="0000FF"/>
                  </a:solidFill>
                  <a:latin typeface="+mn-lt"/>
                  <a:ea typeface="+mn-ea"/>
                </a:rPr>
                <a:t>)</a:t>
              </a:r>
            </a:p>
          </p:txBody>
        </p:sp>
      </p:grpSp>
      <p:grpSp>
        <p:nvGrpSpPr>
          <p:cNvPr id="4" name="组合 3"/>
          <p:cNvGrpSpPr/>
          <p:nvPr/>
        </p:nvGrpSpPr>
        <p:grpSpPr>
          <a:xfrm>
            <a:off x="2523825" y="3792423"/>
            <a:ext cx="3287713" cy="2196136"/>
            <a:chOff x="2523825" y="3792423"/>
            <a:chExt cx="3287713" cy="2196136"/>
          </a:xfrm>
        </p:grpSpPr>
        <p:grpSp>
          <p:nvGrpSpPr>
            <p:cNvPr id="3" name="Group 73"/>
            <p:cNvGrpSpPr>
              <a:grpSpLocks/>
            </p:cNvGrpSpPr>
            <p:nvPr/>
          </p:nvGrpSpPr>
          <p:grpSpPr bwMode="auto">
            <a:xfrm>
              <a:off x="2523825" y="3854959"/>
              <a:ext cx="3287713" cy="2133600"/>
              <a:chOff x="3273" y="901"/>
              <a:chExt cx="2071" cy="1344"/>
            </a:xfrm>
          </p:grpSpPr>
          <p:sp>
            <p:nvSpPr>
              <p:cNvPr id="68616" name="Rectangle 6"/>
              <p:cNvSpPr>
                <a:spLocks noChangeArrowheads="1"/>
              </p:cNvSpPr>
              <p:nvPr/>
            </p:nvSpPr>
            <p:spPr bwMode="auto">
              <a:xfrm>
                <a:off x="4512" y="1359"/>
                <a:ext cx="136" cy="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kumimoji="1" lang="zh-CN" altLang="zh-CN" sz="2800">
                  <a:solidFill>
                    <a:srgbClr val="0000FF"/>
                  </a:solidFill>
                  <a:latin typeface="+mn-lt"/>
                  <a:ea typeface="+mn-ea"/>
                </a:endParaRPr>
              </a:p>
            </p:txBody>
          </p:sp>
          <p:grpSp>
            <p:nvGrpSpPr>
              <p:cNvPr id="68617" name="Group 9"/>
              <p:cNvGrpSpPr>
                <a:grpSpLocks/>
              </p:cNvGrpSpPr>
              <p:nvPr/>
            </p:nvGrpSpPr>
            <p:grpSpPr bwMode="auto">
              <a:xfrm>
                <a:off x="3273" y="1107"/>
                <a:ext cx="865" cy="864"/>
                <a:chOff x="282" y="2657"/>
                <a:chExt cx="1104" cy="864"/>
              </a:xfrm>
            </p:grpSpPr>
            <p:sp>
              <p:nvSpPr>
                <p:cNvPr id="68629" name="Line 10"/>
                <p:cNvSpPr>
                  <a:spLocks noChangeShapeType="1"/>
                </p:cNvSpPr>
                <p:nvPr/>
              </p:nvSpPr>
              <p:spPr bwMode="auto">
                <a:xfrm>
                  <a:off x="282" y="3089"/>
                  <a:ext cx="1104" cy="0"/>
                </a:xfrm>
                <a:prstGeom prst="line">
                  <a:avLst/>
                </a:prstGeom>
                <a:noFill/>
                <a:ln w="28575">
                  <a:solidFill>
                    <a:srgbClr val="9900FF"/>
                  </a:solidFill>
                  <a:round/>
                  <a:headEnd/>
                  <a:tailEnd type="triangle" w="sm" len="lg"/>
                </a:ln>
                <a:extLst>
                  <a:ext uri="{909E8E84-426E-40DD-AFC4-6F175D3DCCD1}">
                    <a14:hiddenFill xmlns:a14="http://schemas.microsoft.com/office/drawing/2010/main">
                      <a:noFill/>
                    </a14:hiddenFill>
                  </a:ext>
                </a:extLst>
              </p:spPr>
              <p:txBody>
                <a:bodyPr lIns="90000" tIns="46800" rIns="90000" bIns="46800"/>
                <a:lstStyle/>
                <a:p>
                  <a:pPr algn="just"/>
                  <a:endParaRPr lang="zh-CN" altLang="en-US" sz="2800">
                    <a:solidFill>
                      <a:srgbClr val="0000FF"/>
                    </a:solidFill>
                    <a:latin typeface="+mn-lt"/>
                    <a:ea typeface="+mn-ea"/>
                  </a:endParaRPr>
                </a:p>
              </p:txBody>
            </p:sp>
            <p:sp>
              <p:nvSpPr>
                <p:cNvPr id="68630" name="Line 11"/>
                <p:cNvSpPr>
                  <a:spLocks noChangeShapeType="1"/>
                </p:cNvSpPr>
                <p:nvPr/>
              </p:nvSpPr>
              <p:spPr bwMode="auto">
                <a:xfrm>
                  <a:off x="282" y="3233"/>
                  <a:ext cx="1104" cy="0"/>
                </a:xfrm>
                <a:prstGeom prst="line">
                  <a:avLst/>
                </a:prstGeom>
                <a:noFill/>
                <a:ln w="28575">
                  <a:solidFill>
                    <a:srgbClr val="9900FF"/>
                  </a:solidFill>
                  <a:round/>
                  <a:headEnd/>
                  <a:tailEnd type="triangle" w="sm" len="lg"/>
                </a:ln>
                <a:extLst>
                  <a:ext uri="{909E8E84-426E-40DD-AFC4-6F175D3DCCD1}">
                    <a14:hiddenFill xmlns:a14="http://schemas.microsoft.com/office/drawing/2010/main">
                      <a:noFill/>
                    </a14:hiddenFill>
                  </a:ext>
                </a:extLst>
              </p:spPr>
              <p:txBody>
                <a:bodyPr lIns="90000" tIns="46800" rIns="90000" bIns="46800"/>
                <a:lstStyle/>
                <a:p>
                  <a:pPr algn="just"/>
                  <a:endParaRPr lang="zh-CN" altLang="en-US" sz="2800">
                    <a:solidFill>
                      <a:srgbClr val="0000FF"/>
                    </a:solidFill>
                    <a:latin typeface="+mn-lt"/>
                    <a:ea typeface="+mn-ea"/>
                  </a:endParaRPr>
                </a:p>
              </p:txBody>
            </p:sp>
            <p:sp>
              <p:nvSpPr>
                <p:cNvPr id="68631" name="Line 12"/>
                <p:cNvSpPr>
                  <a:spLocks noChangeShapeType="1"/>
                </p:cNvSpPr>
                <p:nvPr/>
              </p:nvSpPr>
              <p:spPr bwMode="auto">
                <a:xfrm>
                  <a:off x="282" y="3377"/>
                  <a:ext cx="1104" cy="0"/>
                </a:xfrm>
                <a:prstGeom prst="line">
                  <a:avLst/>
                </a:prstGeom>
                <a:noFill/>
                <a:ln w="28575">
                  <a:solidFill>
                    <a:srgbClr val="9900FF"/>
                  </a:solidFill>
                  <a:round/>
                  <a:headEnd/>
                  <a:tailEnd type="triangle" w="sm" len="lg"/>
                </a:ln>
                <a:extLst>
                  <a:ext uri="{909E8E84-426E-40DD-AFC4-6F175D3DCCD1}">
                    <a14:hiddenFill xmlns:a14="http://schemas.microsoft.com/office/drawing/2010/main">
                      <a:noFill/>
                    </a14:hiddenFill>
                  </a:ext>
                </a:extLst>
              </p:spPr>
              <p:txBody>
                <a:bodyPr lIns="90000" tIns="46800" rIns="90000" bIns="46800"/>
                <a:lstStyle/>
                <a:p>
                  <a:pPr algn="just"/>
                  <a:endParaRPr lang="zh-CN" altLang="en-US" sz="2800">
                    <a:solidFill>
                      <a:srgbClr val="0000FF"/>
                    </a:solidFill>
                    <a:latin typeface="+mn-lt"/>
                    <a:ea typeface="+mn-ea"/>
                  </a:endParaRPr>
                </a:p>
              </p:txBody>
            </p:sp>
            <p:sp>
              <p:nvSpPr>
                <p:cNvPr id="68632" name="Line 13"/>
                <p:cNvSpPr>
                  <a:spLocks noChangeShapeType="1"/>
                </p:cNvSpPr>
                <p:nvPr/>
              </p:nvSpPr>
              <p:spPr bwMode="auto">
                <a:xfrm>
                  <a:off x="282" y="2945"/>
                  <a:ext cx="1104" cy="0"/>
                </a:xfrm>
                <a:prstGeom prst="line">
                  <a:avLst/>
                </a:prstGeom>
                <a:noFill/>
                <a:ln w="28575">
                  <a:solidFill>
                    <a:srgbClr val="9900FF"/>
                  </a:solidFill>
                  <a:round/>
                  <a:headEnd/>
                  <a:tailEnd type="triangle" w="sm" len="lg"/>
                </a:ln>
                <a:extLst>
                  <a:ext uri="{909E8E84-426E-40DD-AFC4-6F175D3DCCD1}">
                    <a14:hiddenFill xmlns:a14="http://schemas.microsoft.com/office/drawing/2010/main">
                      <a:noFill/>
                    </a14:hiddenFill>
                  </a:ext>
                </a:extLst>
              </p:spPr>
              <p:txBody>
                <a:bodyPr lIns="90000" tIns="46800" rIns="90000" bIns="46800"/>
                <a:lstStyle/>
                <a:p>
                  <a:pPr algn="just"/>
                  <a:endParaRPr lang="zh-CN" altLang="en-US" sz="2800">
                    <a:solidFill>
                      <a:srgbClr val="0000FF"/>
                    </a:solidFill>
                    <a:latin typeface="+mn-lt"/>
                    <a:ea typeface="+mn-ea"/>
                  </a:endParaRPr>
                </a:p>
              </p:txBody>
            </p:sp>
            <p:sp>
              <p:nvSpPr>
                <p:cNvPr id="68633" name="Line 14"/>
                <p:cNvSpPr>
                  <a:spLocks noChangeShapeType="1"/>
                </p:cNvSpPr>
                <p:nvPr/>
              </p:nvSpPr>
              <p:spPr bwMode="auto">
                <a:xfrm>
                  <a:off x="282" y="3521"/>
                  <a:ext cx="1104" cy="0"/>
                </a:xfrm>
                <a:prstGeom prst="line">
                  <a:avLst/>
                </a:prstGeom>
                <a:noFill/>
                <a:ln w="28575">
                  <a:solidFill>
                    <a:srgbClr val="9900FF"/>
                  </a:solidFill>
                  <a:round/>
                  <a:headEnd/>
                  <a:tailEnd type="triangle" w="sm" len="lg"/>
                </a:ln>
                <a:extLst>
                  <a:ext uri="{909E8E84-426E-40DD-AFC4-6F175D3DCCD1}">
                    <a14:hiddenFill xmlns:a14="http://schemas.microsoft.com/office/drawing/2010/main">
                      <a:noFill/>
                    </a14:hiddenFill>
                  </a:ext>
                </a:extLst>
              </p:spPr>
              <p:txBody>
                <a:bodyPr lIns="90000" tIns="46800" rIns="90000" bIns="46800"/>
                <a:lstStyle/>
                <a:p>
                  <a:pPr algn="just"/>
                  <a:endParaRPr lang="zh-CN" altLang="en-US" sz="2800">
                    <a:solidFill>
                      <a:srgbClr val="0000FF"/>
                    </a:solidFill>
                    <a:latin typeface="+mn-lt"/>
                    <a:ea typeface="+mn-ea"/>
                  </a:endParaRPr>
                </a:p>
              </p:txBody>
            </p:sp>
            <p:sp>
              <p:nvSpPr>
                <p:cNvPr id="68634" name="Line 15"/>
                <p:cNvSpPr>
                  <a:spLocks noChangeShapeType="1"/>
                </p:cNvSpPr>
                <p:nvPr/>
              </p:nvSpPr>
              <p:spPr bwMode="auto">
                <a:xfrm>
                  <a:off x="282" y="2801"/>
                  <a:ext cx="1104" cy="0"/>
                </a:xfrm>
                <a:prstGeom prst="line">
                  <a:avLst/>
                </a:prstGeom>
                <a:noFill/>
                <a:ln w="28575">
                  <a:solidFill>
                    <a:srgbClr val="9900FF"/>
                  </a:solidFill>
                  <a:round/>
                  <a:headEnd/>
                  <a:tailEnd type="triangle" w="sm" len="lg"/>
                </a:ln>
                <a:extLst>
                  <a:ext uri="{909E8E84-426E-40DD-AFC4-6F175D3DCCD1}">
                    <a14:hiddenFill xmlns:a14="http://schemas.microsoft.com/office/drawing/2010/main">
                      <a:noFill/>
                    </a14:hiddenFill>
                  </a:ext>
                </a:extLst>
              </p:spPr>
              <p:txBody>
                <a:bodyPr lIns="90000" tIns="46800" rIns="90000" bIns="46800"/>
                <a:lstStyle/>
                <a:p>
                  <a:pPr algn="just"/>
                  <a:endParaRPr lang="zh-CN" altLang="en-US" sz="2800">
                    <a:solidFill>
                      <a:srgbClr val="0000FF"/>
                    </a:solidFill>
                    <a:latin typeface="+mn-lt"/>
                    <a:ea typeface="+mn-ea"/>
                  </a:endParaRPr>
                </a:p>
              </p:txBody>
            </p:sp>
            <p:sp>
              <p:nvSpPr>
                <p:cNvPr id="68635" name="Line 16"/>
                <p:cNvSpPr>
                  <a:spLocks noChangeShapeType="1"/>
                </p:cNvSpPr>
                <p:nvPr/>
              </p:nvSpPr>
              <p:spPr bwMode="auto">
                <a:xfrm>
                  <a:off x="282" y="2657"/>
                  <a:ext cx="1104" cy="0"/>
                </a:xfrm>
                <a:prstGeom prst="line">
                  <a:avLst/>
                </a:prstGeom>
                <a:noFill/>
                <a:ln w="28575">
                  <a:solidFill>
                    <a:srgbClr val="9900FF"/>
                  </a:solidFill>
                  <a:round/>
                  <a:headEnd/>
                  <a:tailEnd type="triangle" w="sm" len="lg"/>
                </a:ln>
                <a:extLst>
                  <a:ext uri="{909E8E84-426E-40DD-AFC4-6F175D3DCCD1}">
                    <a14:hiddenFill xmlns:a14="http://schemas.microsoft.com/office/drawing/2010/main">
                      <a:noFill/>
                    </a14:hiddenFill>
                  </a:ext>
                </a:extLst>
              </p:spPr>
              <p:txBody>
                <a:bodyPr lIns="90000" tIns="46800" rIns="90000" bIns="46800"/>
                <a:lstStyle/>
                <a:p>
                  <a:pPr algn="just"/>
                  <a:endParaRPr lang="zh-CN" altLang="en-US" sz="2800">
                    <a:solidFill>
                      <a:srgbClr val="0000FF"/>
                    </a:solidFill>
                    <a:latin typeface="+mn-lt"/>
                    <a:ea typeface="+mn-ea"/>
                  </a:endParaRPr>
                </a:p>
              </p:txBody>
            </p:sp>
          </p:grpSp>
          <p:grpSp>
            <p:nvGrpSpPr>
              <p:cNvPr id="68618" name="Group 17"/>
              <p:cNvGrpSpPr>
                <a:grpSpLocks/>
              </p:cNvGrpSpPr>
              <p:nvPr/>
            </p:nvGrpSpPr>
            <p:grpSpPr bwMode="auto">
              <a:xfrm>
                <a:off x="4138" y="963"/>
                <a:ext cx="1206" cy="864"/>
                <a:chOff x="1386" y="2513"/>
                <a:chExt cx="1206" cy="864"/>
              </a:xfrm>
            </p:grpSpPr>
            <p:sp>
              <p:nvSpPr>
                <p:cNvPr id="68624" name="Line 18"/>
                <p:cNvSpPr>
                  <a:spLocks noChangeShapeType="1"/>
                </p:cNvSpPr>
                <p:nvPr/>
              </p:nvSpPr>
              <p:spPr bwMode="auto">
                <a:xfrm flipV="1">
                  <a:off x="1386" y="2513"/>
                  <a:ext cx="1200" cy="288"/>
                </a:xfrm>
                <a:prstGeom prst="line">
                  <a:avLst/>
                </a:prstGeom>
                <a:noFill/>
                <a:ln w="28575">
                  <a:solidFill>
                    <a:srgbClr val="9900FF"/>
                  </a:solidFill>
                  <a:round/>
                  <a:headEnd/>
                  <a:tailEnd type="triangle" w="sm" len="lg"/>
                </a:ln>
                <a:extLst>
                  <a:ext uri="{909E8E84-426E-40DD-AFC4-6F175D3DCCD1}">
                    <a14:hiddenFill xmlns:a14="http://schemas.microsoft.com/office/drawing/2010/main">
                      <a:noFill/>
                    </a14:hiddenFill>
                  </a:ext>
                </a:extLst>
              </p:spPr>
              <p:txBody>
                <a:bodyPr lIns="90000" tIns="46800" rIns="90000" bIns="46800"/>
                <a:lstStyle/>
                <a:p>
                  <a:pPr algn="just"/>
                  <a:endParaRPr lang="zh-CN" altLang="en-US" sz="2800">
                    <a:solidFill>
                      <a:srgbClr val="0000FF"/>
                    </a:solidFill>
                    <a:latin typeface="+mn-lt"/>
                    <a:ea typeface="+mn-ea"/>
                  </a:endParaRPr>
                </a:p>
              </p:txBody>
            </p:sp>
            <p:sp>
              <p:nvSpPr>
                <p:cNvPr id="68625" name="Line 19"/>
                <p:cNvSpPr>
                  <a:spLocks noChangeShapeType="1"/>
                </p:cNvSpPr>
                <p:nvPr/>
              </p:nvSpPr>
              <p:spPr bwMode="auto">
                <a:xfrm flipV="1">
                  <a:off x="1386" y="2657"/>
                  <a:ext cx="1200" cy="288"/>
                </a:xfrm>
                <a:prstGeom prst="line">
                  <a:avLst/>
                </a:prstGeom>
                <a:noFill/>
                <a:ln w="28575">
                  <a:solidFill>
                    <a:srgbClr val="9900FF"/>
                  </a:solidFill>
                  <a:round/>
                  <a:headEnd/>
                  <a:tailEnd type="triangle" w="sm" len="lg"/>
                </a:ln>
                <a:extLst>
                  <a:ext uri="{909E8E84-426E-40DD-AFC4-6F175D3DCCD1}">
                    <a14:hiddenFill xmlns:a14="http://schemas.microsoft.com/office/drawing/2010/main">
                      <a:noFill/>
                    </a14:hiddenFill>
                  </a:ext>
                </a:extLst>
              </p:spPr>
              <p:txBody>
                <a:bodyPr lIns="90000" tIns="46800" rIns="90000" bIns="46800"/>
                <a:lstStyle/>
                <a:p>
                  <a:pPr algn="just"/>
                  <a:endParaRPr lang="zh-CN" altLang="en-US" sz="2800">
                    <a:solidFill>
                      <a:srgbClr val="0000FF"/>
                    </a:solidFill>
                    <a:latin typeface="+mn-lt"/>
                    <a:ea typeface="+mn-ea"/>
                  </a:endParaRPr>
                </a:p>
              </p:txBody>
            </p:sp>
            <p:sp>
              <p:nvSpPr>
                <p:cNvPr id="68626" name="Line 20"/>
                <p:cNvSpPr>
                  <a:spLocks noChangeShapeType="1"/>
                </p:cNvSpPr>
                <p:nvPr/>
              </p:nvSpPr>
              <p:spPr bwMode="auto">
                <a:xfrm flipV="1">
                  <a:off x="1386" y="2795"/>
                  <a:ext cx="1200" cy="288"/>
                </a:xfrm>
                <a:prstGeom prst="line">
                  <a:avLst/>
                </a:prstGeom>
                <a:noFill/>
                <a:ln w="28575">
                  <a:solidFill>
                    <a:srgbClr val="9900FF"/>
                  </a:solidFill>
                  <a:round/>
                  <a:headEnd/>
                  <a:tailEnd type="triangle" w="sm" len="lg"/>
                </a:ln>
                <a:extLst>
                  <a:ext uri="{909E8E84-426E-40DD-AFC4-6F175D3DCCD1}">
                    <a14:hiddenFill xmlns:a14="http://schemas.microsoft.com/office/drawing/2010/main">
                      <a:noFill/>
                    </a14:hiddenFill>
                  </a:ext>
                </a:extLst>
              </p:spPr>
              <p:txBody>
                <a:bodyPr lIns="90000" tIns="46800" rIns="90000" bIns="46800"/>
                <a:lstStyle/>
                <a:p>
                  <a:pPr algn="just"/>
                  <a:endParaRPr lang="zh-CN" altLang="en-US" sz="2800">
                    <a:solidFill>
                      <a:srgbClr val="0000FF"/>
                    </a:solidFill>
                    <a:latin typeface="+mn-lt"/>
                    <a:ea typeface="+mn-ea"/>
                  </a:endParaRPr>
                </a:p>
              </p:txBody>
            </p:sp>
            <p:sp>
              <p:nvSpPr>
                <p:cNvPr id="68627" name="Line 21"/>
                <p:cNvSpPr>
                  <a:spLocks noChangeShapeType="1"/>
                </p:cNvSpPr>
                <p:nvPr/>
              </p:nvSpPr>
              <p:spPr bwMode="auto">
                <a:xfrm flipV="1">
                  <a:off x="1392" y="2945"/>
                  <a:ext cx="1200" cy="288"/>
                </a:xfrm>
                <a:prstGeom prst="line">
                  <a:avLst/>
                </a:prstGeom>
                <a:noFill/>
                <a:ln w="28575">
                  <a:solidFill>
                    <a:srgbClr val="9900FF"/>
                  </a:solidFill>
                  <a:round/>
                  <a:headEnd/>
                  <a:tailEnd type="triangle" w="sm" len="lg"/>
                </a:ln>
                <a:extLst>
                  <a:ext uri="{909E8E84-426E-40DD-AFC4-6F175D3DCCD1}">
                    <a14:hiddenFill xmlns:a14="http://schemas.microsoft.com/office/drawing/2010/main">
                      <a:noFill/>
                    </a14:hiddenFill>
                  </a:ext>
                </a:extLst>
              </p:spPr>
              <p:txBody>
                <a:bodyPr lIns="90000" tIns="46800" rIns="90000" bIns="46800"/>
                <a:lstStyle/>
                <a:p>
                  <a:pPr algn="just"/>
                  <a:endParaRPr lang="zh-CN" altLang="en-US" sz="2800">
                    <a:solidFill>
                      <a:srgbClr val="0000FF"/>
                    </a:solidFill>
                    <a:latin typeface="+mn-lt"/>
                    <a:ea typeface="+mn-ea"/>
                  </a:endParaRPr>
                </a:p>
              </p:txBody>
            </p:sp>
            <p:sp>
              <p:nvSpPr>
                <p:cNvPr id="68628" name="Line 22"/>
                <p:cNvSpPr>
                  <a:spLocks noChangeShapeType="1"/>
                </p:cNvSpPr>
                <p:nvPr/>
              </p:nvSpPr>
              <p:spPr bwMode="auto">
                <a:xfrm flipV="1">
                  <a:off x="1392" y="3089"/>
                  <a:ext cx="1200" cy="288"/>
                </a:xfrm>
                <a:prstGeom prst="line">
                  <a:avLst/>
                </a:prstGeom>
                <a:noFill/>
                <a:ln w="28575">
                  <a:solidFill>
                    <a:srgbClr val="9900FF"/>
                  </a:solidFill>
                  <a:round/>
                  <a:headEnd/>
                  <a:tailEnd type="triangle" w="sm" len="lg"/>
                </a:ln>
                <a:extLst>
                  <a:ext uri="{909E8E84-426E-40DD-AFC4-6F175D3DCCD1}">
                    <a14:hiddenFill xmlns:a14="http://schemas.microsoft.com/office/drawing/2010/main">
                      <a:noFill/>
                    </a14:hiddenFill>
                  </a:ext>
                </a:extLst>
              </p:spPr>
              <p:txBody>
                <a:bodyPr lIns="90000" tIns="46800" rIns="90000" bIns="46800"/>
                <a:lstStyle/>
                <a:p>
                  <a:pPr algn="just"/>
                  <a:endParaRPr lang="zh-CN" altLang="en-US" sz="2800">
                    <a:solidFill>
                      <a:srgbClr val="0000FF"/>
                    </a:solidFill>
                    <a:latin typeface="+mn-lt"/>
                    <a:ea typeface="+mn-ea"/>
                  </a:endParaRPr>
                </a:p>
              </p:txBody>
            </p:sp>
          </p:grpSp>
          <p:grpSp>
            <p:nvGrpSpPr>
              <p:cNvPr id="68620" name="Group 26"/>
              <p:cNvGrpSpPr>
                <a:grpSpLocks/>
              </p:cNvGrpSpPr>
              <p:nvPr/>
            </p:nvGrpSpPr>
            <p:grpSpPr bwMode="auto">
              <a:xfrm>
                <a:off x="4117" y="901"/>
                <a:ext cx="0" cy="1344"/>
                <a:chOff x="4176" y="2304"/>
                <a:chExt cx="0" cy="1344"/>
              </a:xfrm>
            </p:grpSpPr>
            <p:sp>
              <p:nvSpPr>
                <p:cNvPr id="68622" name="Line 27"/>
                <p:cNvSpPr>
                  <a:spLocks noChangeShapeType="1"/>
                </p:cNvSpPr>
                <p:nvPr/>
              </p:nvSpPr>
              <p:spPr bwMode="auto">
                <a:xfrm>
                  <a:off x="4176" y="2304"/>
                  <a:ext cx="0" cy="384"/>
                </a:xfrm>
                <a:prstGeom prst="line">
                  <a:avLst/>
                </a:prstGeom>
                <a:noFill/>
                <a:ln w="76200">
                  <a:solidFill>
                    <a:schemeClr val="tx2"/>
                  </a:solidFill>
                  <a:round/>
                  <a:headEnd/>
                  <a:tailEnd/>
                </a:ln>
                <a:extLst>
                  <a:ext uri="{909E8E84-426E-40DD-AFC4-6F175D3DCCD1}">
                    <a14:hiddenFill xmlns:a14="http://schemas.microsoft.com/office/drawing/2010/main">
                      <a:noFill/>
                    </a14:hiddenFill>
                  </a:ext>
                </a:extLst>
              </p:spPr>
              <p:txBody>
                <a:bodyPr lIns="90000" tIns="46800" rIns="90000" bIns="46800"/>
                <a:lstStyle/>
                <a:p>
                  <a:pPr algn="just"/>
                  <a:endParaRPr lang="zh-CN" altLang="en-US" sz="2800">
                    <a:solidFill>
                      <a:srgbClr val="0000FF"/>
                    </a:solidFill>
                    <a:latin typeface="+mn-lt"/>
                    <a:ea typeface="+mn-ea"/>
                  </a:endParaRPr>
                </a:p>
              </p:txBody>
            </p:sp>
            <p:sp>
              <p:nvSpPr>
                <p:cNvPr id="68623" name="Line 28"/>
                <p:cNvSpPr>
                  <a:spLocks noChangeShapeType="1"/>
                </p:cNvSpPr>
                <p:nvPr/>
              </p:nvSpPr>
              <p:spPr bwMode="auto">
                <a:xfrm>
                  <a:off x="4176" y="3264"/>
                  <a:ext cx="0" cy="384"/>
                </a:xfrm>
                <a:prstGeom prst="line">
                  <a:avLst/>
                </a:prstGeom>
                <a:noFill/>
                <a:ln w="76200">
                  <a:solidFill>
                    <a:schemeClr val="tx2"/>
                  </a:solidFill>
                  <a:round/>
                  <a:headEnd/>
                  <a:tailEnd/>
                </a:ln>
                <a:extLst>
                  <a:ext uri="{909E8E84-426E-40DD-AFC4-6F175D3DCCD1}">
                    <a14:hiddenFill xmlns:a14="http://schemas.microsoft.com/office/drawing/2010/main">
                      <a:noFill/>
                    </a14:hiddenFill>
                  </a:ext>
                </a:extLst>
              </p:spPr>
              <p:txBody>
                <a:bodyPr lIns="90000" tIns="46800" rIns="90000" bIns="46800"/>
                <a:lstStyle/>
                <a:p>
                  <a:pPr algn="just"/>
                  <a:endParaRPr lang="zh-CN" altLang="en-US" sz="2800">
                    <a:solidFill>
                      <a:srgbClr val="0000FF"/>
                    </a:solidFill>
                    <a:latin typeface="+mn-lt"/>
                    <a:ea typeface="+mn-ea"/>
                  </a:endParaRPr>
                </a:p>
              </p:txBody>
            </p:sp>
          </p:grpSp>
        </p:grpSp>
        <mc:AlternateContent xmlns:mc="http://schemas.openxmlformats.org/markup-compatibility/2006" xmlns:a14="http://schemas.microsoft.com/office/drawing/2010/main">
          <mc:Choice Requires="a14">
            <p:sp>
              <p:nvSpPr>
                <p:cNvPr id="30" name="矩形 29"/>
                <p:cNvSpPr/>
                <p:nvPr/>
              </p:nvSpPr>
              <p:spPr>
                <a:xfrm>
                  <a:off x="3835273" y="3792423"/>
                  <a:ext cx="4817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𝑆</m:t>
                        </m:r>
                      </m:oMath>
                    </m:oMathPara>
                  </a14:m>
                  <a:endParaRPr lang="zh-CN" altLang="en-US" sz="2800" dirty="0">
                    <a:solidFill>
                      <a:srgbClr val="0000FF"/>
                    </a:solidFill>
                  </a:endParaRPr>
                </a:p>
              </p:txBody>
            </p:sp>
          </mc:Choice>
          <mc:Fallback xmlns="">
            <p:sp>
              <p:nvSpPr>
                <p:cNvPr id="30" name="矩形 29"/>
                <p:cNvSpPr>
                  <a:spLocks noRot="1" noChangeAspect="1" noMove="1" noResize="1" noEditPoints="1" noAdjustHandles="1" noChangeArrowheads="1" noChangeShapeType="1" noTextEdit="1"/>
                </p:cNvSpPr>
                <p:nvPr/>
              </p:nvSpPr>
              <p:spPr>
                <a:xfrm>
                  <a:off x="3835273" y="3792423"/>
                  <a:ext cx="481799" cy="523220"/>
                </a:xfrm>
                <a:prstGeom prst="rect">
                  <a:avLst/>
                </a:prstGeom>
                <a:blipFill>
                  <a:blip r:embed="rId5"/>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9765539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858" name="Text Box 74"/>
          <p:cNvSpPr txBox="1">
            <a:spLocks noChangeArrowheads="1"/>
          </p:cNvSpPr>
          <p:nvPr/>
        </p:nvSpPr>
        <p:spPr bwMode="auto">
          <a:xfrm>
            <a:off x="2209800" y="487677"/>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just" eaLnBrk="1" hangingPunct="1">
              <a:spcBef>
                <a:spcPct val="50000"/>
              </a:spcBef>
              <a:defRPr sz="2800">
                <a:solidFill>
                  <a:srgbClr val="0000FF"/>
                </a:solidFill>
                <a:latin typeface="+mn-lt"/>
                <a:ea typeface="+mn-ea"/>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r>
              <a:rPr lang="en-US" altLang="zh-CN" dirty="0"/>
              <a:t>2</a:t>
            </a:r>
            <a:r>
              <a:rPr lang="zh-CN" altLang="en-US" dirty="0"/>
              <a:t>、光轴  主平面</a:t>
            </a:r>
          </a:p>
        </p:txBody>
      </p:sp>
      <p:sp>
        <p:nvSpPr>
          <p:cNvPr id="502859" name="Rectangle 75"/>
          <p:cNvSpPr>
            <a:spLocks noChangeArrowheads="1"/>
          </p:cNvSpPr>
          <p:nvPr/>
        </p:nvSpPr>
        <p:spPr bwMode="auto">
          <a:xfrm>
            <a:off x="2209800" y="1302253"/>
            <a:ext cx="4453919"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kumimoji="1" lang="zh-CN" altLang="en-US" sz="2800" dirty="0">
                <a:solidFill>
                  <a:srgbClr val="0000FF"/>
                </a:solidFill>
                <a:latin typeface="+mn-lt"/>
                <a:ea typeface="+mn-ea"/>
              </a:rPr>
              <a:t>光轴：在方解石这类晶体中存在一个特殊的方向，当光线沿这一方向传播时不发生双折射现象，称这一方向为晶体的光轴。</a:t>
            </a:r>
            <a:endParaRPr kumimoji="1" lang="en-US" altLang="zh-CN" sz="2800" dirty="0">
              <a:solidFill>
                <a:srgbClr val="0000FF"/>
              </a:solidFill>
              <a:latin typeface="+mn-lt"/>
              <a:ea typeface="+mn-ea"/>
            </a:endParaRPr>
          </a:p>
        </p:txBody>
      </p:sp>
      <p:sp>
        <p:nvSpPr>
          <p:cNvPr id="48132" name="Rectangle 76"/>
          <p:cNvSpPr>
            <a:spLocks noChangeArrowheads="1"/>
          </p:cNvSpPr>
          <p:nvPr/>
        </p:nvSpPr>
        <p:spPr bwMode="auto">
          <a:xfrm>
            <a:off x="7472821" y="558017"/>
            <a:ext cx="4206875" cy="5715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solidFill>
                <a:srgbClr val="0000FF"/>
              </a:solidFill>
              <a:latin typeface="+mn-lt"/>
              <a:ea typeface="+mn-ea"/>
            </a:endParaRPr>
          </a:p>
        </p:txBody>
      </p:sp>
      <p:grpSp>
        <p:nvGrpSpPr>
          <p:cNvPr id="2" name="Group 77"/>
          <p:cNvGrpSpPr>
            <a:grpSpLocks/>
          </p:cNvGrpSpPr>
          <p:nvPr/>
        </p:nvGrpSpPr>
        <p:grpSpPr bwMode="auto">
          <a:xfrm>
            <a:off x="8463420" y="4063218"/>
            <a:ext cx="2209800" cy="2119313"/>
            <a:chOff x="3648" y="2649"/>
            <a:chExt cx="1392" cy="1335"/>
          </a:xfrm>
        </p:grpSpPr>
        <p:grpSp>
          <p:nvGrpSpPr>
            <p:cNvPr id="48163" name="Group 78"/>
            <p:cNvGrpSpPr>
              <a:grpSpLocks/>
            </p:cNvGrpSpPr>
            <p:nvPr/>
          </p:nvGrpSpPr>
          <p:grpSpPr bwMode="auto">
            <a:xfrm>
              <a:off x="3648" y="2958"/>
              <a:ext cx="1392" cy="798"/>
              <a:chOff x="2688" y="1200"/>
              <a:chExt cx="1536" cy="912"/>
            </a:xfrm>
          </p:grpSpPr>
          <p:sp>
            <p:nvSpPr>
              <p:cNvPr id="48170" name="AutoShape 79"/>
              <p:cNvSpPr>
                <a:spLocks noChangeArrowheads="1"/>
              </p:cNvSpPr>
              <p:nvPr/>
            </p:nvSpPr>
            <p:spPr bwMode="auto">
              <a:xfrm rot="1772699">
                <a:off x="2688" y="1200"/>
                <a:ext cx="1536" cy="912"/>
              </a:xfrm>
              <a:prstGeom prst="parallelogram">
                <a:avLst>
                  <a:gd name="adj" fmla="val 57076"/>
                </a:avLst>
              </a:prstGeom>
              <a:solidFill>
                <a:schemeClr val="accent1"/>
              </a:solidFill>
              <a:ln w="19050">
                <a:solidFill>
                  <a:schemeClr val="tx2"/>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solidFill>
                    <a:srgbClr val="0000FF"/>
                  </a:solidFill>
                  <a:latin typeface="+mn-lt"/>
                  <a:ea typeface="+mn-ea"/>
                </a:endParaRPr>
              </a:p>
            </p:txBody>
          </p:sp>
          <p:sp>
            <p:nvSpPr>
              <p:cNvPr id="48171" name="Line 80"/>
              <p:cNvSpPr>
                <a:spLocks noChangeShapeType="1"/>
              </p:cNvSpPr>
              <p:nvPr/>
            </p:nvSpPr>
            <p:spPr bwMode="auto">
              <a:xfrm>
                <a:off x="3264" y="1248"/>
                <a:ext cx="432" cy="0"/>
              </a:xfrm>
              <a:prstGeom prst="line">
                <a:avLst/>
              </a:prstGeom>
              <a:noFill/>
              <a:ln w="19050">
                <a:solidFill>
                  <a:schemeClr val="tx2"/>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8172" name="Line 81"/>
              <p:cNvSpPr>
                <a:spLocks noChangeShapeType="1"/>
              </p:cNvSpPr>
              <p:nvPr/>
            </p:nvSpPr>
            <p:spPr bwMode="auto">
              <a:xfrm>
                <a:off x="3264" y="2064"/>
                <a:ext cx="432" cy="0"/>
              </a:xfrm>
              <a:prstGeom prst="line">
                <a:avLst/>
              </a:prstGeom>
              <a:noFill/>
              <a:ln w="19050">
                <a:solidFill>
                  <a:schemeClr val="tx2"/>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grpSp>
        <p:grpSp>
          <p:nvGrpSpPr>
            <p:cNvPr id="48164" name="Group 82"/>
            <p:cNvGrpSpPr>
              <a:grpSpLocks/>
            </p:cNvGrpSpPr>
            <p:nvPr/>
          </p:nvGrpSpPr>
          <p:grpSpPr bwMode="auto">
            <a:xfrm flipH="1">
              <a:off x="4476" y="2784"/>
              <a:ext cx="47" cy="1200"/>
              <a:chOff x="3600" y="816"/>
              <a:chExt cx="0" cy="1584"/>
            </a:xfrm>
          </p:grpSpPr>
          <p:sp>
            <p:nvSpPr>
              <p:cNvPr id="48167" name="Line 83"/>
              <p:cNvSpPr>
                <a:spLocks noChangeShapeType="1"/>
              </p:cNvSpPr>
              <p:nvPr/>
            </p:nvSpPr>
            <p:spPr bwMode="auto">
              <a:xfrm>
                <a:off x="3600" y="816"/>
                <a:ext cx="0" cy="576"/>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8168" name="Line 84"/>
              <p:cNvSpPr>
                <a:spLocks noChangeShapeType="1"/>
              </p:cNvSpPr>
              <p:nvPr/>
            </p:nvSpPr>
            <p:spPr bwMode="auto">
              <a:xfrm>
                <a:off x="3600" y="1248"/>
                <a:ext cx="0" cy="576"/>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8169" name="Line 85"/>
              <p:cNvSpPr>
                <a:spLocks noChangeShapeType="1"/>
              </p:cNvSpPr>
              <p:nvPr/>
            </p:nvSpPr>
            <p:spPr bwMode="auto">
              <a:xfrm>
                <a:off x="3600" y="1728"/>
                <a:ext cx="0" cy="672"/>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grpSp>
        <p:sp>
          <p:nvSpPr>
            <p:cNvPr id="48165" name="Line 86"/>
            <p:cNvSpPr>
              <a:spLocks noChangeShapeType="1"/>
            </p:cNvSpPr>
            <p:nvPr/>
          </p:nvSpPr>
          <p:spPr bwMode="auto">
            <a:xfrm>
              <a:off x="4320" y="2736"/>
              <a:ext cx="0" cy="1248"/>
            </a:xfrm>
            <a:prstGeom prst="line">
              <a:avLst/>
            </a:prstGeom>
            <a:noFill/>
            <a:ln w="28575">
              <a:solidFill>
                <a:srgbClr val="FF0000"/>
              </a:solidFill>
              <a:prstDash val="lgDashDot"/>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8166" name="Rectangle 87"/>
            <p:cNvSpPr>
              <a:spLocks noChangeArrowheads="1"/>
            </p:cNvSpPr>
            <p:nvPr/>
          </p:nvSpPr>
          <p:spPr bwMode="auto">
            <a:xfrm>
              <a:off x="3744" y="2649"/>
              <a:ext cx="96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a:solidFill>
                    <a:srgbClr val="0000FF"/>
                  </a:solidFill>
                  <a:latin typeface="+mn-lt"/>
                  <a:ea typeface="+mn-ea"/>
                </a:rPr>
                <a:t>光轴</a:t>
              </a:r>
            </a:p>
          </p:txBody>
        </p:sp>
      </p:grpSp>
      <p:grpSp>
        <p:nvGrpSpPr>
          <p:cNvPr id="48134" name="Group 88"/>
          <p:cNvGrpSpPr>
            <a:grpSpLocks/>
          </p:cNvGrpSpPr>
          <p:nvPr/>
        </p:nvGrpSpPr>
        <p:grpSpPr bwMode="auto">
          <a:xfrm>
            <a:off x="7549020" y="634217"/>
            <a:ext cx="4191000" cy="3371850"/>
            <a:chOff x="2832" y="528"/>
            <a:chExt cx="2640" cy="2124"/>
          </a:xfrm>
        </p:grpSpPr>
        <p:grpSp>
          <p:nvGrpSpPr>
            <p:cNvPr id="48136" name="Group 89"/>
            <p:cNvGrpSpPr>
              <a:grpSpLocks/>
            </p:cNvGrpSpPr>
            <p:nvPr/>
          </p:nvGrpSpPr>
          <p:grpSpPr bwMode="auto">
            <a:xfrm>
              <a:off x="2832" y="952"/>
              <a:ext cx="2544" cy="1423"/>
              <a:chOff x="1152" y="1680"/>
              <a:chExt cx="3100" cy="1680"/>
            </a:xfrm>
          </p:grpSpPr>
          <p:sp>
            <p:nvSpPr>
              <p:cNvPr id="48155" name="AutoShape 90"/>
              <p:cNvSpPr>
                <a:spLocks noChangeArrowheads="1"/>
              </p:cNvSpPr>
              <p:nvPr/>
            </p:nvSpPr>
            <p:spPr bwMode="auto">
              <a:xfrm rot="-1049722">
                <a:off x="1152" y="1920"/>
                <a:ext cx="1756" cy="767"/>
              </a:xfrm>
              <a:prstGeom prst="parallelogram">
                <a:avLst>
                  <a:gd name="adj" fmla="val 104625"/>
                </a:avLst>
              </a:prstGeom>
              <a:noFill/>
              <a:ln w="28575">
                <a:solidFill>
                  <a:srgbClr val="0000FF"/>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solidFill>
                    <a:srgbClr val="0000FF"/>
                  </a:solidFill>
                  <a:latin typeface="+mn-lt"/>
                  <a:ea typeface="+mn-ea"/>
                </a:endParaRPr>
              </a:p>
            </p:txBody>
          </p:sp>
          <p:sp>
            <p:nvSpPr>
              <p:cNvPr id="48156" name="Line 91"/>
              <p:cNvSpPr>
                <a:spLocks noChangeShapeType="1"/>
              </p:cNvSpPr>
              <p:nvPr/>
            </p:nvSpPr>
            <p:spPr bwMode="auto">
              <a:xfrm flipV="1">
                <a:off x="1824" y="1680"/>
                <a:ext cx="912" cy="288"/>
              </a:xfrm>
              <a:prstGeom prst="line">
                <a:avLst/>
              </a:prstGeom>
              <a:noFill/>
              <a:ln w="28575">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8157" name="AutoShape 92"/>
              <p:cNvSpPr>
                <a:spLocks noChangeArrowheads="1"/>
              </p:cNvSpPr>
              <p:nvPr/>
            </p:nvSpPr>
            <p:spPr bwMode="auto">
              <a:xfrm rot="-1049722">
                <a:off x="2496" y="2352"/>
                <a:ext cx="1756" cy="767"/>
              </a:xfrm>
              <a:prstGeom prst="parallelogram">
                <a:avLst>
                  <a:gd name="adj" fmla="val 104625"/>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solidFill>
                    <a:srgbClr val="0000FF"/>
                  </a:solidFill>
                  <a:latin typeface="+mn-lt"/>
                  <a:ea typeface="+mn-ea"/>
                </a:endParaRPr>
              </a:p>
            </p:txBody>
          </p:sp>
          <p:sp>
            <p:nvSpPr>
              <p:cNvPr id="48158" name="Line 93"/>
              <p:cNvSpPr>
                <a:spLocks noChangeShapeType="1"/>
              </p:cNvSpPr>
              <p:nvPr/>
            </p:nvSpPr>
            <p:spPr bwMode="auto">
              <a:xfrm>
                <a:off x="1824" y="1968"/>
                <a:ext cx="1344" cy="432"/>
              </a:xfrm>
              <a:prstGeom prst="line">
                <a:avLst/>
              </a:prstGeom>
              <a:noFill/>
              <a:ln w="28575">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8159" name="Line 94"/>
              <p:cNvSpPr>
                <a:spLocks noChangeShapeType="1"/>
              </p:cNvSpPr>
              <p:nvPr/>
            </p:nvSpPr>
            <p:spPr bwMode="auto">
              <a:xfrm>
                <a:off x="1296" y="2928"/>
                <a:ext cx="1344" cy="432"/>
              </a:xfrm>
              <a:prstGeom prst="line">
                <a:avLst/>
              </a:prstGeom>
              <a:noFill/>
              <a:ln w="28575">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8160" name="Line 95"/>
              <p:cNvSpPr>
                <a:spLocks noChangeShapeType="1"/>
              </p:cNvSpPr>
              <p:nvPr/>
            </p:nvSpPr>
            <p:spPr bwMode="auto">
              <a:xfrm>
                <a:off x="2736" y="1680"/>
                <a:ext cx="1344" cy="432"/>
              </a:xfrm>
              <a:prstGeom prst="line">
                <a:avLst/>
              </a:prstGeom>
              <a:noFill/>
              <a:ln w="28575">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8161" name="Line 96"/>
              <p:cNvSpPr>
                <a:spLocks noChangeShapeType="1"/>
              </p:cNvSpPr>
              <p:nvPr/>
            </p:nvSpPr>
            <p:spPr bwMode="auto">
              <a:xfrm>
                <a:off x="2208" y="2640"/>
                <a:ext cx="1392" cy="432"/>
              </a:xfrm>
              <a:prstGeom prst="line">
                <a:avLst/>
              </a:prstGeom>
              <a:noFill/>
              <a:ln w="28575">
                <a:solidFill>
                  <a:srgbClr val="0000FF"/>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8162" name="Line 97"/>
              <p:cNvSpPr>
                <a:spLocks noChangeShapeType="1"/>
              </p:cNvSpPr>
              <p:nvPr/>
            </p:nvSpPr>
            <p:spPr bwMode="auto">
              <a:xfrm flipH="1">
                <a:off x="1296" y="1968"/>
                <a:ext cx="528" cy="960"/>
              </a:xfrm>
              <a:prstGeom prst="line">
                <a:avLst/>
              </a:prstGeom>
              <a:noFill/>
              <a:ln w="28575">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grpSp>
        <p:sp>
          <p:nvSpPr>
            <p:cNvPr id="48137" name="Arc 98"/>
            <p:cNvSpPr>
              <a:spLocks/>
            </p:cNvSpPr>
            <p:nvPr/>
          </p:nvSpPr>
          <p:spPr bwMode="auto">
            <a:xfrm rot="7699427">
              <a:off x="3521" y="1569"/>
              <a:ext cx="330" cy="493"/>
            </a:xfrm>
            <a:custGeom>
              <a:avLst/>
              <a:gdLst>
                <a:gd name="T0" fmla="*/ 0 w 21072"/>
                <a:gd name="T1" fmla="*/ 0 h 21583"/>
                <a:gd name="T2" fmla="*/ 0 w 21072"/>
                <a:gd name="T3" fmla="*/ 0 h 21583"/>
                <a:gd name="T4" fmla="*/ 0 w 21072"/>
                <a:gd name="T5" fmla="*/ 0 h 21583"/>
                <a:gd name="T6" fmla="*/ 0 60000 65536"/>
                <a:gd name="T7" fmla="*/ 0 60000 65536"/>
                <a:gd name="T8" fmla="*/ 0 60000 65536"/>
                <a:gd name="T9" fmla="*/ 0 w 21072"/>
                <a:gd name="T10" fmla="*/ 0 h 21583"/>
                <a:gd name="T11" fmla="*/ 21072 w 21072"/>
                <a:gd name="T12" fmla="*/ 21583 h 21583"/>
              </a:gdLst>
              <a:ahLst/>
              <a:cxnLst>
                <a:cxn ang="T6">
                  <a:pos x="T0" y="T1"/>
                </a:cxn>
                <a:cxn ang="T7">
                  <a:pos x="T2" y="T3"/>
                </a:cxn>
                <a:cxn ang="T8">
                  <a:pos x="T4" y="T5"/>
                </a:cxn>
              </a:cxnLst>
              <a:rect l="T9" t="T10" r="T11" b="T12"/>
              <a:pathLst>
                <a:path w="21072" h="21583" fill="none" extrusionOk="0">
                  <a:moveTo>
                    <a:pt x="844" y="-1"/>
                  </a:moveTo>
                  <a:cubicBezTo>
                    <a:pt x="10621" y="381"/>
                    <a:pt x="18921" y="7289"/>
                    <a:pt x="21071" y="16836"/>
                  </a:cubicBezTo>
                </a:path>
                <a:path w="21072" h="21583" stroke="0" extrusionOk="0">
                  <a:moveTo>
                    <a:pt x="844" y="-1"/>
                  </a:moveTo>
                  <a:cubicBezTo>
                    <a:pt x="10621" y="381"/>
                    <a:pt x="18921" y="7289"/>
                    <a:pt x="21071" y="16836"/>
                  </a:cubicBezTo>
                  <a:lnTo>
                    <a:pt x="0" y="21583"/>
                  </a:lnTo>
                  <a:lnTo>
                    <a:pt x="844" y="-1"/>
                  </a:lnTo>
                  <a:close/>
                </a:path>
              </a:pathLst>
            </a:custGeom>
            <a:noFill/>
            <a:ln w="28575">
              <a:solidFill>
                <a:srgbClr val="33CC33"/>
              </a:solidFill>
              <a:round/>
              <a:headEnd type="triangle" w="sm" len="lg"/>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n-ea"/>
              </a:endParaRPr>
            </a:p>
          </p:txBody>
        </p:sp>
        <p:sp>
          <p:nvSpPr>
            <p:cNvPr id="48138" name="Arc 99"/>
            <p:cNvSpPr>
              <a:spLocks/>
            </p:cNvSpPr>
            <p:nvPr/>
          </p:nvSpPr>
          <p:spPr bwMode="auto">
            <a:xfrm rot="6731764">
              <a:off x="4110" y="927"/>
              <a:ext cx="304" cy="412"/>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FF"/>
              </a:solidFill>
              <a:round/>
              <a:headEnd type="triangle" w="sm" len="lg"/>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n-ea"/>
              </a:endParaRPr>
            </a:p>
          </p:txBody>
        </p:sp>
        <p:sp>
          <p:nvSpPr>
            <p:cNvPr id="48139" name="Arc 100"/>
            <p:cNvSpPr>
              <a:spLocks/>
            </p:cNvSpPr>
            <p:nvPr/>
          </p:nvSpPr>
          <p:spPr bwMode="auto">
            <a:xfrm rot="7550526">
              <a:off x="4011" y="831"/>
              <a:ext cx="269" cy="380"/>
            </a:xfrm>
            <a:custGeom>
              <a:avLst/>
              <a:gdLst>
                <a:gd name="T0" fmla="*/ 0 w 21600"/>
                <a:gd name="T1" fmla="*/ 0 h 22427"/>
                <a:gd name="T2" fmla="*/ 0 w 21600"/>
                <a:gd name="T3" fmla="*/ 0 h 22427"/>
                <a:gd name="T4" fmla="*/ 0 w 21600"/>
                <a:gd name="T5" fmla="*/ 0 h 22427"/>
                <a:gd name="T6" fmla="*/ 0 60000 65536"/>
                <a:gd name="T7" fmla="*/ 0 60000 65536"/>
                <a:gd name="T8" fmla="*/ 0 60000 65536"/>
                <a:gd name="T9" fmla="*/ 0 w 21600"/>
                <a:gd name="T10" fmla="*/ 0 h 22427"/>
                <a:gd name="T11" fmla="*/ 21600 w 21600"/>
                <a:gd name="T12" fmla="*/ 22427 h 22427"/>
              </a:gdLst>
              <a:ahLst/>
              <a:cxnLst>
                <a:cxn ang="T6">
                  <a:pos x="T0" y="T1"/>
                </a:cxn>
                <a:cxn ang="T7">
                  <a:pos x="T2" y="T3"/>
                </a:cxn>
                <a:cxn ang="T8">
                  <a:pos x="T4" y="T5"/>
                </a:cxn>
              </a:cxnLst>
              <a:rect l="T9" t="T10" r="T11" b="T12"/>
              <a:pathLst>
                <a:path w="21600" h="22427" fill="none" extrusionOk="0">
                  <a:moveTo>
                    <a:pt x="-1" y="0"/>
                  </a:moveTo>
                  <a:cubicBezTo>
                    <a:pt x="11929" y="0"/>
                    <a:pt x="21600" y="9670"/>
                    <a:pt x="21600" y="21600"/>
                  </a:cubicBezTo>
                  <a:cubicBezTo>
                    <a:pt x="21600" y="21875"/>
                    <a:pt x="21594" y="22151"/>
                    <a:pt x="21584" y="22427"/>
                  </a:cubicBezTo>
                </a:path>
                <a:path w="21600" h="22427" stroke="0" extrusionOk="0">
                  <a:moveTo>
                    <a:pt x="-1" y="0"/>
                  </a:moveTo>
                  <a:cubicBezTo>
                    <a:pt x="11929" y="0"/>
                    <a:pt x="21600" y="9670"/>
                    <a:pt x="21600" y="21600"/>
                  </a:cubicBezTo>
                  <a:cubicBezTo>
                    <a:pt x="21600" y="21875"/>
                    <a:pt x="21594" y="22151"/>
                    <a:pt x="21584" y="22427"/>
                  </a:cubicBezTo>
                  <a:lnTo>
                    <a:pt x="0" y="21600"/>
                  </a:lnTo>
                  <a:lnTo>
                    <a:pt x="-1" y="0"/>
                  </a:lnTo>
                  <a:close/>
                </a:path>
              </a:pathLst>
            </a:custGeom>
            <a:noFill/>
            <a:ln w="19050">
              <a:solidFill>
                <a:srgbClr val="FF00FF"/>
              </a:solidFill>
              <a:round/>
              <a:headEnd type="triangle" w="sm" len="lg"/>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n-ea"/>
              </a:endParaRPr>
            </a:p>
          </p:txBody>
        </p:sp>
        <p:sp>
          <p:nvSpPr>
            <p:cNvPr id="48140" name="Arc 101"/>
            <p:cNvSpPr>
              <a:spLocks/>
            </p:cNvSpPr>
            <p:nvPr/>
          </p:nvSpPr>
          <p:spPr bwMode="auto">
            <a:xfrm rot="9245294">
              <a:off x="3848" y="987"/>
              <a:ext cx="132" cy="23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rgbClr val="FF00FF"/>
              </a:solidFill>
              <a:round/>
              <a:headEnd type="triangle" w="sm" len="lg"/>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n-ea"/>
              </a:endParaRPr>
            </a:p>
          </p:txBody>
        </p:sp>
        <p:sp>
          <p:nvSpPr>
            <p:cNvPr id="48141" name="Arc 102"/>
            <p:cNvSpPr>
              <a:spLocks/>
            </p:cNvSpPr>
            <p:nvPr/>
          </p:nvSpPr>
          <p:spPr bwMode="auto">
            <a:xfrm rot="830674">
              <a:off x="3791" y="1539"/>
              <a:ext cx="216" cy="29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rgbClr val="33CC33"/>
              </a:solidFill>
              <a:round/>
              <a:headEnd type="triangle" w="sm" len="lg"/>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n-ea"/>
              </a:endParaRPr>
            </a:p>
          </p:txBody>
        </p:sp>
        <p:sp>
          <p:nvSpPr>
            <p:cNvPr id="48142" name="Arc 103"/>
            <p:cNvSpPr>
              <a:spLocks/>
            </p:cNvSpPr>
            <p:nvPr/>
          </p:nvSpPr>
          <p:spPr bwMode="auto">
            <a:xfrm rot="-4833688">
              <a:off x="3450" y="1526"/>
              <a:ext cx="382" cy="32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rgbClr val="33CC33"/>
              </a:solidFill>
              <a:round/>
              <a:headEnd type="triangle" w="sm" len="lg"/>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n-ea"/>
              </a:endParaRPr>
            </a:p>
          </p:txBody>
        </p:sp>
        <p:sp>
          <p:nvSpPr>
            <p:cNvPr id="48146" name="Line 107"/>
            <p:cNvSpPr>
              <a:spLocks noChangeShapeType="1"/>
            </p:cNvSpPr>
            <p:nvPr/>
          </p:nvSpPr>
          <p:spPr bwMode="auto">
            <a:xfrm flipH="1">
              <a:off x="3840" y="624"/>
              <a:ext cx="384" cy="1963"/>
            </a:xfrm>
            <a:prstGeom prst="line">
              <a:avLst/>
            </a:prstGeom>
            <a:noFill/>
            <a:ln w="38100">
              <a:solidFill>
                <a:srgbClr val="FF0000"/>
              </a:solidFill>
              <a:prstDash val="lgDashDot"/>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8147" name="Line 108"/>
            <p:cNvSpPr>
              <a:spLocks noChangeShapeType="1"/>
            </p:cNvSpPr>
            <p:nvPr/>
          </p:nvSpPr>
          <p:spPr bwMode="auto">
            <a:xfrm flipH="1">
              <a:off x="3042" y="672"/>
              <a:ext cx="366" cy="1891"/>
            </a:xfrm>
            <a:prstGeom prst="line">
              <a:avLst/>
            </a:prstGeom>
            <a:noFill/>
            <a:ln w="38100">
              <a:solidFill>
                <a:srgbClr val="FF0000"/>
              </a:solidFill>
              <a:prstDash val="lgDashDot"/>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48148" name="Text Box 109"/>
            <p:cNvSpPr txBox="1">
              <a:spLocks noChangeArrowheads="1"/>
            </p:cNvSpPr>
            <p:nvPr/>
          </p:nvSpPr>
          <p:spPr bwMode="auto">
            <a:xfrm>
              <a:off x="4656" y="528"/>
              <a:ext cx="8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zh-CN" sz="2800">
                  <a:solidFill>
                    <a:srgbClr val="0000FF"/>
                  </a:solidFill>
                  <a:latin typeface="+mn-lt"/>
                  <a:ea typeface="+mn-ea"/>
                </a:rPr>
                <a:t>光轴</a:t>
              </a:r>
              <a:endParaRPr lang="zh-CN" altLang="en-US" sz="2800">
                <a:solidFill>
                  <a:srgbClr val="0000FF"/>
                </a:solidFill>
                <a:latin typeface="+mn-lt"/>
                <a:ea typeface="+mn-ea"/>
              </a:endParaRPr>
            </a:p>
          </p:txBody>
        </p:sp>
        <p:sp>
          <p:nvSpPr>
            <p:cNvPr id="48149" name="Line 110"/>
            <p:cNvSpPr>
              <a:spLocks noChangeShapeType="1"/>
            </p:cNvSpPr>
            <p:nvPr/>
          </p:nvSpPr>
          <p:spPr bwMode="auto">
            <a:xfrm flipH="1">
              <a:off x="4608" y="816"/>
              <a:ext cx="366" cy="1836"/>
            </a:xfrm>
            <a:prstGeom prst="line">
              <a:avLst/>
            </a:prstGeom>
            <a:noFill/>
            <a:ln w="38100">
              <a:solidFill>
                <a:srgbClr val="FF0000"/>
              </a:solidFill>
              <a:prstDash val="lgDashDot"/>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grpSp>
      <p:sp>
        <p:nvSpPr>
          <p:cNvPr id="502900" name="Text Box 116"/>
          <p:cNvSpPr txBox="1">
            <a:spLocks noChangeArrowheads="1"/>
          </p:cNvSpPr>
          <p:nvPr/>
        </p:nvSpPr>
        <p:spPr bwMode="auto">
          <a:xfrm>
            <a:off x="2209800" y="3889833"/>
            <a:ext cx="478083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sz="2800" dirty="0">
                <a:solidFill>
                  <a:srgbClr val="0000FF"/>
                </a:solidFill>
                <a:latin typeface="+mn-lt"/>
                <a:ea typeface="+mn-ea"/>
              </a:rPr>
              <a:t>主平面：晶体内光线的传播方向和光轴方向组成的平面称该光线的主平面。</a:t>
            </a:r>
            <a:endParaRPr lang="en-US" altLang="zh-CN" sz="2800" dirty="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45" name="矩形 44"/>
              <p:cNvSpPr/>
              <p:nvPr/>
            </p:nvSpPr>
            <p:spPr>
              <a:xfrm>
                <a:off x="9109516" y="3482329"/>
                <a:ext cx="5293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m:oMathPara>
                </a14:m>
                <a:endParaRPr lang="zh-CN" altLang="en-US" sz="2800" dirty="0">
                  <a:solidFill>
                    <a:srgbClr val="0000FF"/>
                  </a:solidFill>
                </a:endParaRPr>
              </a:p>
            </p:txBody>
          </p:sp>
        </mc:Choice>
        <mc:Fallback xmlns="">
          <p:sp>
            <p:nvSpPr>
              <p:cNvPr id="45" name="矩形 44"/>
              <p:cNvSpPr>
                <a:spLocks noRot="1" noChangeAspect="1" noMove="1" noResize="1" noEditPoints="1" noAdjustHandles="1" noChangeArrowheads="1" noChangeShapeType="1" noTextEdit="1"/>
              </p:cNvSpPr>
              <p:nvPr/>
            </p:nvSpPr>
            <p:spPr>
              <a:xfrm>
                <a:off x="9109516" y="3482329"/>
                <a:ext cx="529312"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9659294" y="825954"/>
                <a:ext cx="51520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zh-CN" altLang="en-US" sz="2800" dirty="0">
                  <a:solidFill>
                    <a:srgbClr val="0000FF"/>
                  </a:solidFill>
                </a:endParaRPr>
              </a:p>
            </p:txBody>
          </p:sp>
        </mc:Choice>
        <mc:Fallback xmlns="">
          <p:sp>
            <p:nvSpPr>
              <p:cNvPr id="46" name="矩形 45"/>
              <p:cNvSpPr>
                <a:spLocks noRot="1" noChangeAspect="1" noMove="1" noResize="1" noEditPoints="1" noAdjustHandles="1" noChangeArrowheads="1" noChangeShapeType="1" noTextEdit="1"/>
              </p:cNvSpPr>
              <p:nvPr/>
            </p:nvSpPr>
            <p:spPr>
              <a:xfrm>
                <a:off x="9659294" y="825954"/>
                <a:ext cx="515205"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8778412" y="879297"/>
                <a:ext cx="10150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102°</m:t>
                      </m:r>
                    </m:oMath>
                  </m:oMathPara>
                </a14:m>
                <a:endParaRPr lang="zh-CN" altLang="en-US" sz="2800" dirty="0">
                  <a:solidFill>
                    <a:srgbClr val="0000FF"/>
                  </a:solidFill>
                </a:endParaRPr>
              </a:p>
            </p:txBody>
          </p:sp>
        </mc:Choice>
        <mc:Fallback xmlns="">
          <p:sp>
            <p:nvSpPr>
              <p:cNvPr id="48" name="矩形 47"/>
              <p:cNvSpPr>
                <a:spLocks noRot="1" noChangeAspect="1" noMove="1" noResize="1" noEditPoints="1" noAdjustHandles="1" noChangeArrowheads="1" noChangeShapeType="1" noTextEdit="1"/>
              </p:cNvSpPr>
              <p:nvPr/>
            </p:nvSpPr>
            <p:spPr>
              <a:xfrm>
                <a:off x="8778412" y="879297"/>
                <a:ext cx="1015021"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9683978" y="1636607"/>
                <a:ext cx="10150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102°</m:t>
                      </m:r>
                    </m:oMath>
                  </m:oMathPara>
                </a14:m>
                <a:endParaRPr lang="zh-CN" altLang="en-US" sz="2800" dirty="0">
                  <a:solidFill>
                    <a:srgbClr val="0000FF"/>
                  </a:solidFill>
                </a:endParaRPr>
              </a:p>
            </p:txBody>
          </p:sp>
        </mc:Choice>
        <mc:Fallback xmlns="">
          <p:sp>
            <p:nvSpPr>
              <p:cNvPr id="49" name="矩形 48"/>
              <p:cNvSpPr>
                <a:spLocks noRot="1" noChangeAspect="1" noMove="1" noResize="1" noEditPoints="1" noAdjustHandles="1" noChangeArrowheads="1" noChangeShapeType="1" noTextEdit="1"/>
              </p:cNvSpPr>
              <p:nvPr/>
            </p:nvSpPr>
            <p:spPr>
              <a:xfrm>
                <a:off x="9683978" y="1636607"/>
                <a:ext cx="1015021"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8416774" y="1500946"/>
                <a:ext cx="10150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102°</m:t>
                      </m:r>
                    </m:oMath>
                  </m:oMathPara>
                </a14:m>
                <a:endParaRPr lang="zh-CN" altLang="en-US" sz="2800" dirty="0">
                  <a:solidFill>
                    <a:srgbClr val="0000FF"/>
                  </a:solidFill>
                </a:endParaRPr>
              </a:p>
            </p:txBody>
          </p:sp>
        </mc:Choice>
        <mc:Fallback xmlns="">
          <p:sp>
            <p:nvSpPr>
              <p:cNvPr id="50" name="矩形 49"/>
              <p:cNvSpPr>
                <a:spLocks noRot="1" noChangeAspect="1" noMove="1" noResize="1" noEditPoints="1" noAdjustHandles="1" noChangeArrowheads="1" noChangeShapeType="1" noTextEdit="1"/>
              </p:cNvSpPr>
              <p:nvPr/>
            </p:nvSpPr>
            <p:spPr>
              <a:xfrm>
                <a:off x="8416774" y="1500946"/>
                <a:ext cx="1015021"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8137735" y="1960869"/>
                <a:ext cx="81624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78°</m:t>
                      </m:r>
                    </m:oMath>
                  </m:oMathPara>
                </a14:m>
                <a:endParaRPr lang="zh-CN" altLang="en-US" sz="2800" dirty="0">
                  <a:solidFill>
                    <a:srgbClr val="0000FF"/>
                  </a:solidFill>
                </a:endParaRPr>
              </a:p>
            </p:txBody>
          </p:sp>
        </mc:Choice>
        <mc:Fallback xmlns="">
          <p:sp>
            <p:nvSpPr>
              <p:cNvPr id="51" name="矩形 50"/>
              <p:cNvSpPr>
                <a:spLocks noRot="1" noChangeAspect="1" noMove="1" noResize="1" noEditPoints="1" noAdjustHandles="1" noChangeArrowheads="1" noChangeShapeType="1" noTextEdit="1"/>
              </p:cNvSpPr>
              <p:nvPr/>
            </p:nvSpPr>
            <p:spPr>
              <a:xfrm>
                <a:off x="8137735" y="1960869"/>
                <a:ext cx="816249"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9355715" y="2276332"/>
                <a:ext cx="81624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78°</m:t>
                      </m:r>
                    </m:oMath>
                  </m:oMathPara>
                </a14:m>
                <a:endParaRPr lang="zh-CN" altLang="en-US" sz="2800" dirty="0">
                  <a:solidFill>
                    <a:srgbClr val="0000FF"/>
                  </a:solidFill>
                </a:endParaRPr>
              </a:p>
            </p:txBody>
          </p:sp>
        </mc:Choice>
        <mc:Fallback xmlns="">
          <p:sp>
            <p:nvSpPr>
              <p:cNvPr id="52" name="矩形 51"/>
              <p:cNvSpPr>
                <a:spLocks noRot="1" noChangeAspect="1" noMove="1" noResize="1" noEditPoints="1" noAdjustHandles="1" noChangeArrowheads="1" noChangeShapeType="1" noTextEdit="1"/>
              </p:cNvSpPr>
              <p:nvPr/>
            </p:nvSpPr>
            <p:spPr>
              <a:xfrm>
                <a:off x="9355715" y="2276332"/>
                <a:ext cx="816249"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8552735" y="2808985"/>
                <a:ext cx="81624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78°</m:t>
                      </m:r>
                    </m:oMath>
                  </m:oMathPara>
                </a14:m>
                <a:endParaRPr lang="zh-CN" altLang="en-US" sz="2800" dirty="0">
                  <a:solidFill>
                    <a:srgbClr val="0000FF"/>
                  </a:solidFill>
                </a:endParaRPr>
              </a:p>
            </p:txBody>
          </p:sp>
        </mc:Choice>
        <mc:Fallback xmlns="">
          <p:sp>
            <p:nvSpPr>
              <p:cNvPr id="53" name="矩形 52"/>
              <p:cNvSpPr>
                <a:spLocks noRot="1" noChangeAspect="1" noMove="1" noResize="1" noEditPoints="1" noAdjustHandles="1" noChangeArrowheads="1" noChangeShapeType="1" noTextEdit="1"/>
              </p:cNvSpPr>
              <p:nvPr/>
            </p:nvSpPr>
            <p:spPr>
              <a:xfrm>
                <a:off x="8552735" y="2808985"/>
                <a:ext cx="816249" cy="523220"/>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4405667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02858"/>
                                        </p:tgtEl>
                                        <p:attrNameLst>
                                          <p:attrName>style.visibility</p:attrName>
                                        </p:attrNameLst>
                                      </p:cBhvr>
                                      <p:to>
                                        <p:strVal val="visible"/>
                                      </p:to>
                                    </p:set>
                                    <p:anim calcmode="lin" valueType="num">
                                      <p:cBhvr additive="base">
                                        <p:cTn id="12" dur="500" fill="hold"/>
                                        <p:tgtEl>
                                          <p:spTgt spid="502858"/>
                                        </p:tgtEl>
                                        <p:attrNameLst>
                                          <p:attrName>ppt_x</p:attrName>
                                        </p:attrNameLst>
                                      </p:cBhvr>
                                      <p:tavLst>
                                        <p:tav tm="0">
                                          <p:val>
                                            <p:strVal val="0-#ppt_w/2"/>
                                          </p:val>
                                        </p:tav>
                                        <p:tav tm="100000">
                                          <p:val>
                                            <p:strVal val="#ppt_x"/>
                                          </p:val>
                                        </p:tav>
                                      </p:tavLst>
                                    </p:anim>
                                    <p:anim calcmode="lin" valueType="num">
                                      <p:cBhvr additive="base">
                                        <p:cTn id="13" dur="500" fill="hold"/>
                                        <p:tgtEl>
                                          <p:spTgt spid="502858"/>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502859"/>
                                        </p:tgtEl>
                                        <p:attrNameLst>
                                          <p:attrName>style.visibility</p:attrName>
                                        </p:attrNameLst>
                                      </p:cBhvr>
                                      <p:to>
                                        <p:strVal val="visible"/>
                                      </p:to>
                                    </p:set>
                                    <p:animEffect transition="in" filter="blinds(horizontal)">
                                      <p:cBhvr>
                                        <p:cTn id="18" dur="500"/>
                                        <p:tgtEl>
                                          <p:spTgt spid="502859"/>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502900"/>
                                        </p:tgtEl>
                                        <p:attrNameLst>
                                          <p:attrName>style.visibility</p:attrName>
                                        </p:attrNameLst>
                                      </p:cBhvr>
                                      <p:to>
                                        <p:strVal val="visible"/>
                                      </p:to>
                                    </p:set>
                                    <p:anim calcmode="lin" valueType="num">
                                      <p:cBhvr additive="base">
                                        <p:cTn id="23" dur="500" fill="hold"/>
                                        <p:tgtEl>
                                          <p:spTgt spid="502900"/>
                                        </p:tgtEl>
                                        <p:attrNameLst>
                                          <p:attrName>ppt_x</p:attrName>
                                        </p:attrNameLst>
                                      </p:cBhvr>
                                      <p:tavLst>
                                        <p:tav tm="0">
                                          <p:val>
                                            <p:strVal val="0-#ppt_w/2"/>
                                          </p:val>
                                        </p:tav>
                                        <p:tav tm="100000">
                                          <p:val>
                                            <p:strVal val="#ppt_x"/>
                                          </p:val>
                                        </p:tav>
                                      </p:tavLst>
                                    </p:anim>
                                    <p:anim calcmode="lin" valueType="num">
                                      <p:cBhvr additive="base">
                                        <p:cTn id="24" dur="500" fill="hold"/>
                                        <p:tgtEl>
                                          <p:spTgt spid="5029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858" grpId="0" animBg="1" autoUpdateAnimBg="0"/>
      <p:bldP spid="502859" grpId="0" autoUpdateAnimBg="0"/>
      <p:bldP spid="502900" grpId="0"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4"/>
          <p:cNvSpPr>
            <a:spLocks noChangeArrowheads="1"/>
          </p:cNvSpPr>
          <p:nvPr/>
        </p:nvSpPr>
        <p:spPr bwMode="auto">
          <a:xfrm>
            <a:off x="3335555" y="2489417"/>
            <a:ext cx="7772400" cy="2590800"/>
          </a:xfrm>
          <a:prstGeom prst="rect">
            <a:avLst/>
          </a:prstGeom>
          <a:solidFill>
            <a:schemeClr val="bg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grpSp>
        <p:nvGrpSpPr>
          <p:cNvPr id="49155" name="Group 5"/>
          <p:cNvGrpSpPr>
            <a:grpSpLocks/>
          </p:cNvGrpSpPr>
          <p:nvPr/>
        </p:nvGrpSpPr>
        <p:grpSpPr bwMode="auto">
          <a:xfrm>
            <a:off x="3792755" y="2641817"/>
            <a:ext cx="2743200" cy="2362200"/>
            <a:chOff x="672" y="2256"/>
            <a:chExt cx="1728" cy="1488"/>
          </a:xfrm>
        </p:grpSpPr>
        <p:sp>
          <p:nvSpPr>
            <p:cNvPr id="49194" name="AutoShape 6"/>
            <p:cNvSpPr>
              <a:spLocks noChangeArrowheads="1"/>
            </p:cNvSpPr>
            <p:nvPr/>
          </p:nvSpPr>
          <p:spPr bwMode="auto">
            <a:xfrm>
              <a:off x="672" y="2702"/>
              <a:ext cx="1728" cy="645"/>
            </a:xfrm>
            <a:prstGeom prst="parallelogram">
              <a:avLst>
                <a:gd name="adj" fmla="val 66977"/>
              </a:avLst>
            </a:prstGeom>
            <a:solidFill>
              <a:srgbClr val="D0FBFC">
                <a:alpha val="50195"/>
              </a:srgbClr>
            </a:solidFill>
            <a:ln w="12700">
              <a:solidFill>
                <a:schemeClr val="tx2"/>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49195" name="Arc 7"/>
            <p:cNvSpPr>
              <a:spLocks/>
            </p:cNvSpPr>
            <p:nvPr/>
          </p:nvSpPr>
          <p:spPr bwMode="auto">
            <a:xfrm rot="12471142" flipH="1">
              <a:off x="1075" y="2653"/>
              <a:ext cx="184" cy="24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49196" name="Arc 8"/>
            <p:cNvSpPr>
              <a:spLocks/>
            </p:cNvSpPr>
            <p:nvPr/>
          </p:nvSpPr>
          <p:spPr bwMode="auto">
            <a:xfrm rot="6903461" flipH="1">
              <a:off x="754" y="3209"/>
              <a:ext cx="143" cy="159"/>
            </a:xfrm>
            <a:custGeom>
              <a:avLst/>
              <a:gdLst>
                <a:gd name="T0" fmla="*/ 0 w 21600"/>
                <a:gd name="T1" fmla="*/ 0 h 20184"/>
                <a:gd name="T2" fmla="*/ 0 w 21600"/>
                <a:gd name="T3" fmla="*/ 0 h 20184"/>
                <a:gd name="T4" fmla="*/ 0 w 21600"/>
                <a:gd name="T5" fmla="*/ 0 h 20184"/>
                <a:gd name="T6" fmla="*/ 0 60000 65536"/>
                <a:gd name="T7" fmla="*/ 0 60000 65536"/>
                <a:gd name="T8" fmla="*/ 0 60000 65536"/>
                <a:gd name="T9" fmla="*/ 0 w 21600"/>
                <a:gd name="T10" fmla="*/ 0 h 20184"/>
                <a:gd name="T11" fmla="*/ 21600 w 21600"/>
                <a:gd name="T12" fmla="*/ 20184 h 20184"/>
              </a:gdLst>
              <a:ahLst/>
              <a:cxnLst>
                <a:cxn ang="T6">
                  <a:pos x="T0" y="T1"/>
                </a:cxn>
                <a:cxn ang="T7">
                  <a:pos x="T2" y="T3"/>
                </a:cxn>
                <a:cxn ang="T8">
                  <a:pos x="T4" y="T5"/>
                </a:cxn>
              </a:cxnLst>
              <a:rect l="T9" t="T10" r="T11" b="T12"/>
              <a:pathLst>
                <a:path w="21600" h="20184" fill="none" extrusionOk="0">
                  <a:moveTo>
                    <a:pt x="7691" y="-1"/>
                  </a:moveTo>
                  <a:cubicBezTo>
                    <a:pt x="16065" y="3190"/>
                    <a:pt x="21600" y="11221"/>
                    <a:pt x="21600" y="20184"/>
                  </a:cubicBezTo>
                </a:path>
                <a:path w="21600" h="20184" stroke="0" extrusionOk="0">
                  <a:moveTo>
                    <a:pt x="7691" y="-1"/>
                  </a:moveTo>
                  <a:cubicBezTo>
                    <a:pt x="16065" y="3190"/>
                    <a:pt x="21600" y="11221"/>
                    <a:pt x="21600" y="20184"/>
                  </a:cubicBezTo>
                  <a:lnTo>
                    <a:pt x="0" y="20184"/>
                  </a:lnTo>
                  <a:lnTo>
                    <a:pt x="7691" y="-1"/>
                  </a:lnTo>
                  <a:close/>
                </a:path>
              </a:pathLst>
            </a:cu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49197" name="Line 9"/>
            <p:cNvSpPr>
              <a:spLocks noChangeShapeType="1"/>
            </p:cNvSpPr>
            <p:nvPr/>
          </p:nvSpPr>
          <p:spPr bwMode="auto">
            <a:xfrm>
              <a:off x="902" y="2355"/>
              <a:ext cx="749" cy="1389"/>
            </a:xfrm>
            <a:prstGeom prst="line">
              <a:avLst/>
            </a:prstGeom>
            <a:noFill/>
            <a:ln w="38100">
              <a:solidFill>
                <a:srgbClr val="FF0000"/>
              </a:solidFill>
              <a:prstDash val="lgDashDot"/>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9200" name="Text Box 12"/>
            <p:cNvSpPr txBox="1">
              <a:spLocks noChangeArrowheads="1"/>
            </p:cNvSpPr>
            <p:nvPr/>
          </p:nvSpPr>
          <p:spPr bwMode="auto">
            <a:xfrm>
              <a:off x="1018" y="2256"/>
              <a:ext cx="5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sz="2800">
                  <a:solidFill>
                    <a:srgbClr val="0000FF"/>
                  </a:solidFill>
                  <a:latin typeface="+mn-lt"/>
                  <a:ea typeface="+mn-ea"/>
                </a:rPr>
                <a:t>光轴</a:t>
              </a:r>
            </a:p>
          </p:txBody>
        </p:sp>
      </p:grpSp>
      <mc:AlternateContent xmlns:mc="http://schemas.openxmlformats.org/markup-compatibility/2006" xmlns:a14="http://schemas.microsoft.com/office/drawing/2010/main">
        <mc:Choice Requires="a14">
          <p:sp>
            <p:nvSpPr>
              <p:cNvPr id="49192" name="Text Box 14"/>
              <p:cNvSpPr txBox="1">
                <a:spLocks noChangeArrowheads="1"/>
              </p:cNvSpPr>
              <p:nvPr/>
            </p:nvSpPr>
            <p:spPr bwMode="auto">
              <a:xfrm>
                <a:off x="2737067" y="1058415"/>
                <a:ext cx="8816975" cy="9540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prstDash val="dash"/>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sz="2800" dirty="0">
                    <a:solidFill>
                      <a:srgbClr val="0000FF"/>
                    </a:solidFill>
                    <a:latin typeface="+mn-lt"/>
                    <a:ea typeface="+mn-ea"/>
                  </a:rPr>
                  <a:t>当入射面是主平面时，</a:t>
                </a:r>
                <a14:m>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𝑜</m:t>
                    </m:r>
                  </m:oMath>
                </a14:m>
                <a:r>
                  <a:rPr lang="zh-CN" altLang="en-US" sz="2800" dirty="0">
                    <a:solidFill>
                      <a:srgbClr val="0000FF"/>
                    </a:solidFill>
                    <a:latin typeface="+mn-lt"/>
                    <a:ea typeface="+mn-ea"/>
                  </a:rPr>
                  <a:t>光的振动垂直主平面；</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𝑒</m:t>
                    </m:r>
                  </m:oMath>
                </a14:m>
                <a:r>
                  <a:rPr lang="zh-CN" altLang="en-US" sz="2800" dirty="0">
                    <a:solidFill>
                      <a:srgbClr val="0000FF"/>
                    </a:solidFill>
                    <a:latin typeface="+mn-lt"/>
                    <a:ea typeface="+mn-ea"/>
                  </a:rPr>
                  <a:t>光的振动平行于主平面。</a:t>
                </a:r>
                <a:endParaRPr lang="en-US" altLang="zh-CN" sz="2800" dirty="0">
                  <a:solidFill>
                    <a:srgbClr val="0000FF"/>
                  </a:solidFill>
                  <a:latin typeface="+mn-lt"/>
                  <a:ea typeface="+mn-ea"/>
                </a:endParaRPr>
              </a:p>
            </p:txBody>
          </p:sp>
        </mc:Choice>
        <mc:Fallback xmlns="">
          <p:sp>
            <p:nvSpPr>
              <p:cNvPr id="49192" name="Text Box 14"/>
              <p:cNvSpPr txBox="1">
                <a:spLocks noRot="1" noChangeAspect="1" noMove="1" noResize="1" noEditPoints="1" noAdjustHandles="1" noChangeArrowheads="1" noChangeShapeType="1" noTextEdit="1"/>
              </p:cNvSpPr>
              <p:nvPr/>
            </p:nvSpPr>
            <p:spPr bwMode="auto">
              <a:xfrm>
                <a:off x="2737067" y="1058415"/>
                <a:ext cx="8816975" cy="954088"/>
              </a:xfrm>
              <a:prstGeom prst="rect">
                <a:avLst/>
              </a:prstGeom>
              <a:blipFill>
                <a:blip r:embed="rId3"/>
                <a:stretch>
                  <a:fillRect l="-1452" t="-7051" r="-1383"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a:lstStyle/>
              <a:p>
                <a:r>
                  <a:rPr lang="zh-CN" altLang="en-US">
                    <a:noFill/>
                  </a:rPr>
                  <a:t> </a:t>
                </a:r>
              </a:p>
            </p:txBody>
          </p:sp>
        </mc:Fallback>
      </mc:AlternateContent>
      <p:grpSp>
        <p:nvGrpSpPr>
          <p:cNvPr id="4" name="Group 16"/>
          <p:cNvGrpSpPr>
            <a:grpSpLocks/>
          </p:cNvGrpSpPr>
          <p:nvPr/>
        </p:nvGrpSpPr>
        <p:grpSpPr bwMode="auto">
          <a:xfrm>
            <a:off x="6916955" y="2714842"/>
            <a:ext cx="4348163" cy="2212975"/>
            <a:chOff x="2736" y="2398"/>
            <a:chExt cx="2739" cy="1394"/>
          </a:xfrm>
        </p:grpSpPr>
        <p:sp>
          <p:nvSpPr>
            <p:cNvPr id="49158" name="AutoShape 17"/>
            <p:cNvSpPr>
              <a:spLocks noChangeArrowheads="1"/>
            </p:cNvSpPr>
            <p:nvPr/>
          </p:nvSpPr>
          <p:spPr bwMode="auto">
            <a:xfrm rot="-1366863">
              <a:off x="3072" y="2688"/>
              <a:ext cx="1623" cy="768"/>
            </a:xfrm>
            <a:prstGeom prst="parallelogram">
              <a:avLst>
                <a:gd name="adj" fmla="val 45220"/>
              </a:avLst>
            </a:prstGeom>
            <a:solidFill>
              <a:srgbClr val="D0FBFC">
                <a:alpha val="50195"/>
              </a:srgbClr>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grpSp>
          <p:nvGrpSpPr>
            <p:cNvPr id="49159" name="Group 18"/>
            <p:cNvGrpSpPr>
              <a:grpSpLocks/>
            </p:cNvGrpSpPr>
            <p:nvPr/>
          </p:nvGrpSpPr>
          <p:grpSpPr bwMode="auto">
            <a:xfrm>
              <a:off x="3312" y="3120"/>
              <a:ext cx="1680" cy="48"/>
              <a:chOff x="3312" y="3456"/>
              <a:chExt cx="1680" cy="48"/>
            </a:xfrm>
          </p:grpSpPr>
          <p:sp>
            <p:nvSpPr>
              <p:cNvPr id="49183" name="Line 19"/>
              <p:cNvSpPr>
                <a:spLocks noChangeShapeType="1"/>
              </p:cNvSpPr>
              <p:nvPr/>
            </p:nvSpPr>
            <p:spPr bwMode="auto">
              <a:xfrm flipV="1">
                <a:off x="3312" y="3480"/>
                <a:ext cx="1680" cy="24"/>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9184" name="Oval 20"/>
              <p:cNvSpPr>
                <a:spLocks noChangeArrowheads="1"/>
              </p:cNvSpPr>
              <p:nvPr/>
            </p:nvSpPr>
            <p:spPr bwMode="auto">
              <a:xfrm>
                <a:off x="4175" y="3456"/>
                <a:ext cx="61" cy="48"/>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49185" name="Oval 21"/>
              <p:cNvSpPr>
                <a:spLocks noChangeArrowheads="1"/>
              </p:cNvSpPr>
              <p:nvPr/>
            </p:nvSpPr>
            <p:spPr bwMode="auto">
              <a:xfrm>
                <a:off x="4357" y="3456"/>
                <a:ext cx="60" cy="48"/>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49186" name="Oval 22"/>
              <p:cNvSpPr>
                <a:spLocks noChangeArrowheads="1"/>
              </p:cNvSpPr>
              <p:nvPr/>
            </p:nvSpPr>
            <p:spPr bwMode="auto">
              <a:xfrm>
                <a:off x="4538" y="3456"/>
                <a:ext cx="60" cy="48"/>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49187" name="Oval 23"/>
              <p:cNvSpPr>
                <a:spLocks noChangeArrowheads="1"/>
              </p:cNvSpPr>
              <p:nvPr/>
            </p:nvSpPr>
            <p:spPr bwMode="auto">
              <a:xfrm>
                <a:off x="4719" y="3456"/>
                <a:ext cx="61" cy="48"/>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49188" name="Oval 24"/>
              <p:cNvSpPr>
                <a:spLocks noChangeArrowheads="1"/>
              </p:cNvSpPr>
              <p:nvPr/>
            </p:nvSpPr>
            <p:spPr bwMode="auto">
              <a:xfrm>
                <a:off x="3466" y="3456"/>
                <a:ext cx="61" cy="48"/>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49189" name="Oval 25"/>
              <p:cNvSpPr>
                <a:spLocks noChangeArrowheads="1"/>
              </p:cNvSpPr>
              <p:nvPr/>
            </p:nvSpPr>
            <p:spPr bwMode="auto">
              <a:xfrm>
                <a:off x="3648" y="3456"/>
                <a:ext cx="60" cy="48"/>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49190" name="Oval 26"/>
              <p:cNvSpPr>
                <a:spLocks noChangeArrowheads="1"/>
              </p:cNvSpPr>
              <p:nvPr/>
            </p:nvSpPr>
            <p:spPr bwMode="auto">
              <a:xfrm>
                <a:off x="3829" y="3456"/>
                <a:ext cx="60" cy="48"/>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49191" name="Oval 27"/>
              <p:cNvSpPr>
                <a:spLocks noChangeArrowheads="1"/>
              </p:cNvSpPr>
              <p:nvPr/>
            </p:nvSpPr>
            <p:spPr bwMode="auto">
              <a:xfrm>
                <a:off x="4010" y="3456"/>
                <a:ext cx="61" cy="48"/>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grpSp>
        <p:sp>
          <p:nvSpPr>
            <p:cNvPr id="49160" name="Line 28"/>
            <p:cNvSpPr>
              <a:spLocks noChangeShapeType="1"/>
            </p:cNvSpPr>
            <p:nvPr/>
          </p:nvSpPr>
          <p:spPr bwMode="auto">
            <a:xfrm flipV="1">
              <a:off x="3312" y="2784"/>
              <a:ext cx="1152" cy="384"/>
            </a:xfrm>
            <a:prstGeom prst="line">
              <a:avLst/>
            </a:prstGeom>
            <a:noFill/>
            <a:ln w="28575">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9161" name="Line 29"/>
            <p:cNvSpPr>
              <a:spLocks noChangeShapeType="1"/>
            </p:cNvSpPr>
            <p:nvPr/>
          </p:nvSpPr>
          <p:spPr bwMode="auto">
            <a:xfrm>
              <a:off x="4464" y="2784"/>
              <a:ext cx="576" cy="0"/>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9162" name="Line 30"/>
            <p:cNvSpPr>
              <a:spLocks noChangeShapeType="1"/>
            </p:cNvSpPr>
            <p:nvPr/>
          </p:nvSpPr>
          <p:spPr bwMode="auto">
            <a:xfrm>
              <a:off x="2736" y="3160"/>
              <a:ext cx="288" cy="0"/>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9163" name="Line 31"/>
            <p:cNvSpPr>
              <a:spLocks noChangeShapeType="1"/>
            </p:cNvSpPr>
            <p:nvPr/>
          </p:nvSpPr>
          <p:spPr bwMode="auto">
            <a:xfrm>
              <a:off x="2880" y="3168"/>
              <a:ext cx="528" cy="0"/>
            </a:xfrm>
            <a:prstGeom prst="line">
              <a:avLst/>
            </a:prstGeom>
            <a:noFill/>
            <a:ln w="28575">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9164" name="Arc 32"/>
            <p:cNvSpPr>
              <a:spLocks/>
            </p:cNvSpPr>
            <p:nvPr/>
          </p:nvSpPr>
          <p:spPr bwMode="auto">
            <a:xfrm rot="5069619" flipH="1">
              <a:off x="3301" y="3546"/>
              <a:ext cx="149" cy="167"/>
            </a:xfrm>
            <a:custGeom>
              <a:avLst/>
              <a:gdLst>
                <a:gd name="T0" fmla="*/ 0 w 21600"/>
                <a:gd name="T1" fmla="*/ 0 h 24263"/>
                <a:gd name="T2" fmla="*/ 0 w 21600"/>
                <a:gd name="T3" fmla="*/ 0 h 24263"/>
                <a:gd name="T4" fmla="*/ 0 w 21600"/>
                <a:gd name="T5" fmla="*/ 0 h 24263"/>
                <a:gd name="T6" fmla="*/ 0 60000 65536"/>
                <a:gd name="T7" fmla="*/ 0 60000 65536"/>
                <a:gd name="T8" fmla="*/ 0 60000 65536"/>
                <a:gd name="T9" fmla="*/ 0 w 21600"/>
                <a:gd name="T10" fmla="*/ 0 h 24263"/>
                <a:gd name="T11" fmla="*/ 21600 w 21600"/>
                <a:gd name="T12" fmla="*/ 24263 h 24263"/>
              </a:gdLst>
              <a:ahLst/>
              <a:cxnLst>
                <a:cxn ang="T6">
                  <a:pos x="T0" y="T1"/>
                </a:cxn>
                <a:cxn ang="T7">
                  <a:pos x="T2" y="T3"/>
                </a:cxn>
                <a:cxn ang="T8">
                  <a:pos x="T4" y="T5"/>
                </a:cxn>
              </a:cxnLst>
              <a:rect l="T9" t="T10" r="T11" b="T12"/>
              <a:pathLst>
                <a:path w="21600" h="24263" fill="none" extrusionOk="0">
                  <a:moveTo>
                    <a:pt x="4711" y="0"/>
                  </a:moveTo>
                  <a:cubicBezTo>
                    <a:pt x="14582" y="2206"/>
                    <a:pt x="21600" y="10966"/>
                    <a:pt x="21600" y="21080"/>
                  </a:cubicBezTo>
                  <a:cubicBezTo>
                    <a:pt x="21600" y="22145"/>
                    <a:pt x="21521" y="23209"/>
                    <a:pt x="21364" y="24263"/>
                  </a:cubicBezTo>
                </a:path>
                <a:path w="21600" h="24263" stroke="0" extrusionOk="0">
                  <a:moveTo>
                    <a:pt x="4711" y="0"/>
                  </a:moveTo>
                  <a:cubicBezTo>
                    <a:pt x="14582" y="2206"/>
                    <a:pt x="21600" y="10966"/>
                    <a:pt x="21600" y="21080"/>
                  </a:cubicBezTo>
                  <a:cubicBezTo>
                    <a:pt x="21600" y="22145"/>
                    <a:pt x="21521" y="23209"/>
                    <a:pt x="21364" y="24263"/>
                  </a:cubicBezTo>
                  <a:lnTo>
                    <a:pt x="0" y="21080"/>
                  </a:lnTo>
                  <a:lnTo>
                    <a:pt x="4711" y="0"/>
                  </a:lnTo>
                  <a:close/>
                </a:path>
              </a:pathLst>
            </a:custGeom>
            <a:noFill/>
            <a:ln w="28575">
              <a:solidFill>
                <a:srgbClr val="FF0066"/>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49166" name="Arc 34"/>
            <p:cNvSpPr>
              <a:spLocks/>
            </p:cNvSpPr>
            <p:nvPr/>
          </p:nvSpPr>
          <p:spPr bwMode="auto">
            <a:xfrm rot="10679256" flipH="1">
              <a:off x="3301" y="2832"/>
              <a:ext cx="164" cy="240"/>
            </a:xfrm>
            <a:custGeom>
              <a:avLst/>
              <a:gdLst>
                <a:gd name="T0" fmla="*/ 0 w 23103"/>
                <a:gd name="T1" fmla="*/ 0 h 21600"/>
                <a:gd name="T2" fmla="*/ 0 w 23103"/>
                <a:gd name="T3" fmla="*/ 0 h 21600"/>
                <a:gd name="T4" fmla="*/ 0 w 23103"/>
                <a:gd name="T5" fmla="*/ 0 h 21600"/>
                <a:gd name="T6" fmla="*/ 0 60000 65536"/>
                <a:gd name="T7" fmla="*/ 0 60000 65536"/>
                <a:gd name="T8" fmla="*/ 0 60000 65536"/>
                <a:gd name="T9" fmla="*/ 0 w 23103"/>
                <a:gd name="T10" fmla="*/ 0 h 21600"/>
                <a:gd name="T11" fmla="*/ 23103 w 23103"/>
                <a:gd name="T12" fmla="*/ 21600 h 21600"/>
              </a:gdLst>
              <a:ahLst/>
              <a:cxnLst>
                <a:cxn ang="T6">
                  <a:pos x="T0" y="T1"/>
                </a:cxn>
                <a:cxn ang="T7">
                  <a:pos x="T2" y="T3"/>
                </a:cxn>
                <a:cxn ang="T8">
                  <a:pos x="T4" y="T5"/>
                </a:cxn>
              </a:cxnLst>
              <a:rect l="T9" t="T10" r="T11" b="T12"/>
              <a:pathLst>
                <a:path w="23103" h="21600" fill="none" extrusionOk="0">
                  <a:moveTo>
                    <a:pt x="0" y="52"/>
                  </a:moveTo>
                  <a:cubicBezTo>
                    <a:pt x="500" y="17"/>
                    <a:pt x="1001" y="-1"/>
                    <a:pt x="1503" y="0"/>
                  </a:cubicBezTo>
                  <a:cubicBezTo>
                    <a:pt x="13432" y="0"/>
                    <a:pt x="23103" y="9670"/>
                    <a:pt x="23103" y="21600"/>
                  </a:cubicBezTo>
                </a:path>
                <a:path w="23103" h="21600" stroke="0" extrusionOk="0">
                  <a:moveTo>
                    <a:pt x="0" y="52"/>
                  </a:moveTo>
                  <a:cubicBezTo>
                    <a:pt x="500" y="17"/>
                    <a:pt x="1001" y="-1"/>
                    <a:pt x="1503" y="0"/>
                  </a:cubicBezTo>
                  <a:cubicBezTo>
                    <a:pt x="13432" y="0"/>
                    <a:pt x="23103" y="9670"/>
                    <a:pt x="23103" y="21600"/>
                  </a:cubicBezTo>
                  <a:lnTo>
                    <a:pt x="1503" y="21600"/>
                  </a:lnTo>
                  <a:lnTo>
                    <a:pt x="0" y="52"/>
                  </a:lnTo>
                  <a:close/>
                </a:path>
              </a:pathLst>
            </a:custGeom>
            <a:noFill/>
            <a:ln w="28575">
              <a:solidFill>
                <a:srgbClr val="0000FF"/>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49168" name="Line 36"/>
            <p:cNvSpPr>
              <a:spLocks noChangeShapeType="1"/>
            </p:cNvSpPr>
            <p:nvPr/>
          </p:nvSpPr>
          <p:spPr bwMode="auto">
            <a:xfrm>
              <a:off x="3120" y="2592"/>
              <a:ext cx="796" cy="1200"/>
            </a:xfrm>
            <a:prstGeom prst="line">
              <a:avLst/>
            </a:prstGeom>
            <a:noFill/>
            <a:ln w="38100">
              <a:solidFill>
                <a:srgbClr val="FF0000"/>
              </a:solidFill>
              <a:prstDash val="lgDashDot"/>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9169" name="Rectangle 37"/>
            <p:cNvSpPr>
              <a:spLocks noChangeArrowheads="1"/>
            </p:cNvSpPr>
            <p:nvPr/>
          </p:nvSpPr>
          <p:spPr bwMode="auto">
            <a:xfrm>
              <a:off x="3216" y="2415"/>
              <a:ext cx="5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800">
                  <a:solidFill>
                    <a:srgbClr val="0000FF"/>
                  </a:solidFill>
                  <a:latin typeface="+mn-lt"/>
                  <a:ea typeface="+mn-ea"/>
                </a:rPr>
                <a:t>光轴</a:t>
              </a:r>
            </a:p>
          </p:txBody>
        </p:sp>
        <p:sp>
          <p:nvSpPr>
            <p:cNvPr id="49170" name="Line 38"/>
            <p:cNvSpPr>
              <a:spLocks noChangeShapeType="1"/>
            </p:cNvSpPr>
            <p:nvPr/>
          </p:nvSpPr>
          <p:spPr bwMode="auto">
            <a:xfrm>
              <a:off x="3648" y="2976"/>
              <a:ext cx="48" cy="144"/>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9171" name="Line 39"/>
            <p:cNvSpPr>
              <a:spLocks noChangeShapeType="1"/>
            </p:cNvSpPr>
            <p:nvPr/>
          </p:nvSpPr>
          <p:spPr bwMode="auto">
            <a:xfrm>
              <a:off x="3792" y="2928"/>
              <a:ext cx="48" cy="144"/>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9172" name="Line 40"/>
            <p:cNvSpPr>
              <a:spLocks noChangeShapeType="1"/>
            </p:cNvSpPr>
            <p:nvPr/>
          </p:nvSpPr>
          <p:spPr bwMode="auto">
            <a:xfrm>
              <a:off x="3936" y="2880"/>
              <a:ext cx="48" cy="144"/>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9173" name="Line 41"/>
            <p:cNvSpPr>
              <a:spLocks noChangeShapeType="1"/>
            </p:cNvSpPr>
            <p:nvPr/>
          </p:nvSpPr>
          <p:spPr bwMode="auto">
            <a:xfrm>
              <a:off x="4080" y="2832"/>
              <a:ext cx="48" cy="144"/>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9174" name="Line 42"/>
            <p:cNvSpPr>
              <a:spLocks noChangeShapeType="1"/>
            </p:cNvSpPr>
            <p:nvPr/>
          </p:nvSpPr>
          <p:spPr bwMode="auto">
            <a:xfrm>
              <a:off x="4224" y="2784"/>
              <a:ext cx="48" cy="144"/>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9175" name="Line 43"/>
            <p:cNvSpPr>
              <a:spLocks noChangeShapeType="1"/>
            </p:cNvSpPr>
            <p:nvPr/>
          </p:nvSpPr>
          <p:spPr bwMode="auto">
            <a:xfrm>
              <a:off x="4368" y="2736"/>
              <a:ext cx="48" cy="144"/>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9176" name="Line 44"/>
            <p:cNvSpPr>
              <a:spLocks noChangeShapeType="1"/>
            </p:cNvSpPr>
            <p:nvPr/>
          </p:nvSpPr>
          <p:spPr bwMode="auto">
            <a:xfrm>
              <a:off x="4560" y="2688"/>
              <a:ext cx="0" cy="192"/>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9177" name="Line 45"/>
            <p:cNvSpPr>
              <a:spLocks noChangeShapeType="1"/>
            </p:cNvSpPr>
            <p:nvPr/>
          </p:nvSpPr>
          <p:spPr bwMode="auto">
            <a:xfrm>
              <a:off x="4704" y="2688"/>
              <a:ext cx="0" cy="192"/>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9178" name="Line 46"/>
            <p:cNvSpPr>
              <a:spLocks noChangeShapeType="1"/>
            </p:cNvSpPr>
            <p:nvPr/>
          </p:nvSpPr>
          <p:spPr bwMode="auto">
            <a:xfrm>
              <a:off x="4848" y="2688"/>
              <a:ext cx="0" cy="192"/>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49179" name="Text Box 47"/>
                <p:cNvSpPr txBox="1">
                  <a:spLocks noChangeArrowheads="1"/>
                </p:cNvSpPr>
                <p:nvPr/>
              </p:nvSpPr>
              <p:spPr bwMode="auto">
                <a:xfrm>
                  <a:off x="4685" y="3134"/>
                  <a:ext cx="677"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𝑜</m:t>
                      </m:r>
                    </m:oMath>
                  </a14:m>
                  <a:r>
                    <a:rPr lang="zh-CN" altLang="en-US" sz="2800" dirty="0">
                      <a:solidFill>
                        <a:srgbClr val="0000FF"/>
                      </a:solidFill>
                      <a:latin typeface="+mn-lt"/>
                      <a:ea typeface="+mn-ea"/>
                    </a:rPr>
                    <a:t>光</a:t>
                  </a:r>
                </a:p>
              </p:txBody>
            </p:sp>
          </mc:Choice>
          <mc:Fallback xmlns="">
            <p:sp>
              <p:nvSpPr>
                <p:cNvPr id="49179" name="Text Box 47"/>
                <p:cNvSpPr txBox="1">
                  <a:spLocks noRot="1" noChangeAspect="1" noMove="1" noResize="1" noEditPoints="1" noAdjustHandles="1" noChangeArrowheads="1" noChangeShapeType="1" noTextEdit="1"/>
                </p:cNvSpPr>
                <p:nvPr/>
              </p:nvSpPr>
              <p:spPr bwMode="auto">
                <a:xfrm>
                  <a:off x="4685" y="3134"/>
                  <a:ext cx="677" cy="330"/>
                </a:xfrm>
                <a:prstGeom prst="rect">
                  <a:avLst/>
                </a:prstGeom>
                <a:blipFill>
                  <a:blip r:embed="rId4"/>
                  <a:stretch>
                    <a:fillRect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180" name="Text Box 48"/>
                <p:cNvSpPr txBox="1">
                  <a:spLocks noChangeArrowheads="1"/>
                </p:cNvSpPr>
                <p:nvPr/>
              </p:nvSpPr>
              <p:spPr bwMode="auto">
                <a:xfrm>
                  <a:off x="4659" y="2398"/>
                  <a:ext cx="816"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14:m>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𝑒</m:t>
                      </m:r>
                    </m:oMath>
                  </a14:m>
                  <a:r>
                    <a:rPr lang="zh-CN" altLang="en-US" sz="2800" dirty="0">
                      <a:solidFill>
                        <a:srgbClr val="0000FF"/>
                      </a:solidFill>
                      <a:latin typeface="+mn-lt"/>
                      <a:ea typeface="+mn-ea"/>
                    </a:rPr>
                    <a:t>光</a:t>
                  </a:r>
                </a:p>
              </p:txBody>
            </p:sp>
          </mc:Choice>
          <mc:Fallback xmlns="">
            <p:sp>
              <p:nvSpPr>
                <p:cNvPr id="49180" name="Text Box 48"/>
                <p:cNvSpPr txBox="1">
                  <a:spLocks noRot="1" noChangeAspect="1" noMove="1" noResize="1" noEditPoints="1" noAdjustHandles="1" noChangeArrowheads="1" noChangeShapeType="1" noTextEdit="1"/>
                </p:cNvSpPr>
                <p:nvPr/>
              </p:nvSpPr>
              <p:spPr bwMode="auto">
                <a:xfrm>
                  <a:off x="4659" y="2398"/>
                  <a:ext cx="816" cy="330"/>
                </a:xfrm>
                <a:prstGeom prst="rect">
                  <a:avLst/>
                </a:prstGeom>
                <a:blipFill>
                  <a:blip r:embed="rId5"/>
                  <a:stretch>
                    <a:fillRect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1" name="矩形 50"/>
              <p:cNvSpPr/>
              <p:nvPr/>
            </p:nvSpPr>
            <p:spPr>
              <a:xfrm>
                <a:off x="7693778" y="4146242"/>
                <a:ext cx="81624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71°</m:t>
                      </m:r>
                    </m:oMath>
                  </m:oMathPara>
                </a14:m>
                <a:endParaRPr lang="zh-CN" altLang="en-US" sz="2800" dirty="0">
                  <a:solidFill>
                    <a:srgbClr val="0000FF"/>
                  </a:solidFill>
                </a:endParaRPr>
              </a:p>
            </p:txBody>
          </p:sp>
        </mc:Choice>
        <mc:Fallback xmlns="">
          <p:sp>
            <p:nvSpPr>
              <p:cNvPr id="51" name="矩形 50"/>
              <p:cNvSpPr>
                <a:spLocks noRot="1" noChangeAspect="1" noMove="1" noResize="1" noEditPoints="1" noAdjustHandles="1" noChangeArrowheads="1" noChangeShapeType="1" noTextEdit="1"/>
              </p:cNvSpPr>
              <p:nvPr/>
            </p:nvSpPr>
            <p:spPr>
              <a:xfrm>
                <a:off x="7693778" y="4146242"/>
                <a:ext cx="816249"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3991733" y="3900720"/>
                <a:ext cx="81624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71°</m:t>
                      </m:r>
                    </m:oMath>
                  </m:oMathPara>
                </a14:m>
                <a:endParaRPr lang="zh-CN" altLang="en-US" sz="2800" dirty="0">
                  <a:solidFill>
                    <a:srgbClr val="0000FF"/>
                  </a:solidFill>
                </a:endParaRPr>
              </a:p>
            </p:txBody>
          </p:sp>
        </mc:Choice>
        <mc:Fallback xmlns="">
          <p:sp>
            <p:nvSpPr>
              <p:cNvPr id="52" name="矩形 51"/>
              <p:cNvSpPr>
                <a:spLocks noRot="1" noChangeAspect="1" noMove="1" noResize="1" noEditPoints="1" noAdjustHandles="1" noChangeArrowheads="1" noChangeShapeType="1" noTextEdit="1"/>
              </p:cNvSpPr>
              <p:nvPr/>
            </p:nvSpPr>
            <p:spPr>
              <a:xfrm>
                <a:off x="3991733" y="3900720"/>
                <a:ext cx="816249"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4552506" y="3320642"/>
                <a:ext cx="10150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109°</m:t>
                      </m:r>
                    </m:oMath>
                  </m:oMathPara>
                </a14:m>
                <a:endParaRPr lang="zh-CN" altLang="en-US" sz="2800" dirty="0">
                  <a:solidFill>
                    <a:srgbClr val="0000FF"/>
                  </a:solidFill>
                </a:endParaRPr>
              </a:p>
            </p:txBody>
          </p:sp>
        </mc:Choice>
        <mc:Fallback xmlns="">
          <p:sp>
            <p:nvSpPr>
              <p:cNvPr id="53" name="矩形 52"/>
              <p:cNvSpPr>
                <a:spLocks noRot="1" noChangeAspect="1" noMove="1" noResize="1" noEditPoints="1" noAdjustHandles="1" noChangeArrowheads="1" noChangeShapeType="1" noTextEdit="1"/>
              </p:cNvSpPr>
              <p:nvPr/>
            </p:nvSpPr>
            <p:spPr>
              <a:xfrm>
                <a:off x="4552506" y="3320642"/>
                <a:ext cx="1015021"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7911402" y="3226088"/>
                <a:ext cx="10150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109°</m:t>
                      </m:r>
                    </m:oMath>
                  </m:oMathPara>
                </a14:m>
                <a:endParaRPr lang="zh-CN" altLang="en-US" sz="2800" dirty="0">
                  <a:solidFill>
                    <a:srgbClr val="0000FF"/>
                  </a:solidFill>
                </a:endParaRPr>
              </a:p>
            </p:txBody>
          </p:sp>
        </mc:Choice>
        <mc:Fallback xmlns="">
          <p:sp>
            <p:nvSpPr>
              <p:cNvPr id="54" name="矩形 53"/>
              <p:cNvSpPr>
                <a:spLocks noRot="1" noChangeAspect="1" noMove="1" noResize="1" noEditPoints="1" noAdjustHandles="1" noChangeArrowheads="1" noChangeShapeType="1" noTextEdit="1"/>
              </p:cNvSpPr>
              <p:nvPr/>
            </p:nvSpPr>
            <p:spPr>
              <a:xfrm>
                <a:off x="7911402" y="3226088"/>
                <a:ext cx="1015021" cy="523220"/>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2584534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ou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wipe(left)">
                                      <p:cBhvr>
                                        <p:cTn id="10" dur="500"/>
                                        <p:tgtEl>
                                          <p:spTgt spid="5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wipe(left)">
                                      <p:cBhvr>
                                        <p:cTn id="1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4"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4"/>
          <p:cNvSpPr>
            <a:spLocks noChangeArrowheads="1"/>
          </p:cNvSpPr>
          <p:nvPr/>
        </p:nvSpPr>
        <p:spPr bwMode="auto">
          <a:xfrm>
            <a:off x="2279651" y="836613"/>
            <a:ext cx="49688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sz="2800" dirty="0">
                <a:solidFill>
                  <a:srgbClr val="6600CC"/>
                </a:solidFill>
                <a:latin typeface="+mn-lt"/>
                <a:ea typeface="+mn-ea"/>
              </a:rPr>
              <a:t>二、</a:t>
            </a:r>
            <a:r>
              <a:rPr kumimoji="1" lang="zh-CN" altLang="en-US" sz="2800" dirty="0">
                <a:solidFill>
                  <a:srgbClr val="6600CC"/>
                </a:solidFill>
                <a:latin typeface="+mn-lt"/>
                <a:ea typeface="+mn-ea"/>
              </a:rPr>
              <a:t>尼科耳棱镜（</a:t>
            </a:r>
            <a:r>
              <a:rPr lang="en-US" altLang="zh-CN" sz="2800" dirty="0">
                <a:solidFill>
                  <a:srgbClr val="6600CC"/>
                </a:solidFill>
                <a:latin typeface="+mn-lt"/>
                <a:ea typeface="+mn-ea"/>
              </a:rPr>
              <a:t>Nicol prism</a:t>
            </a:r>
            <a:r>
              <a:rPr lang="zh-CN" altLang="en-US" sz="2800" dirty="0">
                <a:solidFill>
                  <a:srgbClr val="6600CC"/>
                </a:solidFill>
                <a:latin typeface="+mn-lt"/>
                <a:ea typeface="+mn-ea"/>
              </a:rPr>
              <a:t>）</a:t>
            </a:r>
          </a:p>
        </p:txBody>
      </p:sp>
      <p:pic>
        <p:nvPicPr>
          <p:cNvPr id="50180" name="Picture 70" descr="NikolA"/>
          <p:cNvPicPr>
            <a:picLocks noChangeAspect="1" noChangeArrowheads="1"/>
          </p:cNvPicPr>
          <p:nvPr/>
        </p:nvPicPr>
        <p:blipFill>
          <a:blip r:embed="rId4">
            <a:extLst>
              <a:ext uri="{28A0092B-C50C-407E-A947-70E740481C1C}">
                <a14:useLocalDpi xmlns:a14="http://schemas.microsoft.com/office/drawing/2010/main" val="0"/>
              </a:ext>
            </a:extLst>
          </a:blip>
          <a:srcRect l="14722" t="5356" r="15973" b="6592"/>
          <a:stretch>
            <a:fillRect/>
          </a:stretch>
        </p:blipFill>
        <p:spPr bwMode="auto">
          <a:xfrm>
            <a:off x="9834107" y="404814"/>
            <a:ext cx="1584325" cy="158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1" name="Rectangle 71"/>
          <p:cNvSpPr>
            <a:spLocks noChangeArrowheads="1"/>
          </p:cNvSpPr>
          <p:nvPr/>
        </p:nvSpPr>
        <p:spPr bwMode="auto">
          <a:xfrm>
            <a:off x="2856230" y="5284788"/>
            <a:ext cx="8443337"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spcBef>
                <a:spcPct val="50000"/>
              </a:spcBef>
            </a:pPr>
            <a:r>
              <a:rPr kumimoji="1" lang="zh-CN" altLang="en-US" sz="2800" dirty="0">
                <a:solidFill>
                  <a:srgbClr val="0000FF"/>
                </a:solidFill>
                <a:latin typeface="+mn-lt"/>
                <a:ea typeface="+mn-ea"/>
              </a:rPr>
              <a:t>尼科耳棱镜既可以作为起偏器，又可以作为检偏器。</a:t>
            </a:r>
          </a:p>
        </p:txBody>
      </p:sp>
      <p:grpSp>
        <p:nvGrpSpPr>
          <p:cNvPr id="2" name="组合 1">
            <a:extLst>
              <a:ext uri="{FF2B5EF4-FFF2-40B4-BE49-F238E27FC236}">
                <a16:creationId xmlns:a16="http://schemas.microsoft.com/office/drawing/2014/main" xmlns="" id="{EF7FA396-4539-4BE2-BB9F-A1048E9BBB38}"/>
              </a:ext>
            </a:extLst>
          </p:cNvPr>
          <p:cNvGrpSpPr/>
          <p:nvPr/>
        </p:nvGrpSpPr>
        <p:grpSpPr>
          <a:xfrm>
            <a:off x="2856230" y="2201655"/>
            <a:ext cx="7272339" cy="2636976"/>
            <a:chOff x="2856230" y="2201655"/>
            <a:chExt cx="7272339" cy="2636976"/>
          </a:xfrm>
        </p:grpSpPr>
        <p:grpSp>
          <p:nvGrpSpPr>
            <p:cNvPr id="50179" name="Group 73"/>
            <p:cNvGrpSpPr>
              <a:grpSpLocks/>
            </p:cNvGrpSpPr>
            <p:nvPr/>
          </p:nvGrpSpPr>
          <p:grpSpPr bwMode="auto">
            <a:xfrm>
              <a:off x="2856230" y="2317681"/>
              <a:ext cx="7272339" cy="2520950"/>
              <a:chOff x="748" y="1389"/>
              <a:chExt cx="4581" cy="1588"/>
            </a:xfrm>
          </p:grpSpPr>
          <p:sp>
            <p:nvSpPr>
              <p:cNvPr id="50183" name="Line 8"/>
              <p:cNvSpPr>
                <a:spLocks noChangeShapeType="1"/>
              </p:cNvSpPr>
              <p:nvPr/>
            </p:nvSpPr>
            <p:spPr bwMode="auto">
              <a:xfrm flipH="1">
                <a:off x="748" y="1732"/>
                <a:ext cx="738" cy="0"/>
              </a:xfrm>
              <a:prstGeom prst="line">
                <a:avLst/>
              </a:prstGeom>
              <a:noFill/>
              <a:ln w="38100">
                <a:solidFill>
                  <a:srgbClr val="0033CC"/>
                </a:solidFill>
                <a:round/>
                <a:headEnd type="triangle" w="med" len="med"/>
                <a:tailEnd type="none" w="med" len="lg"/>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mc:AlternateContent xmlns:mc="http://schemas.openxmlformats.org/markup-compatibility/2006" xmlns:a14="http://schemas.microsoft.com/office/drawing/2010/main">
            <mc:Choice Requires="a14">
              <p:graphicFrame>
                <p:nvGraphicFramePr>
                  <p:cNvPr id="50184" name="Object 9"/>
                  <p:cNvGraphicFramePr>
                    <a:graphicFrameLocks noChangeAspect="1"/>
                  </p:cNvGraphicFramePr>
                  <p:nvPr/>
                </p:nvGraphicFramePr>
                <p:xfrm>
                  <a:off x="896" y="1666"/>
                  <a:ext cx="123" cy="134"/>
                </p:xfrm>
                <a:graphic>
                  <a:graphicData uri="http://schemas.openxmlformats.org/presentationml/2006/ole">
                    <mc:AlternateContent>
                      <mc:Choice xmlns:v="urn:schemas-microsoft-com:vml" Requires="v">
                        <p:oleObj spid="_x0000_s162914" name="Equation" r:id="rId5" imgW="104804" imgH="114221" progId="Equation.3">
                          <p:embed/>
                        </p:oleObj>
                      </mc:Choice>
                      <mc:Fallback>
                        <p:oleObj name="Equation" r:id="rId5" imgW="104804" imgH="114221" progId="Equation.3">
                          <p:embed/>
                          <p:pic>
                            <p:nvPicPr>
                              <p:cNvPr id="50184" name="Object 9"/>
                              <p:cNvPicPr>
                                <a:picLocks noChangeAspect="1" noChangeArrowheads="1"/>
                              </p:cNvPicPr>
                              <p:nvPr/>
                            </p:nvPicPr>
                            <p:blipFill>
                              <a:blip r:embed="rId6">
                                <a:extLst>
                                  <a:ext uri="{28A0092B-C50C-407E-A947-70E740481C1C}">
                                    <a14:useLocalDpi val="0"/>
                                  </a:ext>
                                </a:extLst>
                              </a:blip>
                              <a:srcRect/>
                              <a:stretch>
                                <a:fillRect/>
                              </a:stretch>
                            </p:blipFill>
                            <p:spPr bwMode="auto">
                              <a:xfrm>
                                <a:off x="896" y="1666"/>
                                <a:ext cx="123" cy="134"/>
                              </a:xfrm>
                              <a:prstGeom prst="rect">
                                <a:avLst/>
                              </a:prstGeom>
                              <a:noFill/>
                              <a:ln>
                                <a:noFill/>
                              </a:ln>
                              <a:effectLst/>
                              <a:extLst>
                                <a:ext uri="{909E8E84-426E-40DD-AFC4-6F175D3DCCD1}">
                                  <a14:hiddenFill>
                                    <a:solidFill>
                                      <a:srgbClr val="FFFFFF"/>
                                    </a:solidFill>
                                  </a14:hiddenFill>
                                </a:ext>
                                <a:ext uri="{91240B29-F687-4F45-9708-019B960494DF}">
                                  <a14:hiddenLine w="9525">
                                    <a:solidFill>
                                      <a:schemeClr val="hlink"/>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50184" name="Object 9"/>
                  <p:cNvGraphicFramePr>
                    <a:graphicFrameLocks noChangeAspect="1"/>
                  </p:cNvGraphicFramePr>
                  <p:nvPr/>
                </p:nvGraphicFramePr>
                <p:xfrm>
                  <a:off x="896" y="1666"/>
                  <a:ext cx="123" cy="134"/>
                </p:xfrm>
                <a:graphic>
                  <a:graphicData uri="http://schemas.openxmlformats.org/presentationml/2006/ole">
                    <mc:AlternateContent>
                      <mc:Choice xmlns:v="urn:schemas-microsoft-com:vml" Requires="v">
                        <p:oleObj spid="_x0000_s162906" name="Equation" r:id="rId7" imgW="104804" imgH="114221" progId="Equation.3">
                          <p:embed/>
                        </p:oleObj>
                      </mc:Choice>
                      <mc:Fallback>
                        <p:oleObj name="Equation" r:id="rId7" imgW="104804" imgH="114221" progId="Equation.3">
                          <p:embed/>
                          <p:pic>
                            <p:nvPicPr>
                              <p:cNvPr id="50184"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6" y="1666"/>
                                <a:ext cx="123" cy="1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sp>
            <p:nvSpPr>
              <p:cNvPr id="50185" name="Line 10"/>
              <p:cNvSpPr>
                <a:spLocks noChangeShapeType="1"/>
              </p:cNvSpPr>
              <p:nvPr/>
            </p:nvSpPr>
            <p:spPr bwMode="auto">
              <a:xfrm>
                <a:off x="846" y="1636"/>
                <a:ext cx="0" cy="192"/>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50186" name="Line 11"/>
              <p:cNvSpPr>
                <a:spLocks noChangeShapeType="1"/>
              </p:cNvSpPr>
              <p:nvPr/>
            </p:nvSpPr>
            <p:spPr bwMode="auto">
              <a:xfrm>
                <a:off x="1092" y="1636"/>
                <a:ext cx="0" cy="192"/>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mc:AlternateContent xmlns:mc="http://schemas.openxmlformats.org/markup-compatibility/2006" xmlns:a14="http://schemas.microsoft.com/office/drawing/2010/main">
            <mc:Choice Requires="a14">
              <p:graphicFrame>
                <p:nvGraphicFramePr>
                  <p:cNvPr id="50187" name="Object 12"/>
                  <p:cNvGraphicFramePr>
                    <a:graphicFrameLocks noChangeAspect="1"/>
                  </p:cNvGraphicFramePr>
                  <p:nvPr/>
                </p:nvGraphicFramePr>
                <p:xfrm>
                  <a:off x="1154" y="1666"/>
                  <a:ext cx="123" cy="134"/>
                </p:xfrm>
                <a:graphic>
                  <a:graphicData uri="http://schemas.openxmlformats.org/presentationml/2006/ole">
                    <mc:AlternateContent>
                      <mc:Choice xmlns:v="urn:schemas-microsoft-com:vml" Requires="v">
                        <p:oleObj spid="_x0000_s162915" name="Equation" r:id="rId9" imgW="104804" imgH="114221" progId="Equation.3">
                          <p:embed/>
                        </p:oleObj>
                      </mc:Choice>
                      <mc:Fallback>
                        <p:oleObj name="Equation" r:id="rId9" imgW="104804" imgH="114221" progId="Equation.3">
                          <p:embed/>
                          <p:pic>
                            <p:nvPicPr>
                              <p:cNvPr id="50187" name="Object 12"/>
                              <p:cNvPicPr>
                                <a:picLocks noChangeAspect="1" noChangeArrowheads="1"/>
                              </p:cNvPicPr>
                              <p:nvPr/>
                            </p:nvPicPr>
                            <p:blipFill>
                              <a:blip r:embed="rId10">
                                <a:extLst>
                                  <a:ext uri="{28A0092B-C50C-407E-A947-70E740481C1C}">
                                    <a14:useLocalDpi val="0"/>
                                  </a:ext>
                                </a:extLst>
                              </a:blip>
                              <a:srcRect/>
                              <a:stretch>
                                <a:fillRect/>
                              </a:stretch>
                            </p:blipFill>
                            <p:spPr bwMode="auto">
                              <a:xfrm>
                                <a:off x="1154" y="1666"/>
                                <a:ext cx="123" cy="134"/>
                              </a:xfrm>
                              <a:prstGeom prst="rect">
                                <a:avLst/>
                              </a:prstGeom>
                              <a:noFill/>
                              <a:ln>
                                <a:noFill/>
                              </a:ln>
                              <a:effectLst/>
                              <a:extLst>
                                <a:ext uri="{909E8E84-426E-40DD-AFC4-6F175D3DCCD1}">
                                  <a14:hiddenFill>
                                    <a:solidFill>
                                      <a:srgbClr val="FF6600"/>
                                    </a:solidFill>
                                  </a14:hiddenFill>
                                </a:ext>
                                <a:ext uri="{91240B29-F687-4F45-9708-019B960494DF}">
                                  <a14:hiddenLine w="9525">
                                    <a:solidFill>
                                      <a:schemeClr val="hlink"/>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50187" name="Object 12"/>
                  <p:cNvGraphicFramePr>
                    <a:graphicFrameLocks noChangeAspect="1"/>
                  </p:cNvGraphicFramePr>
                  <p:nvPr/>
                </p:nvGraphicFramePr>
                <p:xfrm>
                  <a:off x="1154" y="1666"/>
                  <a:ext cx="123" cy="134"/>
                </p:xfrm>
                <a:graphic>
                  <a:graphicData uri="http://schemas.openxmlformats.org/presentationml/2006/ole">
                    <mc:AlternateContent>
                      <mc:Choice xmlns:v="urn:schemas-microsoft-com:vml" Requires="v">
                        <p:oleObj spid="_x0000_s162907" name="Equation" r:id="rId11" imgW="104804" imgH="114221" progId="Equation.3">
                          <p:embed/>
                        </p:oleObj>
                      </mc:Choice>
                      <mc:Fallback>
                        <p:oleObj name="Equation" r:id="rId11" imgW="104804" imgH="114221" progId="Equation.3">
                          <p:embed/>
                          <p:pic>
                            <p:nvPicPr>
                              <p:cNvPr id="50187"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54" y="1666"/>
                                <a:ext cx="123" cy="134"/>
                              </a:xfrm>
                              <a:prstGeom prst="rect">
                                <a:avLst/>
                              </a:prstGeom>
                              <a:noFill/>
                              <a:ln>
                                <a:noFill/>
                              </a:ln>
                              <a:effectLst/>
                              <a:extLst>
                                <a:ext uri="{909E8E84-426E-40DD-AFC4-6F175D3DCCD1}">
                                  <a14:hiddenFill xmlns:a14="http://schemas.microsoft.com/office/drawing/2010/main">
                                    <a:solidFill>
                                      <a:srgbClr val="FF6600"/>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sp>
            <p:nvSpPr>
              <p:cNvPr id="50188" name="Line 14"/>
              <p:cNvSpPr>
                <a:spLocks noChangeShapeType="1"/>
              </p:cNvSpPr>
              <p:nvPr/>
            </p:nvSpPr>
            <p:spPr bwMode="auto">
              <a:xfrm>
                <a:off x="1462" y="1722"/>
                <a:ext cx="1929" cy="425"/>
              </a:xfrm>
              <a:prstGeom prst="line">
                <a:avLst/>
              </a:prstGeom>
              <a:noFill/>
              <a:ln w="28575">
                <a:solidFill>
                  <a:srgbClr val="0033CC"/>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mc:AlternateContent xmlns:mc="http://schemas.openxmlformats.org/markup-compatibility/2006" xmlns:a14="http://schemas.microsoft.com/office/drawing/2010/main">
            <mc:Choice Requires="a14">
              <p:graphicFrame>
                <p:nvGraphicFramePr>
                  <p:cNvPr id="50189" name="Object 15"/>
                  <p:cNvGraphicFramePr>
                    <a:graphicFrameLocks noChangeAspect="1"/>
                  </p:cNvGraphicFramePr>
                  <p:nvPr/>
                </p:nvGraphicFramePr>
                <p:xfrm>
                  <a:off x="2692" y="1964"/>
                  <a:ext cx="70" cy="78"/>
                </p:xfrm>
                <a:graphic>
                  <a:graphicData uri="http://schemas.openxmlformats.org/presentationml/2006/ole">
                    <mc:AlternateContent>
                      <mc:Choice xmlns:v="urn:schemas-microsoft-com:vml" Requires="v">
                        <p:oleObj spid="_x0000_s162916" name="Equation" r:id="rId13" imgW="104804" imgH="114221" progId="Equation.3">
                          <p:embed/>
                        </p:oleObj>
                      </mc:Choice>
                      <mc:Fallback>
                        <p:oleObj name="Equation" r:id="rId13" imgW="104804" imgH="114221" progId="Equation.3">
                          <p:embed/>
                          <p:pic>
                            <p:nvPicPr>
                              <p:cNvPr id="50189" name="Object 15"/>
                              <p:cNvPicPr>
                                <a:picLocks noChangeAspect="1" noChangeArrowheads="1"/>
                              </p:cNvPicPr>
                              <p:nvPr/>
                            </p:nvPicPr>
                            <p:blipFill>
                              <a:blip r:embed="rId14">
                                <a:extLst>
                                  <a:ext uri="{28A0092B-C50C-407E-A947-70E740481C1C}">
                                    <a14:useLocalDpi val="0"/>
                                  </a:ext>
                                </a:extLst>
                              </a:blip>
                              <a:srcRect/>
                              <a:stretch>
                                <a:fillRect/>
                              </a:stretch>
                            </p:blipFill>
                            <p:spPr bwMode="auto">
                              <a:xfrm>
                                <a:off x="2692" y="1964"/>
                                <a:ext cx="70" cy="78"/>
                              </a:xfrm>
                              <a:prstGeom prst="rect">
                                <a:avLst/>
                              </a:prstGeom>
                              <a:noFill/>
                              <a:ln>
                                <a:noFill/>
                              </a:ln>
                              <a:effectLst/>
                              <a:extLst>
                                <a:ext uri="{909E8E84-426E-40DD-AFC4-6F175D3DCCD1}">
                                  <a14:hiddenFill>
                                    <a:solidFill>
                                      <a:srgbClr val="FFFFFF"/>
                                    </a:solidFill>
                                  </a14:hiddenFill>
                                </a:ext>
                                <a:ext uri="{91240B29-F687-4F45-9708-019B960494DF}">
                                  <a14:hiddenLine w="9525">
                                    <a:solidFill>
                                      <a:schemeClr val="hlink"/>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50189" name="Object 15"/>
                  <p:cNvGraphicFramePr>
                    <a:graphicFrameLocks noChangeAspect="1"/>
                  </p:cNvGraphicFramePr>
                  <p:nvPr/>
                </p:nvGraphicFramePr>
                <p:xfrm>
                  <a:off x="2692" y="1964"/>
                  <a:ext cx="70" cy="78"/>
                </p:xfrm>
                <a:graphic>
                  <a:graphicData uri="http://schemas.openxmlformats.org/presentationml/2006/ole">
                    <mc:AlternateContent>
                      <mc:Choice xmlns:v="urn:schemas-microsoft-com:vml" Requires="v">
                        <p:oleObj spid="_x0000_s162908" name="Equation" r:id="rId15" imgW="104804" imgH="114221" progId="Equation.3">
                          <p:embed/>
                        </p:oleObj>
                      </mc:Choice>
                      <mc:Fallback>
                        <p:oleObj name="Equation" r:id="rId15" imgW="104804" imgH="114221" progId="Equation.3">
                          <p:embed/>
                          <p:pic>
                            <p:nvPicPr>
                              <p:cNvPr id="50189" name="Object 1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92" y="1964"/>
                                <a:ext cx="70" cy="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50190" name="Object 16"/>
                  <p:cNvGraphicFramePr>
                    <a:graphicFrameLocks noChangeAspect="1"/>
                  </p:cNvGraphicFramePr>
                  <p:nvPr/>
                </p:nvGraphicFramePr>
                <p:xfrm>
                  <a:off x="2314" y="1879"/>
                  <a:ext cx="70" cy="78"/>
                </p:xfrm>
                <a:graphic>
                  <a:graphicData uri="http://schemas.openxmlformats.org/presentationml/2006/ole">
                    <mc:AlternateContent>
                      <mc:Choice xmlns:v="urn:schemas-microsoft-com:vml" Requires="v">
                        <p:oleObj spid="_x0000_s162917" name="Equation" r:id="rId17" imgW="104804" imgH="114221" progId="Equation.3">
                          <p:embed/>
                        </p:oleObj>
                      </mc:Choice>
                      <mc:Fallback>
                        <p:oleObj name="Equation" r:id="rId17" imgW="104804" imgH="114221" progId="Equation.3">
                          <p:embed/>
                          <p:pic>
                            <p:nvPicPr>
                              <p:cNvPr id="50190" name="Object 16"/>
                              <p:cNvPicPr>
                                <a:picLocks noChangeAspect="1" noChangeArrowheads="1"/>
                              </p:cNvPicPr>
                              <p:nvPr/>
                            </p:nvPicPr>
                            <p:blipFill>
                              <a:blip r:embed="rId18">
                                <a:extLst>
                                  <a:ext uri="{28A0092B-C50C-407E-A947-70E740481C1C}">
                                    <a14:useLocalDpi val="0"/>
                                  </a:ext>
                                </a:extLst>
                              </a:blip>
                              <a:srcRect/>
                              <a:stretch>
                                <a:fillRect/>
                              </a:stretch>
                            </p:blipFill>
                            <p:spPr bwMode="auto">
                              <a:xfrm>
                                <a:off x="2314" y="1879"/>
                                <a:ext cx="70" cy="78"/>
                              </a:xfrm>
                              <a:prstGeom prst="rect">
                                <a:avLst/>
                              </a:prstGeom>
                              <a:noFill/>
                              <a:ln>
                                <a:noFill/>
                              </a:ln>
                              <a:effectLst/>
                              <a:extLst>
                                <a:ext uri="{909E8E84-426E-40DD-AFC4-6F175D3DCCD1}">
                                  <a14:hiddenFill>
                                    <a:solidFill>
                                      <a:srgbClr val="FFFFFF"/>
                                    </a:solidFill>
                                  </a14:hiddenFill>
                                </a:ext>
                                <a:ext uri="{91240B29-F687-4F45-9708-019B960494DF}">
                                  <a14:hiddenLine w="9525">
                                    <a:solidFill>
                                      <a:schemeClr val="hlink"/>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50190" name="Object 16"/>
                  <p:cNvGraphicFramePr>
                    <a:graphicFrameLocks noChangeAspect="1"/>
                  </p:cNvGraphicFramePr>
                  <p:nvPr/>
                </p:nvGraphicFramePr>
                <p:xfrm>
                  <a:off x="2314" y="1879"/>
                  <a:ext cx="70" cy="78"/>
                </p:xfrm>
                <a:graphic>
                  <a:graphicData uri="http://schemas.openxmlformats.org/presentationml/2006/ole">
                    <mc:AlternateContent>
                      <mc:Choice xmlns:v="urn:schemas-microsoft-com:vml" Requires="v">
                        <p:oleObj spid="_x0000_s162909" name="Equation" r:id="rId19" imgW="104804" imgH="114221" progId="Equation.3">
                          <p:embed/>
                        </p:oleObj>
                      </mc:Choice>
                      <mc:Fallback>
                        <p:oleObj name="Equation" r:id="rId19" imgW="104804" imgH="114221" progId="Equation.3">
                          <p:embed/>
                          <p:pic>
                            <p:nvPicPr>
                              <p:cNvPr id="50190" name="Object 1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314" y="1879"/>
                                <a:ext cx="70" cy="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50191" name="Object 17"/>
                  <p:cNvGraphicFramePr>
                    <a:graphicFrameLocks noChangeAspect="1"/>
                  </p:cNvGraphicFramePr>
                  <p:nvPr/>
                </p:nvGraphicFramePr>
                <p:xfrm>
                  <a:off x="2017" y="1817"/>
                  <a:ext cx="92" cy="92"/>
                </p:xfrm>
                <a:graphic>
                  <a:graphicData uri="http://schemas.openxmlformats.org/presentationml/2006/ole">
                    <mc:AlternateContent>
                      <mc:Choice xmlns:v="urn:schemas-microsoft-com:vml" Requires="v">
                        <p:oleObj spid="_x0000_s162918" name="公式" r:id="rId21" imgW="104804" imgH="104644" progId="Equation.3">
                          <p:embed/>
                        </p:oleObj>
                      </mc:Choice>
                      <mc:Fallback>
                        <p:oleObj name="公式" r:id="rId21" imgW="104804" imgH="104644" progId="Equation.3">
                          <p:embed/>
                          <p:pic>
                            <p:nvPicPr>
                              <p:cNvPr id="50191" name="Object 17"/>
                              <p:cNvPicPr>
                                <a:picLocks noChangeAspect="1" noChangeArrowheads="1"/>
                              </p:cNvPicPr>
                              <p:nvPr/>
                            </p:nvPicPr>
                            <p:blipFill>
                              <a:blip r:embed="rId22">
                                <a:extLst>
                                  <a:ext uri="{28A0092B-C50C-407E-A947-70E740481C1C}">
                                    <a14:useLocalDpi val="0"/>
                                  </a:ext>
                                </a:extLst>
                              </a:blip>
                              <a:srcRect/>
                              <a:stretch>
                                <a:fillRect/>
                              </a:stretch>
                            </p:blipFill>
                            <p:spPr bwMode="auto">
                              <a:xfrm>
                                <a:off x="2017" y="1817"/>
                                <a:ext cx="92" cy="92"/>
                              </a:xfrm>
                              <a:prstGeom prst="rect">
                                <a:avLst/>
                              </a:prstGeom>
                              <a:noFill/>
                              <a:ln>
                                <a:noFill/>
                              </a:ln>
                              <a:effectLst/>
                              <a:extLst>
                                <a:ext uri="{909E8E84-426E-40DD-AFC4-6F175D3DCCD1}">
                                  <a14:hiddenFill>
                                    <a:solidFill>
                                      <a:srgbClr val="FF6600"/>
                                    </a:solidFill>
                                  </a14:hiddenFill>
                                </a:ext>
                                <a:ext uri="{91240B29-F687-4F45-9708-019B960494DF}">
                                  <a14:hiddenLine w="9525">
                                    <a:solidFill>
                                      <a:srgbClr val="FF66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50191" name="Object 17"/>
                  <p:cNvGraphicFramePr>
                    <a:graphicFrameLocks noChangeAspect="1"/>
                  </p:cNvGraphicFramePr>
                  <p:nvPr/>
                </p:nvGraphicFramePr>
                <p:xfrm>
                  <a:off x="2017" y="1817"/>
                  <a:ext cx="92" cy="92"/>
                </p:xfrm>
                <a:graphic>
                  <a:graphicData uri="http://schemas.openxmlformats.org/presentationml/2006/ole">
                    <mc:AlternateContent>
                      <mc:Choice xmlns:v="urn:schemas-microsoft-com:vml" Requires="v">
                        <p:oleObj spid="_x0000_s162910" name="公式" r:id="rId23" imgW="104804" imgH="104644" progId="Equation.3">
                          <p:embed/>
                        </p:oleObj>
                      </mc:Choice>
                      <mc:Fallback>
                        <p:oleObj name="公式" r:id="rId23" imgW="104804" imgH="104644" progId="Equation.3">
                          <p:embed/>
                          <p:pic>
                            <p:nvPicPr>
                              <p:cNvPr id="50191" name="Object 1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017" y="1817"/>
                                <a:ext cx="92" cy="92"/>
                              </a:xfrm>
                              <a:prstGeom prst="rect">
                                <a:avLst/>
                              </a:prstGeom>
                              <a:noFill/>
                              <a:ln>
                                <a:noFill/>
                              </a:ln>
                              <a:effectLst/>
                              <a:extLst>
                                <a:ext uri="{909E8E84-426E-40DD-AFC4-6F175D3DCCD1}">
                                  <a14:hiddenFill xmlns:a14="http://schemas.microsoft.com/office/drawing/2010/main">
                                    <a:solidFill>
                                      <a:srgbClr val="FF6600"/>
                                    </a:solidFill>
                                  </a14:hiddenFill>
                                </a:ext>
                                <a:ext uri="{91240B29-F687-4F45-9708-019B960494DF}">
                                  <a14:hiddenLine xmlns:a14="http://schemas.microsoft.com/office/drawing/2010/main" w="9525">
                                    <a:solidFill>
                                      <a:srgbClr val="FF66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sp>
            <p:nvSpPr>
              <p:cNvPr id="50192" name="Line 19"/>
              <p:cNvSpPr>
                <a:spLocks noChangeShapeType="1"/>
              </p:cNvSpPr>
              <p:nvPr/>
            </p:nvSpPr>
            <p:spPr bwMode="auto">
              <a:xfrm>
                <a:off x="3348" y="2133"/>
                <a:ext cx="389" cy="321"/>
              </a:xfrm>
              <a:prstGeom prst="line">
                <a:avLst/>
              </a:prstGeom>
              <a:noFill/>
              <a:ln w="28575">
                <a:solidFill>
                  <a:srgbClr val="0033CC"/>
                </a:solidFill>
                <a:round/>
                <a:headEnd/>
                <a:tailEnd type="triangle" w="med" len="me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mc:AlternateContent xmlns:mc="http://schemas.openxmlformats.org/markup-compatibility/2006" xmlns:a14="http://schemas.microsoft.com/office/drawing/2010/main">
            <mc:Choice Requires="a14">
              <p:graphicFrame>
                <p:nvGraphicFramePr>
                  <p:cNvPr id="50193" name="Object 20"/>
                  <p:cNvGraphicFramePr>
                    <a:graphicFrameLocks noChangeAspect="1"/>
                  </p:cNvGraphicFramePr>
                  <p:nvPr/>
                </p:nvGraphicFramePr>
                <p:xfrm>
                  <a:off x="3432" y="2201"/>
                  <a:ext cx="70" cy="78"/>
                </p:xfrm>
                <a:graphic>
                  <a:graphicData uri="http://schemas.openxmlformats.org/presentationml/2006/ole">
                    <mc:AlternateContent>
                      <mc:Choice xmlns:v="urn:schemas-microsoft-com:vml" Requires="v">
                        <p:oleObj spid="_x0000_s162919" name="Equation" r:id="rId25" imgW="104804" imgH="114221" progId="Equation.3">
                          <p:embed/>
                        </p:oleObj>
                      </mc:Choice>
                      <mc:Fallback>
                        <p:oleObj name="Equation" r:id="rId25" imgW="104804" imgH="114221" progId="Equation.3">
                          <p:embed/>
                          <p:pic>
                            <p:nvPicPr>
                              <p:cNvPr id="50193" name="Object 20"/>
                              <p:cNvPicPr>
                                <a:picLocks noChangeAspect="1" noChangeArrowheads="1"/>
                              </p:cNvPicPr>
                              <p:nvPr/>
                            </p:nvPicPr>
                            <p:blipFill>
                              <a:blip r:embed="rId26">
                                <a:extLst>
                                  <a:ext uri="{28A0092B-C50C-407E-A947-70E740481C1C}">
                                    <a14:useLocalDpi val="0"/>
                                  </a:ext>
                                </a:extLst>
                              </a:blip>
                              <a:srcRect/>
                              <a:stretch>
                                <a:fillRect/>
                              </a:stretch>
                            </p:blipFill>
                            <p:spPr bwMode="auto">
                              <a:xfrm>
                                <a:off x="3432" y="2201"/>
                                <a:ext cx="70" cy="78"/>
                              </a:xfrm>
                              <a:prstGeom prst="rect">
                                <a:avLst/>
                              </a:prstGeom>
                              <a:noFill/>
                              <a:ln>
                                <a:noFill/>
                              </a:ln>
                              <a:effectLst/>
                              <a:extLst>
                                <a:ext uri="{909E8E84-426E-40DD-AFC4-6F175D3DCCD1}">
                                  <a14:hiddenFill>
                                    <a:solidFill>
                                      <a:srgbClr val="FFFFFF"/>
                                    </a:solidFill>
                                  </a14:hiddenFill>
                                </a:ext>
                                <a:ext uri="{91240B29-F687-4F45-9708-019B960494DF}">
                                  <a14:hiddenLine w="9525">
                                    <a:solidFill>
                                      <a:schemeClr val="hlink"/>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50193" name="Object 20"/>
                  <p:cNvGraphicFramePr>
                    <a:graphicFrameLocks noChangeAspect="1"/>
                  </p:cNvGraphicFramePr>
                  <p:nvPr/>
                </p:nvGraphicFramePr>
                <p:xfrm>
                  <a:off x="3432" y="2201"/>
                  <a:ext cx="70" cy="78"/>
                </p:xfrm>
                <a:graphic>
                  <a:graphicData uri="http://schemas.openxmlformats.org/presentationml/2006/ole">
                    <mc:AlternateContent>
                      <mc:Choice xmlns:v="urn:schemas-microsoft-com:vml" Requires="v">
                        <p:oleObj spid="_x0000_s162911" name="Equation" r:id="rId27" imgW="104804" imgH="114221" progId="Equation.3">
                          <p:embed/>
                        </p:oleObj>
                      </mc:Choice>
                      <mc:Fallback>
                        <p:oleObj name="Equation" r:id="rId27" imgW="104804" imgH="114221" progId="Equation.3">
                          <p:embed/>
                          <p:pic>
                            <p:nvPicPr>
                              <p:cNvPr id="50193" name="Object 20"/>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432" y="2201"/>
                                <a:ext cx="70" cy="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sp>
            <p:nvSpPr>
              <p:cNvPr id="50194" name="Line 22"/>
              <p:cNvSpPr>
                <a:spLocks noChangeShapeType="1"/>
              </p:cNvSpPr>
              <p:nvPr/>
            </p:nvSpPr>
            <p:spPr bwMode="auto">
              <a:xfrm rot="-300000">
                <a:off x="3042" y="1938"/>
                <a:ext cx="1270" cy="187"/>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50195" name="Line 23"/>
              <p:cNvSpPr>
                <a:spLocks noChangeAspect="1" noChangeShapeType="1"/>
              </p:cNvSpPr>
              <p:nvPr/>
            </p:nvSpPr>
            <p:spPr bwMode="auto">
              <a:xfrm>
                <a:off x="3587" y="1957"/>
                <a:ext cx="1" cy="134"/>
              </a:xfrm>
              <a:prstGeom prst="line">
                <a:avLst/>
              </a:prstGeom>
              <a:noFill/>
              <a:ln w="28575">
                <a:solidFill>
                  <a:srgbClr val="0033CC"/>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50196" name="Line 24"/>
              <p:cNvSpPr>
                <a:spLocks noChangeAspect="1" noChangeShapeType="1"/>
              </p:cNvSpPr>
              <p:nvPr/>
            </p:nvSpPr>
            <p:spPr bwMode="auto">
              <a:xfrm>
                <a:off x="3779" y="1969"/>
                <a:ext cx="1" cy="122"/>
              </a:xfrm>
              <a:prstGeom prst="line">
                <a:avLst/>
              </a:prstGeom>
              <a:noFill/>
              <a:ln w="28575">
                <a:solidFill>
                  <a:srgbClr val="0033CC"/>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50197" name="Line 25"/>
              <p:cNvSpPr>
                <a:spLocks noChangeAspect="1" noChangeShapeType="1"/>
              </p:cNvSpPr>
              <p:nvPr/>
            </p:nvSpPr>
            <p:spPr bwMode="auto">
              <a:xfrm>
                <a:off x="3963" y="1955"/>
                <a:ext cx="1" cy="149"/>
              </a:xfrm>
              <a:prstGeom prst="line">
                <a:avLst/>
              </a:prstGeom>
              <a:noFill/>
              <a:ln w="28575">
                <a:solidFill>
                  <a:srgbClr val="0033CC"/>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50199" name="Line 27"/>
              <p:cNvSpPr>
                <a:spLocks noChangeShapeType="1"/>
              </p:cNvSpPr>
              <p:nvPr/>
            </p:nvSpPr>
            <p:spPr bwMode="auto">
              <a:xfrm rot="600000" flipV="1">
                <a:off x="1455" y="1863"/>
                <a:ext cx="1651" cy="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50200" name="Line 28"/>
              <p:cNvSpPr>
                <a:spLocks noChangeShapeType="1"/>
              </p:cNvSpPr>
              <p:nvPr/>
            </p:nvSpPr>
            <p:spPr bwMode="auto">
              <a:xfrm rot="1320000">
                <a:off x="1192" y="1719"/>
                <a:ext cx="528"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50201" name="Line 29"/>
              <p:cNvSpPr>
                <a:spLocks noChangeShapeType="1"/>
              </p:cNvSpPr>
              <p:nvPr/>
            </p:nvSpPr>
            <p:spPr bwMode="auto">
              <a:xfrm>
                <a:off x="4305" y="2064"/>
                <a:ext cx="566" cy="27"/>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50202" name="Line 30"/>
              <p:cNvSpPr>
                <a:spLocks noChangeShapeType="1"/>
              </p:cNvSpPr>
              <p:nvPr/>
            </p:nvSpPr>
            <p:spPr bwMode="auto">
              <a:xfrm rot="1320000">
                <a:off x="3981" y="2037"/>
                <a:ext cx="528"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nvGrpSpPr>
              <p:cNvPr id="50205" name="Group 34"/>
              <p:cNvGrpSpPr>
                <a:grpSpLocks/>
              </p:cNvGrpSpPr>
              <p:nvPr/>
            </p:nvGrpSpPr>
            <p:grpSpPr bwMode="auto">
              <a:xfrm>
                <a:off x="1202" y="1390"/>
                <a:ext cx="3366" cy="1043"/>
                <a:chOff x="1066" y="1571"/>
                <a:chExt cx="3366" cy="1043"/>
              </a:xfrm>
            </p:grpSpPr>
            <p:grpSp>
              <p:nvGrpSpPr>
                <p:cNvPr id="50232" name="Group 35"/>
                <p:cNvGrpSpPr>
                  <a:grpSpLocks/>
                </p:cNvGrpSpPr>
                <p:nvPr/>
              </p:nvGrpSpPr>
              <p:grpSpPr bwMode="auto">
                <a:xfrm>
                  <a:off x="1066" y="1571"/>
                  <a:ext cx="2948" cy="1043"/>
                  <a:chOff x="1066" y="2931"/>
                  <a:chExt cx="2948" cy="1043"/>
                </a:xfrm>
              </p:grpSpPr>
              <p:sp>
                <p:nvSpPr>
                  <p:cNvPr id="50238" name="Line 36"/>
                  <p:cNvSpPr>
                    <a:spLocks noChangeShapeType="1"/>
                  </p:cNvSpPr>
                  <p:nvPr/>
                </p:nvSpPr>
                <p:spPr bwMode="auto">
                  <a:xfrm flipH="1">
                    <a:off x="1066" y="2931"/>
                    <a:ext cx="408" cy="1043"/>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50239" name="Line 37"/>
                  <p:cNvSpPr>
                    <a:spLocks noChangeShapeType="1"/>
                  </p:cNvSpPr>
                  <p:nvPr/>
                </p:nvSpPr>
                <p:spPr bwMode="auto">
                  <a:xfrm>
                    <a:off x="1066" y="3974"/>
                    <a:ext cx="2948" cy="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50240" name="Line 38"/>
                  <p:cNvSpPr>
                    <a:spLocks noChangeShapeType="1"/>
                  </p:cNvSpPr>
                  <p:nvPr/>
                </p:nvSpPr>
                <p:spPr bwMode="auto">
                  <a:xfrm>
                    <a:off x="1474" y="2976"/>
                    <a:ext cx="2495" cy="998"/>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p:grpSp>
              <p:nvGrpSpPr>
                <p:cNvPr id="50233" name="Group 39"/>
                <p:cNvGrpSpPr>
                  <a:grpSpLocks/>
                </p:cNvGrpSpPr>
                <p:nvPr/>
              </p:nvGrpSpPr>
              <p:grpSpPr bwMode="auto">
                <a:xfrm rot="10800000">
                  <a:off x="1484" y="1571"/>
                  <a:ext cx="2948" cy="1043"/>
                  <a:chOff x="1066" y="2931"/>
                  <a:chExt cx="2948" cy="1043"/>
                </a:xfrm>
              </p:grpSpPr>
              <p:sp>
                <p:nvSpPr>
                  <p:cNvPr id="50235" name="Line 40"/>
                  <p:cNvSpPr>
                    <a:spLocks noChangeShapeType="1"/>
                  </p:cNvSpPr>
                  <p:nvPr/>
                </p:nvSpPr>
                <p:spPr bwMode="auto">
                  <a:xfrm flipH="1">
                    <a:off x="1066" y="2931"/>
                    <a:ext cx="408" cy="1043"/>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50236" name="Line 41"/>
                  <p:cNvSpPr>
                    <a:spLocks noChangeShapeType="1"/>
                  </p:cNvSpPr>
                  <p:nvPr/>
                </p:nvSpPr>
                <p:spPr bwMode="auto">
                  <a:xfrm>
                    <a:off x="1066" y="3974"/>
                    <a:ext cx="2948" cy="0"/>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50237" name="Line 42"/>
                  <p:cNvSpPr>
                    <a:spLocks noChangeShapeType="1"/>
                  </p:cNvSpPr>
                  <p:nvPr/>
                </p:nvSpPr>
                <p:spPr bwMode="auto">
                  <a:xfrm>
                    <a:off x="1474" y="2976"/>
                    <a:ext cx="2495" cy="998"/>
                  </a:xfrm>
                  <a:prstGeom prst="line">
                    <a:avLst/>
                  </a:prstGeom>
                  <a:noFill/>
                  <a:ln w="28575">
                    <a:solidFill>
                      <a:schemeClr val="accent1"/>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p:sp>
              <p:nvSpPr>
                <p:cNvPr id="50234" name="Line 43"/>
                <p:cNvSpPr>
                  <a:spLocks noChangeShapeType="1"/>
                </p:cNvSpPr>
                <p:nvPr/>
              </p:nvSpPr>
              <p:spPr bwMode="auto">
                <a:xfrm>
                  <a:off x="1474" y="1579"/>
                  <a:ext cx="2540" cy="1016"/>
                </a:xfrm>
                <a:prstGeom prst="line">
                  <a:avLst/>
                </a:prstGeom>
                <a:noFill/>
                <a:ln w="76200">
                  <a:solidFill>
                    <a:srgbClr val="FFCC00"/>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p:grpSp>
            <p:nvGrpSpPr>
              <p:cNvPr id="50206" name="Group 44"/>
              <p:cNvGrpSpPr>
                <a:grpSpLocks/>
              </p:cNvGrpSpPr>
              <p:nvPr/>
            </p:nvGrpSpPr>
            <p:grpSpPr bwMode="auto">
              <a:xfrm>
                <a:off x="1247" y="1389"/>
                <a:ext cx="1048" cy="1056"/>
                <a:chOff x="1111" y="1570"/>
                <a:chExt cx="1048" cy="1056"/>
              </a:xfrm>
            </p:grpSpPr>
            <p:sp>
              <p:nvSpPr>
                <p:cNvPr id="50218" name="Text Box 45"/>
                <p:cNvSpPr txBox="1">
                  <a:spLocks noChangeArrowheads="1"/>
                </p:cNvSpPr>
                <p:nvPr/>
              </p:nvSpPr>
              <p:spPr bwMode="auto">
                <a:xfrm>
                  <a:off x="1590" y="2296"/>
                  <a:ext cx="56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800" dirty="0">
                      <a:solidFill>
                        <a:srgbClr val="0000FF"/>
                      </a:solidFill>
                      <a:latin typeface="+mn-lt"/>
                      <a:ea typeface="+mn-ea"/>
                    </a:rPr>
                    <a:t>光轴</a:t>
                  </a:r>
                </a:p>
              </p:txBody>
            </p:sp>
            <p:sp>
              <p:nvSpPr>
                <p:cNvPr id="50230" name="Arc 47"/>
                <p:cNvSpPr>
                  <a:spLocks/>
                </p:cNvSpPr>
                <p:nvPr/>
              </p:nvSpPr>
              <p:spPr bwMode="auto">
                <a:xfrm flipV="1">
                  <a:off x="1410" y="1661"/>
                  <a:ext cx="136" cy="9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50228" name="Arc 50"/>
                <p:cNvSpPr>
                  <a:spLocks/>
                </p:cNvSpPr>
                <p:nvPr/>
              </p:nvSpPr>
              <p:spPr bwMode="auto">
                <a:xfrm>
                  <a:off x="1111" y="2478"/>
                  <a:ext cx="45" cy="1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50226" name="Arc 53"/>
                <p:cNvSpPr>
                  <a:spLocks/>
                </p:cNvSpPr>
                <p:nvPr/>
              </p:nvSpPr>
              <p:spPr bwMode="auto">
                <a:xfrm rot="10800000" flipH="1">
                  <a:off x="1701" y="1570"/>
                  <a:ext cx="45" cy="9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50222" name="Line 55"/>
                <p:cNvSpPr>
                  <a:spLocks noChangeShapeType="1"/>
                </p:cNvSpPr>
                <p:nvPr/>
              </p:nvSpPr>
              <p:spPr bwMode="auto">
                <a:xfrm>
                  <a:off x="1338" y="1933"/>
                  <a:ext cx="363" cy="499"/>
                </a:xfrm>
                <a:prstGeom prst="line">
                  <a:avLst/>
                </a:prstGeom>
                <a:noFill/>
                <a:ln w="28575">
                  <a:solidFill>
                    <a:srgbClr val="9900CC"/>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50224" name="Arc 57"/>
                <p:cNvSpPr>
                  <a:spLocks/>
                </p:cNvSpPr>
                <p:nvPr/>
              </p:nvSpPr>
              <p:spPr bwMode="auto">
                <a:xfrm rot="6784593">
                  <a:off x="1338" y="1979"/>
                  <a:ext cx="45" cy="1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grpSp>
          <p:sp>
            <p:nvSpPr>
              <p:cNvPr id="50207" name="AutoShape 59"/>
              <p:cNvSpPr>
                <a:spLocks noChangeArrowheads="1"/>
              </p:cNvSpPr>
              <p:nvPr/>
            </p:nvSpPr>
            <p:spPr bwMode="auto">
              <a:xfrm>
                <a:off x="4009" y="2635"/>
                <a:ext cx="1320" cy="342"/>
              </a:xfrm>
              <a:prstGeom prst="wedgeRectCallout">
                <a:avLst>
                  <a:gd name="adj1" fmla="val -45861"/>
                  <a:gd name="adj2" fmla="val -109690"/>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800" dirty="0">
                    <a:solidFill>
                      <a:srgbClr val="0000FF"/>
                    </a:solidFill>
                    <a:latin typeface="+mn-lt"/>
                    <a:ea typeface="+mn-ea"/>
                  </a:rPr>
                  <a:t>加拿大树胶</a:t>
                </a:r>
              </a:p>
            </p:txBody>
          </p:sp>
          <p:sp>
            <p:nvSpPr>
              <p:cNvPr id="50208" name="Line 60"/>
              <p:cNvSpPr>
                <a:spLocks noChangeShapeType="1"/>
              </p:cNvSpPr>
              <p:nvPr/>
            </p:nvSpPr>
            <p:spPr bwMode="auto">
              <a:xfrm>
                <a:off x="4190" y="2000"/>
                <a:ext cx="0" cy="136"/>
              </a:xfrm>
              <a:prstGeom prst="line">
                <a:avLst/>
              </a:prstGeom>
              <a:noFill/>
              <a:ln w="28575">
                <a:solidFill>
                  <a:srgbClr val="0000FF"/>
                </a:solidFill>
                <a:miter lim="800000"/>
                <a:headEnd/>
                <a:tailEnd/>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50209" name="Line 61"/>
              <p:cNvSpPr>
                <a:spLocks noChangeShapeType="1"/>
              </p:cNvSpPr>
              <p:nvPr/>
            </p:nvSpPr>
            <p:spPr bwMode="auto">
              <a:xfrm>
                <a:off x="4462" y="2000"/>
                <a:ext cx="0" cy="136"/>
              </a:xfrm>
              <a:prstGeom prst="line">
                <a:avLst/>
              </a:prstGeom>
              <a:noFill/>
              <a:ln w="28575">
                <a:solidFill>
                  <a:srgbClr val="0000FF"/>
                </a:solidFill>
                <a:miter lim="800000"/>
                <a:headEnd/>
                <a:tailEnd/>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50210" name="Line 62"/>
              <p:cNvSpPr>
                <a:spLocks noChangeShapeType="1"/>
              </p:cNvSpPr>
              <p:nvPr/>
            </p:nvSpPr>
            <p:spPr bwMode="auto">
              <a:xfrm>
                <a:off x="4689" y="2000"/>
                <a:ext cx="0" cy="136"/>
              </a:xfrm>
              <a:prstGeom prst="line">
                <a:avLst/>
              </a:prstGeom>
              <a:noFill/>
              <a:ln w="28575">
                <a:solidFill>
                  <a:srgbClr val="0000FF"/>
                </a:solidFill>
                <a:miter lim="800000"/>
                <a:headEnd/>
                <a:tailEnd/>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50211" name="Line 63"/>
              <p:cNvSpPr>
                <a:spLocks noChangeShapeType="1"/>
              </p:cNvSpPr>
              <p:nvPr/>
            </p:nvSpPr>
            <p:spPr bwMode="auto">
              <a:xfrm>
                <a:off x="3374" y="1955"/>
                <a:ext cx="0" cy="136"/>
              </a:xfrm>
              <a:prstGeom prst="line">
                <a:avLst/>
              </a:prstGeom>
              <a:noFill/>
              <a:ln w="28575">
                <a:solidFill>
                  <a:srgbClr val="0000FF"/>
                </a:solidFill>
                <a:miter lim="800000"/>
                <a:headEnd/>
                <a:tailEnd/>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50212" name="Line 64"/>
              <p:cNvSpPr>
                <a:spLocks noChangeShapeType="1"/>
              </p:cNvSpPr>
              <p:nvPr/>
            </p:nvSpPr>
            <p:spPr bwMode="auto">
              <a:xfrm flipH="1">
                <a:off x="2557" y="1819"/>
                <a:ext cx="0" cy="136"/>
              </a:xfrm>
              <a:prstGeom prst="line">
                <a:avLst/>
              </a:prstGeom>
              <a:noFill/>
              <a:ln w="28575">
                <a:solidFill>
                  <a:srgbClr val="0000FF"/>
                </a:solidFill>
                <a:miter lim="800000"/>
                <a:headEnd/>
                <a:tailEnd/>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50213" name="Line 65"/>
              <p:cNvSpPr>
                <a:spLocks noChangeShapeType="1"/>
              </p:cNvSpPr>
              <p:nvPr/>
            </p:nvSpPr>
            <p:spPr bwMode="auto">
              <a:xfrm>
                <a:off x="2784" y="1864"/>
                <a:ext cx="0" cy="136"/>
              </a:xfrm>
              <a:prstGeom prst="line">
                <a:avLst/>
              </a:prstGeom>
              <a:noFill/>
              <a:ln w="28575">
                <a:solidFill>
                  <a:srgbClr val="0000FF"/>
                </a:solidFill>
                <a:miter lim="800000"/>
                <a:headEnd/>
                <a:tailEnd/>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50214" name="Line 66"/>
              <p:cNvSpPr>
                <a:spLocks noChangeShapeType="1"/>
              </p:cNvSpPr>
              <p:nvPr/>
            </p:nvSpPr>
            <p:spPr bwMode="auto">
              <a:xfrm flipH="1">
                <a:off x="2285" y="1773"/>
                <a:ext cx="0" cy="136"/>
              </a:xfrm>
              <a:prstGeom prst="line">
                <a:avLst/>
              </a:prstGeom>
              <a:noFill/>
              <a:ln w="28575">
                <a:solidFill>
                  <a:srgbClr val="0000FF"/>
                </a:solidFill>
                <a:miter lim="800000"/>
                <a:headEnd/>
                <a:tailEnd/>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50215" name="Line 67"/>
              <p:cNvSpPr>
                <a:spLocks noChangeShapeType="1"/>
              </p:cNvSpPr>
              <p:nvPr/>
            </p:nvSpPr>
            <p:spPr bwMode="auto">
              <a:xfrm flipH="1">
                <a:off x="2013" y="1728"/>
                <a:ext cx="0" cy="136"/>
              </a:xfrm>
              <a:prstGeom prst="line">
                <a:avLst/>
              </a:prstGeom>
              <a:noFill/>
              <a:ln w="28575">
                <a:solidFill>
                  <a:srgbClr val="0000FF"/>
                </a:solidFill>
                <a:miter lim="800000"/>
                <a:headEnd/>
                <a:tailEnd/>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mc:AlternateContent xmlns:mc="http://schemas.openxmlformats.org/markup-compatibility/2006" xmlns:a14="http://schemas.microsoft.com/office/drawing/2010/main">
            <mc:Choice Requires="a14">
              <p:graphicFrame>
                <p:nvGraphicFramePr>
                  <p:cNvPr id="50216" name="Object 68"/>
                  <p:cNvGraphicFramePr>
                    <a:graphicFrameLocks noChangeAspect="1"/>
                  </p:cNvGraphicFramePr>
                  <p:nvPr/>
                </p:nvGraphicFramePr>
                <p:xfrm>
                  <a:off x="2966" y="2000"/>
                  <a:ext cx="123" cy="134"/>
                </p:xfrm>
                <a:graphic>
                  <a:graphicData uri="http://schemas.openxmlformats.org/presentationml/2006/ole">
                    <mc:AlternateContent>
                      <mc:Choice xmlns:v="urn:schemas-microsoft-com:vml" Requires="v">
                        <p:oleObj spid="_x0000_s162920" name="Equation" r:id="rId29" imgW="104804" imgH="114221" progId="Equation.3">
                          <p:embed/>
                        </p:oleObj>
                      </mc:Choice>
                      <mc:Fallback>
                        <p:oleObj name="Equation" r:id="rId29" imgW="104804" imgH="114221" progId="Equation.3">
                          <p:embed/>
                          <p:pic>
                            <p:nvPicPr>
                              <p:cNvPr id="50216" name="Object 68"/>
                              <p:cNvPicPr>
                                <a:picLocks noChangeAspect="1" noChangeArrowheads="1"/>
                              </p:cNvPicPr>
                              <p:nvPr/>
                            </p:nvPicPr>
                            <p:blipFill>
                              <a:blip r:embed="rId30">
                                <a:extLst>
                                  <a:ext uri="{28A0092B-C50C-407E-A947-70E740481C1C}">
                                    <a14:useLocalDpi val="0"/>
                                  </a:ext>
                                </a:extLst>
                              </a:blip>
                              <a:srcRect/>
                              <a:stretch>
                                <a:fillRect/>
                              </a:stretch>
                            </p:blipFill>
                            <p:spPr bwMode="auto">
                              <a:xfrm>
                                <a:off x="2966" y="2000"/>
                                <a:ext cx="123" cy="134"/>
                              </a:xfrm>
                              <a:prstGeom prst="rect">
                                <a:avLst/>
                              </a:prstGeom>
                              <a:noFill/>
                              <a:ln>
                                <a:noFill/>
                              </a:ln>
                              <a:effectLst/>
                              <a:extLst>
                                <a:ext uri="{909E8E84-426E-40DD-AFC4-6F175D3DCCD1}">
                                  <a14:hiddenFill>
                                    <a:solidFill>
                                      <a:srgbClr val="FF6600"/>
                                    </a:solidFill>
                                  </a14:hiddenFill>
                                </a:ext>
                                <a:ext uri="{91240B29-F687-4F45-9708-019B960494DF}">
                                  <a14:hiddenLine w="9525">
                                    <a:solidFill>
                                      <a:schemeClr val="hlink"/>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50216" name="Object 68"/>
                  <p:cNvGraphicFramePr>
                    <a:graphicFrameLocks noChangeAspect="1"/>
                  </p:cNvGraphicFramePr>
                  <p:nvPr/>
                </p:nvGraphicFramePr>
                <p:xfrm>
                  <a:off x="2966" y="2000"/>
                  <a:ext cx="123" cy="134"/>
                </p:xfrm>
                <a:graphic>
                  <a:graphicData uri="http://schemas.openxmlformats.org/presentationml/2006/ole">
                    <mc:AlternateContent>
                      <mc:Choice xmlns:v="urn:schemas-microsoft-com:vml" Requires="v">
                        <p:oleObj spid="_x0000_s162912" name="Equation" r:id="rId31" imgW="104804" imgH="114221" progId="Equation.3">
                          <p:embed/>
                        </p:oleObj>
                      </mc:Choice>
                      <mc:Fallback>
                        <p:oleObj name="Equation" r:id="rId31" imgW="104804" imgH="114221" progId="Equation.3">
                          <p:embed/>
                          <p:pic>
                            <p:nvPicPr>
                              <p:cNvPr id="50216" name="Object 68"/>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966" y="2000"/>
                                <a:ext cx="123" cy="134"/>
                              </a:xfrm>
                              <a:prstGeom prst="rect">
                                <a:avLst/>
                              </a:prstGeom>
                              <a:noFill/>
                              <a:ln>
                                <a:noFill/>
                              </a:ln>
                              <a:effectLst/>
                              <a:extLst>
                                <a:ext uri="{909E8E84-426E-40DD-AFC4-6F175D3DCCD1}">
                                  <a14:hiddenFill xmlns:a14="http://schemas.microsoft.com/office/drawing/2010/main">
                                    <a:solidFill>
                                      <a:srgbClr val="FF6600"/>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50217" name="Object 69"/>
                  <p:cNvGraphicFramePr>
                    <a:graphicFrameLocks noChangeAspect="1"/>
                  </p:cNvGraphicFramePr>
                  <p:nvPr/>
                </p:nvGraphicFramePr>
                <p:xfrm>
                  <a:off x="3555" y="2272"/>
                  <a:ext cx="123" cy="134"/>
                </p:xfrm>
                <a:graphic>
                  <a:graphicData uri="http://schemas.openxmlformats.org/presentationml/2006/ole">
                    <mc:AlternateContent>
                      <mc:Choice xmlns:v="urn:schemas-microsoft-com:vml" Requires="v">
                        <p:oleObj spid="_x0000_s162921" name="Equation" r:id="rId33" imgW="104804" imgH="114221" progId="Equation.3">
                          <p:embed/>
                        </p:oleObj>
                      </mc:Choice>
                      <mc:Fallback>
                        <p:oleObj name="Equation" r:id="rId33" imgW="104804" imgH="114221" progId="Equation.3">
                          <p:embed/>
                          <p:pic>
                            <p:nvPicPr>
                              <p:cNvPr id="50217" name="Object 69"/>
                              <p:cNvPicPr>
                                <a:picLocks noChangeAspect="1" noChangeArrowheads="1"/>
                              </p:cNvPicPr>
                              <p:nvPr/>
                            </p:nvPicPr>
                            <p:blipFill>
                              <a:blip r:embed="rId34">
                                <a:extLst>
                                  <a:ext uri="{28A0092B-C50C-407E-A947-70E740481C1C}">
                                    <a14:useLocalDpi val="0"/>
                                  </a:ext>
                                </a:extLst>
                              </a:blip>
                              <a:srcRect/>
                              <a:stretch>
                                <a:fillRect/>
                              </a:stretch>
                            </p:blipFill>
                            <p:spPr bwMode="auto">
                              <a:xfrm>
                                <a:off x="3555" y="2272"/>
                                <a:ext cx="123" cy="134"/>
                              </a:xfrm>
                              <a:prstGeom prst="rect">
                                <a:avLst/>
                              </a:prstGeom>
                              <a:noFill/>
                              <a:ln>
                                <a:noFill/>
                              </a:ln>
                              <a:effectLst/>
                              <a:extLst>
                                <a:ext uri="{909E8E84-426E-40DD-AFC4-6F175D3DCCD1}">
                                  <a14:hiddenFill>
                                    <a:solidFill>
                                      <a:srgbClr val="FF6600"/>
                                    </a:solidFill>
                                  </a14:hiddenFill>
                                </a:ext>
                                <a:ext uri="{91240B29-F687-4F45-9708-019B960494DF}">
                                  <a14:hiddenLine w="9525">
                                    <a:solidFill>
                                      <a:schemeClr val="hlink"/>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50217" name="Object 69"/>
                  <p:cNvGraphicFramePr>
                    <a:graphicFrameLocks noChangeAspect="1"/>
                  </p:cNvGraphicFramePr>
                  <p:nvPr/>
                </p:nvGraphicFramePr>
                <p:xfrm>
                  <a:off x="3555" y="2272"/>
                  <a:ext cx="123" cy="134"/>
                </p:xfrm>
                <a:graphic>
                  <a:graphicData uri="http://schemas.openxmlformats.org/presentationml/2006/ole">
                    <mc:AlternateContent>
                      <mc:Choice xmlns:v="urn:schemas-microsoft-com:vml" Requires="v">
                        <p:oleObj spid="_x0000_s162913" name="Equation" r:id="rId35" imgW="104804" imgH="114221" progId="Equation.3">
                          <p:embed/>
                        </p:oleObj>
                      </mc:Choice>
                      <mc:Fallback>
                        <p:oleObj name="Equation" r:id="rId35" imgW="104804" imgH="114221" progId="Equation.3">
                          <p:embed/>
                          <p:pic>
                            <p:nvPicPr>
                              <p:cNvPr id="50217" name="Object 69"/>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555" y="2272"/>
                                <a:ext cx="123" cy="134"/>
                              </a:xfrm>
                              <a:prstGeom prst="rect">
                                <a:avLst/>
                              </a:prstGeom>
                              <a:noFill/>
                              <a:ln>
                                <a:noFill/>
                              </a:ln>
                              <a:effectLst/>
                              <a:extLst>
                                <a:ext uri="{909E8E84-426E-40DD-AFC4-6F175D3DCCD1}">
                                  <a14:hiddenFill xmlns:a14="http://schemas.microsoft.com/office/drawing/2010/main">
                                    <a:solidFill>
                                      <a:srgbClr val="FF6600"/>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grpSp>
        <mc:AlternateContent xmlns:mc="http://schemas.openxmlformats.org/markup-compatibility/2006" xmlns:a14="http://schemas.microsoft.com/office/drawing/2010/main">
          <mc:Choice Requires="a14">
            <p:sp>
              <p:nvSpPr>
                <p:cNvPr id="64" name="Text Box 47"/>
                <p:cNvSpPr txBox="1">
                  <a:spLocks noChangeArrowheads="1"/>
                </p:cNvSpPr>
                <p:nvPr/>
              </p:nvSpPr>
              <p:spPr bwMode="auto">
                <a:xfrm>
                  <a:off x="7226097" y="3910468"/>
                  <a:ext cx="1074738"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𝑜</m:t>
                      </m:r>
                    </m:oMath>
                  </a14:m>
                  <a:r>
                    <a:rPr lang="zh-CN" altLang="en-US" sz="2800" dirty="0">
                      <a:solidFill>
                        <a:srgbClr val="0000FF"/>
                      </a:solidFill>
                      <a:latin typeface="+mn-lt"/>
                      <a:ea typeface="+mn-ea"/>
                    </a:rPr>
                    <a:t>光</a:t>
                  </a:r>
                </a:p>
              </p:txBody>
            </p:sp>
          </mc:Choice>
          <mc:Fallback xmlns="">
            <p:sp>
              <p:nvSpPr>
                <p:cNvPr id="64" name="Text Box 47"/>
                <p:cNvSpPr txBox="1">
                  <a:spLocks noRot="1" noChangeAspect="1" noMove="1" noResize="1" noEditPoints="1" noAdjustHandles="1" noChangeArrowheads="1" noChangeShapeType="1" noTextEdit="1"/>
                </p:cNvSpPr>
                <p:nvPr/>
              </p:nvSpPr>
              <p:spPr bwMode="auto">
                <a:xfrm>
                  <a:off x="7226097" y="3910468"/>
                  <a:ext cx="1074738" cy="523875"/>
                </a:xfrm>
                <a:prstGeom prst="rect">
                  <a:avLst/>
                </a:prstGeom>
                <a:blipFill>
                  <a:blip r:embed="rId37"/>
                  <a:stretch>
                    <a:fillRect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Text Box 48"/>
                <p:cNvSpPr txBox="1">
                  <a:spLocks noChangeArrowheads="1"/>
                </p:cNvSpPr>
                <p:nvPr/>
              </p:nvSpPr>
              <p:spPr bwMode="auto">
                <a:xfrm>
                  <a:off x="9000382" y="2855844"/>
                  <a:ext cx="1051431"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14:m>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𝑒</m:t>
                      </m:r>
                    </m:oMath>
                  </a14:m>
                  <a:r>
                    <a:rPr lang="zh-CN" altLang="en-US" sz="2800" dirty="0">
                      <a:solidFill>
                        <a:srgbClr val="0000FF"/>
                      </a:solidFill>
                      <a:latin typeface="+mn-lt"/>
                      <a:ea typeface="+mn-ea"/>
                    </a:rPr>
                    <a:t>光</a:t>
                  </a:r>
                </a:p>
              </p:txBody>
            </p:sp>
          </mc:Choice>
          <mc:Fallback xmlns="">
            <p:sp>
              <p:nvSpPr>
                <p:cNvPr id="65" name="Text Box 48"/>
                <p:cNvSpPr txBox="1">
                  <a:spLocks noRot="1" noChangeAspect="1" noMove="1" noResize="1" noEditPoints="1" noAdjustHandles="1" noChangeArrowheads="1" noChangeShapeType="1" noTextEdit="1"/>
                </p:cNvSpPr>
                <p:nvPr/>
              </p:nvSpPr>
              <p:spPr bwMode="auto">
                <a:xfrm>
                  <a:off x="9000382" y="2855844"/>
                  <a:ext cx="1051431" cy="523875"/>
                </a:xfrm>
                <a:prstGeom prst="rect">
                  <a:avLst/>
                </a:prstGeom>
                <a:blipFill>
                  <a:blip r:embed="rId38"/>
                  <a:stretch>
                    <a:fillRect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p:cNvSpPr/>
                <p:nvPr/>
              </p:nvSpPr>
              <p:spPr>
                <a:xfrm>
                  <a:off x="3672205" y="3175982"/>
                  <a:ext cx="81624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48°</m:t>
                        </m:r>
                      </m:oMath>
                    </m:oMathPara>
                  </a14:m>
                  <a:endParaRPr lang="zh-CN" altLang="en-US" sz="2800" dirty="0">
                    <a:solidFill>
                      <a:srgbClr val="0000FF"/>
                    </a:solidFill>
                  </a:endParaRPr>
                </a:p>
              </p:txBody>
            </p:sp>
          </mc:Choice>
          <mc:Fallback xmlns="">
            <p:sp>
              <p:nvSpPr>
                <p:cNvPr id="66" name="矩形 65"/>
                <p:cNvSpPr>
                  <a:spLocks noRot="1" noChangeAspect="1" noMove="1" noResize="1" noEditPoints="1" noAdjustHandles="1" noChangeArrowheads="1" noChangeShapeType="1" noTextEdit="1"/>
                </p:cNvSpPr>
                <p:nvPr/>
              </p:nvSpPr>
              <p:spPr>
                <a:xfrm>
                  <a:off x="3672205" y="3175982"/>
                  <a:ext cx="816249" cy="523220"/>
                </a:xfrm>
                <a:prstGeom prst="rect">
                  <a:avLst/>
                </a:prstGeom>
                <a:blipFill>
                  <a:blip r:embed="rId3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p:cNvSpPr/>
                <p:nvPr/>
              </p:nvSpPr>
              <p:spPr>
                <a:xfrm>
                  <a:off x="3629230" y="3538582"/>
                  <a:ext cx="81624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48°</m:t>
                        </m:r>
                      </m:oMath>
                    </m:oMathPara>
                  </a14:m>
                  <a:endParaRPr lang="zh-CN" altLang="en-US" sz="2800" dirty="0">
                    <a:solidFill>
                      <a:srgbClr val="0000FF"/>
                    </a:solidFill>
                  </a:endParaRPr>
                </a:p>
              </p:txBody>
            </p:sp>
          </mc:Choice>
          <mc:Fallback xmlns="">
            <p:sp>
              <p:nvSpPr>
                <p:cNvPr id="67" name="矩形 66"/>
                <p:cNvSpPr>
                  <a:spLocks noRot="1" noChangeAspect="1" noMove="1" noResize="1" noEditPoints="1" noAdjustHandles="1" noChangeArrowheads="1" noChangeShapeType="1" noTextEdit="1"/>
                </p:cNvSpPr>
                <p:nvPr/>
              </p:nvSpPr>
              <p:spPr>
                <a:xfrm>
                  <a:off x="3629230" y="3538582"/>
                  <a:ext cx="816249" cy="523220"/>
                </a:xfrm>
                <a:prstGeom prst="rect">
                  <a:avLst/>
                </a:prstGeom>
                <a:blipFill>
                  <a:blip r:embed="rId4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4088855" y="2469807"/>
                  <a:ext cx="81624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90°</m:t>
                        </m:r>
                      </m:oMath>
                    </m:oMathPara>
                  </a14:m>
                  <a:endParaRPr lang="zh-CN" altLang="en-US" sz="2800" dirty="0">
                    <a:solidFill>
                      <a:srgbClr val="0000FF"/>
                    </a:solidFill>
                  </a:endParaRPr>
                </a:p>
              </p:txBody>
            </p:sp>
          </mc:Choice>
          <mc:Fallback xmlns="">
            <p:sp>
              <p:nvSpPr>
                <p:cNvPr id="68" name="矩形 67"/>
                <p:cNvSpPr>
                  <a:spLocks noRot="1" noChangeAspect="1" noMove="1" noResize="1" noEditPoints="1" noAdjustHandles="1" noChangeArrowheads="1" noChangeShapeType="1" noTextEdit="1"/>
                </p:cNvSpPr>
                <p:nvPr/>
              </p:nvSpPr>
              <p:spPr>
                <a:xfrm>
                  <a:off x="4088855" y="2469807"/>
                  <a:ext cx="816249" cy="523220"/>
                </a:xfrm>
                <a:prstGeom prst="rect">
                  <a:avLst/>
                </a:prstGeom>
                <a:blipFill>
                  <a:blip r:embed="rId4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p:cNvSpPr/>
                <p:nvPr/>
              </p:nvSpPr>
              <p:spPr>
                <a:xfrm>
                  <a:off x="4866638" y="2201655"/>
                  <a:ext cx="81624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22°</m:t>
                        </m:r>
                      </m:oMath>
                    </m:oMathPara>
                  </a14:m>
                  <a:endParaRPr lang="zh-CN" altLang="en-US" sz="2800" dirty="0">
                    <a:solidFill>
                      <a:srgbClr val="0000FF"/>
                    </a:solidFill>
                  </a:endParaRPr>
                </a:p>
              </p:txBody>
            </p:sp>
          </mc:Choice>
          <mc:Fallback xmlns="">
            <p:sp>
              <p:nvSpPr>
                <p:cNvPr id="69" name="矩形 68"/>
                <p:cNvSpPr>
                  <a:spLocks noRot="1" noChangeAspect="1" noMove="1" noResize="1" noEditPoints="1" noAdjustHandles="1" noChangeArrowheads="1" noChangeShapeType="1" noTextEdit="1"/>
                </p:cNvSpPr>
                <p:nvPr/>
              </p:nvSpPr>
              <p:spPr>
                <a:xfrm>
                  <a:off x="4866638" y="2201655"/>
                  <a:ext cx="816249" cy="523220"/>
                </a:xfrm>
                <a:prstGeom prst="rect">
                  <a:avLst/>
                </a:prstGeom>
                <a:blipFill>
                  <a:blip r:embed="rId42"/>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7339582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46" descr="夫琅和费单缝衍射"/>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1939" y="1477255"/>
            <a:ext cx="6505575" cy="258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Rectangle 47"/>
          <p:cNvSpPr>
            <a:spLocks noChangeArrowheads="1"/>
          </p:cNvSpPr>
          <p:nvPr/>
        </p:nvSpPr>
        <p:spPr bwMode="auto">
          <a:xfrm>
            <a:off x="677210" y="633641"/>
            <a:ext cx="5184775" cy="519113"/>
          </a:xfrm>
          <a:prstGeom prst="rect">
            <a:avLst/>
          </a:prstGeom>
          <a:noFill/>
          <a:ln w="9525">
            <a:noFill/>
            <a:miter lim="800000"/>
            <a:headEnd/>
            <a:tailEnd/>
          </a:ln>
        </p:spPr>
        <p:txBody>
          <a:bodyPr wrap="none">
            <a:spAutoFit/>
          </a:bodyPr>
          <a:lstStyle/>
          <a:p>
            <a:pPr algn="just" fontAlgn="auto">
              <a:spcBef>
                <a:spcPts val="0"/>
              </a:spcBef>
              <a:spcAft>
                <a:spcPts val="0"/>
              </a:spcAft>
              <a:defRPr/>
            </a:pPr>
            <a:r>
              <a:rPr lang="zh-CN" altLang="zh-CN" sz="2800" kern="0" dirty="0">
                <a:solidFill>
                  <a:srgbClr val="0000FF"/>
                </a:solidFill>
                <a:latin typeface="+mn-lt"/>
                <a:ea typeface="+mn-ea"/>
              </a:rPr>
              <a:t>在实验中实现</a:t>
            </a:r>
            <a:r>
              <a:rPr lang="zh-CN" altLang="en-US" sz="2800" kern="0" dirty="0">
                <a:solidFill>
                  <a:srgbClr val="0000FF"/>
                </a:solidFill>
                <a:latin typeface="+mn-lt"/>
                <a:ea typeface="+mn-ea"/>
              </a:rPr>
              <a:t>夫琅禾费单缝衍射</a:t>
            </a:r>
          </a:p>
        </p:txBody>
      </p:sp>
      <p:grpSp>
        <p:nvGrpSpPr>
          <p:cNvPr id="2" name="组合 1"/>
          <p:cNvGrpSpPr/>
          <p:nvPr/>
        </p:nvGrpSpPr>
        <p:grpSpPr>
          <a:xfrm>
            <a:off x="1305970" y="4144006"/>
            <a:ext cx="6902357" cy="2075881"/>
            <a:chOff x="1305970" y="4144006"/>
            <a:chExt cx="6902357" cy="2075881"/>
          </a:xfrm>
        </p:grpSpPr>
        <p:grpSp>
          <p:nvGrpSpPr>
            <p:cNvPr id="70660" name="Group 52"/>
            <p:cNvGrpSpPr>
              <a:grpSpLocks/>
            </p:cNvGrpSpPr>
            <p:nvPr/>
          </p:nvGrpSpPr>
          <p:grpSpPr bwMode="auto">
            <a:xfrm>
              <a:off x="1686877" y="4419662"/>
              <a:ext cx="6521450" cy="1800225"/>
              <a:chOff x="1287" y="2931"/>
              <a:chExt cx="4108" cy="1134"/>
            </a:xfrm>
          </p:grpSpPr>
          <p:grpSp>
            <p:nvGrpSpPr>
              <p:cNvPr id="70665" name="Group 49"/>
              <p:cNvGrpSpPr>
                <a:grpSpLocks/>
              </p:cNvGrpSpPr>
              <p:nvPr/>
            </p:nvGrpSpPr>
            <p:grpSpPr bwMode="auto">
              <a:xfrm>
                <a:off x="1287" y="3028"/>
                <a:ext cx="3824" cy="905"/>
                <a:chOff x="1166" y="2675"/>
                <a:chExt cx="4272" cy="1152"/>
              </a:xfrm>
            </p:grpSpPr>
            <p:sp>
              <p:nvSpPr>
                <p:cNvPr id="47" name="Rectangle 7" descr="栎木"/>
                <p:cNvSpPr>
                  <a:spLocks noChangeArrowheads="1"/>
                </p:cNvSpPr>
                <p:nvPr/>
              </p:nvSpPr>
              <p:spPr bwMode="auto">
                <a:xfrm>
                  <a:off x="2414" y="2724"/>
                  <a:ext cx="73" cy="383"/>
                </a:xfrm>
                <a:prstGeom prst="rect">
                  <a:avLst/>
                </a:prstGeom>
                <a:blipFill dpi="0" rotWithShape="0">
                  <a:blip r:embed="rId4" cstate="print"/>
                  <a:srcRect/>
                  <a:tile tx="0" ty="0" sx="100000" sy="100000" flip="none" algn="tl"/>
                </a:blipFill>
                <a:ln w="19050">
                  <a:solidFill>
                    <a:srgbClr val="000000"/>
                  </a:solidFill>
                  <a:miter lim="800000"/>
                  <a:headEnd/>
                  <a:tailEnd/>
                </a:ln>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48" name="Rectangle 8" descr="栎木"/>
                <p:cNvSpPr>
                  <a:spLocks noChangeArrowheads="1"/>
                </p:cNvSpPr>
                <p:nvPr/>
              </p:nvSpPr>
              <p:spPr bwMode="auto">
                <a:xfrm>
                  <a:off x="2414" y="3491"/>
                  <a:ext cx="73" cy="288"/>
                </a:xfrm>
                <a:prstGeom prst="rect">
                  <a:avLst/>
                </a:prstGeom>
                <a:blipFill dpi="0" rotWithShape="0">
                  <a:blip r:embed="rId4" cstate="print"/>
                  <a:srcRect/>
                  <a:tile tx="0" ty="0" sx="100000" sy="100000" flip="none" algn="tl"/>
                </a:blipFill>
                <a:ln w="19050">
                  <a:solidFill>
                    <a:srgbClr val="000000"/>
                  </a:solidFill>
                  <a:miter lim="800000"/>
                  <a:headEnd/>
                  <a:tailEnd/>
                </a:ln>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49" name="Line 10"/>
                <p:cNvSpPr>
                  <a:spLocks noChangeShapeType="1"/>
                </p:cNvSpPr>
                <p:nvPr/>
              </p:nvSpPr>
              <p:spPr bwMode="auto">
                <a:xfrm>
                  <a:off x="1886" y="3107"/>
                  <a:ext cx="576" cy="0"/>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50" name="Line 11"/>
                <p:cNvSpPr>
                  <a:spLocks noChangeShapeType="1"/>
                </p:cNvSpPr>
                <p:nvPr/>
              </p:nvSpPr>
              <p:spPr bwMode="auto">
                <a:xfrm>
                  <a:off x="1886" y="3203"/>
                  <a:ext cx="576" cy="0"/>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51" name="Line 12"/>
                <p:cNvSpPr>
                  <a:spLocks noChangeShapeType="1"/>
                </p:cNvSpPr>
                <p:nvPr/>
              </p:nvSpPr>
              <p:spPr bwMode="auto">
                <a:xfrm>
                  <a:off x="1837" y="3299"/>
                  <a:ext cx="572" cy="0"/>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52" name="Line 13"/>
                <p:cNvSpPr>
                  <a:spLocks noChangeShapeType="1"/>
                </p:cNvSpPr>
                <p:nvPr/>
              </p:nvSpPr>
              <p:spPr bwMode="auto">
                <a:xfrm>
                  <a:off x="1886" y="3396"/>
                  <a:ext cx="576" cy="0"/>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53" name="Line 14"/>
                <p:cNvSpPr>
                  <a:spLocks noChangeShapeType="1"/>
                </p:cNvSpPr>
                <p:nvPr/>
              </p:nvSpPr>
              <p:spPr bwMode="auto">
                <a:xfrm>
                  <a:off x="1886" y="3491"/>
                  <a:ext cx="576" cy="0"/>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54" name="Line 16"/>
                <p:cNvSpPr>
                  <a:spLocks noChangeShapeType="1"/>
                </p:cNvSpPr>
                <p:nvPr/>
              </p:nvSpPr>
              <p:spPr bwMode="auto">
                <a:xfrm flipV="1">
                  <a:off x="2414" y="2914"/>
                  <a:ext cx="1200" cy="192"/>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55" name="Line 17"/>
                <p:cNvSpPr>
                  <a:spLocks noChangeShapeType="1"/>
                </p:cNvSpPr>
                <p:nvPr/>
              </p:nvSpPr>
              <p:spPr bwMode="auto">
                <a:xfrm flipV="1">
                  <a:off x="2414" y="3011"/>
                  <a:ext cx="1200" cy="192"/>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56" name="Line 18"/>
                <p:cNvSpPr>
                  <a:spLocks noChangeShapeType="1"/>
                </p:cNvSpPr>
                <p:nvPr/>
              </p:nvSpPr>
              <p:spPr bwMode="auto">
                <a:xfrm flipV="1">
                  <a:off x="2414" y="3107"/>
                  <a:ext cx="1200" cy="192"/>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57" name="Line 19"/>
                <p:cNvSpPr>
                  <a:spLocks noChangeShapeType="1"/>
                </p:cNvSpPr>
                <p:nvPr/>
              </p:nvSpPr>
              <p:spPr bwMode="auto">
                <a:xfrm flipV="1">
                  <a:off x="2414" y="3203"/>
                  <a:ext cx="1200" cy="192"/>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58" name="Line 20"/>
                <p:cNvSpPr>
                  <a:spLocks noChangeShapeType="1"/>
                </p:cNvSpPr>
                <p:nvPr/>
              </p:nvSpPr>
              <p:spPr bwMode="auto">
                <a:xfrm flipV="1">
                  <a:off x="2414" y="3299"/>
                  <a:ext cx="1296" cy="192"/>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59" name="Line 22"/>
                <p:cNvSpPr>
                  <a:spLocks noChangeShapeType="1"/>
                </p:cNvSpPr>
                <p:nvPr/>
              </p:nvSpPr>
              <p:spPr bwMode="auto">
                <a:xfrm flipV="1">
                  <a:off x="1166" y="3107"/>
                  <a:ext cx="719" cy="192"/>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60" name="Line 23"/>
                <p:cNvSpPr>
                  <a:spLocks noChangeShapeType="1"/>
                </p:cNvSpPr>
                <p:nvPr/>
              </p:nvSpPr>
              <p:spPr bwMode="auto">
                <a:xfrm>
                  <a:off x="1166" y="3299"/>
                  <a:ext cx="719" cy="0"/>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61" name="Line 24"/>
                <p:cNvSpPr>
                  <a:spLocks noChangeShapeType="1"/>
                </p:cNvSpPr>
                <p:nvPr/>
              </p:nvSpPr>
              <p:spPr bwMode="auto">
                <a:xfrm flipV="1">
                  <a:off x="1166" y="3203"/>
                  <a:ext cx="719" cy="94"/>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62" name="Line 25"/>
                <p:cNvSpPr>
                  <a:spLocks noChangeShapeType="1"/>
                </p:cNvSpPr>
                <p:nvPr/>
              </p:nvSpPr>
              <p:spPr bwMode="auto">
                <a:xfrm>
                  <a:off x="1166" y="3299"/>
                  <a:ext cx="719" cy="97"/>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63" name="Line 26"/>
                <p:cNvSpPr>
                  <a:spLocks noChangeShapeType="1"/>
                </p:cNvSpPr>
                <p:nvPr/>
              </p:nvSpPr>
              <p:spPr bwMode="auto">
                <a:xfrm>
                  <a:off x="1166" y="3299"/>
                  <a:ext cx="719" cy="192"/>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65" name="Line 30"/>
                <p:cNvSpPr>
                  <a:spLocks noChangeShapeType="1"/>
                </p:cNvSpPr>
                <p:nvPr/>
              </p:nvSpPr>
              <p:spPr bwMode="auto">
                <a:xfrm flipV="1">
                  <a:off x="3614" y="3107"/>
                  <a:ext cx="1296" cy="98"/>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66" name="Line 31"/>
                <p:cNvSpPr>
                  <a:spLocks noChangeShapeType="1"/>
                </p:cNvSpPr>
                <p:nvPr/>
              </p:nvSpPr>
              <p:spPr bwMode="auto">
                <a:xfrm>
                  <a:off x="3614" y="3107"/>
                  <a:ext cx="1296" cy="0"/>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67" name="Line 32"/>
                <p:cNvSpPr>
                  <a:spLocks noChangeShapeType="1"/>
                </p:cNvSpPr>
                <p:nvPr/>
              </p:nvSpPr>
              <p:spPr bwMode="auto">
                <a:xfrm>
                  <a:off x="3614" y="3011"/>
                  <a:ext cx="1296" cy="95"/>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68" name="Line 33"/>
                <p:cNvSpPr>
                  <a:spLocks noChangeShapeType="1"/>
                </p:cNvSpPr>
                <p:nvPr/>
              </p:nvSpPr>
              <p:spPr bwMode="auto">
                <a:xfrm>
                  <a:off x="3614" y="2914"/>
                  <a:ext cx="1296" cy="192"/>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69" name="Line 34"/>
                <p:cNvSpPr>
                  <a:spLocks noChangeShapeType="1"/>
                </p:cNvSpPr>
                <p:nvPr/>
              </p:nvSpPr>
              <p:spPr bwMode="auto">
                <a:xfrm flipV="1">
                  <a:off x="3614" y="3107"/>
                  <a:ext cx="1296" cy="192"/>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72" name="Rectangle 41"/>
                <p:cNvSpPr>
                  <a:spLocks noChangeArrowheads="1"/>
                </p:cNvSpPr>
                <p:nvPr/>
              </p:nvSpPr>
              <p:spPr bwMode="auto">
                <a:xfrm>
                  <a:off x="4910" y="2675"/>
                  <a:ext cx="48" cy="1152"/>
                </a:xfrm>
                <a:prstGeom prst="rect">
                  <a:avLst/>
                </a:prstGeom>
                <a:gradFill rotWithShape="0">
                  <a:gsLst>
                    <a:gs pos="0">
                      <a:srgbClr val="FFFFFF"/>
                    </a:gs>
                    <a:gs pos="100000">
                      <a:srgbClr val="FFFFFF">
                        <a:gamma/>
                        <a:shade val="80000"/>
                        <a:invGamma/>
                      </a:srgbClr>
                    </a:gs>
                  </a:gsLst>
                  <a:lin ang="0" scaled="1"/>
                </a:gradFill>
                <a:ln w="19050">
                  <a:solidFill>
                    <a:srgbClr val="000000"/>
                  </a:solidFill>
                  <a:miter lim="800000"/>
                  <a:headEnd/>
                  <a:tailEnd/>
                </a:ln>
                <a:effectLst/>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74" name="Oval 43"/>
                <p:cNvSpPr>
                  <a:spLocks noChangeArrowheads="1"/>
                </p:cNvSpPr>
                <p:nvPr/>
              </p:nvSpPr>
              <p:spPr bwMode="auto">
                <a:xfrm>
                  <a:off x="1791" y="3011"/>
                  <a:ext cx="143" cy="575"/>
                </a:xfrm>
                <a:prstGeom prst="ellipse">
                  <a:avLst/>
                </a:prstGeom>
                <a:solidFill>
                  <a:srgbClr val="66FFFF">
                    <a:alpha val="50195"/>
                  </a:srgbClr>
                </a:solidFill>
                <a:ln w="28575">
                  <a:solidFill>
                    <a:srgbClr val="006666"/>
                  </a:solidFill>
                  <a:round/>
                  <a:headEnd/>
                  <a:tailEnd/>
                </a:ln>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75" name="Oval 44"/>
                <p:cNvSpPr>
                  <a:spLocks noChangeArrowheads="1"/>
                </p:cNvSpPr>
                <p:nvPr/>
              </p:nvSpPr>
              <p:spPr bwMode="auto">
                <a:xfrm>
                  <a:off x="3518" y="2771"/>
                  <a:ext cx="192" cy="1056"/>
                </a:xfrm>
                <a:prstGeom prst="ellipse">
                  <a:avLst/>
                </a:prstGeom>
                <a:solidFill>
                  <a:srgbClr val="66FFFF">
                    <a:alpha val="50195"/>
                  </a:srgbClr>
                </a:solidFill>
                <a:ln w="28575">
                  <a:solidFill>
                    <a:srgbClr val="006666"/>
                  </a:solidFill>
                  <a:round/>
                  <a:headEnd/>
                  <a:tailEnd/>
                </a:ln>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76" name="Line 45"/>
                <p:cNvSpPr>
                  <a:spLocks noChangeShapeType="1"/>
                </p:cNvSpPr>
                <p:nvPr/>
              </p:nvSpPr>
              <p:spPr bwMode="auto">
                <a:xfrm>
                  <a:off x="1166" y="3299"/>
                  <a:ext cx="4272" cy="0"/>
                </a:xfrm>
                <a:prstGeom prst="line">
                  <a:avLst/>
                </a:prstGeom>
                <a:noFill/>
                <a:ln w="19050">
                  <a:solidFill>
                    <a:srgbClr val="000000"/>
                  </a:solidFill>
                  <a:prstDash val="lgDashDot"/>
                  <a:round/>
                  <a:headEnd/>
                  <a:tailEnd type="none" w="sm" len="lg"/>
                </a:ln>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grpSp>
          <p:pic>
            <p:nvPicPr>
              <p:cNvPr id="70663" name="Picture 51" descr="其"/>
              <p:cNvPicPr>
                <a:picLocks noChangeAspect="1" noChangeArrowheads="1"/>
              </p:cNvPicPr>
              <p:nvPr/>
            </p:nvPicPr>
            <p:blipFill>
              <a:blip r:embed="rId5" cstate="print">
                <a:extLst>
                  <a:ext uri="{28A0092B-C50C-407E-A947-70E740481C1C}">
                    <a14:useLocalDpi xmlns:a14="http://schemas.microsoft.com/office/drawing/2010/main" val="0"/>
                  </a:ext>
                </a:extLst>
              </a:blip>
              <a:srcRect r="47058"/>
              <a:stretch>
                <a:fillRect/>
              </a:stretch>
            </p:blipFill>
            <p:spPr bwMode="auto">
              <a:xfrm>
                <a:off x="5012" y="2931"/>
                <a:ext cx="383" cy="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mc:AlternateContent xmlns:mc="http://schemas.openxmlformats.org/markup-compatibility/2006" xmlns:a14="http://schemas.microsoft.com/office/drawing/2010/main">
          <mc:Choice Requires="a14">
            <p:sp>
              <p:nvSpPr>
                <p:cNvPr id="39" name="矩形 38"/>
                <p:cNvSpPr/>
                <p:nvPr/>
              </p:nvSpPr>
              <p:spPr>
                <a:xfrm>
                  <a:off x="1305970" y="5035934"/>
                  <a:ext cx="4817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𝑆</m:t>
                        </m:r>
                      </m:oMath>
                    </m:oMathPara>
                  </a14:m>
                  <a:endParaRPr lang="zh-CN" altLang="en-US" sz="2800" dirty="0">
                    <a:solidFill>
                      <a:srgbClr val="0000FF"/>
                    </a:solidFill>
                  </a:endParaRPr>
                </a:p>
              </p:txBody>
            </p:sp>
          </mc:Choice>
          <mc:Fallback xmlns="">
            <p:sp>
              <p:nvSpPr>
                <p:cNvPr id="39" name="矩形 38"/>
                <p:cNvSpPr>
                  <a:spLocks noRot="1" noChangeAspect="1" noMove="1" noResize="1" noEditPoints="1" noAdjustHandles="1" noChangeArrowheads="1" noChangeShapeType="1" noTextEdit="1"/>
                </p:cNvSpPr>
                <p:nvPr/>
              </p:nvSpPr>
              <p:spPr>
                <a:xfrm>
                  <a:off x="1305970" y="5035934"/>
                  <a:ext cx="481799"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7002914" y="4285949"/>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solidFill>
                      <a:srgbClr val="0000FF"/>
                    </a:solidFill>
                  </a:endParaRPr>
                </a:p>
              </p:txBody>
            </p:sp>
          </mc:Choice>
          <mc:Fallback xmlns="">
            <p:sp>
              <p:nvSpPr>
                <p:cNvPr id="40" name="矩形 39"/>
                <p:cNvSpPr>
                  <a:spLocks noRot="1" noChangeAspect="1" noMove="1" noResize="1" noEditPoints="1" noAdjustHandles="1" noChangeArrowheads="1" noChangeShapeType="1" noTextEdit="1"/>
                </p:cNvSpPr>
                <p:nvPr/>
              </p:nvSpPr>
              <p:spPr>
                <a:xfrm>
                  <a:off x="7002914" y="4285949"/>
                  <a:ext cx="515654"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3493123" y="4276955"/>
                  <a:ext cx="5237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42" name="矩形 41"/>
                <p:cNvSpPr>
                  <a:spLocks noRot="1" noChangeAspect="1" noMove="1" noResize="1" noEditPoints="1" noAdjustHandles="1" noChangeArrowheads="1" noChangeShapeType="1" noTextEdit="1"/>
                </p:cNvSpPr>
                <p:nvPr/>
              </p:nvSpPr>
              <p:spPr>
                <a:xfrm>
                  <a:off x="3493123" y="4276955"/>
                  <a:ext cx="523797"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4844549" y="4144006"/>
                  <a:ext cx="64197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𝐿</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43" name="矩形 42"/>
                <p:cNvSpPr>
                  <a:spLocks noRot="1" noChangeAspect="1" noMove="1" noResize="1" noEditPoints="1" noAdjustHandles="1" noChangeArrowheads="1" noChangeShapeType="1" noTextEdit="1"/>
                </p:cNvSpPr>
                <p:nvPr/>
              </p:nvSpPr>
              <p:spPr>
                <a:xfrm>
                  <a:off x="4844549" y="4144006"/>
                  <a:ext cx="641971"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2406347" y="4468681"/>
                  <a:ext cx="6336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𝐿</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44" name="矩形 43"/>
                <p:cNvSpPr>
                  <a:spLocks noRot="1" noChangeAspect="1" noMove="1" noResize="1" noEditPoints="1" noAdjustHandles="1" noChangeArrowheads="1" noChangeShapeType="1" noTextEdit="1"/>
                </p:cNvSpPr>
                <p:nvPr/>
              </p:nvSpPr>
              <p:spPr>
                <a:xfrm>
                  <a:off x="2406347" y="4468681"/>
                  <a:ext cx="633699" cy="523220"/>
                </a:xfrm>
                <a:prstGeom prst="rect">
                  <a:avLst/>
                </a:prstGeom>
                <a:blipFill>
                  <a:blip r:embed="rId10"/>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283437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0658"/>
                                        </p:tgtEl>
                                        <p:attrNameLst>
                                          <p:attrName>style.visibility</p:attrName>
                                        </p:attrNameLst>
                                      </p:cBhvr>
                                      <p:to>
                                        <p:strVal val="visible"/>
                                      </p:to>
                                    </p:set>
                                    <p:animEffect transition="in" filter="wipe(left)">
                                      <p:cBhvr>
                                        <p:cTn id="12" dur="500"/>
                                        <p:tgtEl>
                                          <p:spTgt spid="7065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1593596" y="1199039"/>
            <a:ext cx="8001000" cy="4572000"/>
            <a:chOff x="384" y="1008"/>
            <a:chExt cx="5040" cy="2880"/>
          </a:xfrm>
        </p:grpSpPr>
        <p:sp>
          <p:nvSpPr>
            <p:cNvPr id="66" name="Rectangle 5"/>
            <p:cNvSpPr>
              <a:spLocks noChangeArrowheads="1"/>
            </p:cNvSpPr>
            <p:nvPr/>
          </p:nvSpPr>
          <p:spPr bwMode="auto">
            <a:xfrm>
              <a:off x="384" y="1008"/>
              <a:ext cx="5040" cy="2880"/>
            </a:xfrm>
            <a:prstGeom prst="rect">
              <a:avLst/>
            </a:prstGeom>
            <a:solidFill>
              <a:srgbClr val="FFFFFF">
                <a:alpha val="50000"/>
              </a:srgbClr>
            </a:solidFill>
            <a:ln w="9525">
              <a:solidFill>
                <a:srgbClr val="000000"/>
              </a:solidFill>
              <a:miter lim="800000"/>
              <a:headEnd/>
              <a:tailEnd/>
            </a:ln>
          </p:spPr>
          <p:txBody>
            <a:bodyPr wrap="none" anchor="ctr"/>
            <a:lstStyle/>
            <a:p>
              <a:pPr algn="just" fontAlgn="auto">
                <a:spcBef>
                  <a:spcPts val="0"/>
                </a:spcBef>
                <a:spcAft>
                  <a:spcPts val="0"/>
                </a:spcAft>
                <a:defRPr/>
              </a:pPr>
              <a:endParaRPr lang="zh-CN" altLang="en-US" kern="0" dirty="0">
                <a:solidFill>
                  <a:srgbClr val="0000FF"/>
                </a:solidFill>
                <a:latin typeface="+mn-lt"/>
                <a:ea typeface="+mn-ea"/>
              </a:endParaRPr>
            </a:p>
          </p:txBody>
        </p:sp>
        <p:sp>
          <p:nvSpPr>
            <p:cNvPr id="67" name="Line 6"/>
            <p:cNvSpPr>
              <a:spLocks noChangeShapeType="1"/>
            </p:cNvSpPr>
            <p:nvPr/>
          </p:nvSpPr>
          <p:spPr bwMode="auto">
            <a:xfrm>
              <a:off x="1440" y="1248"/>
              <a:ext cx="0" cy="1152"/>
            </a:xfrm>
            <a:prstGeom prst="line">
              <a:avLst/>
            </a:prstGeom>
            <a:noFill/>
            <a:ln w="28575">
              <a:solidFill>
                <a:srgbClr val="CC0066"/>
              </a:solidFill>
              <a:round/>
              <a:headEnd/>
              <a:tailEnd type="non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68" name="Line 7"/>
            <p:cNvSpPr>
              <a:spLocks noChangeShapeType="1"/>
            </p:cNvSpPr>
            <p:nvPr/>
          </p:nvSpPr>
          <p:spPr bwMode="auto">
            <a:xfrm>
              <a:off x="624" y="1824"/>
              <a:ext cx="3072" cy="0"/>
            </a:xfrm>
            <a:prstGeom prst="line">
              <a:avLst/>
            </a:prstGeom>
            <a:noFill/>
            <a:ln w="28575">
              <a:solidFill>
                <a:srgbClr val="000000"/>
              </a:solidFill>
              <a:round/>
              <a:headEnd/>
              <a:tailEnd type="non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69" name="Line 8"/>
            <p:cNvSpPr>
              <a:spLocks noChangeShapeType="1"/>
            </p:cNvSpPr>
            <p:nvPr/>
          </p:nvSpPr>
          <p:spPr bwMode="auto">
            <a:xfrm>
              <a:off x="864" y="1536"/>
              <a:ext cx="1296" cy="0"/>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70" name="Line 9"/>
            <p:cNvSpPr>
              <a:spLocks noChangeShapeType="1"/>
            </p:cNvSpPr>
            <p:nvPr/>
          </p:nvSpPr>
          <p:spPr bwMode="auto">
            <a:xfrm>
              <a:off x="864" y="1680"/>
              <a:ext cx="1296" cy="0"/>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71" name="Line 10"/>
            <p:cNvSpPr>
              <a:spLocks noChangeShapeType="1"/>
            </p:cNvSpPr>
            <p:nvPr/>
          </p:nvSpPr>
          <p:spPr bwMode="auto">
            <a:xfrm>
              <a:off x="864" y="1824"/>
              <a:ext cx="2352" cy="0"/>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72" name="Line 11"/>
            <p:cNvSpPr>
              <a:spLocks noChangeShapeType="1"/>
            </p:cNvSpPr>
            <p:nvPr/>
          </p:nvSpPr>
          <p:spPr bwMode="auto">
            <a:xfrm>
              <a:off x="864" y="1968"/>
              <a:ext cx="1296" cy="0"/>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73" name="Line 12"/>
            <p:cNvSpPr>
              <a:spLocks noChangeShapeType="1"/>
            </p:cNvSpPr>
            <p:nvPr/>
          </p:nvSpPr>
          <p:spPr bwMode="auto">
            <a:xfrm>
              <a:off x="864" y="2112"/>
              <a:ext cx="1296" cy="0"/>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74" name="Line 13"/>
            <p:cNvSpPr>
              <a:spLocks noChangeShapeType="1"/>
            </p:cNvSpPr>
            <p:nvPr/>
          </p:nvSpPr>
          <p:spPr bwMode="auto">
            <a:xfrm>
              <a:off x="2352" y="1824"/>
              <a:ext cx="174" cy="0"/>
            </a:xfrm>
            <a:prstGeom prst="line">
              <a:avLst/>
            </a:prstGeom>
            <a:noFill/>
            <a:ln w="38100">
              <a:solidFill>
                <a:srgbClr val="0000FF"/>
              </a:solidFill>
              <a:round/>
              <a:headEnd/>
              <a:tailEnd type="triangl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75" name="Line 14"/>
            <p:cNvSpPr>
              <a:spLocks noChangeShapeType="1"/>
            </p:cNvSpPr>
            <p:nvPr/>
          </p:nvSpPr>
          <p:spPr bwMode="auto">
            <a:xfrm flipV="1">
              <a:off x="2160" y="1824"/>
              <a:ext cx="1056" cy="288"/>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76" name="Line 15"/>
            <p:cNvSpPr>
              <a:spLocks noChangeShapeType="1"/>
            </p:cNvSpPr>
            <p:nvPr/>
          </p:nvSpPr>
          <p:spPr bwMode="auto">
            <a:xfrm flipV="1">
              <a:off x="2160" y="1824"/>
              <a:ext cx="1056" cy="144"/>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77" name="Line 16"/>
            <p:cNvSpPr>
              <a:spLocks noChangeShapeType="1"/>
            </p:cNvSpPr>
            <p:nvPr/>
          </p:nvSpPr>
          <p:spPr bwMode="auto">
            <a:xfrm>
              <a:off x="2160" y="1536"/>
              <a:ext cx="1056" cy="288"/>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78" name="Line 17"/>
            <p:cNvSpPr>
              <a:spLocks noChangeShapeType="1"/>
            </p:cNvSpPr>
            <p:nvPr/>
          </p:nvSpPr>
          <p:spPr bwMode="auto">
            <a:xfrm>
              <a:off x="2160" y="1680"/>
              <a:ext cx="1056" cy="144"/>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79" name="Freeform 18"/>
            <p:cNvSpPr>
              <a:spLocks/>
            </p:cNvSpPr>
            <p:nvPr/>
          </p:nvSpPr>
          <p:spPr bwMode="auto">
            <a:xfrm>
              <a:off x="2380" y="1596"/>
              <a:ext cx="164" cy="36"/>
            </a:xfrm>
            <a:custGeom>
              <a:avLst/>
              <a:gdLst>
                <a:gd name="T0" fmla="*/ 0 w 164"/>
                <a:gd name="T1" fmla="*/ 0 h 36"/>
                <a:gd name="T2" fmla="*/ 164 w 164"/>
                <a:gd name="T3" fmla="*/ 36 h 36"/>
                <a:gd name="T4" fmla="*/ 0 60000 65536"/>
                <a:gd name="T5" fmla="*/ 0 60000 65536"/>
                <a:gd name="T6" fmla="*/ 0 w 164"/>
                <a:gd name="T7" fmla="*/ 0 h 36"/>
                <a:gd name="T8" fmla="*/ 164 w 164"/>
                <a:gd name="T9" fmla="*/ 36 h 36"/>
              </a:gdLst>
              <a:ahLst/>
              <a:cxnLst>
                <a:cxn ang="T4">
                  <a:pos x="T0" y="T1"/>
                </a:cxn>
                <a:cxn ang="T5">
                  <a:pos x="T2" y="T3"/>
                </a:cxn>
              </a:cxnLst>
              <a:rect l="T6" t="T7" r="T8" b="T9"/>
              <a:pathLst>
                <a:path w="164" h="36">
                  <a:moveTo>
                    <a:pt x="0" y="0"/>
                  </a:moveTo>
                  <a:lnTo>
                    <a:pt x="164" y="36"/>
                  </a:lnTo>
                </a:path>
              </a:pathLst>
            </a:custGeom>
            <a:noFill/>
            <a:ln w="38100">
              <a:solidFill>
                <a:srgbClr val="0000FF"/>
              </a:solidFill>
              <a:round/>
              <a:headEnd/>
              <a:tailEnd type="triangl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80" name="Freeform 19"/>
            <p:cNvSpPr>
              <a:spLocks/>
            </p:cNvSpPr>
            <p:nvPr/>
          </p:nvSpPr>
          <p:spPr bwMode="auto">
            <a:xfrm>
              <a:off x="2336" y="2016"/>
              <a:ext cx="160" cy="40"/>
            </a:xfrm>
            <a:custGeom>
              <a:avLst/>
              <a:gdLst>
                <a:gd name="T0" fmla="*/ 0 w 160"/>
                <a:gd name="T1" fmla="*/ 40 h 40"/>
                <a:gd name="T2" fmla="*/ 160 w 160"/>
                <a:gd name="T3" fmla="*/ 0 h 40"/>
                <a:gd name="T4" fmla="*/ 0 60000 65536"/>
                <a:gd name="T5" fmla="*/ 0 60000 65536"/>
                <a:gd name="T6" fmla="*/ 0 w 160"/>
                <a:gd name="T7" fmla="*/ 0 h 40"/>
                <a:gd name="T8" fmla="*/ 160 w 160"/>
                <a:gd name="T9" fmla="*/ 40 h 40"/>
              </a:gdLst>
              <a:ahLst/>
              <a:cxnLst>
                <a:cxn ang="T4">
                  <a:pos x="T0" y="T1"/>
                </a:cxn>
                <a:cxn ang="T5">
                  <a:pos x="T2" y="T3"/>
                </a:cxn>
              </a:cxnLst>
              <a:rect l="T6" t="T7" r="T8" b="T9"/>
              <a:pathLst>
                <a:path w="160" h="40">
                  <a:moveTo>
                    <a:pt x="0" y="40"/>
                  </a:moveTo>
                  <a:lnTo>
                    <a:pt x="160" y="0"/>
                  </a:lnTo>
                </a:path>
              </a:pathLst>
            </a:custGeom>
            <a:noFill/>
            <a:ln w="38100">
              <a:solidFill>
                <a:srgbClr val="0000FF"/>
              </a:solidFill>
              <a:round/>
              <a:headEnd/>
              <a:tailEnd type="triangl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81" name="Freeform 20"/>
            <p:cNvSpPr>
              <a:spLocks/>
            </p:cNvSpPr>
            <p:nvPr/>
          </p:nvSpPr>
          <p:spPr bwMode="auto">
            <a:xfrm>
              <a:off x="2404" y="1921"/>
              <a:ext cx="92" cy="7"/>
            </a:xfrm>
            <a:custGeom>
              <a:avLst/>
              <a:gdLst>
                <a:gd name="T0" fmla="*/ 0 w 92"/>
                <a:gd name="T1" fmla="*/ 7 h 7"/>
                <a:gd name="T2" fmla="*/ 92 w 92"/>
                <a:gd name="T3" fmla="*/ 0 h 7"/>
                <a:gd name="T4" fmla="*/ 0 60000 65536"/>
                <a:gd name="T5" fmla="*/ 0 60000 65536"/>
                <a:gd name="T6" fmla="*/ 0 w 92"/>
                <a:gd name="T7" fmla="*/ 0 h 7"/>
                <a:gd name="T8" fmla="*/ 92 w 92"/>
                <a:gd name="T9" fmla="*/ 7 h 7"/>
              </a:gdLst>
              <a:ahLst/>
              <a:cxnLst>
                <a:cxn ang="T4">
                  <a:pos x="T0" y="T1"/>
                </a:cxn>
                <a:cxn ang="T5">
                  <a:pos x="T2" y="T3"/>
                </a:cxn>
              </a:cxnLst>
              <a:rect l="T6" t="T7" r="T8" b="T9"/>
              <a:pathLst>
                <a:path w="92" h="7">
                  <a:moveTo>
                    <a:pt x="0" y="7"/>
                  </a:moveTo>
                  <a:lnTo>
                    <a:pt x="92" y="0"/>
                  </a:lnTo>
                </a:path>
              </a:pathLst>
            </a:custGeom>
            <a:noFill/>
            <a:ln w="38100">
              <a:solidFill>
                <a:srgbClr val="0000FF"/>
              </a:solidFill>
              <a:round/>
              <a:headEnd/>
              <a:tailEnd type="triangl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82" name="Freeform 21"/>
            <p:cNvSpPr>
              <a:spLocks/>
            </p:cNvSpPr>
            <p:nvPr/>
          </p:nvSpPr>
          <p:spPr bwMode="auto">
            <a:xfrm>
              <a:off x="2392" y="1712"/>
              <a:ext cx="104" cy="17"/>
            </a:xfrm>
            <a:custGeom>
              <a:avLst/>
              <a:gdLst>
                <a:gd name="T0" fmla="*/ 0 w 104"/>
                <a:gd name="T1" fmla="*/ 0 h 17"/>
                <a:gd name="T2" fmla="*/ 104 w 104"/>
                <a:gd name="T3" fmla="*/ 17 h 17"/>
                <a:gd name="T4" fmla="*/ 0 60000 65536"/>
                <a:gd name="T5" fmla="*/ 0 60000 65536"/>
                <a:gd name="T6" fmla="*/ 0 w 104"/>
                <a:gd name="T7" fmla="*/ 0 h 17"/>
                <a:gd name="T8" fmla="*/ 104 w 104"/>
                <a:gd name="T9" fmla="*/ 17 h 17"/>
              </a:gdLst>
              <a:ahLst/>
              <a:cxnLst>
                <a:cxn ang="T4">
                  <a:pos x="T0" y="T1"/>
                </a:cxn>
                <a:cxn ang="T5">
                  <a:pos x="T2" y="T3"/>
                </a:cxn>
              </a:cxnLst>
              <a:rect l="T6" t="T7" r="T8" b="T9"/>
              <a:pathLst>
                <a:path w="104" h="17">
                  <a:moveTo>
                    <a:pt x="0" y="0"/>
                  </a:moveTo>
                  <a:lnTo>
                    <a:pt x="104" y="17"/>
                  </a:lnTo>
                </a:path>
              </a:pathLst>
            </a:custGeom>
            <a:noFill/>
            <a:ln w="38100">
              <a:solidFill>
                <a:srgbClr val="0000FF"/>
              </a:solidFill>
              <a:round/>
              <a:headEnd/>
              <a:tailEnd type="triangl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83" name="Line 22"/>
            <p:cNvSpPr>
              <a:spLocks noChangeShapeType="1"/>
            </p:cNvSpPr>
            <p:nvPr/>
          </p:nvSpPr>
          <p:spPr bwMode="auto">
            <a:xfrm>
              <a:off x="3216" y="1344"/>
              <a:ext cx="0" cy="960"/>
            </a:xfrm>
            <a:prstGeom prst="line">
              <a:avLst/>
            </a:prstGeom>
            <a:noFill/>
            <a:ln w="28575">
              <a:solidFill>
                <a:srgbClr val="000000"/>
              </a:solidFill>
              <a:prstDash val="dash"/>
              <a:round/>
              <a:headEnd/>
              <a:tailEnd type="non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88" name="Line 27"/>
            <p:cNvSpPr>
              <a:spLocks noChangeShapeType="1"/>
            </p:cNvSpPr>
            <p:nvPr/>
          </p:nvSpPr>
          <p:spPr bwMode="auto">
            <a:xfrm>
              <a:off x="1152" y="1536"/>
              <a:ext cx="96" cy="0"/>
            </a:xfrm>
            <a:prstGeom prst="line">
              <a:avLst/>
            </a:prstGeom>
            <a:noFill/>
            <a:ln w="38100">
              <a:solidFill>
                <a:srgbClr val="0000FF"/>
              </a:solidFill>
              <a:round/>
              <a:headEnd/>
              <a:tailEnd type="triangl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89" name="Line 28"/>
            <p:cNvSpPr>
              <a:spLocks noChangeShapeType="1"/>
            </p:cNvSpPr>
            <p:nvPr/>
          </p:nvSpPr>
          <p:spPr bwMode="auto">
            <a:xfrm>
              <a:off x="1152" y="1680"/>
              <a:ext cx="96" cy="0"/>
            </a:xfrm>
            <a:prstGeom prst="line">
              <a:avLst/>
            </a:prstGeom>
            <a:noFill/>
            <a:ln w="38100">
              <a:solidFill>
                <a:srgbClr val="0000FF"/>
              </a:solidFill>
              <a:round/>
              <a:headEnd/>
              <a:tailEnd type="triangl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90" name="Line 29"/>
            <p:cNvSpPr>
              <a:spLocks noChangeShapeType="1"/>
            </p:cNvSpPr>
            <p:nvPr/>
          </p:nvSpPr>
          <p:spPr bwMode="auto">
            <a:xfrm>
              <a:off x="1152" y="1968"/>
              <a:ext cx="96" cy="0"/>
            </a:xfrm>
            <a:prstGeom prst="line">
              <a:avLst/>
            </a:prstGeom>
            <a:noFill/>
            <a:ln w="38100">
              <a:solidFill>
                <a:srgbClr val="0000FF"/>
              </a:solidFill>
              <a:round/>
              <a:headEnd/>
              <a:tailEnd type="triangl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91" name="Line 30"/>
            <p:cNvSpPr>
              <a:spLocks noChangeShapeType="1"/>
            </p:cNvSpPr>
            <p:nvPr/>
          </p:nvSpPr>
          <p:spPr bwMode="auto">
            <a:xfrm>
              <a:off x="1152" y="2112"/>
              <a:ext cx="96" cy="0"/>
            </a:xfrm>
            <a:prstGeom prst="line">
              <a:avLst/>
            </a:prstGeom>
            <a:noFill/>
            <a:ln w="38100">
              <a:solidFill>
                <a:srgbClr val="0000FF"/>
              </a:solidFill>
              <a:round/>
              <a:headEnd/>
              <a:tailEnd type="triangl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92" name="Line 31"/>
            <p:cNvSpPr>
              <a:spLocks noChangeShapeType="1"/>
            </p:cNvSpPr>
            <p:nvPr/>
          </p:nvSpPr>
          <p:spPr bwMode="auto">
            <a:xfrm>
              <a:off x="1056" y="1824"/>
              <a:ext cx="174" cy="0"/>
            </a:xfrm>
            <a:prstGeom prst="line">
              <a:avLst/>
            </a:prstGeom>
            <a:noFill/>
            <a:ln w="38100">
              <a:solidFill>
                <a:srgbClr val="0000FF"/>
              </a:solidFill>
              <a:round/>
              <a:headEnd/>
              <a:tailEnd type="triangl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93" name="Oval 32"/>
            <p:cNvSpPr>
              <a:spLocks noChangeArrowheads="1"/>
            </p:cNvSpPr>
            <p:nvPr/>
          </p:nvSpPr>
          <p:spPr bwMode="auto">
            <a:xfrm>
              <a:off x="2112" y="1344"/>
              <a:ext cx="144" cy="960"/>
            </a:xfrm>
            <a:prstGeom prst="ellipse">
              <a:avLst/>
            </a:prstGeom>
            <a:solidFill>
              <a:srgbClr val="00FFCC">
                <a:alpha val="50195"/>
              </a:srgbClr>
            </a:solidFill>
            <a:ln w="19050">
              <a:solidFill>
                <a:srgbClr val="000000"/>
              </a:solidFill>
              <a:round/>
              <a:headEnd/>
              <a:tailEnd/>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grpSp>
      <p:sp>
        <p:nvSpPr>
          <p:cNvPr id="94" name="Text Box 33"/>
          <p:cNvSpPr txBox="1">
            <a:spLocks noChangeArrowheads="1"/>
          </p:cNvSpPr>
          <p:nvPr/>
        </p:nvSpPr>
        <p:spPr bwMode="auto">
          <a:xfrm>
            <a:off x="688340" y="490220"/>
            <a:ext cx="66294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 typeface="创艺简宋体"/>
              <a:buNone/>
            </a:pPr>
            <a:r>
              <a:rPr kumimoji="1" lang="zh-CN" altLang="en-US" dirty="0">
                <a:solidFill>
                  <a:srgbClr val="0000FF"/>
                </a:solidFill>
                <a:latin typeface="+mn-lt"/>
                <a:ea typeface="+mn-ea"/>
              </a:rPr>
              <a:t>透镜是否引起附加光程差</a:t>
            </a:r>
          </a:p>
        </p:txBody>
      </p:sp>
      <p:grpSp>
        <p:nvGrpSpPr>
          <p:cNvPr id="3" name="Group 34"/>
          <p:cNvGrpSpPr>
            <a:grpSpLocks/>
          </p:cNvGrpSpPr>
          <p:nvPr/>
        </p:nvGrpSpPr>
        <p:grpSpPr bwMode="auto">
          <a:xfrm>
            <a:off x="1974596" y="3561238"/>
            <a:ext cx="4876800" cy="1828800"/>
            <a:chOff x="624" y="2160"/>
            <a:chExt cx="3072" cy="1152"/>
          </a:xfrm>
        </p:grpSpPr>
        <p:sp>
          <p:nvSpPr>
            <p:cNvPr id="96" name="Line 35"/>
            <p:cNvSpPr>
              <a:spLocks noChangeShapeType="1"/>
            </p:cNvSpPr>
            <p:nvPr/>
          </p:nvSpPr>
          <p:spPr bwMode="auto">
            <a:xfrm>
              <a:off x="624" y="2640"/>
              <a:ext cx="3072" cy="0"/>
            </a:xfrm>
            <a:prstGeom prst="line">
              <a:avLst/>
            </a:prstGeom>
            <a:noFill/>
            <a:ln w="28575">
              <a:solidFill>
                <a:srgbClr val="000000"/>
              </a:solidFill>
              <a:round/>
              <a:headEnd/>
              <a:tailEnd type="non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97" name="Line 36"/>
            <p:cNvSpPr>
              <a:spLocks noChangeShapeType="1"/>
            </p:cNvSpPr>
            <p:nvPr/>
          </p:nvSpPr>
          <p:spPr bwMode="auto">
            <a:xfrm flipV="1">
              <a:off x="720" y="2352"/>
              <a:ext cx="1488" cy="288"/>
            </a:xfrm>
            <a:prstGeom prst="line">
              <a:avLst/>
            </a:prstGeom>
            <a:noFill/>
            <a:ln w="19050">
              <a:solidFill>
                <a:srgbClr val="0000FF"/>
              </a:solidFill>
              <a:round/>
              <a:headEnd/>
              <a:tailEnd type="non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98" name="Line 37"/>
            <p:cNvSpPr>
              <a:spLocks noChangeShapeType="1"/>
            </p:cNvSpPr>
            <p:nvPr/>
          </p:nvSpPr>
          <p:spPr bwMode="auto">
            <a:xfrm flipV="1">
              <a:off x="720" y="2496"/>
              <a:ext cx="1440" cy="288"/>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99" name="Line 38"/>
            <p:cNvSpPr>
              <a:spLocks noChangeShapeType="1"/>
            </p:cNvSpPr>
            <p:nvPr/>
          </p:nvSpPr>
          <p:spPr bwMode="auto">
            <a:xfrm flipV="1">
              <a:off x="768" y="2400"/>
              <a:ext cx="2448" cy="528"/>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100" name="Line 39"/>
            <p:cNvSpPr>
              <a:spLocks noChangeShapeType="1"/>
            </p:cNvSpPr>
            <p:nvPr/>
          </p:nvSpPr>
          <p:spPr bwMode="auto">
            <a:xfrm flipV="1">
              <a:off x="816" y="2784"/>
              <a:ext cx="1344" cy="288"/>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101" name="Line 40"/>
            <p:cNvSpPr>
              <a:spLocks noChangeShapeType="1"/>
            </p:cNvSpPr>
            <p:nvPr/>
          </p:nvSpPr>
          <p:spPr bwMode="auto">
            <a:xfrm flipV="1">
              <a:off x="864" y="2928"/>
              <a:ext cx="1296" cy="288"/>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102" name="Freeform 41"/>
            <p:cNvSpPr>
              <a:spLocks/>
            </p:cNvSpPr>
            <p:nvPr/>
          </p:nvSpPr>
          <p:spPr bwMode="auto">
            <a:xfrm>
              <a:off x="1052" y="2984"/>
              <a:ext cx="160" cy="28"/>
            </a:xfrm>
            <a:custGeom>
              <a:avLst/>
              <a:gdLst>
                <a:gd name="T0" fmla="*/ 0 w 160"/>
                <a:gd name="T1" fmla="*/ 28 h 28"/>
                <a:gd name="T2" fmla="*/ 160 w 160"/>
                <a:gd name="T3" fmla="*/ 0 h 28"/>
                <a:gd name="T4" fmla="*/ 0 60000 65536"/>
                <a:gd name="T5" fmla="*/ 0 60000 65536"/>
                <a:gd name="T6" fmla="*/ 0 w 160"/>
                <a:gd name="T7" fmla="*/ 0 h 28"/>
                <a:gd name="T8" fmla="*/ 160 w 160"/>
                <a:gd name="T9" fmla="*/ 28 h 28"/>
              </a:gdLst>
              <a:ahLst/>
              <a:cxnLst>
                <a:cxn ang="T4">
                  <a:pos x="T0" y="T1"/>
                </a:cxn>
                <a:cxn ang="T5">
                  <a:pos x="T2" y="T3"/>
                </a:cxn>
              </a:cxnLst>
              <a:rect l="T6" t="T7" r="T8" b="T9"/>
              <a:pathLst>
                <a:path w="160" h="28">
                  <a:moveTo>
                    <a:pt x="0" y="28"/>
                  </a:moveTo>
                  <a:lnTo>
                    <a:pt x="160" y="0"/>
                  </a:lnTo>
                </a:path>
              </a:pathLst>
            </a:custGeom>
            <a:noFill/>
            <a:ln w="38100">
              <a:solidFill>
                <a:srgbClr val="0000FF"/>
              </a:solidFill>
              <a:round/>
              <a:headEnd/>
              <a:tailEnd type="triangl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103" name="Line 42"/>
            <p:cNvSpPr>
              <a:spLocks noChangeShapeType="1"/>
            </p:cNvSpPr>
            <p:nvPr/>
          </p:nvSpPr>
          <p:spPr bwMode="auto">
            <a:xfrm flipV="1">
              <a:off x="2160" y="2400"/>
              <a:ext cx="1056" cy="528"/>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104" name="Line 43"/>
            <p:cNvSpPr>
              <a:spLocks noChangeShapeType="1"/>
            </p:cNvSpPr>
            <p:nvPr/>
          </p:nvSpPr>
          <p:spPr bwMode="auto">
            <a:xfrm flipV="1">
              <a:off x="2160" y="2400"/>
              <a:ext cx="1056" cy="384"/>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105" name="Line 44"/>
            <p:cNvSpPr>
              <a:spLocks noChangeShapeType="1"/>
            </p:cNvSpPr>
            <p:nvPr/>
          </p:nvSpPr>
          <p:spPr bwMode="auto">
            <a:xfrm flipV="1">
              <a:off x="2160" y="2400"/>
              <a:ext cx="1056" cy="96"/>
            </a:xfrm>
            <a:prstGeom prst="line">
              <a:avLst/>
            </a:prstGeom>
            <a:noFill/>
            <a:ln w="28575">
              <a:solidFill>
                <a:srgbClr val="0000FF"/>
              </a:solidFill>
              <a:round/>
              <a:headEnd/>
              <a:tailEnd type="non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106" name="Freeform 45"/>
            <p:cNvSpPr>
              <a:spLocks/>
            </p:cNvSpPr>
            <p:nvPr/>
          </p:nvSpPr>
          <p:spPr bwMode="auto">
            <a:xfrm>
              <a:off x="996" y="2836"/>
              <a:ext cx="168" cy="40"/>
            </a:xfrm>
            <a:custGeom>
              <a:avLst/>
              <a:gdLst>
                <a:gd name="T0" fmla="*/ 0 w 168"/>
                <a:gd name="T1" fmla="*/ 40 h 40"/>
                <a:gd name="T2" fmla="*/ 168 w 168"/>
                <a:gd name="T3" fmla="*/ 0 h 40"/>
                <a:gd name="T4" fmla="*/ 0 60000 65536"/>
                <a:gd name="T5" fmla="*/ 0 60000 65536"/>
                <a:gd name="T6" fmla="*/ 0 w 168"/>
                <a:gd name="T7" fmla="*/ 0 h 40"/>
                <a:gd name="T8" fmla="*/ 168 w 168"/>
                <a:gd name="T9" fmla="*/ 40 h 40"/>
              </a:gdLst>
              <a:ahLst/>
              <a:cxnLst>
                <a:cxn ang="T4">
                  <a:pos x="T0" y="T1"/>
                </a:cxn>
                <a:cxn ang="T5">
                  <a:pos x="T2" y="T3"/>
                </a:cxn>
              </a:cxnLst>
              <a:rect l="T6" t="T7" r="T8" b="T9"/>
              <a:pathLst>
                <a:path w="168" h="40">
                  <a:moveTo>
                    <a:pt x="0" y="40"/>
                  </a:moveTo>
                  <a:lnTo>
                    <a:pt x="168" y="0"/>
                  </a:lnTo>
                </a:path>
              </a:pathLst>
            </a:custGeom>
            <a:noFill/>
            <a:ln w="38100">
              <a:solidFill>
                <a:srgbClr val="0000FF"/>
              </a:solidFill>
              <a:round/>
              <a:headEnd/>
              <a:tailEnd type="triangl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107" name="Freeform 46"/>
            <p:cNvSpPr>
              <a:spLocks/>
            </p:cNvSpPr>
            <p:nvPr/>
          </p:nvSpPr>
          <p:spPr bwMode="auto">
            <a:xfrm>
              <a:off x="2376" y="2544"/>
              <a:ext cx="168" cy="40"/>
            </a:xfrm>
            <a:custGeom>
              <a:avLst/>
              <a:gdLst>
                <a:gd name="T0" fmla="*/ 0 w 168"/>
                <a:gd name="T1" fmla="*/ 40 h 40"/>
                <a:gd name="T2" fmla="*/ 168 w 168"/>
                <a:gd name="T3" fmla="*/ 0 h 40"/>
                <a:gd name="T4" fmla="*/ 0 60000 65536"/>
                <a:gd name="T5" fmla="*/ 0 60000 65536"/>
                <a:gd name="T6" fmla="*/ 0 w 168"/>
                <a:gd name="T7" fmla="*/ 0 h 40"/>
                <a:gd name="T8" fmla="*/ 168 w 168"/>
                <a:gd name="T9" fmla="*/ 40 h 40"/>
              </a:gdLst>
              <a:ahLst/>
              <a:cxnLst>
                <a:cxn ang="T4">
                  <a:pos x="T0" y="T1"/>
                </a:cxn>
                <a:cxn ang="T5">
                  <a:pos x="T2" y="T3"/>
                </a:cxn>
              </a:cxnLst>
              <a:rect l="T6" t="T7" r="T8" b="T9"/>
              <a:pathLst>
                <a:path w="168" h="40">
                  <a:moveTo>
                    <a:pt x="0" y="40"/>
                  </a:moveTo>
                  <a:lnTo>
                    <a:pt x="168" y="0"/>
                  </a:lnTo>
                </a:path>
              </a:pathLst>
            </a:custGeom>
            <a:noFill/>
            <a:ln w="38100">
              <a:solidFill>
                <a:srgbClr val="0000FF"/>
              </a:solidFill>
              <a:round/>
              <a:headEnd/>
              <a:tailEnd type="triangl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108" name="Line 47"/>
            <p:cNvSpPr>
              <a:spLocks noChangeShapeType="1"/>
            </p:cNvSpPr>
            <p:nvPr/>
          </p:nvSpPr>
          <p:spPr bwMode="auto">
            <a:xfrm>
              <a:off x="1152" y="2304"/>
              <a:ext cx="240" cy="1008"/>
            </a:xfrm>
            <a:prstGeom prst="line">
              <a:avLst/>
            </a:prstGeom>
            <a:noFill/>
            <a:ln w="28575">
              <a:solidFill>
                <a:srgbClr val="CC0066"/>
              </a:solidFill>
              <a:round/>
              <a:headEnd/>
              <a:tailEnd type="non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109" name="Line 48"/>
            <p:cNvSpPr>
              <a:spLocks noChangeShapeType="1"/>
            </p:cNvSpPr>
            <p:nvPr/>
          </p:nvSpPr>
          <p:spPr bwMode="auto">
            <a:xfrm>
              <a:off x="3216" y="2160"/>
              <a:ext cx="0" cy="960"/>
            </a:xfrm>
            <a:prstGeom prst="line">
              <a:avLst/>
            </a:prstGeom>
            <a:noFill/>
            <a:ln w="28575">
              <a:solidFill>
                <a:srgbClr val="000000"/>
              </a:solidFill>
              <a:prstDash val="dash"/>
              <a:round/>
              <a:headEnd/>
              <a:tailEnd type="non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110" name="Freeform 49"/>
            <p:cNvSpPr>
              <a:spLocks/>
            </p:cNvSpPr>
            <p:nvPr/>
          </p:nvSpPr>
          <p:spPr bwMode="auto">
            <a:xfrm>
              <a:off x="1080" y="3120"/>
              <a:ext cx="176" cy="44"/>
            </a:xfrm>
            <a:custGeom>
              <a:avLst/>
              <a:gdLst>
                <a:gd name="T0" fmla="*/ 0 w 176"/>
                <a:gd name="T1" fmla="*/ 44 h 44"/>
                <a:gd name="T2" fmla="*/ 176 w 176"/>
                <a:gd name="T3" fmla="*/ 0 h 44"/>
                <a:gd name="T4" fmla="*/ 0 60000 65536"/>
                <a:gd name="T5" fmla="*/ 0 60000 65536"/>
                <a:gd name="T6" fmla="*/ 0 w 176"/>
                <a:gd name="T7" fmla="*/ 0 h 44"/>
                <a:gd name="T8" fmla="*/ 176 w 176"/>
                <a:gd name="T9" fmla="*/ 44 h 44"/>
              </a:gdLst>
              <a:ahLst/>
              <a:cxnLst>
                <a:cxn ang="T4">
                  <a:pos x="T0" y="T1"/>
                </a:cxn>
                <a:cxn ang="T5">
                  <a:pos x="T2" y="T3"/>
                </a:cxn>
              </a:cxnLst>
              <a:rect l="T6" t="T7" r="T8" b="T9"/>
              <a:pathLst>
                <a:path w="176" h="44">
                  <a:moveTo>
                    <a:pt x="0" y="44"/>
                  </a:moveTo>
                  <a:lnTo>
                    <a:pt x="176" y="0"/>
                  </a:lnTo>
                </a:path>
              </a:pathLst>
            </a:custGeom>
            <a:noFill/>
            <a:ln w="38100">
              <a:solidFill>
                <a:srgbClr val="0000FF"/>
              </a:solidFill>
              <a:round/>
              <a:headEnd/>
              <a:tailEnd type="triangl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111" name="Freeform 50"/>
            <p:cNvSpPr>
              <a:spLocks/>
            </p:cNvSpPr>
            <p:nvPr/>
          </p:nvSpPr>
          <p:spPr bwMode="auto">
            <a:xfrm>
              <a:off x="940" y="2700"/>
              <a:ext cx="164" cy="32"/>
            </a:xfrm>
            <a:custGeom>
              <a:avLst/>
              <a:gdLst>
                <a:gd name="T0" fmla="*/ 0 w 164"/>
                <a:gd name="T1" fmla="*/ 32 h 32"/>
                <a:gd name="T2" fmla="*/ 164 w 164"/>
                <a:gd name="T3" fmla="*/ 0 h 32"/>
                <a:gd name="T4" fmla="*/ 0 60000 65536"/>
                <a:gd name="T5" fmla="*/ 0 60000 65536"/>
                <a:gd name="T6" fmla="*/ 0 w 164"/>
                <a:gd name="T7" fmla="*/ 0 h 32"/>
                <a:gd name="T8" fmla="*/ 164 w 164"/>
                <a:gd name="T9" fmla="*/ 32 h 32"/>
              </a:gdLst>
              <a:ahLst/>
              <a:cxnLst>
                <a:cxn ang="T4">
                  <a:pos x="T0" y="T1"/>
                </a:cxn>
                <a:cxn ang="T5">
                  <a:pos x="T2" y="T3"/>
                </a:cxn>
              </a:cxnLst>
              <a:rect l="T6" t="T7" r="T8" b="T9"/>
              <a:pathLst>
                <a:path w="164" h="32">
                  <a:moveTo>
                    <a:pt x="0" y="32"/>
                  </a:moveTo>
                  <a:lnTo>
                    <a:pt x="164" y="0"/>
                  </a:lnTo>
                </a:path>
              </a:pathLst>
            </a:custGeom>
            <a:noFill/>
            <a:ln w="38100">
              <a:solidFill>
                <a:srgbClr val="0000FF"/>
              </a:solidFill>
              <a:round/>
              <a:headEnd/>
              <a:tailEnd type="triangl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112" name="Freeform 51"/>
            <p:cNvSpPr>
              <a:spLocks/>
            </p:cNvSpPr>
            <p:nvPr/>
          </p:nvSpPr>
          <p:spPr bwMode="auto">
            <a:xfrm>
              <a:off x="860" y="2592"/>
              <a:ext cx="148" cy="20"/>
            </a:xfrm>
            <a:custGeom>
              <a:avLst/>
              <a:gdLst>
                <a:gd name="T0" fmla="*/ 0 w 148"/>
                <a:gd name="T1" fmla="*/ 20 h 20"/>
                <a:gd name="T2" fmla="*/ 148 w 148"/>
                <a:gd name="T3" fmla="*/ 0 h 20"/>
                <a:gd name="T4" fmla="*/ 0 60000 65536"/>
                <a:gd name="T5" fmla="*/ 0 60000 65536"/>
                <a:gd name="T6" fmla="*/ 0 w 148"/>
                <a:gd name="T7" fmla="*/ 0 h 20"/>
                <a:gd name="T8" fmla="*/ 148 w 148"/>
                <a:gd name="T9" fmla="*/ 20 h 20"/>
              </a:gdLst>
              <a:ahLst/>
              <a:cxnLst>
                <a:cxn ang="T4">
                  <a:pos x="T0" y="T1"/>
                </a:cxn>
                <a:cxn ang="T5">
                  <a:pos x="T2" y="T3"/>
                </a:cxn>
              </a:cxnLst>
              <a:rect l="T6" t="T7" r="T8" b="T9"/>
              <a:pathLst>
                <a:path w="148" h="20">
                  <a:moveTo>
                    <a:pt x="0" y="20"/>
                  </a:moveTo>
                  <a:lnTo>
                    <a:pt x="148" y="0"/>
                  </a:lnTo>
                </a:path>
              </a:pathLst>
            </a:custGeom>
            <a:noFill/>
            <a:ln w="38100">
              <a:solidFill>
                <a:srgbClr val="0000FF"/>
              </a:solidFill>
              <a:round/>
              <a:headEnd/>
              <a:tailEnd type="triangl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113" name="Line 52"/>
            <p:cNvSpPr>
              <a:spLocks noChangeShapeType="1"/>
            </p:cNvSpPr>
            <p:nvPr/>
          </p:nvSpPr>
          <p:spPr bwMode="auto">
            <a:xfrm flipV="1">
              <a:off x="2400" y="2640"/>
              <a:ext cx="144" cy="48"/>
            </a:xfrm>
            <a:prstGeom prst="line">
              <a:avLst/>
            </a:prstGeom>
            <a:noFill/>
            <a:ln w="38100">
              <a:solidFill>
                <a:srgbClr val="0000FF"/>
              </a:solidFill>
              <a:round/>
              <a:headEnd/>
              <a:tailEnd type="triangl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114" name="Freeform 53"/>
            <p:cNvSpPr>
              <a:spLocks/>
            </p:cNvSpPr>
            <p:nvPr/>
          </p:nvSpPr>
          <p:spPr bwMode="auto">
            <a:xfrm>
              <a:off x="2388" y="2736"/>
              <a:ext cx="156" cy="76"/>
            </a:xfrm>
            <a:custGeom>
              <a:avLst/>
              <a:gdLst>
                <a:gd name="T0" fmla="*/ 0 w 156"/>
                <a:gd name="T1" fmla="*/ 76 h 76"/>
                <a:gd name="T2" fmla="*/ 156 w 156"/>
                <a:gd name="T3" fmla="*/ 0 h 76"/>
                <a:gd name="T4" fmla="*/ 0 60000 65536"/>
                <a:gd name="T5" fmla="*/ 0 60000 65536"/>
                <a:gd name="T6" fmla="*/ 0 w 156"/>
                <a:gd name="T7" fmla="*/ 0 h 76"/>
                <a:gd name="T8" fmla="*/ 156 w 156"/>
                <a:gd name="T9" fmla="*/ 76 h 76"/>
              </a:gdLst>
              <a:ahLst/>
              <a:cxnLst>
                <a:cxn ang="T4">
                  <a:pos x="T0" y="T1"/>
                </a:cxn>
                <a:cxn ang="T5">
                  <a:pos x="T2" y="T3"/>
                </a:cxn>
              </a:cxnLst>
              <a:rect l="T6" t="T7" r="T8" b="T9"/>
              <a:pathLst>
                <a:path w="156" h="76">
                  <a:moveTo>
                    <a:pt x="0" y="76"/>
                  </a:moveTo>
                  <a:lnTo>
                    <a:pt x="156" y="0"/>
                  </a:lnTo>
                </a:path>
              </a:pathLst>
            </a:custGeom>
            <a:noFill/>
            <a:ln w="38100">
              <a:solidFill>
                <a:srgbClr val="0000FF"/>
              </a:solidFill>
              <a:round/>
              <a:headEnd/>
              <a:tailEnd type="triangl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115" name="Freeform 54"/>
            <p:cNvSpPr>
              <a:spLocks/>
            </p:cNvSpPr>
            <p:nvPr/>
          </p:nvSpPr>
          <p:spPr bwMode="auto">
            <a:xfrm>
              <a:off x="2380" y="2352"/>
              <a:ext cx="160" cy="8"/>
            </a:xfrm>
            <a:custGeom>
              <a:avLst/>
              <a:gdLst>
                <a:gd name="T0" fmla="*/ 0 w 160"/>
                <a:gd name="T1" fmla="*/ 0 h 8"/>
                <a:gd name="T2" fmla="*/ 160 w 160"/>
                <a:gd name="T3" fmla="*/ 8 h 8"/>
                <a:gd name="T4" fmla="*/ 0 60000 65536"/>
                <a:gd name="T5" fmla="*/ 0 60000 65536"/>
                <a:gd name="T6" fmla="*/ 0 w 160"/>
                <a:gd name="T7" fmla="*/ 0 h 8"/>
                <a:gd name="T8" fmla="*/ 160 w 160"/>
                <a:gd name="T9" fmla="*/ 8 h 8"/>
              </a:gdLst>
              <a:ahLst/>
              <a:cxnLst>
                <a:cxn ang="T4">
                  <a:pos x="T0" y="T1"/>
                </a:cxn>
                <a:cxn ang="T5">
                  <a:pos x="T2" y="T3"/>
                </a:cxn>
              </a:cxnLst>
              <a:rect l="T6" t="T7" r="T8" b="T9"/>
              <a:pathLst>
                <a:path w="160" h="8">
                  <a:moveTo>
                    <a:pt x="0" y="0"/>
                  </a:moveTo>
                  <a:lnTo>
                    <a:pt x="160" y="8"/>
                  </a:lnTo>
                </a:path>
              </a:pathLst>
            </a:custGeom>
            <a:noFill/>
            <a:ln w="38100">
              <a:solidFill>
                <a:srgbClr val="0000FF"/>
              </a:solidFill>
              <a:round/>
              <a:headEnd/>
              <a:tailEnd type="triangle" w="sm" len="lg"/>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sp>
          <p:nvSpPr>
            <p:cNvPr id="117" name="Freeform 56"/>
            <p:cNvSpPr>
              <a:spLocks/>
            </p:cNvSpPr>
            <p:nvPr/>
          </p:nvSpPr>
          <p:spPr bwMode="auto">
            <a:xfrm>
              <a:off x="2208" y="2350"/>
              <a:ext cx="1012" cy="45"/>
            </a:xfrm>
            <a:custGeom>
              <a:avLst/>
              <a:gdLst>
                <a:gd name="T0" fmla="*/ 0 w 1000"/>
                <a:gd name="T1" fmla="*/ 0 h 52"/>
                <a:gd name="T2" fmla="*/ 1000 w 1000"/>
                <a:gd name="T3" fmla="*/ 52 h 52"/>
                <a:gd name="T4" fmla="*/ 0 60000 65536"/>
                <a:gd name="T5" fmla="*/ 0 60000 65536"/>
                <a:gd name="T6" fmla="*/ 0 w 1000"/>
                <a:gd name="T7" fmla="*/ 0 h 52"/>
                <a:gd name="T8" fmla="*/ 1000 w 1000"/>
                <a:gd name="T9" fmla="*/ 52 h 52"/>
              </a:gdLst>
              <a:ahLst/>
              <a:cxnLst>
                <a:cxn ang="T4">
                  <a:pos x="T0" y="T1"/>
                </a:cxn>
                <a:cxn ang="T5">
                  <a:pos x="T2" y="T3"/>
                </a:cxn>
              </a:cxnLst>
              <a:rect l="T6" t="T7" r="T8" b="T9"/>
              <a:pathLst>
                <a:path w="1000" h="52">
                  <a:moveTo>
                    <a:pt x="0" y="0"/>
                  </a:moveTo>
                  <a:lnTo>
                    <a:pt x="1000" y="52"/>
                  </a:lnTo>
                </a:path>
              </a:pathLst>
            </a:custGeom>
            <a:noFill/>
            <a:ln w="28575">
              <a:solidFill>
                <a:srgbClr val="0000FF"/>
              </a:solidFill>
              <a:round/>
              <a:headEnd/>
              <a:tailEnd type="none" w="sm" len="lg"/>
            </a:ln>
          </p:spPr>
          <p:txBody>
            <a:bodyPr wrap="square" anchor="ctr">
              <a:spAutoFit/>
            </a:bodyPr>
            <a:lstStyle/>
            <a:p>
              <a:pPr algn="just" fontAlgn="auto">
                <a:spcBef>
                  <a:spcPts val="0"/>
                </a:spcBef>
                <a:spcAft>
                  <a:spcPts val="0"/>
                </a:spcAft>
                <a:defRPr/>
              </a:pPr>
              <a:endParaRPr lang="zh-CN" altLang="en-US" kern="0">
                <a:solidFill>
                  <a:srgbClr val="0000FF"/>
                </a:solidFill>
                <a:latin typeface="+mn-lt"/>
                <a:ea typeface="+mn-ea"/>
              </a:endParaRPr>
            </a:p>
          </p:txBody>
        </p:sp>
        <p:sp>
          <p:nvSpPr>
            <p:cNvPr id="118" name="Freeform 57"/>
            <p:cNvSpPr>
              <a:spLocks/>
            </p:cNvSpPr>
            <p:nvPr/>
          </p:nvSpPr>
          <p:spPr bwMode="auto">
            <a:xfrm>
              <a:off x="2265" y="2458"/>
              <a:ext cx="297" cy="41"/>
            </a:xfrm>
            <a:custGeom>
              <a:avLst/>
              <a:gdLst>
                <a:gd name="T0" fmla="*/ 0 w 172"/>
                <a:gd name="T1" fmla="*/ 32 h 32"/>
                <a:gd name="T2" fmla="*/ 172 w 172"/>
                <a:gd name="T3" fmla="*/ 0 h 32"/>
                <a:gd name="T4" fmla="*/ 0 60000 65536"/>
                <a:gd name="T5" fmla="*/ 0 60000 65536"/>
                <a:gd name="T6" fmla="*/ 0 w 172"/>
                <a:gd name="T7" fmla="*/ 0 h 32"/>
                <a:gd name="T8" fmla="*/ 172 w 172"/>
                <a:gd name="T9" fmla="*/ 32 h 32"/>
              </a:gdLst>
              <a:ahLst/>
              <a:cxnLst>
                <a:cxn ang="T4">
                  <a:pos x="T0" y="T1"/>
                </a:cxn>
                <a:cxn ang="T5">
                  <a:pos x="T2" y="T3"/>
                </a:cxn>
              </a:cxnLst>
              <a:rect l="T6" t="T7" r="T8" b="T9"/>
              <a:pathLst>
                <a:path w="172" h="32">
                  <a:moveTo>
                    <a:pt x="0" y="32"/>
                  </a:moveTo>
                  <a:lnTo>
                    <a:pt x="172" y="0"/>
                  </a:lnTo>
                </a:path>
              </a:pathLst>
            </a:custGeom>
            <a:noFill/>
            <a:ln w="38100">
              <a:solidFill>
                <a:srgbClr val="0000FF"/>
              </a:solidFill>
              <a:round/>
              <a:headEnd/>
              <a:tailEnd type="triangle" w="sm" len="lg"/>
            </a:ln>
          </p:spPr>
          <p:txBody>
            <a:bodyPr wrap="square" anchor="ctr">
              <a:spAutoFit/>
            </a:bodyPr>
            <a:lstStyle/>
            <a:p>
              <a:pPr algn="just" fontAlgn="auto">
                <a:spcBef>
                  <a:spcPts val="0"/>
                </a:spcBef>
                <a:spcAft>
                  <a:spcPts val="0"/>
                </a:spcAft>
                <a:defRPr/>
              </a:pPr>
              <a:endParaRPr lang="zh-CN" altLang="en-US" kern="0">
                <a:solidFill>
                  <a:srgbClr val="0000FF"/>
                </a:solidFill>
                <a:latin typeface="+mn-lt"/>
                <a:ea typeface="+mn-ea"/>
              </a:endParaRPr>
            </a:p>
          </p:txBody>
        </p:sp>
        <p:sp>
          <p:nvSpPr>
            <p:cNvPr id="121" name="Oval 60"/>
            <p:cNvSpPr>
              <a:spLocks noChangeArrowheads="1"/>
            </p:cNvSpPr>
            <p:nvPr/>
          </p:nvSpPr>
          <p:spPr bwMode="auto">
            <a:xfrm>
              <a:off x="2112" y="2160"/>
              <a:ext cx="144" cy="960"/>
            </a:xfrm>
            <a:prstGeom prst="ellipse">
              <a:avLst/>
            </a:prstGeom>
            <a:solidFill>
              <a:srgbClr val="00FFCC">
                <a:alpha val="50195"/>
              </a:srgbClr>
            </a:solidFill>
            <a:ln w="12700">
              <a:solidFill>
                <a:srgbClr val="000000"/>
              </a:solidFill>
              <a:round/>
              <a:headEnd/>
              <a:tailEnd/>
            </a:ln>
          </p:spPr>
          <p:txBody>
            <a:bodyPr wrap="none" anchor="ctr"/>
            <a:lstStyle/>
            <a:p>
              <a:pPr algn="just" fontAlgn="auto">
                <a:spcBef>
                  <a:spcPts val="0"/>
                </a:spcBef>
                <a:spcAft>
                  <a:spcPts val="0"/>
                </a:spcAft>
                <a:defRPr/>
              </a:pPr>
              <a:endParaRPr lang="zh-CN" altLang="en-US" kern="0">
                <a:solidFill>
                  <a:srgbClr val="0000FF"/>
                </a:solidFill>
                <a:latin typeface="+mn-lt"/>
                <a:ea typeface="+mn-ea"/>
              </a:endParaRPr>
            </a:p>
          </p:txBody>
        </p:sp>
      </p:grpSp>
      <p:grpSp>
        <p:nvGrpSpPr>
          <p:cNvPr id="4" name="Group 61"/>
          <p:cNvGrpSpPr>
            <a:grpSpLocks/>
          </p:cNvGrpSpPr>
          <p:nvPr/>
        </p:nvGrpSpPr>
        <p:grpSpPr bwMode="auto">
          <a:xfrm>
            <a:off x="7537196" y="3027839"/>
            <a:ext cx="2209800" cy="609600"/>
            <a:chOff x="4128" y="2160"/>
            <a:chExt cx="1392" cy="384"/>
          </a:xfrm>
        </p:grpSpPr>
        <p:sp>
          <p:nvSpPr>
            <p:cNvPr id="123" name="AutoShape 62"/>
            <p:cNvSpPr>
              <a:spLocks noChangeArrowheads="1"/>
            </p:cNvSpPr>
            <p:nvPr/>
          </p:nvSpPr>
          <p:spPr bwMode="auto">
            <a:xfrm flipV="1">
              <a:off x="4128" y="2160"/>
              <a:ext cx="912" cy="384"/>
            </a:xfrm>
            <a:prstGeom prst="wedgeRectCallout">
              <a:avLst>
                <a:gd name="adj1" fmla="val -144630"/>
                <a:gd name="adj2" fmla="val -120315"/>
              </a:avLst>
            </a:prstGeom>
            <a:gradFill rotWithShape="0">
              <a:gsLst>
                <a:gs pos="0">
                  <a:srgbClr val="CCCCE6"/>
                </a:gs>
                <a:gs pos="50000">
                  <a:srgbClr val="FFFFFF"/>
                </a:gs>
                <a:gs pos="100000">
                  <a:srgbClr val="CCCCE6"/>
                </a:gs>
              </a:gsLst>
              <a:lin ang="5400000" scaled="1"/>
            </a:gradFill>
            <a:ln w="9525">
              <a:solidFill>
                <a:srgbClr val="CC00FF"/>
              </a:solidFill>
              <a:miter lim="800000"/>
              <a:headEnd/>
              <a:tailEnd/>
            </a:ln>
            <a:effectLst/>
          </p:spPr>
          <p:txBody>
            <a:bodyPr rot="10800000"/>
            <a:lstStyle/>
            <a:p>
              <a:pPr algn="just" fontAlgn="auto">
                <a:spcBef>
                  <a:spcPts val="0"/>
                </a:spcBef>
                <a:spcAft>
                  <a:spcPts val="0"/>
                </a:spcAft>
                <a:defRPr/>
              </a:pPr>
              <a:endParaRPr lang="zh-CN" altLang="zh-CN" sz="2800" kern="0">
                <a:solidFill>
                  <a:srgbClr val="0000FF"/>
                </a:solidFill>
                <a:latin typeface="+mn-lt"/>
                <a:ea typeface="+mn-ea"/>
              </a:endParaRPr>
            </a:p>
          </p:txBody>
        </p:sp>
        <p:grpSp>
          <p:nvGrpSpPr>
            <p:cNvPr id="72712" name="Group 63"/>
            <p:cNvGrpSpPr>
              <a:grpSpLocks/>
            </p:cNvGrpSpPr>
            <p:nvPr/>
          </p:nvGrpSpPr>
          <p:grpSpPr bwMode="auto">
            <a:xfrm>
              <a:off x="4128" y="2160"/>
              <a:ext cx="1392" cy="384"/>
              <a:chOff x="4128" y="2160"/>
              <a:chExt cx="1392" cy="384"/>
            </a:xfrm>
          </p:grpSpPr>
          <p:sp>
            <p:nvSpPr>
              <p:cNvPr id="125" name="AutoShape 64"/>
              <p:cNvSpPr>
                <a:spLocks noChangeArrowheads="1"/>
              </p:cNvSpPr>
              <p:nvPr/>
            </p:nvSpPr>
            <p:spPr bwMode="auto">
              <a:xfrm>
                <a:off x="4128" y="2160"/>
                <a:ext cx="912" cy="384"/>
              </a:xfrm>
              <a:prstGeom prst="wedgeRectCallout">
                <a:avLst>
                  <a:gd name="adj1" fmla="val -145065"/>
                  <a:gd name="adj2" fmla="val -127380"/>
                </a:avLst>
              </a:prstGeom>
              <a:gradFill rotWithShape="0">
                <a:gsLst>
                  <a:gs pos="0">
                    <a:srgbClr val="FFFFFF"/>
                  </a:gs>
                  <a:gs pos="100000">
                    <a:srgbClr val="F2DFFD"/>
                  </a:gs>
                </a:gsLst>
                <a:lin ang="5400000" scaled="1"/>
              </a:gradFill>
              <a:ln w="9525">
                <a:solidFill>
                  <a:srgbClr val="CC00FF"/>
                </a:solidFill>
                <a:miter lim="800000"/>
                <a:headEnd/>
                <a:tailEnd/>
              </a:ln>
            </p:spPr>
            <p:txBody>
              <a:bodyPr/>
              <a:lstStyle/>
              <a:p>
                <a:pPr algn="just" fontAlgn="auto">
                  <a:spcBef>
                    <a:spcPts val="0"/>
                  </a:spcBef>
                  <a:spcAft>
                    <a:spcPts val="0"/>
                  </a:spcAft>
                  <a:defRPr/>
                </a:pPr>
                <a:endParaRPr lang="zh-CN" altLang="zh-CN" sz="2800" kern="0">
                  <a:solidFill>
                    <a:srgbClr val="0000FF"/>
                  </a:solidFill>
                  <a:latin typeface="+mn-lt"/>
                  <a:ea typeface="+mn-ea"/>
                </a:endParaRPr>
              </a:p>
            </p:txBody>
          </p:sp>
          <p:sp>
            <p:nvSpPr>
              <p:cNvPr id="126" name="Text Box 65"/>
              <p:cNvSpPr txBox="1">
                <a:spLocks noChangeArrowheads="1"/>
              </p:cNvSpPr>
              <p:nvPr/>
            </p:nvSpPr>
            <p:spPr bwMode="auto">
              <a:xfrm>
                <a:off x="4176" y="2208"/>
                <a:ext cx="1344" cy="327"/>
              </a:xfrm>
              <a:prstGeom prst="rect">
                <a:avLst/>
              </a:prstGeom>
              <a:noFill/>
              <a:ln w="9525">
                <a:noFill/>
                <a:miter lim="800000"/>
                <a:headEnd/>
                <a:tailEnd/>
              </a:ln>
            </p:spPr>
            <p:txBody>
              <a:bodyPr>
                <a:spAutoFit/>
              </a:bodyPr>
              <a:lstStyle/>
              <a:p>
                <a:pPr algn="just" fontAlgn="auto">
                  <a:spcBef>
                    <a:spcPct val="50000"/>
                  </a:spcBef>
                  <a:spcAft>
                    <a:spcPts val="0"/>
                  </a:spcAft>
                  <a:defRPr/>
                </a:pPr>
                <a:r>
                  <a:rPr lang="zh-CN" altLang="en-US" sz="2800" kern="0">
                    <a:solidFill>
                      <a:srgbClr val="0000FF"/>
                    </a:solidFill>
                    <a:latin typeface="+mn-lt"/>
                    <a:ea typeface="+mn-ea"/>
                  </a:rPr>
                  <a:t>焦平面</a:t>
                </a:r>
              </a:p>
            </p:txBody>
          </p:sp>
        </p:grpSp>
      </p:grpSp>
      <p:sp>
        <p:nvSpPr>
          <p:cNvPr id="127" name="Rectangle 66"/>
          <p:cNvSpPr>
            <a:spLocks noChangeArrowheads="1"/>
          </p:cNvSpPr>
          <p:nvPr/>
        </p:nvSpPr>
        <p:spPr bwMode="auto">
          <a:xfrm>
            <a:off x="688340" y="5900420"/>
            <a:ext cx="58959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fontAlgn="b" hangingPunct="1">
              <a:spcBef>
                <a:spcPct val="0"/>
              </a:spcBef>
              <a:buFontTx/>
              <a:buNone/>
            </a:pPr>
            <a:r>
              <a:rPr kumimoji="1" lang="zh-CN" altLang="en-US" dirty="0">
                <a:solidFill>
                  <a:srgbClr val="0000FF"/>
                </a:solidFill>
                <a:latin typeface="+mn-lt"/>
                <a:ea typeface="+mn-ea"/>
              </a:rPr>
              <a:t>结论：</a:t>
            </a:r>
            <a:r>
              <a:rPr kumimoji="1" lang="zh-CN" altLang="en-US" dirty="0">
                <a:solidFill>
                  <a:srgbClr val="FF0000"/>
                </a:solidFill>
                <a:latin typeface="+mn-lt"/>
                <a:ea typeface="+mn-ea"/>
              </a:rPr>
              <a:t>透镜不引起附加光程差</a:t>
            </a:r>
            <a:r>
              <a:rPr kumimoji="1" lang="zh-CN" altLang="en-US" dirty="0">
                <a:solidFill>
                  <a:srgbClr val="0000FF"/>
                </a:solidFill>
                <a:latin typeface="+mn-lt"/>
                <a:ea typeface="+mn-ea"/>
              </a:rPr>
              <a:t>。</a:t>
            </a:r>
          </a:p>
        </p:txBody>
      </p:sp>
      <mc:AlternateContent xmlns:mc="http://schemas.openxmlformats.org/markup-compatibility/2006" xmlns:a14="http://schemas.microsoft.com/office/drawing/2010/main">
        <mc:Choice Requires="a14">
          <p:sp>
            <p:nvSpPr>
              <p:cNvPr id="65" name="矩形 64"/>
              <p:cNvSpPr/>
              <p:nvPr/>
            </p:nvSpPr>
            <p:spPr>
              <a:xfrm>
                <a:off x="3154685" y="2850515"/>
                <a:ext cx="52931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m:oMathPara>
                </a14:m>
                <a:endParaRPr lang="zh-CN" altLang="en-US" sz="2800" dirty="0">
                  <a:solidFill>
                    <a:srgbClr val="0000FF"/>
                  </a:solidFill>
                </a:endParaRPr>
              </a:p>
            </p:txBody>
          </p:sp>
        </mc:Choice>
        <mc:Fallback xmlns="">
          <p:sp>
            <p:nvSpPr>
              <p:cNvPr id="65" name="矩形 64"/>
              <p:cNvSpPr>
                <a:spLocks noRot="1" noChangeAspect="1" noMove="1" noResize="1" noEditPoints="1" noAdjustHandles="1" noChangeArrowheads="1" noChangeShapeType="1" noTextEdit="1"/>
              </p:cNvSpPr>
              <p:nvPr/>
            </p:nvSpPr>
            <p:spPr>
              <a:xfrm>
                <a:off x="3154685" y="2850515"/>
                <a:ext cx="529311"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p:cNvSpPr/>
              <p:nvPr/>
            </p:nvSpPr>
            <p:spPr>
              <a:xfrm>
                <a:off x="3219510" y="2200473"/>
                <a:ext cx="455422"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84" name="矩形 83"/>
              <p:cNvSpPr>
                <a:spLocks noRot="1" noChangeAspect="1" noMove="1" noResize="1" noEditPoints="1" noAdjustHandles="1" noChangeArrowheads="1" noChangeShapeType="1" noTextEdit="1"/>
              </p:cNvSpPr>
              <p:nvPr/>
            </p:nvSpPr>
            <p:spPr>
              <a:xfrm>
                <a:off x="3219510" y="2200473"/>
                <a:ext cx="455422"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p:cNvSpPr/>
              <p:nvPr/>
            </p:nvSpPr>
            <p:spPr>
              <a:xfrm>
                <a:off x="3191588" y="1580228"/>
                <a:ext cx="51520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zh-CN" altLang="en-US" sz="2800" dirty="0">
                  <a:solidFill>
                    <a:srgbClr val="0000FF"/>
                  </a:solidFill>
                </a:endParaRPr>
              </a:p>
            </p:txBody>
          </p:sp>
        </mc:Choice>
        <mc:Fallback xmlns="">
          <p:sp>
            <p:nvSpPr>
              <p:cNvPr id="85" name="矩形 84"/>
              <p:cNvSpPr>
                <a:spLocks noRot="1" noChangeAspect="1" noMove="1" noResize="1" noEditPoints="1" noAdjustHandles="1" noChangeArrowheads="1" noChangeShapeType="1" noTextEdit="1"/>
              </p:cNvSpPr>
              <p:nvPr/>
            </p:nvSpPr>
            <p:spPr>
              <a:xfrm>
                <a:off x="3191588" y="1580228"/>
                <a:ext cx="515206"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p:cNvSpPr/>
              <p:nvPr/>
            </p:nvSpPr>
            <p:spPr>
              <a:xfrm>
                <a:off x="6022655" y="2033819"/>
                <a:ext cx="51770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𝐹</m:t>
                      </m:r>
                    </m:oMath>
                  </m:oMathPara>
                </a14:m>
                <a:endParaRPr lang="zh-CN" altLang="en-US" sz="2800" dirty="0">
                  <a:solidFill>
                    <a:srgbClr val="0000FF"/>
                  </a:solidFill>
                </a:endParaRPr>
              </a:p>
            </p:txBody>
          </p:sp>
        </mc:Choice>
        <mc:Fallback xmlns="">
          <p:sp>
            <p:nvSpPr>
              <p:cNvPr id="86" name="矩形 85"/>
              <p:cNvSpPr>
                <a:spLocks noRot="1" noChangeAspect="1" noMove="1" noResize="1" noEditPoints="1" noAdjustHandles="1" noChangeArrowheads="1" noChangeShapeType="1" noTextEdit="1"/>
              </p:cNvSpPr>
              <p:nvPr/>
            </p:nvSpPr>
            <p:spPr>
              <a:xfrm>
                <a:off x="6022655" y="2033819"/>
                <a:ext cx="517706"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p:cNvSpPr/>
              <p:nvPr/>
            </p:nvSpPr>
            <p:spPr>
              <a:xfrm>
                <a:off x="6011870" y="3561239"/>
                <a:ext cx="5966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𝐹</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endParaRPr>
              </a:p>
            </p:txBody>
          </p:sp>
        </mc:Choice>
        <mc:Fallback xmlns="">
          <p:sp>
            <p:nvSpPr>
              <p:cNvPr id="87" name="矩形 86"/>
              <p:cNvSpPr>
                <a:spLocks noRot="1" noChangeAspect="1" noMove="1" noResize="1" noEditPoints="1" noAdjustHandles="1" noChangeArrowheads="1" noChangeShapeType="1" noTextEdit="1"/>
              </p:cNvSpPr>
              <p:nvPr/>
            </p:nvSpPr>
            <p:spPr>
              <a:xfrm>
                <a:off x="6011870" y="3561239"/>
                <a:ext cx="596637"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矩形 94"/>
              <p:cNvSpPr/>
              <p:nvPr/>
            </p:nvSpPr>
            <p:spPr>
              <a:xfrm>
                <a:off x="3072363" y="4955718"/>
                <a:ext cx="52931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m:oMathPara>
                </a14:m>
                <a:endParaRPr lang="zh-CN" altLang="en-US" sz="2800" dirty="0">
                  <a:solidFill>
                    <a:srgbClr val="0000FF"/>
                  </a:solidFill>
                </a:endParaRPr>
              </a:p>
            </p:txBody>
          </p:sp>
        </mc:Choice>
        <mc:Fallback xmlns="">
          <p:sp>
            <p:nvSpPr>
              <p:cNvPr id="95" name="矩形 94"/>
              <p:cNvSpPr>
                <a:spLocks noRot="1" noChangeAspect="1" noMove="1" noResize="1" noEditPoints="1" noAdjustHandles="1" noChangeArrowheads="1" noChangeShapeType="1" noTextEdit="1"/>
              </p:cNvSpPr>
              <p:nvPr/>
            </p:nvSpPr>
            <p:spPr>
              <a:xfrm>
                <a:off x="3072363" y="4955718"/>
                <a:ext cx="529311"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6" name="矩形 115"/>
              <p:cNvSpPr/>
              <p:nvPr/>
            </p:nvSpPr>
            <p:spPr>
              <a:xfrm>
                <a:off x="2781046" y="3700848"/>
                <a:ext cx="51520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zh-CN" altLang="en-US" sz="2800" dirty="0">
                  <a:solidFill>
                    <a:srgbClr val="0000FF"/>
                  </a:solidFill>
                </a:endParaRPr>
              </a:p>
            </p:txBody>
          </p:sp>
        </mc:Choice>
        <mc:Fallback xmlns="">
          <p:sp>
            <p:nvSpPr>
              <p:cNvPr id="116" name="矩形 115"/>
              <p:cNvSpPr>
                <a:spLocks noRot="1" noChangeAspect="1" noMove="1" noResize="1" noEditPoints="1" noAdjustHandles="1" noChangeArrowheads="1" noChangeShapeType="1" noTextEdit="1"/>
              </p:cNvSpPr>
              <p:nvPr/>
            </p:nvSpPr>
            <p:spPr>
              <a:xfrm>
                <a:off x="2781046" y="3700848"/>
                <a:ext cx="515206" cy="523220"/>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942796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left)">
                                      <p:cBhvr>
                                        <p:cTn id="7" dur="500"/>
                                        <p:tgtEl>
                                          <p:spTgt spid="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out)">
                                      <p:cBhvr>
                                        <p:cTn id="12" dur="500"/>
                                        <p:tgtEl>
                                          <p:spTgt spid="2"/>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85"/>
                                        </p:tgtEl>
                                        <p:attrNameLst>
                                          <p:attrName>style.visibility</p:attrName>
                                        </p:attrNameLst>
                                      </p:cBhvr>
                                      <p:to>
                                        <p:strVal val="visible"/>
                                      </p:to>
                                    </p:set>
                                    <p:animEffect transition="in" filter="wipe(left)">
                                      <p:cBhvr>
                                        <p:cTn id="15" dur="500"/>
                                        <p:tgtEl>
                                          <p:spTgt spid="85"/>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84"/>
                                        </p:tgtEl>
                                        <p:attrNameLst>
                                          <p:attrName>style.visibility</p:attrName>
                                        </p:attrNameLst>
                                      </p:cBhvr>
                                      <p:to>
                                        <p:strVal val="visible"/>
                                      </p:to>
                                    </p:set>
                                    <p:animEffect transition="in" filter="wipe(left)">
                                      <p:cBhvr>
                                        <p:cTn id="18" dur="500"/>
                                        <p:tgtEl>
                                          <p:spTgt spid="84"/>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wipe(left)">
                                      <p:cBhvr>
                                        <p:cTn id="21" dur="500"/>
                                        <p:tgtEl>
                                          <p:spTgt spid="65"/>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86"/>
                                        </p:tgtEl>
                                        <p:attrNameLst>
                                          <p:attrName>style.visibility</p:attrName>
                                        </p:attrNameLst>
                                      </p:cBhvr>
                                      <p:to>
                                        <p:strVal val="visible"/>
                                      </p:to>
                                    </p:set>
                                    <p:animEffect transition="in" filter="wipe(left)">
                                      <p:cBhvr>
                                        <p:cTn id="24" dur="500"/>
                                        <p:tgtEl>
                                          <p:spTgt spid="86"/>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0-#ppt_w/2"/>
                                          </p:val>
                                        </p:tav>
                                        <p:tav tm="100000">
                                          <p:val>
                                            <p:strVal val="#ppt_x"/>
                                          </p:val>
                                        </p:tav>
                                      </p:tavLst>
                                    </p:anim>
                                    <p:anim calcmode="lin" valueType="num">
                                      <p:cBhvr additive="base">
                                        <p:cTn id="30" dur="500" fill="hold"/>
                                        <p:tgtEl>
                                          <p:spTgt spid="3"/>
                                        </p:tgtEl>
                                        <p:attrNameLst>
                                          <p:attrName>ppt_y</p:attrName>
                                        </p:attrNameLst>
                                      </p:cBhvr>
                                      <p:tavLst>
                                        <p:tav tm="0">
                                          <p:val>
                                            <p:strVal val="#ppt_y"/>
                                          </p:val>
                                        </p:tav>
                                        <p:tav tm="100000">
                                          <p:val>
                                            <p:strVal val="#ppt_y"/>
                                          </p:val>
                                        </p:tav>
                                      </p:tavLst>
                                    </p:anim>
                                  </p:childTnLst>
                                </p:cTn>
                              </p:par>
                              <p:par>
                                <p:cTn id="31" presetID="22" presetClass="entr" presetSubtype="8" fill="hold" grpId="0" nodeType="withEffect">
                                  <p:stCondLst>
                                    <p:cond delay="0"/>
                                  </p:stCondLst>
                                  <p:childTnLst>
                                    <p:set>
                                      <p:cBhvr>
                                        <p:cTn id="32" dur="1" fill="hold">
                                          <p:stCondLst>
                                            <p:cond delay="0"/>
                                          </p:stCondLst>
                                        </p:cTn>
                                        <p:tgtEl>
                                          <p:spTgt spid="116"/>
                                        </p:tgtEl>
                                        <p:attrNameLst>
                                          <p:attrName>style.visibility</p:attrName>
                                        </p:attrNameLst>
                                      </p:cBhvr>
                                      <p:to>
                                        <p:strVal val="visible"/>
                                      </p:to>
                                    </p:set>
                                    <p:animEffect transition="in" filter="wipe(left)">
                                      <p:cBhvr>
                                        <p:cTn id="33" dur="500"/>
                                        <p:tgtEl>
                                          <p:spTgt spid="11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95"/>
                                        </p:tgtEl>
                                        <p:attrNameLst>
                                          <p:attrName>style.visibility</p:attrName>
                                        </p:attrNameLst>
                                      </p:cBhvr>
                                      <p:to>
                                        <p:strVal val="visible"/>
                                      </p:to>
                                    </p:set>
                                    <p:animEffect transition="in" filter="wipe(left)">
                                      <p:cBhvr>
                                        <p:cTn id="36" dur="500"/>
                                        <p:tgtEl>
                                          <p:spTgt spid="95"/>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87"/>
                                        </p:tgtEl>
                                        <p:attrNameLst>
                                          <p:attrName>style.visibility</p:attrName>
                                        </p:attrNameLst>
                                      </p:cBhvr>
                                      <p:to>
                                        <p:strVal val="visible"/>
                                      </p:to>
                                    </p:set>
                                    <p:animEffect transition="in" filter="wipe(left)">
                                      <p:cBhvr>
                                        <p:cTn id="39" dur="500"/>
                                        <p:tgtEl>
                                          <p:spTgt spid="87"/>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dissolve">
                                      <p:cBhvr>
                                        <p:cTn id="44" dur="500"/>
                                        <p:tgtEl>
                                          <p:spTgt spid="4"/>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27"/>
                                        </p:tgtEl>
                                        <p:attrNameLst>
                                          <p:attrName>style.visibility</p:attrName>
                                        </p:attrNameLst>
                                      </p:cBhvr>
                                      <p:to>
                                        <p:strVal val="visible"/>
                                      </p:to>
                                    </p:set>
                                    <p:animEffect transition="in" filter="wipe(left)">
                                      <p:cBhvr>
                                        <p:cTn id="49"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utoUpdateAnimBg="0"/>
      <p:bldP spid="127" grpId="0" autoUpdateAnimBg="0"/>
      <p:bldP spid="65" grpId="0"/>
      <p:bldP spid="84" grpId="0"/>
      <p:bldP spid="85" grpId="0"/>
      <p:bldP spid="86" grpId="0"/>
      <p:bldP spid="87" grpId="0"/>
      <p:bldP spid="95" grpId="0"/>
      <p:bldP spid="1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5924550" y="2778488"/>
            <a:ext cx="2971800" cy="3810000"/>
            <a:chOff x="288" y="1632"/>
            <a:chExt cx="1872" cy="2400"/>
          </a:xfrm>
        </p:grpSpPr>
        <p:sp>
          <p:nvSpPr>
            <p:cNvPr id="31" name="Rectangle 5"/>
            <p:cNvSpPr>
              <a:spLocks noChangeArrowheads="1"/>
            </p:cNvSpPr>
            <p:nvPr/>
          </p:nvSpPr>
          <p:spPr bwMode="auto">
            <a:xfrm>
              <a:off x="288" y="1632"/>
              <a:ext cx="1872" cy="2400"/>
            </a:xfrm>
            <a:prstGeom prst="rect">
              <a:avLst/>
            </a:prstGeom>
            <a:solidFill>
              <a:srgbClr val="FFFFFF"/>
            </a:solidFill>
            <a:ln w="12700">
              <a:solidFill>
                <a:srgbClr val="000000"/>
              </a:solidFill>
              <a:miter lim="800000"/>
              <a:headEnd/>
              <a:tailEnd/>
            </a:ln>
          </p:spPr>
          <p:txBody>
            <a:bodyPr wrap="none" anchor="ctr"/>
            <a:lstStyle/>
            <a:p>
              <a:pPr algn="just" fontAlgn="auto">
                <a:spcBef>
                  <a:spcPts val="0"/>
                </a:spcBef>
                <a:spcAft>
                  <a:spcPts val="0"/>
                </a:spcAft>
                <a:defRPr/>
              </a:pPr>
              <a:endParaRPr lang="zh-CN" altLang="en-US" sz="2800" kern="0">
                <a:solidFill>
                  <a:sysClr val="windowText" lastClr="000000"/>
                </a:solidFill>
                <a:latin typeface="+mn-lt"/>
                <a:ea typeface="+mn-ea"/>
              </a:endParaRPr>
            </a:p>
          </p:txBody>
        </p:sp>
        <p:sp>
          <p:nvSpPr>
            <p:cNvPr id="32" name="Text Box 6"/>
            <p:cNvSpPr txBox="1">
              <a:spLocks noChangeArrowheads="1"/>
            </p:cNvSpPr>
            <p:nvPr/>
          </p:nvSpPr>
          <p:spPr bwMode="auto">
            <a:xfrm>
              <a:off x="331" y="1632"/>
              <a:ext cx="388" cy="2400"/>
            </a:xfrm>
            <a:prstGeom prst="rect">
              <a:avLst/>
            </a:prstGeom>
            <a:gradFill rotWithShape="0">
              <a:gsLst>
                <a:gs pos="0">
                  <a:srgbClr val="9999FF"/>
                </a:gs>
                <a:gs pos="50000">
                  <a:srgbClr val="FFFFFF"/>
                </a:gs>
                <a:gs pos="100000">
                  <a:srgbClr val="9999FF"/>
                </a:gs>
              </a:gsLst>
              <a:lin ang="0" scaled="1"/>
            </a:gradFill>
            <a:ln w="12700">
              <a:solidFill>
                <a:srgbClr val="000000"/>
              </a:solidFill>
              <a:miter lim="800000"/>
              <a:headEnd/>
              <a:tailEnd/>
            </a:ln>
            <a:effectLst/>
          </p:spPr>
          <p:txBody>
            <a:bodyPr vert="eaVert">
              <a:spAutoFit/>
            </a:bodyPr>
            <a:lstStyle/>
            <a:p>
              <a:pPr algn="just" fontAlgn="auto">
                <a:spcBef>
                  <a:spcPct val="50000"/>
                </a:spcBef>
                <a:spcAft>
                  <a:spcPts val="0"/>
                </a:spcAft>
                <a:defRPr/>
              </a:pPr>
              <a:r>
                <a:rPr lang="zh-CN" altLang="en-US" sz="2800" kern="0">
                  <a:solidFill>
                    <a:sysClr val="windowText" lastClr="000000"/>
                  </a:solidFill>
                  <a:latin typeface="+mn-lt"/>
                  <a:ea typeface="+mn-ea"/>
                </a:rPr>
                <a:t>平  面  波</a:t>
              </a:r>
            </a:p>
          </p:txBody>
        </p:sp>
      </p:grpSp>
      <p:grpSp>
        <p:nvGrpSpPr>
          <p:cNvPr id="3" name="Group 7"/>
          <p:cNvGrpSpPr>
            <a:grpSpLocks/>
          </p:cNvGrpSpPr>
          <p:nvPr/>
        </p:nvGrpSpPr>
        <p:grpSpPr bwMode="auto">
          <a:xfrm>
            <a:off x="7410450" y="3299079"/>
            <a:ext cx="914400" cy="2895600"/>
            <a:chOff x="1200" y="1824"/>
            <a:chExt cx="576" cy="1824"/>
          </a:xfrm>
        </p:grpSpPr>
        <p:sp>
          <p:nvSpPr>
            <p:cNvPr id="34" name="Oval 8"/>
            <p:cNvSpPr>
              <a:spLocks noChangeArrowheads="1"/>
            </p:cNvSpPr>
            <p:nvPr/>
          </p:nvSpPr>
          <p:spPr bwMode="auto">
            <a:xfrm>
              <a:off x="1200" y="2064"/>
              <a:ext cx="576" cy="528"/>
            </a:xfrm>
            <a:prstGeom prst="ellipse">
              <a:avLst/>
            </a:prstGeom>
            <a:noFill/>
            <a:ln w="28575">
              <a:solidFill>
                <a:srgbClr val="0000FF"/>
              </a:solidFill>
              <a:round/>
              <a:headEnd/>
              <a:tailEnd/>
            </a:ln>
          </p:spPr>
          <p:txBody>
            <a:bodyPr wrap="none" anchor="ctr"/>
            <a:lstStyle/>
            <a:p>
              <a:pPr algn="just" fontAlgn="auto">
                <a:spcBef>
                  <a:spcPts val="0"/>
                </a:spcBef>
                <a:spcAft>
                  <a:spcPts val="0"/>
                </a:spcAft>
                <a:defRPr/>
              </a:pPr>
              <a:endParaRPr lang="zh-CN" altLang="en-US" sz="2800" kern="0">
                <a:solidFill>
                  <a:sysClr val="windowText" lastClr="000000"/>
                </a:solidFill>
                <a:latin typeface="+mn-lt"/>
                <a:ea typeface="+mn-ea"/>
              </a:endParaRPr>
            </a:p>
          </p:txBody>
        </p:sp>
        <p:sp>
          <p:nvSpPr>
            <p:cNvPr id="35" name="Oval 9"/>
            <p:cNvSpPr>
              <a:spLocks noChangeArrowheads="1"/>
            </p:cNvSpPr>
            <p:nvPr/>
          </p:nvSpPr>
          <p:spPr bwMode="auto">
            <a:xfrm>
              <a:off x="1200" y="2352"/>
              <a:ext cx="576" cy="528"/>
            </a:xfrm>
            <a:prstGeom prst="ellipse">
              <a:avLst/>
            </a:prstGeom>
            <a:noFill/>
            <a:ln w="28575">
              <a:solidFill>
                <a:srgbClr val="0000FF"/>
              </a:solidFill>
              <a:round/>
              <a:headEnd/>
              <a:tailEnd/>
            </a:ln>
          </p:spPr>
          <p:txBody>
            <a:bodyPr wrap="none" anchor="ctr"/>
            <a:lstStyle/>
            <a:p>
              <a:pPr algn="just" fontAlgn="auto">
                <a:spcBef>
                  <a:spcPts val="0"/>
                </a:spcBef>
                <a:spcAft>
                  <a:spcPts val="0"/>
                </a:spcAft>
                <a:defRPr/>
              </a:pPr>
              <a:endParaRPr lang="zh-CN" altLang="en-US" sz="2800" kern="0">
                <a:solidFill>
                  <a:sysClr val="windowText" lastClr="000000"/>
                </a:solidFill>
                <a:latin typeface="+mn-lt"/>
                <a:ea typeface="+mn-ea"/>
              </a:endParaRPr>
            </a:p>
          </p:txBody>
        </p:sp>
        <p:sp>
          <p:nvSpPr>
            <p:cNvPr id="36" name="Oval 10"/>
            <p:cNvSpPr>
              <a:spLocks noChangeArrowheads="1"/>
            </p:cNvSpPr>
            <p:nvPr/>
          </p:nvSpPr>
          <p:spPr bwMode="auto">
            <a:xfrm>
              <a:off x="1200" y="2592"/>
              <a:ext cx="576" cy="528"/>
            </a:xfrm>
            <a:prstGeom prst="ellipse">
              <a:avLst/>
            </a:prstGeom>
            <a:noFill/>
            <a:ln w="28575">
              <a:solidFill>
                <a:srgbClr val="0000FF"/>
              </a:solidFill>
              <a:round/>
              <a:headEnd/>
              <a:tailEnd/>
            </a:ln>
          </p:spPr>
          <p:txBody>
            <a:bodyPr wrap="none" anchor="ctr"/>
            <a:lstStyle/>
            <a:p>
              <a:pPr algn="just" fontAlgn="auto">
                <a:spcBef>
                  <a:spcPts val="0"/>
                </a:spcBef>
                <a:spcAft>
                  <a:spcPts val="0"/>
                </a:spcAft>
                <a:defRPr/>
              </a:pPr>
              <a:endParaRPr lang="zh-CN" altLang="en-US" sz="2800" kern="0">
                <a:solidFill>
                  <a:sysClr val="windowText" lastClr="000000"/>
                </a:solidFill>
                <a:latin typeface="+mn-lt"/>
                <a:ea typeface="+mn-ea"/>
              </a:endParaRPr>
            </a:p>
          </p:txBody>
        </p:sp>
        <p:sp>
          <p:nvSpPr>
            <p:cNvPr id="37" name="Oval 11"/>
            <p:cNvSpPr>
              <a:spLocks noChangeArrowheads="1"/>
            </p:cNvSpPr>
            <p:nvPr/>
          </p:nvSpPr>
          <p:spPr bwMode="auto">
            <a:xfrm>
              <a:off x="1200" y="2880"/>
              <a:ext cx="576" cy="528"/>
            </a:xfrm>
            <a:prstGeom prst="ellipse">
              <a:avLst/>
            </a:prstGeom>
            <a:noFill/>
            <a:ln w="28575">
              <a:solidFill>
                <a:srgbClr val="0000FF"/>
              </a:solidFill>
              <a:round/>
              <a:headEnd/>
              <a:tailEnd/>
            </a:ln>
          </p:spPr>
          <p:txBody>
            <a:bodyPr wrap="none" anchor="ctr"/>
            <a:lstStyle/>
            <a:p>
              <a:pPr algn="just" fontAlgn="auto">
                <a:spcBef>
                  <a:spcPts val="0"/>
                </a:spcBef>
                <a:spcAft>
                  <a:spcPts val="0"/>
                </a:spcAft>
                <a:defRPr/>
              </a:pPr>
              <a:endParaRPr lang="zh-CN" altLang="en-US" sz="2800" kern="0">
                <a:solidFill>
                  <a:sysClr val="windowText" lastClr="000000"/>
                </a:solidFill>
                <a:latin typeface="+mn-lt"/>
                <a:ea typeface="+mn-ea"/>
              </a:endParaRPr>
            </a:p>
          </p:txBody>
        </p:sp>
        <p:sp>
          <p:nvSpPr>
            <p:cNvPr id="38" name="Oval 12"/>
            <p:cNvSpPr>
              <a:spLocks noChangeArrowheads="1"/>
            </p:cNvSpPr>
            <p:nvPr/>
          </p:nvSpPr>
          <p:spPr bwMode="auto">
            <a:xfrm>
              <a:off x="1200" y="3120"/>
              <a:ext cx="576" cy="528"/>
            </a:xfrm>
            <a:prstGeom prst="ellipse">
              <a:avLst/>
            </a:prstGeom>
            <a:noFill/>
            <a:ln w="28575">
              <a:solidFill>
                <a:srgbClr val="0000FF"/>
              </a:solidFill>
              <a:round/>
              <a:headEnd/>
              <a:tailEnd/>
            </a:ln>
          </p:spPr>
          <p:txBody>
            <a:bodyPr wrap="none" anchor="ctr"/>
            <a:lstStyle/>
            <a:p>
              <a:pPr algn="just" fontAlgn="auto">
                <a:spcBef>
                  <a:spcPts val="0"/>
                </a:spcBef>
                <a:spcAft>
                  <a:spcPts val="0"/>
                </a:spcAft>
                <a:defRPr/>
              </a:pPr>
              <a:endParaRPr lang="zh-CN" altLang="en-US" sz="2800" kern="0">
                <a:solidFill>
                  <a:sysClr val="windowText" lastClr="000000"/>
                </a:solidFill>
                <a:latin typeface="+mn-lt"/>
                <a:ea typeface="+mn-ea"/>
              </a:endParaRPr>
            </a:p>
          </p:txBody>
        </p:sp>
        <p:sp>
          <p:nvSpPr>
            <p:cNvPr id="39" name="Oval 13"/>
            <p:cNvSpPr>
              <a:spLocks noChangeArrowheads="1"/>
            </p:cNvSpPr>
            <p:nvPr/>
          </p:nvSpPr>
          <p:spPr bwMode="auto">
            <a:xfrm>
              <a:off x="1200" y="1824"/>
              <a:ext cx="576" cy="528"/>
            </a:xfrm>
            <a:prstGeom prst="ellipse">
              <a:avLst/>
            </a:prstGeom>
            <a:noFill/>
            <a:ln w="28575">
              <a:solidFill>
                <a:srgbClr val="0000FF"/>
              </a:solidFill>
              <a:round/>
              <a:headEnd/>
              <a:tailEnd/>
            </a:ln>
          </p:spPr>
          <p:txBody>
            <a:bodyPr wrap="none" anchor="ctr"/>
            <a:lstStyle/>
            <a:p>
              <a:pPr algn="just" fontAlgn="auto">
                <a:spcBef>
                  <a:spcPts val="0"/>
                </a:spcBef>
                <a:spcAft>
                  <a:spcPts val="0"/>
                </a:spcAft>
                <a:defRPr/>
              </a:pPr>
              <a:endParaRPr lang="zh-CN" altLang="en-US" sz="2800" kern="0">
                <a:solidFill>
                  <a:sysClr val="windowText" lastClr="000000"/>
                </a:solidFill>
                <a:latin typeface="+mn-lt"/>
                <a:ea typeface="+mn-ea"/>
              </a:endParaRPr>
            </a:p>
          </p:txBody>
        </p:sp>
      </p:grpSp>
      <p:grpSp>
        <p:nvGrpSpPr>
          <p:cNvPr id="4" name="Group 14"/>
          <p:cNvGrpSpPr>
            <a:grpSpLocks/>
          </p:cNvGrpSpPr>
          <p:nvPr/>
        </p:nvGrpSpPr>
        <p:grpSpPr bwMode="auto">
          <a:xfrm>
            <a:off x="7105650" y="3146679"/>
            <a:ext cx="762000" cy="3276600"/>
            <a:chOff x="1152" y="1824"/>
            <a:chExt cx="480" cy="2064"/>
          </a:xfrm>
        </p:grpSpPr>
        <p:sp>
          <p:nvSpPr>
            <p:cNvPr id="41" name="Rectangle 15"/>
            <p:cNvSpPr>
              <a:spLocks noChangeArrowheads="1"/>
            </p:cNvSpPr>
            <p:nvPr/>
          </p:nvSpPr>
          <p:spPr bwMode="auto">
            <a:xfrm>
              <a:off x="1152" y="1824"/>
              <a:ext cx="480" cy="2064"/>
            </a:xfrm>
            <a:prstGeom prst="rect">
              <a:avLst/>
            </a:prstGeom>
            <a:solidFill>
              <a:srgbClr val="FFFFFF"/>
            </a:solidFill>
            <a:ln w="9525">
              <a:noFill/>
              <a:miter lim="800000"/>
              <a:headEnd/>
              <a:tailEnd/>
            </a:ln>
          </p:spPr>
          <p:txBody>
            <a:bodyPr wrap="none" anchor="ctr"/>
            <a:lstStyle/>
            <a:p>
              <a:pPr algn="just" fontAlgn="auto">
                <a:spcBef>
                  <a:spcPts val="0"/>
                </a:spcBef>
                <a:spcAft>
                  <a:spcPts val="0"/>
                </a:spcAft>
                <a:defRPr/>
              </a:pPr>
              <a:endParaRPr lang="zh-CN" altLang="en-US" sz="2800" kern="0">
                <a:solidFill>
                  <a:sysClr val="windowText" lastClr="000000"/>
                </a:solidFill>
                <a:latin typeface="+mn-lt"/>
                <a:ea typeface="+mn-ea"/>
              </a:endParaRPr>
            </a:p>
          </p:txBody>
        </p:sp>
        <p:sp>
          <p:nvSpPr>
            <p:cNvPr id="42" name="Line 16"/>
            <p:cNvSpPr>
              <a:spLocks noChangeShapeType="1"/>
            </p:cNvSpPr>
            <p:nvPr/>
          </p:nvSpPr>
          <p:spPr bwMode="auto">
            <a:xfrm>
              <a:off x="1632" y="1824"/>
              <a:ext cx="0" cy="2064"/>
            </a:xfrm>
            <a:prstGeom prst="line">
              <a:avLst/>
            </a:prstGeom>
            <a:noFill/>
            <a:ln w="28575">
              <a:solidFill>
                <a:srgbClr val="CC0099"/>
              </a:solidFill>
              <a:round/>
              <a:headEnd/>
              <a:tailEnd/>
            </a:ln>
          </p:spPr>
          <p:txBody>
            <a:bodyPr wrap="none" anchor="ctr"/>
            <a:lstStyle/>
            <a:p>
              <a:pPr algn="just" fontAlgn="auto">
                <a:spcBef>
                  <a:spcPts val="0"/>
                </a:spcBef>
                <a:spcAft>
                  <a:spcPts val="0"/>
                </a:spcAft>
                <a:defRPr/>
              </a:pPr>
              <a:endParaRPr lang="zh-CN" altLang="en-US" sz="2800" kern="0">
                <a:solidFill>
                  <a:sysClr val="windowText" lastClr="000000"/>
                </a:solidFill>
                <a:latin typeface="+mn-lt"/>
                <a:ea typeface="+mn-ea"/>
              </a:endParaRPr>
            </a:p>
          </p:txBody>
        </p:sp>
      </p:grpSp>
      <p:sp>
        <p:nvSpPr>
          <p:cNvPr id="43" name="Rectangle 17"/>
          <p:cNvSpPr>
            <a:spLocks noChangeArrowheads="1"/>
          </p:cNvSpPr>
          <p:nvPr/>
        </p:nvSpPr>
        <p:spPr bwMode="auto">
          <a:xfrm>
            <a:off x="628650" y="1165479"/>
            <a:ext cx="8905494"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50000"/>
              </a:spcBef>
              <a:buFontTx/>
              <a:buNone/>
            </a:pPr>
            <a:r>
              <a:rPr lang="zh-CN" altLang="en-US" sz="2800" dirty="0">
                <a:solidFill>
                  <a:srgbClr val="FF0000"/>
                </a:solidFill>
                <a:latin typeface="+mn-lt"/>
                <a:ea typeface="+mn-ea"/>
              </a:rPr>
              <a:t>惠更斯：</a:t>
            </a:r>
            <a:r>
              <a:rPr kumimoji="1" lang="zh-CN" altLang="en-US" sz="2800" dirty="0">
                <a:solidFill>
                  <a:srgbClr val="0000FF"/>
                </a:solidFill>
                <a:latin typeface="+mn-lt"/>
                <a:ea typeface="+mn-ea"/>
              </a:rPr>
              <a:t>在波的传播过程中，波前上的每一点都可看做是发射子波的新波源，发出球面波，在此后的任一时刻，这些子波波面的包络面就构成了新的波前。</a:t>
            </a:r>
            <a:endParaRPr lang="zh-CN" altLang="en-US" sz="2800" dirty="0">
              <a:solidFill>
                <a:srgbClr val="0000FF"/>
              </a:solidFill>
              <a:latin typeface="+mn-lt"/>
              <a:ea typeface="+mn-ea"/>
            </a:endParaRPr>
          </a:p>
        </p:txBody>
      </p:sp>
      <p:grpSp>
        <p:nvGrpSpPr>
          <p:cNvPr id="5" name="Group 18"/>
          <p:cNvGrpSpPr>
            <a:grpSpLocks/>
          </p:cNvGrpSpPr>
          <p:nvPr/>
        </p:nvGrpSpPr>
        <p:grpSpPr bwMode="auto">
          <a:xfrm>
            <a:off x="7105650" y="3680079"/>
            <a:ext cx="762000" cy="2133600"/>
            <a:chOff x="1008" y="2256"/>
            <a:chExt cx="480" cy="1200"/>
          </a:xfrm>
        </p:grpSpPr>
        <p:sp>
          <p:nvSpPr>
            <p:cNvPr id="45" name="Line 19"/>
            <p:cNvSpPr>
              <a:spLocks noChangeShapeType="1"/>
            </p:cNvSpPr>
            <p:nvPr/>
          </p:nvSpPr>
          <p:spPr bwMode="auto">
            <a:xfrm>
              <a:off x="1008" y="2256"/>
              <a:ext cx="480" cy="0"/>
            </a:xfrm>
            <a:prstGeom prst="line">
              <a:avLst/>
            </a:prstGeom>
            <a:noFill/>
            <a:ln w="28575">
              <a:solidFill>
                <a:srgbClr val="FF0000"/>
              </a:solidFill>
              <a:round/>
              <a:headEnd/>
              <a:tailEnd type="triangle" w="sm" len="lg"/>
            </a:ln>
          </p:spPr>
          <p:txBody>
            <a:bodyPr wrap="none" anchor="ctr"/>
            <a:lstStyle/>
            <a:p>
              <a:pPr algn="just" fontAlgn="auto">
                <a:spcBef>
                  <a:spcPts val="0"/>
                </a:spcBef>
                <a:spcAft>
                  <a:spcPts val="0"/>
                </a:spcAft>
                <a:defRPr/>
              </a:pPr>
              <a:endParaRPr lang="zh-CN" altLang="en-US" sz="2800" kern="0">
                <a:solidFill>
                  <a:sysClr val="windowText" lastClr="000000"/>
                </a:solidFill>
                <a:latin typeface="+mn-lt"/>
                <a:ea typeface="+mn-ea"/>
              </a:endParaRPr>
            </a:p>
          </p:txBody>
        </p:sp>
        <p:sp>
          <p:nvSpPr>
            <p:cNvPr id="46" name="Line 20"/>
            <p:cNvSpPr>
              <a:spLocks noChangeShapeType="1"/>
            </p:cNvSpPr>
            <p:nvPr/>
          </p:nvSpPr>
          <p:spPr bwMode="auto">
            <a:xfrm>
              <a:off x="1008" y="2496"/>
              <a:ext cx="480" cy="0"/>
            </a:xfrm>
            <a:prstGeom prst="line">
              <a:avLst/>
            </a:prstGeom>
            <a:noFill/>
            <a:ln w="28575">
              <a:solidFill>
                <a:srgbClr val="FF0000"/>
              </a:solidFill>
              <a:round/>
              <a:headEnd/>
              <a:tailEnd type="triangle" w="sm" len="lg"/>
            </a:ln>
          </p:spPr>
          <p:txBody>
            <a:bodyPr wrap="none" anchor="ctr"/>
            <a:lstStyle/>
            <a:p>
              <a:pPr algn="just" fontAlgn="auto">
                <a:spcBef>
                  <a:spcPts val="0"/>
                </a:spcBef>
                <a:spcAft>
                  <a:spcPts val="0"/>
                </a:spcAft>
                <a:defRPr/>
              </a:pPr>
              <a:endParaRPr lang="zh-CN" altLang="en-US" sz="2800" kern="0">
                <a:solidFill>
                  <a:sysClr val="windowText" lastClr="000000"/>
                </a:solidFill>
                <a:latin typeface="+mn-lt"/>
                <a:ea typeface="+mn-ea"/>
              </a:endParaRPr>
            </a:p>
          </p:txBody>
        </p:sp>
        <p:sp>
          <p:nvSpPr>
            <p:cNvPr id="47" name="Line 21"/>
            <p:cNvSpPr>
              <a:spLocks noChangeShapeType="1"/>
            </p:cNvSpPr>
            <p:nvPr/>
          </p:nvSpPr>
          <p:spPr bwMode="auto">
            <a:xfrm>
              <a:off x="1008" y="2736"/>
              <a:ext cx="480" cy="0"/>
            </a:xfrm>
            <a:prstGeom prst="line">
              <a:avLst/>
            </a:prstGeom>
            <a:noFill/>
            <a:ln w="28575">
              <a:solidFill>
                <a:srgbClr val="FF0000"/>
              </a:solidFill>
              <a:round/>
              <a:headEnd/>
              <a:tailEnd type="triangle" w="sm" len="lg"/>
            </a:ln>
          </p:spPr>
          <p:txBody>
            <a:bodyPr wrap="none" anchor="ctr"/>
            <a:lstStyle/>
            <a:p>
              <a:pPr algn="just" fontAlgn="auto">
                <a:spcBef>
                  <a:spcPts val="0"/>
                </a:spcBef>
                <a:spcAft>
                  <a:spcPts val="0"/>
                </a:spcAft>
                <a:defRPr/>
              </a:pPr>
              <a:endParaRPr lang="zh-CN" altLang="en-US" sz="2800" kern="0">
                <a:solidFill>
                  <a:sysClr val="windowText" lastClr="000000"/>
                </a:solidFill>
                <a:latin typeface="+mn-lt"/>
                <a:ea typeface="+mn-ea"/>
              </a:endParaRPr>
            </a:p>
          </p:txBody>
        </p:sp>
        <p:sp>
          <p:nvSpPr>
            <p:cNvPr id="48" name="Line 22"/>
            <p:cNvSpPr>
              <a:spLocks noChangeShapeType="1"/>
            </p:cNvSpPr>
            <p:nvPr/>
          </p:nvSpPr>
          <p:spPr bwMode="auto">
            <a:xfrm>
              <a:off x="1008" y="2976"/>
              <a:ext cx="480" cy="0"/>
            </a:xfrm>
            <a:prstGeom prst="line">
              <a:avLst/>
            </a:prstGeom>
            <a:noFill/>
            <a:ln w="28575">
              <a:solidFill>
                <a:srgbClr val="FF0000"/>
              </a:solidFill>
              <a:round/>
              <a:headEnd/>
              <a:tailEnd type="triangle" w="sm" len="lg"/>
            </a:ln>
          </p:spPr>
          <p:txBody>
            <a:bodyPr wrap="none" anchor="ctr"/>
            <a:lstStyle/>
            <a:p>
              <a:pPr algn="just" fontAlgn="auto">
                <a:spcBef>
                  <a:spcPts val="0"/>
                </a:spcBef>
                <a:spcAft>
                  <a:spcPts val="0"/>
                </a:spcAft>
                <a:defRPr/>
              </a:pPr>
              <a:endParaRPr lang="zh-CN" altLang="en-US" sz="2800" kern="0">
                <a:solidFill>
                  <a:sysClr val="windowText" lastClr="000000"/>
                </a:solidFill>
                <a:latin typeface="+mn-lt"/>
                <a:ea typeface="+mn-ea"/>
              </a:endParaRPr>
            </a:p>
          </p:txBody>
        </p:sp>
        <p:sp>
          <p:nvSpPr>
            <p:cNvPr id="49" name="Line 23"/>
            <p:cNvSpPr>
              <a:spLocks noChangeShapeType="1"/>
            </p:cNvSpPr>
            <p:nvPr/>
          </p:nvSpPr>
          <p:spPr bwMode="auto">
            <a:xfrm>
              <a:off x="1008" y="3216"/>
              <a:ext cx="480" cy="0"/>
            </a:xfrm>
            <a:prstGeom prst="line">
              <a:avLst/>
            </a:prstGeom>
            <a:noFill/>
            <a:ln w="28575">
              <a:solidFill>
                <a:srgbClr val="FF0000"/>
              </a:solidFill>
              <a:round/>
              <a:headEnd/>
              <a:tailEnd type="triangle" w="sm" len="lg"/>
            </a:ln>
          </p:spPr>
          <p:txBody>
            <a:bodyPr wrap="none" anchor="ctr"/>
            <a:lstStyle/>
            <a:p>
              <a:pPr algn="just" fontAlgn="auto">
                <a:spcBef>
                  <a:spcPts val="0"/>
                </a:spcBef>
                <a:spcAft>
                  <a:spcPts val="0"/>
                </a:spcAft>
                <a:defRPr/>
              </a:pPr>
              <a:endParaRPr lang="zh-CN" altLang="en-US" sz="2800" kern="0">
                <a:solidFill>
                  <a:sysClr val="windowText" lastClr="000000"/>
                </a:solidFill>
                <a:latin typeface="+mn-lt"/>
                <a:ea typeface="+mn-ea"/>
              </a:endParaRPr>
            </a:p>
          </p:txBody>
        </p:sp>
        <p:sp>
          <p:nvSpPr>
            <p:cNvPr id="50" name="Line 24"/>
            <p:cNvSpPr>
              <a:spLocks noChangeShapeType="1"/>
            </p:cNvSpPr>
            <p:nvPr/>
          </p:nvSpPr>
          <p:spPr bwMode="auto">
            <a:xfrm>
              <a:off x="1008" y="3456"/>
              <a:ext cx="480" cy="0"/>
            </a:xfrm>
            <a:prstGeom prst="line">
              <a:avLst/>
            </a:prstGeom>
            <a:noFill/>
            <a:ln w="28575">
              <a:solidFill>
                <a:srgbClr val="FF0000"/>
              </a:solidFill>
              <a:round/>
              <a:headEnd/>
              <a:tailEnd type="triangle" w="sm" len="lg"/>
            </a:ln>
          </p:spPr>
          <p:txBody>
            <a:bodyPr wrap="none" anchor="ctr"/>
            <a:lstStyle/>
            <a:p>
              <a:pPr algn="just" fontAlgn="auto">
                <a:spcBef>
                  <a:spcPts val="0"/>
                </a:spcBef>
                <a:spcAft>
                  <a:spcPts val="0"/>
                </a:spcAft>
                <a:defRPr/>
              </a:pPr>
              <a:endParaRPr lang="zh-CN" altLang="en-US" sz="2800" kern="0">
                <a:solidFill>
                  <a:sysClr val="windowText" lastClr="000000"/>
                </a:solidFill>
                <a:latin typeface="+mn-lt"/>
                <a:ea typeface="+mn-ea"/>
              </a:endParaRPr>
            </a:p>
          </p:txBody>
        </p:sp>
      </p:grpSp>
      <p:sp>
        <p:nvSpPr>
          <p:cNvPr id="51" name="Line 25"/>
          <p:cNvSpPr>
            <a:spLocks noChangeShapeType="1"/>
          </p:cNvSpPr>
          <p:nvPr/>
        </p:nvSpPr>
        <p:spPr bwMode="auto">
          <a:xfrm>
            <a:off x="8324850" y="3146679"/>
            <a:ext cx="0" cy="3276600"/>
          </a:xfrm>
          <a:prstGeom prst="line">
            <a:avLst/>
          </a:prstGeom>
          <a:noFill/>
          <a:ln w="28575">
            <a:solidFill>
              <a:srgbClr val="CC0099"/>
            </a:solidFill>
            <a:round/>
            <a:headEnd/>
            <a:tailEnd/>
          </a:ln>
        </p:spPr>
        <p:txBody>
          <a:bodyPr wrap="none" anchor="ctr"/>
          <a:lstStyle/>
          <a:p>
            <a:pPr algn="just" fontAlgn="auto">
              <a:spcBef>
                <a:spcPts val="0"/>
              </a:spcBef>
              <a:spcAft>
                <a:spcPts val="0"/>
              </a:spcAft>
              <a:defRPr/>
            </a:pPr>
            <a:endParaRPr lang="zh-CN" altLang="en-US" sz="2800" kern="0">
              <a:solidFill>
                <a:sysClr val="windowText" lastClr="000000"/>
              </a:solidFill>
              <a:latin typeface="+mn-lt"/>
              <a:ea typeface="+mn-ea"/>
            </a:endParaRPr>
          </a:p>
        </p:txBody>
      </p:sp>
      <p:sp>
        <p:nvSpPr>
          <p:cNvPr id="52" name="Rectangle 26"/>
          <p:cNvSpPr>
            <a:spLocks noChangeArrowheads="1"/>
          </p:cNvSpPr>
          <p:nvPr/>
        </p:nvSpPr>
        <p:spPr bwMode="auto">
          <a:xfrm>
            <a:off x="628651" y="479679"/>
            <a:ext cx="48799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 typeface="创艺简宋体"/>
              <a:buNone/>
            </a:pPr>
            <a:r>
              <a:rPr kumimoji="1" lang="zh-CN" altLang="en-US" sz="2800" dirty="0">
                <a:solidFill>
                  <a:srgbClr val="6600CC"/>
                </a:solidFill>
                <a:latin typeface="+mn-lt"/>
                <a:ea typeface="+mn-ea"/>
              </a:rPr>
              <a:t>二、惠更斯</a:t>
            </a:r>
            <a:r>
              <a:rPr kumimoji="1" lang="en-US" altLang="zh-CN" sz="2800" dirty="0">
                <a:solidFill>
                  <a:srgbClr val="6600CC"/>
                </a:solidFill>
                <a:latin typeface="+mn-lt"/>
                <a:ea typeface="+mn-ea"/>
              </a:rPr>
              <a:t>-</a:t>
            </a:r>
            <a:r>
              <a:rPr kumimoji="1" lang="zh-CN" altLang="en-US" sz="2800" dirty="0">
                <a:solidFill>
                  <a:srgbClr val="6600CC"/>
                </a:solidFill>
                <a:latin typeface="+mn-lt"/>
                <a:ea typeface="+mn-ea"/>
              </a:rPr>
              <a:t>菲涅耳原理</a:t>
            </a:r>
          </a:p>
        </p:txBody>
      </p:sp>
      <p:grpSp>
        <p:nvGrpSpPr>
          <p:cNvPr id="6" name="Group 27"/>
          <p:cNvGrpSpPr>
            <a:grpSpLocks/>
          </p:cNvGrpSpPr>
          <p:nvPr/>
        </p:nvGrpSpPr>
        <p:grpSpPr bwMode="auto">
          <a:xfrm>
            <a:off x="857250" y="2718054"/>
            <a:ext cx="4724400" cy="3886200"/>
            <a:chOff x="2544" y="1296"/>
            <a:chExt cx="2976" cy="2784"/>
          </a:xfrm>
        </p:grpSpPr>
        <p:sp>
          <p:nvSpPr>
            <p:cNvPr id="54" name="Rectangle 28"/>
            <p:cNvSpPr>
              <a:spLocks noChangeArrowheads="1"/>
            </p:cNvSpPr>
            <p:nvPr/>
          </p:nvSpPr>
          <p:spPr bwMode="auto">
            <a:xfrm>
              <a:off x="2544" y="1296"/>
              <a:ext cx="2976" cy="2784"/>
            </a:xfrm>
            <a:prstGeom prst="rect">
              <a:avLst/>
            </a:prstGeom>
            <a:noFill/>
            <a:ln w="12700">
              <a:solidFill>
                <a:srgbClr val="000000"/>
              </a:solidFill>
              <a:miter lim="800000"/>
              <a:headEnd/>
              <a:tailEnd/>
            </a:ln>
          </p:spPr>
          <p:txBody>
            <a:bodyPr wrap="none" anchor="ctr"/>
            <a:lstStyle/>
            <a:p>
              <a:pPr algn="just" fontAlgn="auto">
                <a:spcBef>
                  <a:spcPts val="0"/>
                </a:spcBef>
                <a:spcAft>
                  <a:spcPts val="0"/>
                </a:spcAft>
                <a:defRPr/>
              </a:pPr>
              <a:endParaRPr lang="zh-CN" altLang="en-US" sz="2800" kern="0">
                <a:solidFill>
                  <a:sysClr val="windowText" lastClr="000000"/>
                </a:solidFill>
                <a:latin typeface="+mn-lt"/>
                <a:ea typeface="+mn-ea"/>
              </a:endParaRPr>
            </a:p>
          </p:txBody>
        </p:sp>
        <p:grpSp>
          <p:nvGrpSpPr>
            <p:cNvPr id="76811" name="Group 29"/>
            <p:cNvGrpSpPr>
              <a:grpSpLocks/>
            </p:cNvGrpSpPr>
            <p:nvPr/>
          </p:nvGrpSpPr>
          <p:grpSpPr bwMode="auto">
            <a:xfrm>
              <a:off x="2585" y="1328"/>
              <a:ext cx="2910" cy="2752"/>
              <a:chOff x="2585" y="1328"/>
              <a:chExt cx="2910" cy="2752"/>
            </a:xfrm>
          </p:grpSpPr>
          <p:pic>
            <p:nvPicPr>
              <p:cNvPr id="76812" name="Picture 30" descr="bd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6" y="1344"/>
                <a:ext cx="2519" cy="2736"/>
              </a:xfrm>
              <a:prstGeom prst="rect">
                <a:avLst/>
              </a:prstGeom>
              <a:solidFill>
                <a:srgbClr val="EDFAD2"/>
              </a:solidFill>
              <a:ln w="9525">
                <a:solidFill>
                  <a:srgbClr val="000000"/>
                </a:solidFill>
                <a:miter lim="800000"/>
                <a:headEnd/>
                <a:tailEnd/>
              </a:ln>
            </p:spPr>
          </p:pic>
          <p:sp>
            <p:nvSpPr>
              <p:cNvPr id="57" name="Text Box 31"/>
              <p:cNvSpPr txBox="1">
                <a:spLocks noChangeArrowheads="1"/>
              </p:cNvSpPr>
              <p:nvPr/>
            </p:nvSpPr>
            <p:spPr bwMode="auto">
              <a:xfrm>
                <a:off x="2585" y="1328"/>
                <a:ext cx="388" cy="2752"/>
              </a:xfrm>
              <a:prstGeom prst="rect">
                <a:avLst/>
              </a:prstGeom>
              <a:solidFill>
                <a:srgbClr val="EDFAD2"/>
              </a:solidFill>
              <a:ln w="9525">
                <a:solidFill>
                  <a:srgbClr val="000000"/>
                </a:solidFill>
                <a:miter lim="800000"/>
                <a:headEnd/>
                <a:tailEnd/>
              </a:ln>
            </p:spPr>
            <p:txBody>
              <a:bodyPr vert="eaVert" wrap="square">
                <a:spAutoFit/>
              </a:bodyPr>
              <a:lstStyle/>
              <a:p>
                <a:pPr algn="just" fontAlgn="auto">
                  <a:spcBef>
                    <a:spcPct val="50000"/>
                  </a:spcBef>
                  <a:spcAft>
                    <a:spcPts val="0"/>
                  </a:spcAft>
                  <a:defRPr/>
                </a:pPr>
                <a:r>
                  <a:rPr lang="en-US" altLang="zh-CN" sz="2800" kern="0" dirty="0">
                    <a:solidFill>
                      <a:sysClr val="windowText" lastClr="000000"/>
                    </a:solidFill>
                    <a:latin typeface="+mn-lt"/>
                    <a:ea typeface="+mn-ea"/>
                  </a:rPr>
                  <a:t> </a:t>
                </a:r>
                <a:r>
                  <a:rPr lang="zh-CN" altLang="en-US" sz="2800" kern="0" dirty="0">
                    <a:solidFill>
                      <a:sysClr val="windowText" lastClr="000000"/>
                    </a:solidFill>
                    <a:latin typeface="+mn-lt"/>
                    <a:ea typeface="+mn-ea"/>
                  </a:rPr>
                  <a:t>水波通过狭缝后的衍射</a:t>
                </a:r>
              </a:p>
            </p:txBody>
          </p:sp>
        </p:grpSp>
      </p:grpSp>
    </p:spTree>
    <p:extLst>
      <p:ext uri="{BB962C8B-B14F-4D97-AF65-F5344CB8AC3E}">
        <p14:creationId xmlns:p14="http://schemas.microsoft.com/office/powerpoint/2010/main" val="3975006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500"/>
                                        <p:tgtEl>
                                          <p:spTgt spid="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blinds(horizontal)">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ox(in)">
                                      <p:cBhvr>
                                        <p:cTn id="22" dur="500"/>
                                        <p:tgtEl>
                                          <p:spTgt spid="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7" presetClass="entr" presetSubtype="8"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ppt_x</p:attrName>
                                        </p:attrNameLst>
                                      </p:cBhvr>
                                      <p:tavLst>
                                        <p:tav tm="0">
                                          <p:val>
                                            <p:strVal val="#ppt_x-#ppt_w/2"/>
                                          </p:val>
                                        </p:tav>
                                        <p:tav tm="100000">
                                          <p:val>
                                            <p:strVal val="#ppt_x"/>
                                          </p:val>
                                        </p:tav>
                                      </p:tavLst>
                                    </p:anim>
                                    <p:anim calcmode="lin" valueType="num">
                                      <p:cBhvr>
                                        <p:cTn id="28" dur="500" fill="hold"/>
                                        <p:tgtEl>
                                          <p:spTgt spid="5"/>
                                        </p:tgtEl>
                                        <p:attrNameLst>
                                          <p:attrName>ppt_y</p:attrName>
                                        </p:attrNameLst>
                                      </p:cBhvr>
                                      <p:tavLst>
                                        <p:tav tm="0">
                                          <p:val>
                                            <p:strVal val="#ppt_y"/>
                                          </p:val>
                                        </p:tav>
                                        <p:tav tm="100000">
                                          <p:val>
                                            <p:strVal val="#ppt_y"/>
                                          </p:val>
                                        </p:tav>
                                      </p:tavLst>
                                    </p:anim>
                                    <p:anim calcmode="lin" valueType="num">
                                      <p:cBhvr>
                                        <p:cTn id="29" dur="500" fill="hold"/>
                                        <p:tgtEl>
                                          <p:spTgt spid="5"/>
                                        </p:tgtEl>
                                        <p:attrNameLst>
                                          <p:attrName>ppt_w</p:attrName>
                                        </p:attrNameLst>
                                      </p:cBhvr>
                                      <p:tavLst>
                                        <p:tav tm="0">
                                          <p:val>
                                            <p:fltVal val="0"/>
                                          </p:val>
                                        </p:tav>
                                        <p:tav tm="100000">
                                          <p:val>
                                            <p:strVal val="#ppt_w"/>
                                          </p:val>
                                        </p:tav>
                                      </p:tavLst>
                                    </p:anim>
                                    <p:anim calcmode="lin" valueType="num">
                                      <p:cBhvr>
                                        <p:cTn id="30" dur="500" fill="hold"/>
                                        <p:tgtEl>
                                          <p:spTgt spid="5"/>
                                        </p:tgtEl>
                                        <p:attrNameLst>
                                          <p:attrName>ppt_h</p:attrName>
                                        </p:attrNameLst>
                                      </p:cBhvr>
                                      <p:tavLst>
                                        <p:tav tm="0">
                                          <p:val>
                                            <p:strVal val="#ppt_h"/>
                                          </p:val>
                                        </p:tav>
                                        <p:tav tm="100000">
                                          <p:val>
                                            <p:strVal val="#ppt_h"/>
                                          </p:val>
                                        </p:tav>
                                      </p:tavLst>
                                    </p:anim>
                                  </p:childTnLst>
                                </p:cTn>
                              </p:par>
                            </p:childTnLst>
                          </p:cTn>
                        </p:par>
                        <p:par>
                          <p:cTn id="31" fill="hold" nodeType="afterGroup">
                            <p:stCondLst>
                              <p:cond delay="500"/>
                            </p:stCondLst>
                            <p:childTnLst>
                              <p:par>
                                <p:cTn id="32" presetID="4" presetClass="entr" presetSubtype="32" fill="hold" nodeType="afterEffect">
                                  <p:stCondLst>
                                    <p:cond delay="1000"/>
                                  </p:stCondLst>
                                  <p:childTnLst>
                                    <p:set>
                                      <p:cBhvr>
                                        <p:cTn id="33" dur="1" fill="hold">
                                          <p:stCondLst>
                                            <p:cond delay="0"/>
                                          </p:stCondLst>
                                        </p:cTn>
                                        <p:tgtEl>
                                          <p:spTgt spid="4"/>
                                        </p:tgtEl>
                                        <p:attrNameLst>
                                          <p:attrName>style.visibility</p:attrName>
                                        </p:attrNameLst>
                                      </p:cBhvr>
                                      <p:to>
                                        <p:strVal val="visible"/>
                                      </p:to>
                                    </p:set>
                                    <p:animEffect transition="in" filter="box(out)">
                                      <p:cBhvr>
                                        <p:cTn id="34" dur="500"/>
                                        <p:tgtEl>
                                          <p:spTgt spid="4"/>
                                        </p:tgtEl>
                                      </p:cBhvr>
                                    </p:animEffect>
                                  </p:childTnLst>
                                </p:cTn>
                              </p:par>
                            </p:childTnLst>
                          </p:cTn>
                        </p:par>
                        <p:par>
                          <p:cTn id="35" fill="hold" nodeType="afterGroup">
                            <p:stCondLst>
                              <p:cond delay="2000"/>
                            </p:stCondLst>
                            <p:childTnLst>
                              <p:par>
                                <p:cTn id="36" presetID="4" presetClass="entr" presetSubtype="32" fill="hold" nodeType="afterEffect">
                                  <p:stCondLst>
                                    <p:cond delay="1000"/>
                                  </p:stCondLst>
                                  <p:childTnLst>
                                    <p:set>
                                      <p:cBhvr>
                                        <p:cTn id="37" dur="1" fill="hold">
                                          <p:stCondLst>
                                            <p:cond delay="0"/>
                                          </p:stCondLst>
                                        </p:cTn>
                                        <p:tgtEl>
                                          <p:spTgt spid="3"/>
                                        </p:tgtEl>
                                        <p:attrNameLst>
                                          <p:attrName>style.visibility</p:attrName>
                                        </p:attrNameLst>
                                      </p:cBhvr>
                                      <p:to>
                                        <p:strVal val="visible"/>
                                      </p:to>
                                    </p:set>
                                    <p:animEffect transition="in" filter="box(out)">
                                      <p:cBhvr>
                                        <p:cTn id="38" dur="500"/>
                                        <p:tgtEl>
                                          <p:spTgt spid="3"/>
                                        </p:tgtEl>
                                      </p:cBhvr>
                                    </p:animEffect>
                                  </p:childTnLst>
                                </p:cTn>
                              </p:par>
                            </p:childTnLst>
                          </p:cTn>
                        </p:par>
                        <p:par>
                          <p:cTn id="39" fill="hold" nodeType="afterGroup">
                            <p:stCondLst>
                              <p:cond delay="3500"/>
                            </p:stCondLst>
                            <p:childTnLst>
                              <p:par>
                                <p:cTn id="40" presetID="16" presetClass="entr" presetSubtype="42" fill="hold" nodeType="afterEffect">
                                  <p:stCondLst>
                                    <p:cond delay="1000"/>
                                  </p:stCondLst>
                                  <p:childTnLst>
                                    <p:set>
                                      <p:cBhvr>
                                        <p:cTn id="41" dur="1" fill="hold">
                                          <p:stCondLst>
                                            <p:cond delay="0"/>
                                          </p:stCondLst>
                                        </p:cTn>
                                        <p:tgtEl>
                                          <p:spTgt spid="51"/>
                                        </p:tgtEl>
                                        <p:attrNameLst>
                                          <p:attrName>style.visibility</p:attrName>
                                        </p:attrNameLst>
                                      </p:cBhvr>
                                      <p:to>
                                        <p:strVal val="visible"/>
                                      </p:to>
                                    </p:set>
                                    <p:animEffect transition="in" filter="barn(outHorizontal)">
                                      <p:cBhvr>
                                        <p:cTn id="4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utoUpdateAnimBg="0"/>
      <p:bldP spid="52"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6061520" y="524447"/>
            <a:ext cx="3352800" cy="3810000"/>
            <a:chOff x="432" y="1296"/>
            <a:chExt cx="2112" cy="2784"/>
          </a:xfrm>
        </p:grpSpPr>
        <p:sp>
          <p:nvSpPr>
            <p:cNvPr id="78894" name="Rectangle 5"/>
            <p:cNvSpPr>
              <a:spLocks noChangeArrowheads="1"/>
            </p:cNvSpPr>
            <p:nvPr/>
          </p:nvSpPr>
          <p:spPr bwMode="auto">
            <a:xfrm>
              <a:off x="432" y="1296"/>
              <a:ext cx="2112" cy="2784"/>
            </a:xfrm>
            <a:prstGeom prst="rect">
              <a:avLst/>
            </a:prstGeom>
            <a:solidFill>
              <a:schemeClr val="bg1"/>
            </a:solidFill>
            <a:ln w="12700">
              <a:solidFill>
                <a:schemeClr val="tx2"/>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78895" name="Group 6"/>
            <p:cNvGrpSpPr>
              <a:grpSpLocks/>
            </p:cNvGrpSpPr>
            <p:nvPr/>
          </p:nvGrpSpPr>
          <p:grpSpPr bwMode="auto">
            <a:xfrm>
              <a:off x="485" y="1351"/>
              <a:ext cx="2059" cy="2691"/>
              <a:chOff x="485" y="1351"/>
              <a:chExt cx="2059" cy="2691"/>
            </a:xfrm>
          </p:grpSpPr>
          <p:pic>
            <p:nvPicPr>
              <p:cNvPr id="78896" name="Picture 7" descr="bd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 y="1351"/>
                <a:ext cx="1657" cy="2691"/>
              </a:xfrm>
              <a:prstGeom prst="rect">
                <a:avLst/>
              </a:prstGeom>
              <a:solidFill>
                <a:srgbClr val="EDFAD2"/>
              </a:solidFill>
              <a:ln w="9525">
                <a:solidFill>
                  <a:schemeClr val="tx2"/>
                </a:solidFill>
                <a:miter lim="800000"/>
                <a:headEnd/>
                <a:tailEnd/>
              </a:ln>
            </p:spPr>
          </p:pic>
          <p:sp>
            <p:nvSpPr>
              <p:cNvPr id="78897" name="Text Box 8"/>
              <p:cNvSpPr txBox="1">
                <a:spLocks noChangeArrowheads="1"/>
              </p:cNvSpPr>
              <p:nvPr/>
            </p:nvSpPr>
            <p:spPr bwMode="auto">
              <a:xfrm>
                <a:off x="485" y="2111"/>
                <a:ext cx="388" cy="1192"/>
              </a:xfrm>
              <a:prstGeom prst="rect">
                <a:avLst/>
              </a:prstGeom>
              <a:solidFill>
                <a:srgbClr val="EDFAD2"/>
              </a:solidFill>
              <a:ln w="12700">
                <a:solidFill>
                  <a:schemeClr val="tx2"/>
                </a:solidFill>
                <a:miter lim="800000"/>
                <a:headEnd/>
                <a:tailEnd/>
              </a:ln>
            </p:spPr>
            <p:txBody>
              <a:bodyPr vert="eaVert">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2400" b="1">
                    <a:latin typeface="Times New Roman" panose="02020603050405020304" pitchFamily="18" charset="0"/>
                  </a:rPr>
                  <a:t> </a:t>
                </a:r>
                <a:r>
                  <a:rPr lang="zh-CN" altLang="en-US" sz="2800" b="1">
                    <a:latin typeface="Times New Roman" panose="02020603050405020304" pitchFamily="18" charset="0"/>
                  </a:rPr>
                  <a:t>波的衍射</a:t>
                </a:r>
              </a:p>
            </p:txBody>
          </p:sp>
        </p:grpSp>
      </p:grpSp>
      <p:sp>
        <p:nvSpPr>
          <p:cNvPr id="7" name="Text Box 9"/>
          <p:cNvSpPr txBox="1">
            <a:spLocks noChangeArrowheads="1"/>
          </p:cNvSpPr>
          <p:nvPr/>
        </p:nvSpPr>
        <p:spPr bwMode="auto">
          <a:xfrm>
            <a:off x="652019" y="4523994"/>
            <a:ext cx="52341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2800" b="1" dirty="0">
                <a:solidFill>
                  <a:srgbClr val="FF0000"/>
                </a:solidFill>
                <a:latin typeface="Times New Roman" panose="02020603050405020304" pitchFamily="18" charset="0"/>
              </a:rPr>
              <a:t>菲涅耳提出“子波相干叠加”：</a:t>
            </a:r>
          </a:p>
        </p:txBody>
      </p:sp>
      <p:grpSp>
        <p:nvGrpSpPr>
          <p:cNvPr id="4" name="Group 10"/>
          <p:cNvGrpSpPr>
            <a:grpSpLocks/>
          </p:cNvGrpSpPr>
          <p:nvPr/>
        </p:nvGrpSpPr>
        <p:grpSpPr bwMode="auto">
          <a:xfrm>
            <a:off x="651320" y="524447"/>
            <a:ext cx="5029200" cy="3810000"/>
            <a:chOff x="2352" y="1632"/>
            <a:chExt cx="3168" cy="2400"/>
          </a:xfrm>
        </p:grpSpPr>
        <p:sp>
          <p:nvSpPr>
            <p:cNvPr id="78892" name="Rectangle 11"/>
            <p:cNvSpPr>
              <a:spLocks noChangeArrowheads="1"/>
            </p:cNvSpPr>
            <p:nvPr/>
          </p:nvSpPr>
          <p:spPr bwMode="auto">
            <a:xfrm>
              <a:off x="2352" y="1632"/>
              <a:ext cx="3168" cy="2400"/>
            </a:xfrm>
            <a:prstGeom prst="rect">
              <a:avLst/>
            </a:prstGeom>
            <a:solidFill>
              <a:schemeClr val="bg1"/>
            </a:solidFill>
            <a:ln w="12700">
              <a:solidFill>
                <a:schemeClr val="tx2"/>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0" name="Text Box 12"/>
            <p:cNvSpPr txBox="1">
              <a:spLocks noChangeArrowheads="1"/>
            </p:cNvSpPr>
            <p:nvPr/>
          </p:nvSpPr>
          <p:spPr bwMode="auto">
            <a:xfrm>
              <a:off x="2356" y="1632"/>
              <a:ext cx="427" cy="2400"/>
            </a:xfrm>
            <a:prstGeom prst="rect">
              <a:avLst/>
            </a:prstGeom>
            <a:gradFill rotWithShape="0">
              <a:gsLst>
                <a:gs pos="0">
                  <a:schemeClr val="accent1"/>
                </a:gs>
                <a:gs pos="50000">
                  <a:srgbClr val="FFFFFF"/>
                </a:gs>
                <a:gs pos="100000">
                  <a:schemeClr val="accent1"/>
                </a:gs>
              </a:gsLst>
              <a:lin ang="0" scaled="1"/>
            </a:gradFill>
            <a:ln w="12700">
              <a:solidFill>
                <a:schemeClr val="tx2"/>
              </a:solidFill>
              <a:miter lim="800000"/>
              <a:headEnd/>
              <a:tailEnd/>
            </a:ln>
            <a:effectLst/>
          </p:spPr>
          <p:txBody>
            <a:bodyPr vert="eaVert">
              <a:spAutoFit/>
            </a:bodyPr>
            <a:lstStyle/>
            <a:p>
              <a:pPr algn="ctr" fontAlgn="auto">
                <a:spcBef>
                  <a:spcPct val="50000"/>
                </a:spcBef>
                <a:spcAft>
                  <a:spcPts val="0"/>
                </a:spcAft>
                <a:defRPr/>
              </a:pPr>
              <a:r>
                <a:rPr lang="zh-CN" altLang="en-US" sz="3200" b="1">
                  <a:latin typeface="Times New Roman" pitchFamily="18" charset="0"/>
                  <a:ea typeface="+mn-ea"/>
                </a:rPr>
                <a:t>球  面  波</a:t>
              </a:r>
            </a:p>
          </p:txBody>
        </p:sp>
      </p:grpSp>
      <p:grpSp>
        <p:nvGrpSpPr>
          <p:cNvPr id="5" name="Group 13"/>
          <p:cNvGrpSpPr>
            <a:grpSpLocks/>
          </p:cNvGrpSpPr>
          <p:nvPr/>
        </p:nvGrpSpPr>
        <p:grpSpPr bwMode="auto">
          <a:xfrm>
            <a:off x="1413320" y="729235"/>
            <a:ext cx="3429000" cy="3330575"/>
            <a:chOff x="1344" y="624"/>
            <a:chExt cx="2832" cy="2766"/>
          </a:xfrm>
        </p:grpSpPr>
        <p:sp>
          <p:nvSpPr>
            <p:cNvPr id="78880" name="Oval 14"/>
            <p:cNvSpPr>
              <a:spLocks noChangeArrowheads="1"/>
            </p:cNvSpPr>
            <p:nvPr/>
          </p:nvSpPr>
          <p:spPr bwMode="auto">
            <a:xfrm>
              <a:off x="2352" y="624"/>
              <a:ext cx="850" cy="864"/>
            </a:xfrm>
            <a:prstGeom prst="ellips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8881" name="Oval 15"/>
            <p:cNvSpPr>
              <a:spLocks noChangeArrowheads="1"/>
            </p:cNvSpPr>
            <p:nvPr/>
          </p:nvSpPr>
          <p:spPr bwMode="auto">
            <a:xfrm>
              <a:off x="1816" y="771"/>
              <a:ext cx="850" cy="846"/>
            </a:xfrm>
            <a:prstGeom prst="ellips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8882" name="Oval 16"/>
            <p:cNvSpPr>
              <a:spLocks noChangeArrowheads="1"/>
            </p:cNvSpPr>
            <p:nvPr/>
          </p:nvSpPr>
          <p:spPr bwMode="auto">
            <a:xfrm>
              <a:off x="1438" y="1169"/>
              <a:ext cx="850" cy="846"/>
            </a:xfrm>
            <a:prstGeom prst="ellips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8883" name="Oval 17"/>
            <p:cNvSpPr>
              <a:spLocks noChangeArrowheads="1"/>
            </p:cNvSpPr>
            <p:nvPr/>
          </p:nvSpPr>
          <p:spPr bwMode="auto">
            <a:xfrm>
              <a:off x="2784" y="768"/>
              <a:ext cx="864" cy="846"/>
            </a:xfrm>
            <a:prstGeom prst="ellips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8884" name="Oval 18"/>
            <p:cNvSpPr>
              <a:spLocks noChangeArrowheads="1"/>
            </p:cNvSpPr>
            <p:nvPr/>
          </p:nvSpPr>
          <p:spPr bwMode="auto">
            <a:xfrm>
              <a:off x="3185" y="1120"/>
              <a:ext cx="849" cy="845"/>
            </a:xfrm>
            <a:prstGeom prst="ellips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8885" name="Oval 19"/>
            <p:cNvSpPr>
              <a:spLocks noChangeArrowheads="1"/>
            </p:cNvSpPr>
            <p:nvPr/>
          </p:nvSpPr>
          <p:spPr bwMode="auto">
            <a:xfrm>
              <a:off x="3326" y="1617"/>
              <a:ext cx="850" cy="846"/>
            </a:xfrm>
            <a:prstGeom prst="ellips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8886" name="Oval 20"/>
            <p:cNvSpPr>
              <a:spLocks noChangeArrowheads="1"/>
            </p:cNvSpPr>
            <p:nvPr/>
          </p:nvSpPr>
          <p:spPr bwMode="auto">
            <a:xfrm>
              <a:off x="1344" y="1617"/>
              <a:ext cx="850" cy="846"/>
            </a:xfrm>
            <a:prstGeom prst="ellips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8887" name="Oval 21"/>
            <p:cNvSpPr>
              <a:spLocks noChangeArrowheads="1"/>
            </p:cNvSpPr>
            <p:nvPr/>
          </p:nvSpPr>
          <p:spPr bwMode="auto">
            <a:xfrm>
              <a:off x="1486" y="2115"/>
              <a:ext cx="849" cy="845"/>
            </a:xfrm>
            <a:prstGeom prst="ellips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8888" name="Oval 22"/>
            <p:cNvSpPr>
              <a:spLocks noChangeArrowheads="1"/>
            </p:cNvSpPr>
            <p:nvPr/>
          </p:nvSpPr>
          <p:spPr bwMode="auto">
            <a:xfrm>
              <a:off x="1824" y="2400"/>
              <a:ext cx="850" cy="846"/>
            </a:xfrm>
            <a:prstGeom prst="ellips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8889" name="Oval 23"/>
            <p:cNvSpPr>
              <a:spLocks noChangeArrowheads="1"/>
            </p:cNvSpPr>
            <p:nvPr/>
          </p:nvSpPr>
          <p:spPr bwMode="auto">
            <a:xfrm>
              <a:off x="2352" y="2544"/>
              <a:ext cx="850" cy="846"/>
            </a:xfrm>
            <a:prstGeom prst="ellips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8890" name="Oval 24"/>
            <p:cNvSpPr>
              <a:spLocks noChangeArrowheads="1"/>
            </p:cNvSpPr>
            <p:nvPr/>
          </p:nvSpPr>
          <p:spPr bwMode="auto">
            <a:xfrm>
              <a:off x="2807" y="2463"/>
              <a:ext cx="850" cy="846"/>
            </a:xfrm>
            <a:prstGeom prst="ellips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8891" name="Oval 25"/>
            <p:cNvSpPr>
              <a:spLocks noChangeArrowheads="1"/>
            </p:cNvSpPr>
            <p:nvPr/>
          </p:nvSpPr>
          <p:spPr bwMode="auto">
            <a:xfrm>
              <a:off x="3185" y="2065"/>
              <a:ext cx="849" cy="846"/>
            </a:xfrm>
            <a:prstGeom prst="ellips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grpSp>
      <p:sp>
        <p:nvSpPr>
          <p:cNvPr id="24" name="Oval 26"/>
          <p:cNvSpPr>
            <a:spLocks noChangeArrowheads="1"/>
          </p:cNvSpPr>
          <p:nvPr/>
        </p:nvSpPr>
        <p:spPr bwMode="auto">
          <a:xfrm>
            <a:off x="1413320" y="729234"/>
            <a:ext cx="3429000" cy="3352800"/>
          </a:xfrm>
          <a:prstGeom prst="ellipse">
            <a:avLst/>
          </a:prstGeom>
          <a:noFill/>
          <a:ln w="38100">
            <a:solidFill>
              <a:srgbClr val="CC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5" name="Oval 27"/>
          <p:cNvSpPr>
            <a:spLocks noChangeArrowheads="1"/>
          </p:cNvSpPr>
          <p:nvPr/>
        </p:nvSpPr>
        <p:spPr bwMode="auto">
          <a:xfrm>
            <a:off x="1984820" y="1262634"/>
            <a:ext cx="2400300" cy="2311400"/>
          </a:xfrm>
          <a:prstGeom prst="ellipse">
            <a:avLst/>
          </a:prstGeom>
          <a:solidFill>
            <a:schemeClr val="bg1"/>
          </a:solidFill>
          <a:ln w="38100">
            <a:solidFill>
              <a:srgbClr val="CC0099"/>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6" name="Group 28"/>
          <p:cNvGrpSpPr>
            <a:grpSpLocks/>
          </p:cNvGrpSpPr>
          <p:nvPr/>
        </p:nvGrpSpPr>
        <p:grpSpPr bwMode="auto">
          <a:xfrm>
            <a:off x="1946720" y="1262634"/>
            <a:ext cx="2400300" cy="2311400"/>
            <a:chOff x="3408" y="2208"/>
            <a:chExt cx="1512" cy="1456"/>
          </a:xfrm>
        </p:grpSpPr>
        <p:sp>
          <p:nvSpPr>
            <p:cNvPr id="78866" name="Line 29"/>
            <p:cNvSpPr>
              <a:spLocks noChangeShapeType="1"/>
            </p:cNvSpPr>
            <p:nvPr/>
          </p:nvSpPr>
          <p:spPr bwMode="auto">
            <a:xfrm flipV="1">
              <a:off x="4164" y="2208"/>
              <a:ext cx="0" cy="400"/>
            </a:xfrm>
            <a:prstGeom prst="line">
              <a:avLst/>
            </a:prstGeom>
            <a:noFill/>
            <a:ln w="28575">
              <a:solidFill>
                <a:srgbClr val="FF0000"/>
              </a:solidFill>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78867" name="Line 30"/>
            <p:cNvSpPr>
              <a:spLocks noChangeShapeType="1"/>
            </p:cNvSpPr>
            <p:nvPr/>
          </p:nvSpPr>
          <p:spPr bwMode="auto">
            <a:xfrm flipV="1">
              <a:off x="4164" y="3264"/>
              <a:ext cx="0" cy="400"/>
            </a:xfrm>
            <a:prstGeom prst="line">
              <a:avLst/>
            </a:prstGeom>
            <a:noFill/>
            <a:ln w="28575">
              <a:solidFill>
                <a:srgbClr val="FF0000"/>
              </a:solidFill>
              <a:round/>
              <a:headEnd type="triangle" w="sm" len="lg"/>
              <a:tailEnd/>
            </a:ln>
            <a:extLst>
              <a:ext uri="{909E8E84-426E-40DD-AFC4-6F175D3DCCD1}">
                <a14:hiddenFill xmlns:a14="http://schemas.microsoft.com/office/drawing/2010/main">
                  <a:noFill/>
                </a14:hiddenFill>
              </a:ext>
            </a:extLst>
          </p:spPr>
          <p:txBody>
            <a:bodyPr/>
            <a:lstStyle/>
            <a:p>
              <a:endParaRPr lang="zh-CN" altLang="en-US"/>
            </a:p>
          </p:txBody>
        </p:sp>
        <p:sp>
          <p:nvSpPr>
            <p:cNvPr id="78868" name="Line 31"/>
            <p:cNvSpPr>
              <a:spLocks noChangeShapeType="1"/>
            </p:cNvSpPr>
            <p:nvPr/>
          </p:nvSpPr>
          <p:spPr bwMode="auto">
            <a:xfrm flipV="1">
              <a:off x="3408" y="2936"/>
              <a:ext cx="396" cy="0"/>
            </a:xfrm>
            <a:prstGeom prst="line">
              <a:avLst/>
            </a:prstGeom>
            <a:noFill/>
            <a:ln w="28575">
              <a:solidFill>
                <a:srgbClr val="FF0000"/>
              </a:solidFill>
              <a:round/>
              <a:headEnd type="triangle" w="sm" len="lg"/>
              <a:tailEnd/>
            </a:ln>
            <a:extLst>
              <a:ext uri="{909E8E84-426E-40DD-AFC4-6F175D3DCCD1}">
                <a14:hiddenFill xmlns:a14="http://schemas.microsoft.com/office/drawing/2010/main">
                  <a:noFill/>
                </a14:hiddenFill>
              </a:ext>
            </a:extLst>
          </p:spPr>
          <p:txBody>
            <a:bodyPr/>
            <a:lstStyle/>
            <a:p>
              <a:endParaRPr lang="zh-CN" altLang="en-US"/>
            </a:p>
          </p:txBody>
        </p:sp>
        <p:sp>
          <p:nvSpPr>
            <p:cNvPr id="78869" name="Line 32"/>
            <p:cNvSpPr>
              <a:spLocks noChangeShapeType="1"/>
            </p:cNvSpPr>
            <p:nvPr/>
          </p:nvSpPr>
          <p:spPr bwMode="auto">
            <a:xfrm>
              <a:off x="3768" y="2281"/>
              <a:ext cx="230" cy="387"/>
            </a:xfrm>
            <a:prstGeom prst="line">
              <a:avLst/>
            </a:prstGeom>
            <a:noFill/>
            <a:ln w="28575">
              <a:solidFill>
                <a:srgbClr val="FF0000"/>
              </a:solidFill>
              <a:round/>
              <a:headEnd type="triangle" w="sm" len="lg"/>
              <a:tailEnd type="none" w="sm" len="lg"/>
            </a:ln>
            <a:extLst>
              <a:ext uri="{909E8E84-426E-40DD-AFC4-6F175D3DCCD1}">
                <a14:hiddenFill xmlns:a14="http://schemas.microsoft.com/office/drawing/2010/main">
                  <a:noFill/>
                </a14:hiddenFill>
              </a:ext>
            </a:extLst>
          </p:spPr>
          <p:txBody>
            <a:bodyPr/>
            <a:lstStyle/>
            <a:p>
              <a:endParaRPr lang="zh-CN" altLang="en-US"/>
            </a:p>
          </p:txBody>
        </p:sp>
        <p:sp>
          <p:nvSpPr>
            <p:cNvPr id="78870" name="Line 33"/>
            <p:cNvSpPr>
              <a:spLocks noChangeShapeType="1"/>
            </p:cNvSpPr>
            <p:nvPr/>
          </p:nvSpPr>
          <p:spPr bwMode="auto">
            <a:xfrm>
              <a:off x="4344" y="3227"/>
              <a:ext cx="216" cy="364"/>
            </a:xfrm>
            <a:prstGeom prst="line">
              <a:avLst/>
            </a:prstGeom>
            <a:noFill/>
            <a:ln w="28575">
              <a:solidFill>
                <a:srgbClr val="FF0000"/>
              </a:solidFill>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78871" name="Line 34"/>
            <p:cNvSpPr>
              <a:spLocks noChangeShapeType="1"/>
            </p:cNvSpPr>
            <p:nvPr/>
          </p:nvSpPr>
          <p:spPr bwMode="auto">
            <a:xfrm>
              <a:off x="3516" y="2572"/>
              <a:ext cx="324" cy="182"/>
            </a:xfrm>
            <a:prstGeom prst="line">
              <a:avLst/>
            </a:prstGeom>
            <a:noFill/>
            <a:ln w="28575">
              <a:solidFill>
                <a:srgbClr val="FF0000"/>
              </a:solidFill>
              <a:round/>
              <a:headEnd type="triangle" w="sm" len="lg"/>
              <a:tailEnd/>
            </a:ln>
            <a:extLst>
              <a:ext uri="{909E8E84-426E-40DD-AFC4-6F175D3DCCD1}">
                <a14:hiddenFill xmlns:a14="http://schemas.microsoft.com/office/drawing/2010/main">
                  <a:noFill/>
                </a14:hiddenFill>
              </a:ext>
            </a:extLst>
          </p:spPr>
          <p:txBody>
            <a:bodyPr/>
            <a:lstStyle/>
            <a:p>
              <a:endParaRPr lang="zh-CN" altLang="en-US"/>
            </a:p>
          </p:txBody>
        </p:sp>
        <p:sp>
          <p:nvSpPr>
            <p:cNvPr id="78872" name="Line 35"/>
            <p:cNvSpPr>
              <a:spLocks noChangeShapeType="1"/>
            </p:cNvSpPr>
            <p:nvPr/>
          </p:nvSpPr>
          <p:spPr bwMode="auto">
            <a:xfrm>
              <a:off x="4488" y="3118"/>
              <a:ext cx="324" cy="182"/>
            </a:xfrm>
            <a:prstGeom prst="line">
              <a:avLst/>
            </a:prstGeom>
            <a:noFill/>
            <a:ln w="28575">
              <a:solidFill>
                <a:srgbClr val="FF0000"/>
              </a:solidFill>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78873" name="Line 36"/>
            <p:cNvSpPr>
              <a:spLocks noChangeShapeType="1"/>
            </p:cNvSpPr>
            <p:nvPr/>
          </p:nvSpPr>
          <p:spPr bwMode="auto">
            <a:xfrm flipV="1">
              <a:off x="3516" y="3118"/>
              <a:ext cx="324" cy="182"/>
            </a:xfrm>
            <a:prstGeom prst="line">
              <a:avLst/>
            </a:prstGeom>
            <a:noFill/>
            <a:ln w="28575">
              <a:solidFill>
                <a:srgbClr val="FF0000"/>
              </a:solidFill>
              <a:round/>
              <a:headEnd type="triangle" w="sm" len="lg"/>
              <a:tailEnd/>
            </a:ln>
            <a:extLst>
              <a:ext uri="{909E8E84-426E-40DD-AFC4-6F175D3DCCD1}">
                <a14:hiddenFill xmlns:a14="http://schemas.microsoft.com/office/drawing/2010/main">
                  <a:noFill/>
                </a14:hiddenFill>
              </a:ext>
            </a:extLst>
          </p:spPr>
          <p:txBody>
            <a:bodyPr/>
            <a:lstStyle/>
            <a:p>
              <a:endParaRPr lang="zh-CN" altLang="en-US"/>
            </a:p>
          </p:txBody>
        </p:sp>
        <p:sp>
          <p:nvSpPr>
            <p:cNvPr id="78874" name="Line 37"/>
            <p:cNvSpPr>
              <a:spLocks noChangeShapeType="1"/>
            </p:cNvSpPr>
            <p:nvPr/>
          </p:nvSpPr>
          <p:spPr bwMode="auto">
            <a:xfrm flipV="1">
              <a:off x="4488" y="2572"/>
              <a:ext cx="324" cy="182"/>
            </a:xfrm>
            <a:prstGeom prst="line">
              <a:avLst/>
            </a:prstGeom>
            <a:noFill/>
            <a:ln w="28575">
              <a:solidFill>
                <a:srgbClr val="FF0000"/>
              </a:solidFill>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78875" name="Line 38"/>
            <p:cNvSpPr>
              <a:spLocks noChangeShapeType="1"/>
            </p:cNvSpPr>
            <p:nvPr/>
          </p:nvSpPr>
          <p:spPr bwMode="auto">
            <a:xfrm flipV="1">
              <a:off x="3768" y="3227"/>
              <a:ext cx="216" cy="328"/>
            </a:xfrm>
            <a:prstGeom prst="line">
              <a:avLst/>
            </a:prstGeom>
            <a:noFill/>
            <a:ln w="28575">
              <a:solidFill>
                <a:srgbClr val="FF0000"/>
              </a:solidFill>
              <a:round/>
              <a:headEnd type="triangle" w="sm" len="lg"/>
              <a:tailEnd/>
            </a:ln>
            <a:extLst>
              <a:ext uri="{909E8E84-426E-40DD-AFC4-6F175D3DCCD1}">
                <a14:hiddenFill xmlns:a14="http://schemas.microsoft.com/office/drawing/2010/main">
                  <a:noFill/>
                </a14:hiddenFill>
              </a:ext>
            </a:extLst>
          </p:spPr>
          <p:txBody>
            <a:bodyPr/>
            <a:lstStyle/>
            <a:p>
              <a:endParaRPr lang="zh-CN" altLang="en-US"/>
            </a:p>
          </p:txBody>
        </p:sp>
        <p:sp>
          <p:nvSpPr>
            <p:cNvPr id="78876" name="Line 39"/>
            <p:cNvSpPr>
              <a:spLocks noChangeShapeType="1"/>
            </p:cNvSpPr>
            <p:nvPr/>
          </p:nvSpPr>
          <p:spPr bwMode="auto">
            <a:xfrm flipV="1">
              <a:off x="4344" y="2281"/>
              <a:ext cx="216" cy="364"/>
            </a:xfrm>
            <a:prstGeom prst="line">
              <a:avLst/>
            </a:prstGeom>
            <a:noFill/>
            <a:ln w="28575">
              <a:solidFill>
                <a:srgbClr val="FF0000"/>
              </a:solidFill>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78878" name="Oval 41"/>
            <p:cNvSpPr>
              <a:spLocks noChangeArrowheads="1"/>
            </p:cNvSpPr>
            <p:nvPr/>
          </p:nvSpPr>
          <p:spPr bwMode="auto">
            <a:xfrm>
              <a:off x="4150" y="2906"/>
              <a:ext cx="48" cy="48"/>
            </a:xfrm>
            <a:prstGeom prst="ellipse">
              <a:avLst/>
            </a:prstGeom>
            <a:solidFill>
              <a:srgbClr val="FF0000"/>
            </a:solidFill>
            <a:ln w="19050">
              <a:solidFill>
                <a:srgbClr val="FF0000"/>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8879" name="Line 42"/>
            <p:cNvSpPr>
              <a:spLocks noChangeShapeType="1"/>
            </p:cNvSpPr>
            <p:nvPr/>
          </p:nvSpPr>
          <p:spPr bwMode="auto">
            <a:xfrm flipV="1">
              <a:off x="4524" y="2936"/>
              <a:ext cx="396" cy="0"/>
            </a:xfrm>
            <a:prstGeom prst="line">
              <a:avLst/>
            </a:prstGeom>
            <a:noFill/>
            <a:ln w="28575">
              <a:solidFill>
                <a:srgbClr val="FF0000"/>
              </a:solidFill>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grpSp>
      <p:grpSp>
        <p:nvGrpSpPr>
          <p:cNvPr id="8" name="Group 43"/>
          <p:cNvGrpSpPr>
            <a:grpSpLocks/>
          </p:cNvGrpSpPr>
          <p:nvPr/>
        </p:nvGrpSpPr>
        <p:grpSpPr bwMode="auto">
          <a:xfrm>
            <a:off x="3173565" y="1415033"/>
            <a:ext cx="1711146" cy="1008198"/>
            <a:chOff x="4224" y="2304"/>
            <a:chExt cx="1043" cy="674"/>
          </a:xfrm>
        </p:grpSpPr>
        <p:sp>
          <p:nvSpPr>
            <p:cNvPr id="78862" name="Line 44"/>
            <p:cNvSpPr>
              <a:spLocks noChangeShapeType="1"/>
            </p:cNvSpPr>
            <p:nvPr/>
          </p:nvSpPr>
          <p:spPr bwMode="auto">
            <a:xfrm flipV="1">
              <a:off x="4224" y="2304"/>
              <a:ext cx="384" cy="672"/>
            </a:xfrm>
            <a:prstGeom prst="line">
              <a:avLst/>
            </a:prstGeom>
            <a:noFill/>
            <a:ln w="317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863" name="Line 45"/>
            <p:cNvSpPr>
              <a:spLocks noChangeShapeType="1"/>
            </p:cNvSpPr>
            <p:nvPr/>
          </p:nvSpPr>
          <p:spPr bwMode="auto">
            <a:xfrm>
              <a:off x="4224" y="2976"/>
              <a:ext cx="1043" cy="2"/>
            </a:xfrm>
            <a:prstGeom prst="line">
              <a:avLst/>
            </a:prstGeom>
            <a:noFill/>
            <a:ln w="317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78860" name="Line 49"/>
          <p:cNvSpPr>
            <a:spLocks noChangeShapeType="1"/>
          </p:cNvSpPr>
          <p:nvPr/>
        </p:nvSpPr>
        <p:spPr bwMode="auto">
          <a:xfrm flipV="1">
            <a:off x="4018868" y="1238864"/>
            <a:ext cx="361403" cy="390021"/>
          </a:xfrm>
          <a:prstGeom prst="line">
            <a:avLst/>
          </a:prstGeom>
          <a:noFill/>
          <a:ln w="38100">
            <a:solidFill>
              <a:srgbClr val="0080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 name="Text Box 51"/>
          <p:cNvSpPr txBox="1">
            <a:spLocks noChangeArrowheads="1"/>
          </p:cNvSpPr>
          <p:nvPr/>
        </p:nvSpPr>
        <p:spPr bwMode="auto">
          <a:xfrm>
            <a:off x="651384" y="5095982"/>
            <a:ext cx="8762936"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kumimoji="1" lang="zh-CN" altLang="en-US" sz="2800" dirty="0">
                <a:solidFill>
                  <a:srgbClr val="0000FF"/>
                </a:solidFill>
                <a:latin typeface="+mn-lt"/>
                <a:ea typeface="+mn-ea"/>
              </a:rPr>
              <a:t>在波的传播过程中，从同一波前上的各点发出的</a:t>
            </a:r>
            <a:r>
              <a:rPr kumimoji="1" lang="zh-CN" altLang="en-US" sz="2800" dirty="0">
                <a:solidFill>
                  <a:srgbClr val="FF0000"/>
                </a:solidFill>
                <a:latin typeface="+mn-lt"/>
                <a:ea typeface="+mn-ea"/>
              </a:rPr>
              <a:t>子波</a:t>
            </a:r>
            <a:r>
              <a:rPr kumimoji="1" lang="zh-CN" altLang="en-US" sz="2800" dirty="0">
                <a:solidFill>
                  <a:srgbClr val="0000FF"/>
                </a:solidFill>
                <a:latin typeface="+mn-lt"/>
                <a:ea typeface="+mn-ea"/>
              </a:rPr>
              <a:t>都是相干的波，这些子波在空间某点相遇时产生</a:t>
            </a:r>
            <a:r>
              <a:rPr kumimoji="1" lang="zh-CN" altLang="en-US" sz="2800" dirty="0">
                <a:solidFill>
                  <a:srgbClr val="FF0000"/>
                </a:solidFill>
                <a:latin typeface="+mn-lt"/>
                <a:ea typeface="+mn-ea"/>
              </a:rPr>
              <a:t>相干叠加</a:t>
            </a:r>
            <a:r>
              <a:rPr kumimoji="1" lang="zh-CN" altLang="en-US" sz="2800" dirty="0">
                <a:solidFill>
                  <a:srgbClr val="0000FF"/>
                </a:solidFill>
                <a:latin typeface="+mn-lt"/>
                <a:ea typeface="+mn-ea"/>
              </a:rPr>
              <a:t>，因此各点的强度由各子波在该点的相干叠加决定。</a:t>
            </a:r>
          </a:p>
        </p:txBody>
      </p:sp>
      <mc:AlternateContent xmlns:mc="http://schemas.openxmlformats.org/markup-compatibility/2006" xmlns:a14="http://schemas.microsoft.com/office/drawing/2010/main">
        <mc:Choice Requires="a14">
          <p:sp>
            <p:nvSpPr>
              <p:cNvPr id="50" name="矩形 49"/>
              <p:cNvSpPr/>
              <p:nvPr/>
            </p:nvSpPr>
            <p:spPr>
              <a:xfrm>
                <a:off x="2713132" y="2173988"/>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50" name="矩形 49"/>
              <p:cNvSpPr>
                <a:spLocks noRot="1" noChangeAspect="1" noMove="1" noResize="1" noEditPoints="1" noAdjustHandles="1" noChangeArrowheads="1" noChangeShapeType="1" noTextEdit="1"/>
              </p:cNvSpPr>
              <p:nvPr/>
            </p:nvSpPr>
            <p:spPr>
              <a:xfrm>
                <a:off x="2713132" y="2173988"/>
                <a:ext cx="534890"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4369432" y="806108"/>
                <a:ext cx="8538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𝑢</m:t>
                      </m:r>
                      <m:r>
                        <m:rPr>
                          <m:sty m:val="p"/>
                        </m:rPr>
                        <a:rPr lang="el-GR" altLang="zh-CN" sz="2800" i="1">
                          <a:solidFill>
                            <a:srgbClr val="0000FF"/>
                          </a:solidFill>
                          <a:latin typeface="Cambria Math" panose="02040503050406030204" pitchFamily="18" charset="0"/>
                          <a:ea typeface="Cambria Math" panose="02040503050406030204" pitchFamily="18" charset="0"/>
                        </a:rPr>
                        <m:t>Δ</m:t>
                      </m:r>
                      <m:r>
                        <a:rPr lang="en-US" altLang="zh-CN" sz="2800" b="0" i="1" smtClean="0">
                          <a:solidFill>
                            <a:srgbClr val="0000FF"/>
                          </a:solidFill>
                          <a:latin typeface="Cambria Math" panose="02040503050406030204" pitchFamily="18" charset="0"/>
                          <a:ea typeface="Cambria Math" panose="02040503050406030204" pitchFamily="18" charset="0"/>
                        </a:rPr>
                        <m:t>𝑡</m:t>
                      </m:r>
                    </m:oMath>
                  </m:oMathPara>
                </a14:m>
                <a:endParaRPr lang="zh-CN" altLang="en-US" sz="2800" dirty="0">
                  <a:solidFill>
                    <a:srgbClr val="0000FF"/>
                  </a:solidFill>
                </a:endParaRPr>
              </a:p>
            </p:txBody>
          </p:sp>
        </mc:Choice>
        <mc:Fallback xmlns="">
          <p:sp>
            <p:nvSpPr>
              <p:cNvPr id="51" name="矩形 50"/>
              <p:cNvSpPr>
                <a:spLocks noRot="1" noChangeAspect="1" noMove="1" noResize="1" noEditPoints="1" noAdjustHandles="1" noChangeArrowheads="1" noChangeShapeType="1" noTextEdit="1"/>
              </p:cNvSpPr>
              <p:nvPr/>
            </p:nvSpPr>
            <p:spPr>
              <a:xfrm>
                <a:off x="4369432" y="806108"/>
                <a:ext cx="853888"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3494751" y="1468543"/>
                <a:ext cx="66601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𝑅</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52" name="矩形 51"/>
              <p:cNvSpPr>
                <a:spLocks noRot="1" noChangeAspect="1" noMove="1" noResize="1" noEditPoints="1" noAdjustHandles="1" noChangeArrowheads="1" noChangeShapeType="1" noTextEdit="1"/>
              </p:cNvSpPr>
              <p:nvPr/>
            </p:nvSpPr>
            <p:spPr>
              <a:xfrm>
                <a:off x="3494751" y="1468543"/>
                <a:ext cx="666015"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4790926" y="2156724"/>
                <a:ext cx="6742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𝑅</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53" name="矩形 52"/>
              <p:cNvSpPr>
                <a:spLocks noRot="1" noChangeAspect="1" noMove="1" noResize="1" noEditPoints="1" noAdjustHandles="1" noChangeArrowheads="1" noChangeShapeType="1" noTextEdit="1"/>
              </p:cNvSpPr>
              <p:nvPr/>
            </p:nvSpPr>
            <p:spPr>
              <a:xfrm>
                <a:off x="4790926" y="2156724"/>
                <a:ext cx="674287" cy="523220"/>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908668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out)">
                                      <p:cBhvr>
                                        <p:cTn id="12" dur="500"/>
                                        <p:tgtEl>
                                          <p:spTgt spid="6"/>
                                        </p:tgtEl>
                                      </p:cBhvr>
                                    </p:animEffect>
                                  </p:childTnLst>
                                </p:cTn>
                              </p:par>
                            </p:childTnLst>
                          </p:cTn>
                        </p:par>
                        <p:par>
                          <p:cTn id="13" fill="hold" nodeType="afterGroup">
                            <p:stCondLst>
                              <p:cond delay="500"/>
                            </p:stCondLst>
                            <p:childTnLst>
                              <p:par>
                                <p:cTn id="14" presetID="4" presetClass="entr" presetSubtype="32" fill="hold" grpId="0" nodeType="afterEffect">
                                  <p:stCondLst>
                                    <p:cond delay="1000"/>
                                  </p:stCondLst>
                                  <p:childTnLst>
                                    <p:set>
                                      <p:cBhvr>
                                        <p:cTn id="15" dur="1" fill="hold">
                                          <p:stCondLst>
                                            <p:cond delay="0"/>
                                          </p:stCondLst>
                                        </p:cTn>
                                        <p:tgtEl>
                                          <p:spTgt spid="25"/>
                                        </p:tgtEl>
                                        <p:attrNameLst>
                                          <p:attrName>style.visibility</p:attrName>
                                        </p:attrNameLst>
                                      </p:cBhvr>
                                      <p:to>
                                        <p:strVal val="visible"/>
                                      </p:to>
                                    </p:set>
                                    <p:animEffect transition="in" filter="box(out)">
                                      <p:cBhvr>
                                        <p:cTn id="16" dur="500"/>
                                        <p:tgtEl>
                                          <p:spTgt spid="25"/>
                                        </p:tgtEl>
                                      </p:cBhvr>
                                    </p:animEffect>
                                  </p:childTnLst>
                                </p:cTn>
                              </p:par>
                            </p:childTnLst>
                          </p:cTn>
                        </p:par>
                        <p:par>
                          <p:cTn id="17" fill="hold" nodeType="afterGroup">
                            <p:stCondLst>
                              <p:cond delay="2000"/>
                            </p:stCondLst>
                            <p:childTnLst>
                              <p:par>
                                <p:cTn id="18" presetID="4" presetClass="entr" presetSubtype="32" fill="hold" nodeType="afterEffect">
                                  <p:stCondLst>
                                    <p:cond delay="1000"/>
                                  </p:stCondLst>
                                  <p:childTnLst>
                                    <p:set>
                                      <p:cBhvr>
                                        <p:cTn id="19" dur="1" fill="hold">
                                          <p:stCondLst>
                                            <p:cond delay="0"/>
                                          </p:stCondLst>
                                        </p:cTn>
                                        <p:tgtEl>
                                          <p:spTgt spid="5"/>
                                        </p:tgtEl>
                                        <p:attrNameLst>
                                          <p:attrName>style.visibility</p:attrName>
                                        </p:attrNameLst>
                                      </p:cBhvr>
                                      <p:to>
                                        <p:strVal val="visible"/>
                                      </p:to>
                                    </p:set>
                                    <p:animEffect transition="in" filter="box(out)">
                                      <p:cBhvr>
                                        <p:cTn id="20" dur="500"/>
                                        <p:tgtEl>
                                          <p:spTgt spid="5"/>
                                        </p:tgtEl>
                                      </p:cBhvr>
                                    </p:animEffect>
                                  </p:childTnLst>
                                </p:cTn>
                              </p:par>
                            </p:childTnLst>
                          </p:cTn>
                        </p:par>
                        <p:par>
                          <p:cTn id="21" fill="hold" nodeType="afterGroup">
                            <p:stCondLst>
                              <p:cond delay="3500"/>
                            </p:stCondLst>
                            <p:childTnLst>
                              <p:par>
                                <p:cTn id="22" presetID="4" presetClass="entr" presetSubtype="32" fill="hold" grpId="0" nodeType="afterEffect">
                                  <p:stCondLst>
                                    <p:cond delay="1000"/>
                                  </p:stCondLst>
                                  <p:childTnLst>
                                    <p:set>
                                      <p:cBhvr>
                                        <p:cTn id="23" dur="1" fill="hold">
                                          <p:stCondLst>
                                            <p:cond delay="0"/>
                                          </p:stCondLst>
                                        </p:cTn>
                                        <p:tgtEl>
                                          <p:spTgt spid="24"/>
                                        </p:tgtEl>
                                        <p:attrNameLst>
                                          <p:attrName>style.visibility</p:attrName>
                                        </p:attrNameLst>
                                      </p:cBhvr>
                                      <p:to>
                                        <p:strVal val="visible"/>
                                      </p:to>
                                    </p:set>
                                    <p:animEffect transition="in" filter="box(out)">
                                      <p:cBhvr>
                                        <p:cTn id="24" dur="500"/>
                                        <p:tgtEl>
                                          <p:spTgt spid="24"/>
                                        </p:tgtEl>
                                      </p:cBhvr>
                                    </p:animEffect>
                                  </p:childTnLst>
                                </p:cTn>
                              </p:par>
                            </p:childTnLst>
                          </p:cTn>
                        </p:par>
                        <p:par>
                          <p:cTn id="25" fill="hold" nodeType="afterGroup">
                            <p:stCondLst>
                              <p:cond delay="5000"/>
                            </p:stCondLst>
                            <p:childTnLst>
                              <p:par>
                                <p:cTn id="26" presetID="18" presetClass="entr" presetSubtype="3" fill="hold" nodeType="afterEffect">
                                  <p:stCondLst>
                                    <p:cond delay="1000"/>
                                  </p:stCondLst>
                                  <p:childTnLst>
                                    <p:set>
                                      <p:cBhvr>
                                        <p:cTn id="27" dur="1" fill="hold">
                                          <p:stCondLst>
                                            <p:cond delay="0"/>
                                          </p:stCondLst>
                                        </p:cTn>
                                        <p:tgtEl>
                                          <p:spTgt spid="8"/>
                                        </p:tgtEl>
                                        <p:attrNameLst>
                                          <p:attrName>style.visibility</p:attrName>
                                        </p:attrNameLst>
                                      </p:cBhvr>
                                      <p:to>
                                        <p:strVal val="visible"/>
                                      </p:to>
                                    </p:set>
                                    <p:animEffect transition="in" filter="strips(upRight)">
                                      <p:cBhvr>
                                        <p:cTn id="28" dur="500"/>
                                        <p:tgtEl>
                                          <p:spTgt spid="8"/>
                                        </p:tgtEl>
                                      </p:cBhvr>
                                    </p:animEffect>
                                  </p:childTnLst>
                                </p:cTn>
                              </p:par>
                            </p:childTnLst>
                          </p:cTn>
                        </p:par>
                        <p:par>
                          <p:cTn id="29" fill="hold">
                            <p:stCondLst>
                              <p:cond delay="6500"/>
                            </p:stCondLst>
                            <p:childTnLst>
                              <p:par>
                                <p:cTn id="30" presetID="22" presetClass="entr" presetSubtype="8" fill="hold" grpId="0" nodeType="after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wipe(left)">
                                      <p:cBhvr>
                                        <p:cTn id="32" dur="500"/>
                                        <p:tgtEl>
                                          <p:spTgt spid="50"/>
                                        </p:tgtEl>
                                      </p:cBhvr>
                                    </p:animEffect>
                                  </p:childTnLst>
                                </p:cTn>
                              </p:par>
                            </p:childTnLst>
                          </p:cTn>
                        </p:par>
                        <p:par>
                          <p:cTn id="33" fill="hold">
                            <p:stCondLst>
                              <p:cond delay="7000"/>
                            </p:stCondLst>
                            <p:childTnLst>
                              <p:par>
                                <p:cTn id="34" presetID="22" presetClass="entr" presetSubtype="8" fill="hold" grpId="0" nodeType="after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wipe(left)">
                                      <p:cBhvr>
                                        <p:cTn id="36" dur="500"/>
                                        <p:tgtEl>
                                          <p:spTgt spid="52"/>
                                        </p:tgtEl>
                                      </p:cBhvr>
                                    </p:animEffect>
                                  </p:childTnLst>
                                </p:cTn>
                              </p:par>
                            </p:childTnLst>
                          </p:cTn>
                        </p:par>
                        <p:par>
                          <p:cTn id="37" fill="hold">
                            <p:stCondLst>
                              <p:cond delay="7500"/>
                            </p:stCondLst>
                            <p:childTnLst>
                              <p:par>
                                <p:cTn id="38" presetID="22" presetClass="entr" presetSubtype="8" fill="hold" grpId="0" nodeType="after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wipe(left)">
                                      <p:cBhvr>
                                        <p:cTn id="40" dur="500"/>
                                        <p:tgtEl>
                                          <p:spTgt spid="5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78860"/>
                                        </p:tgtEl>
                                        <p:attrNameLst>
                                          <p:attrName>style.visibility</p:attrName>
                                        </p:attrNameLst>
                                      </p:cBhvr>
                                      <p:to>
                                        <p:strVal val="visible"/>
                                      </p:to>
                                    </p:set>
                                    <p:animEffect transition="in" filter="wipe(left)">
                                      <p:cBhvr>
                                        <p:cTn id="45" dur="500"/>
                                        <p:tgtEl>
                                          <p:spTgt spid="7886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wipe(left)">
                                      <p:cBhvr>
                                        <p:cTn id="50" dur="500"/>
                                        <p:tgtEl>
                                          <p:spTgt spid="51"/>
                                        </p:tgtEl>
                                      </p:cBhvr>
                                    </p:animEffect>
                                  </p:childTnLst>
                                </p:cTn>
                              </p:par>
                            </p:childTnLst>
                          </p:cTn>
                        </p:par>
                      </p:childTnLst>
                    </p:cTn>
                  </p:par>
                  <p:par>
                    <p:cTn id="51" fill="hold">
                      <p:stCondLst>
                        <p:cond delay="indefinite"/>
                      </p:stCondLst>
                      <p:childTnLst>
                        <p:par>
                          <p:cTn id="52" fill="hold">
                            <p:stCondLst>
                              <p:cond delay="0"/>
                            </p:stCondLst>
                            <p:childTnLst>
                              <p:par>
                                <p:cTn id="53" presetID="4" presetClass="entr" presetSubtype="32" fill="hold" nodeType="click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box(out)">
                                      <p:cBhvr>
                                        <p:cTn id="55" dur="500"/>
                                        <p:tgtEl>
                                          <p:spTgt spid="2"/>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wipe(left)">
                                      <p:cBhvr>
                                        <p:cTn id="60" dur="500"/>
                                        <p:tgtEl>
                                          <p:spTgt spid="7"/>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49">
                                            <p:txEl>
                                              <p:pRg st="0" end="0"/>
                                            </p:txEl>
                                          </p:spTgt>
                                        </p:tgtEl>
                                        <p:attrNameLst>
                                          <p:attrName>style.visibility</p:attrName>
                                        </p:attrNameLst>
                                      </p:cBhvr>
                                      <p:to>
                                        <p:strVal val="visible"/>
                                      </p:to>
                                    </p:set>
                                    <p:animEffect transition="in" filter="wipe(left)">
                                      <p:cBhvr>
                                        <p:cTn id="65" dur="500"/>
                                        <p:tgtEl>
                                          <p:spTgt spid="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24" grpId="0" animBg="1"/>
      <p:bldP spid="25" grpId="0" animBg="1"/>
      <p:bldP spid="78860" grpId="0" animBg="1"/>
      <p:bldP spid="49" grpId="0" build="p" autoUpdateAnimBg="0"/>
      <p:bldP spid="50" grpId="0"/>
      <p:bldP spid="51" grpId="0"/>
      <p:bldP spid="52" grpId="0"/>
      <p:bldP spid="5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Box 4"/>
          <p:cNvSpPr txBox="1">
            <a:spLocks noChangeArrowheads="1"/>
          </p:cNvSpPr>
          <p:nvPr/>
        </p:nvSpPr>
        <p:spPr bwMode="auto">
          <a:xfrm>
            <a:off x="628650" y="1335195"/>
            <a:ext cx="6468437" cy="523220"/>
          </a:xfrm>
          <a:prstGeom prst="rect">
            <a:avLst/>
          </a:prstGeom>
          <a:noFill/>
          <a:ln w="9525">
            <a:noFill/>
            <a:miter lim="800000"/>
            <a:headEnd/>
            <a:tailEnd/>
          </a:ln>
          <a:extLst/>
        </p:spPr>
        <p:txBody>
          <a:bodyPr wrap="none">
            <a:spAutoFit/>
          </a:bodyPr>
          <a:lstStyle>
            <a:defPPr>
              <a:defRPr lang="zh-CN"/>
            </a:defPPr>
            <a:lvl1pPr algn="just" fontAlgn="auto">
              <a:spcBef>
                <a:spcPct val="50000"/>
              </a:spcBef>
              <a:spcAft>
                <a:spcPts val="0"/>
              </a:spcAft>
              <a:defRPr sz="2800" kern="0">
                <a:solidFill>
                  <a:srgbClr val="0000FF"/>
                </a:solidFill>
                <a:latin typeface="+mn-ea"/>
                <a:ea typeface="+mn-ea"/>
              </a:defRPr>
            </a:lvl1pPr>
          </a:lstStyle>
          <a:p>
            <a:r>
              <a:rPr lang="en-US" altLang="zh-CN" dirty="0"/>
              <a:t>1</a:t>
            </a:r>
            <a:r>
              <a:rPr lang="zh-CN" altLang="en-US" dirty="0"/>
              <a:t>、单缝夫琅禾费衍射图样的主要特点：</a:t>
            </a:r>
          </a:p>
        </p:txBody>
      </p:sp>
      <mc:AlternateContent xmlns:mc="http://schemas.openxmlformats.org/markup-compatibility/2006" xmlns:a14="http://schemas.microsoft.com/office/drawing/2010/main">
        <mc:Choice Requires="a14">
          <p:sp>
            <p:nvSpPr>
              <p:cNvPr id="30" name="Text Box 5"/>
              <p:cNvSpPr txBox="1">
                <a:spLocks noChangeArrowheads="1"/>
              </p:cNvSpPr>
              <p:nvPr/>
            </p:nvSpPr>
            <p:spPr bwMode="auto">
              <a:xfrm>
                <a:off x="628651" y="5448683"/>
                <a:ext cx="5761798" cy="519112"/>
              </a:xfrm>
              <a:prstGeom prst="rect">
                <a:avLst/>
              </a:prstGeom>
              <a:noFill/>
              <a:ln w="9525">
                <a:noFill/>
                <a:miter lim="800000"/>
                <a:headEnd/>
                <a:tailEnd/>
              </a:ln>
            </p:spPr>
            <p:txBody>
              <a:bodyPr wrap="square">
                <a:spAutoFit/>
              </a:bodyPr>
              <a:lstStyle/>
              <a:p>
                <a:pPr algn="just" fontAlgn="auto">
                  <a:spcBef>
                    <a:spcPts val="0"/>
                  </a:spcBef>
                  <a:spcAft>
                    <a:spcPts val="0"/>
                  </a:spcAft>
                  <a:defRPr/>
                </a:pPr>
                <a:r>
                  <a:rPr kumimoji="1" lang="en-US" altLang="zh-CN" sz="2800" kern="0" dirty="0">
                    <a:solidFill>
                      <a:srgbClr val="0000FF"/>
                    </a:solidFill>
                    <a:latin typeface="+mn-lt"/>
                    <a:ea typeface="+mn-ea"/>
                  </a:rPr>
                  <a:t>(4)</a:t>
                </a:r>
                <a:r>
                  <a:rPr kumimoji="1" lang="zh-CN" altLang="en-US" sz="2800" kern="0" dirty="0">
                    <a:solidFill>
                      <a:srgbClr val="0000FF"/>
                    </a:solidFill>
                    <a:latin typeface="+mn-lt"/>
                    <a:ea typeface="+mn-ea"/>
                  </a:rPr>
                  <a:t>波长</a:t>
                </a:r>
                <a14:m>
                  <m:oMath xmlns:m="http://schemas.openxmlformats.org/officeDocument/2006/math">
                    <m:r>
                      <m:rPr>
                        <m:sty m:val="p"/>
                      </m:rPr>
                      <a:rPr lang="el-GR" altLang="zh-CN" sz="2800" i="1">
                        <a:solidFill>
                          <a:srgbClr val="0000FF"/>
                        </a:solidFill>
                        <a:latin typeface="Cambria Math" panose="02040503050406030204" pitchFamily="18" charset="0"/>
                      </a:rPr>
                      <m:t>λ</m:t>
                    </m:r>
                  </m:oMath>
                </a14:m>
                <a:r>
                  <a:rPr kumimoji="1" lang="zh-CN" altLang="en-US" sz="2800" kern="0" dirty="0">
                    <a:solidFill>
                      <a:srgbClr val="0000FF"/>
                    </a:solidFill>
                    <a:latin typeface="+mn-lt"/>
                    <a:ea typeface="+mn-ea"/>
                  </a:rPr>
                  <a:t>越大，条纹越宽。 </a:t>
                </a:r>
              </a:p>
            </p:txBody>
          </p:sp>
        </mc:Choice>
        <mc:Fallback xmlns="">
          <p:sp>
            <p:nvSpPr>
              <p:cNvPr id="30" name="Text Box 5"/>
              <p:cNvSpPr txBox="1">
                <a:spLocks noRot="1" noChangeAspect="1" noMove="1" noResize="1" noEditPoints="1" noAdjustHandles="1" noChangeArrowheads="1" noChangeShapeType="1" noTextEdit="1"/>
              </p:cNvSpPr>
              <p:nvPr/>
            </p:nvSpPr>
            <p:spPr bwMode="auto">
              <a:xfrm>
                <a:off x="628651" y="5448683"/>
                <a:ext cx="5761798" cy="519112"/>
              </a:xfrm>
              <a:prstGeom prst="rect">
                <a:avLst/>
              </a:prstGeom>
              <a:blipFill>
                <a:blip r:embed="rId3"/>
                <a:stretch>
                  <a:fillRect l="-2116" t="-12941" b="-32941"/>
                </a:stretch>
              </a:blipFill>
              <a:ln w="9525">
                <a:noFill/>
                <a:miter lim="800000"/>
                <a:headEnd/>
                <a:tailEnd/>
              </a:ln>
            </p:spPr>
            <p:txBody>
              <a:bodyPr/>
              <a:lstStyle/>
              <a:p>
                <a:r>
                  <a:rPr lang="zh-CN" altLang="en-US">
                    <a:noFill/>
                  </a:rPr>
                  <a:t> </a:t>
                </a:r>
              </a:p>
            </p:txBody>
          </p:sp>
        </mc:Fallback>
      </mc:AlternateContent>
      <p:grpSp>
        <p:nvGrpSpPr>
          <p:cNvPr id="2" name="Group 6"/>
          <p:cNvGrpSpPr>
            <a:grpSpLocks/>
          </p:cNvGrpSpPr>
          <p:nvPr/>
        </p:nvGrpSpPr>
        <p:grpSpPr bwMode="auto">
          <a:xfrm>
            <a:off x="6224189" y="638568"/>
            <a:ext cx="3640138" cy="5869076"/>
            <a:chOff x="4080" y="989"/>
            <a:chExt cx="1536" cy="2476"/>
          </a:xfrm>
        </p:grpSpPr>
        <p:sp>
          <p:nvSpPr>
            <p:cNvPr id="33" name="Rectangle 8"/>
            <p:cNvSpPr>
              <a:spLocks noChangeArrowheads="1"/>
            </p:cNvSpPr>
            <p:nvPr/>
          </p:nvSpPr>
          <p:spPr bwMode="auto">
            <a:xfrm>
              <a:off x="4707" y="989"/>
              <a:ext cx="851" cy="311"/>
            </a:xfrm>
            <a:prstGeom prst="rect">
              <a:avLst/>
            </a:prstGeom>
            <a:gradFill rotWithShape="0">
              <a:gsLst>
                <a:gs pos="0">
                  <a:srgbClr val="000000"/>
                </a:gs>
                <a:gs pos="50000">
                  <a:srgbClr val="660066"/>
                </a:gs>
                <a:gs pos="100000">
                  <a:srgbClr val="000000"/>
                </a:gs>
              </a:gsLst>
              <a:lin ang="5400000" scaled="1"/>
            </a:gradFill>
            <a:ln w="9525">
              <a:noFill/>
              <a:miter lim="800000"/>
              <a:headEnd/>
              <a:tailEnd/>
            </a:ln>
            <a:effectLst/>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34" name="Rectangle 9"/>
            <p:cNvSpPr>
              <a:spLocks noChangeArrowheads="1"/>
            </p:cNvSpPr>
            <p:nvPr/>
          </p:nvSpPr>
          <p:spPr bwMode="auto">
            <a:xfrm>
              <a:off x="4707" y="1916"/>
              <a:ext cx="851" cy="622"/>
            </a:xfrm>
            <a:prstGeom prst="rect">
              <a:avLst/>
            </a:prstGeom>
            <a:gradFill rotWithShape="0">
              <a:gsLst>
                <a:gs pos="0">
                  <a:srgbClr val="000000"/>
                </a:gs>
                <a:gs pos="50000">
                  <a:srgbClr val="FF66FF"/>
                </a:gs>
                <a:gs pos="100000">
                  <a:srgbClr val="000000"/>
                </a:gs>
              </a:gsLst>
              <a:lin ang="5400000" scaled="1"/>
            </a:gradFill>
            <a:ln w="9525">
              <a:noFill/>
              <a:miter lim="800000"/>
              <a:headEnd/>
              <a:tailEnd/>
            </a:ln>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35" name="Rectangle 10"/>
            <p:cNvSpPr>
              <a:spLocks noChangeArrowheads="1"/>
            </p:cNvSpPr>
            <p:nvPr/>
          </p:nvSpPr>
          <p:spPr bwMode="auto">
            <a:xfrm>
              <a:off x="4706" y="1610"/>
              <a:ext cx="851" cy="304"/>
            </a:xfrm>
            <a:prstGeom prst="rect">
              <a:avLst/>
            </a:prstGeom>
            <a:gradFill rotWithShape="0">
              <a:gsLst>
                <a:gs pos="0">
                  <a:srgbClr val="000000"/>
                </a:gs>
                <a:gs pos="50000">
                  <a:srgbClr val="CC00CC"/>
                </a:gs>
                <a:gs pos="100000">
                  <a:srgbClr val="000000"/>
                </a:gs>
              </a:gsLst>
              <a:lin ang="5400000" scaled="1"/>
            </a:gradFill>
            <a:ln w="12700">
              <a:solidFill>
                <a:srgbClr val="000000"/>
              </a:solidFill>
              <a:miter lim="800000"/>
              <a:headEnd/>
              <a:tailEnd/>
            </a:ln>
            <a:effectLst/>
          </p:spPr>
          <p:txBody>
            <a:bodyPr wrap="none" anchor="ctr"/>
            <a:lstStyle/>
            <a:p>
              <a:pPr algn="just" fontAlgn="auto">
                <a:spcBef>
                  <a:spcPts val="0"/>
                </a:spcBef>
                <a:spcAft>
                  <a:spcPts val="0"/>
                </a:spcAft>
                <a:defRPr/>
              </a:pPr>
              <a:endParaRPr lang="zh-CN" altLang="en-US" sz="2800" kern="0" dirty="0">
                <a:solidFill>
                  <a:srgbClr val="0000FF"/>
                </a:solidFill>
                <a:latin typeface="+mn-lt"/>
                <a:ea typeface="+mn-ea"/>
              </a:endParaRPr>
            </a:p>
          </p:txBody>
        </p:sp>
        <p:sp>
          <p:nvSpPr>
            <p:cNvPr id="36" name="Rectangle 11"/>
            <p:cNvSpPr>
              <a:spLocks noChangeArrowheads="1"/>
            </p:cNvSpPr>
            <p:nvPr/>
          </p:nvSpPr>
          <p:spPr bwMode="auto">
            <a:xfrm>
              <a:off x="4707" y="2535"/>
              <a:ext cx="851" cy="312"/>
            </a:xfrm>
            <a:prstGeom prst="rect">
              <a:avLst/>
            </a:prstGeom>
            <a:gradFill rotWithShape="0">
              <a:gsLst>
                <a:gs pos="0">
                  <a:srgbClr val="000000"/>
                </a:gs>
                <a:gs pos="50000">
                  <a:srgbClr val="CC00CC"/>
                </a:gs>
                <a:gs pos="100000">
                  <a:srgbClr val="000000"/>
                </a:gs>
              </a:gsLst>
              <a:lin ang="5400000" scaled="1"/>
            </a:gradFill>
            <a:ln w="9525">
              <a:noFill/>
              <a:miter lim="800000"/>
              <a:headEnd/>
              <a:tailEnd/>
            </a:ln>
            <a:effectLst/>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37" name="Rectangle 12"/>
            <p:cNvSpPr>
              <a:spLocks noChangeArrowheads="1"/>
            </p:cNvSpPr>
            <p:nvPr/>
          </p:nvSpPr>
          <p:spPr bwMode="auto">
            <a:xfrm>
              <a:off x="4707" y="2847"/>
              <a:ext cx="851" cy="310"/>
            </a:xfrm>
            <a:prstGeom prst="rect">
              <a:avLst/>
            </a:prstGeom>
            <a:gradFill rotWithShape="0">
              <a:gsLst>
                <a:gs pos="0">
                  <a:srgbClr val="000000"/>
                </a:gs>
                <a:gs pos="50000">
                  <a:srgbClr val="990099"/>
                </a:gs>
                <a:gs pos="100000">
                  <a:srgbClr val="000000"/>
                </a:gs>
              </a:gsLst>
              <a:lin ang="5400000" scaled="1"/>
            </a:gradFill>
            <a:ln w="9525">
              <a:noFill/>
              <a:miter lim="800000"/>
              <a:headEnd/>
              <a:tailEnd/>
            </a:ln>
            <a:effectLst/>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38" name="Rectangle 13"/>
            <p:cNvSpPr>
              <a:spLocks noChangeArrowheads="1"/>
            </p:cNvSpPr>
            <p:nvPr/>
          </p:nvSpPr>
          <p:spPr bwMode="auto">
            <a:xfrm>
              <a:off x="4707" y="1298"/>
              <a:ext cx="851" cy="310"/>
            </a:xfrm>
            <a:prstGeom prst="rect">
              <a:avLst/>
            </a:prstGeom>
            <a:gradFill rotWithShape="0">
              <a:gsLst>
                <a:gs pos="0">
                  <a:srgbClr val="000000"/>
                </a:gs>
                <a:gs pos="50000">
                  <a:srgbClr val="990099"/>
                </a:gs>
                <a:gs pos="100000">
                  <a:srgbClr val="000000"/>
                </a:gs>
              </a:gsLst>
              <a:lin ang="5400000" scaled="1"/>
            </a:gradFill>
            <a:ln w="9525">
              <a:noFill/>
              <a:miter lim="800000"/>
              <a:headEnd/>
              <a:tailEnd/>
            </a:ln>
            <a:effectLst/>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39" name="Rectangle 14"/>
            <p:cNvSpPr>
              <a:spLocks noChangeArrowheads="1"/>
            </p:cNvSpPr>
            <p:nvPr/>
          </p:nvSpPr>
          <p:spPr bwMode="auto">
            <a:xfrm>
              <a:off x="4707" y="3154"/>
              <a:ext cx="851" cy="311"/>
            </a:xfrm>
            <a:prstGeom prst="rect">
              <a:avLst/>
            </a:prstGeom>
            <a:gradFill rotWithShape="0">
              <a:gsLst>
                <a:gs pos="0">
                  <a:srgbClr val="000000"/>
                </a:gs>
                <a:gs pos="50000">
                  <a:srgbClr val="660066"/>
                </a:gs>
                <a:gs pos="100000">
                  <a:srgbClr val="000000"/>
                </a:gs>
              </a:gsLst>
              <a:lin ang="5400000" scaled="1"/>
            </a:gradFill>
            <a:ln w="9525">
              <a:noFill/>
              <a:miter lim="800000"/>
              <a:headEnd/>
              <a:tailEnd/>
            </a:ln>
            <a:effectLst/>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40" name="Rectangle 15"/>
            <p:cNvSpPr>
              <a:spLocks noChangeArrowheads="1"/>
            </p:cNvSpPr>
            <p:nvPr/>
          </p:nvSpPr>
          <p:spPr bwMode="auto">
            <a:xfrm>
              <a:off x="4900" y="1032"/>
              <a:ext cx="381" cy="221"/>
            </a:xfrm>
            <a:prstGeom prst="rect">
              <a:avLst/>
            </a:prstGeom>
            <a:noFill/>
            <a:ln w="9525">
              <a:noFill/>
              <a:miter lim="800000"/>
              <a:headEnd/>
              <a:tailEnd/>
            </a:ln>
          </p:spPr>
          <p:txBody>
            <a:bodyPr wrap="none" lIns="92075" tIns="46038" rIns="92075" bIns="46038">
              <a:spAutoFit/>
            </a:bodyPr>
            <a:lstStyle/>
            <a:p>
              <a:pPr algn="just" fontAlgn="auto">
                <a:spcBef>
                  <a:spcPts val="0"/>
                </a:spcBef>
                <a:spcAft>
                  <a:spcPts val="0"/>
                </a:spcAft>
                <a:defRPr/>
              </a:pPr>
              <a:r>
                <a:rPr kumimoji="1" lang="zh-CN" altLang="en-US" sz="2800" kern="0" dirty="0">
                  <a:solidFill>
                    <a:srgbClr val="FFFF00"/>
                  </a:solidFill>
                  <a:latin typeface="+mn-lt"/>
                  <a:ea typeface="+mn-ea"/>
                </a:rPr>
                <a:t>屏幕</a:t>
              </a:r>
            </a:p>
          </p:txBody>
        </p:sp>
        <p:sp>
          <p:nvSpPr>
            <p:cNvPr id="41" name="Line 16"/>
            <p:cNvSpPr>
              <a:spLocks noChangeShapeType="1"/>
            </p:cNvSpPr>
            <p:nvPr/>
          </p:nvSpPr>
          <p:spPr bwMode="auto">
            <a:xfrm>
              <a:off x="4080" y="2208"/>
              <a:ext cx="1536" cy="22"/>
            </a:xfrm>
            <a:prstGeom prst="line">
              <a:avLst/>
            </a:prstGeom>
            <a:noFill/>
            <a:ln w="9525">
              <a:solidFill>
                <a:srgbClr val="000000"/>
              </a:solidFill>
              <a:prstDash val="dash"/>
              <a:round/>
              <a:headEnd/>
              <a:tailEnd/>
            </a:ln>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42" name="Line 17"/>
            <p:cNvSpPr>
              <a:spLocks noChangeShapeType="1"/>
            </p:cNvSpPr>
            <p:nvPr/>
          </p:nvSpPr>
          <p:spPr bwMode="auto">
            <a:xfrm>
              <a:off x="4368" y="1920"/>
              <a:ext cx="336" cy="0"/>
            </a:xfrm>
            <a:prstGeom prst="line">
              <a:avLst/>
            </a:prstGeom>
            <a:noFill/>
            <a:ln w="9525">
              <a:solidFill>
                <a:srgbClr val="000000"/>
              </a:solidFill>
              <a:round/>
              <a:headEnd/>
              <a:tailEnd/>
            </a:ln>
          </p:spPr>
          <p:txBody>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43" name="Line 18"/>
            <p:cNvSpPr>
              <a:spLocks noChangeShapeType="1"/>
            </p:cNvSpPr>
            <p:nvPr/>
          </p:nvSpPr>
          <p:spPr bwMode="auto">
            <a:xfrm>
              <a:off x="4368" y="2521"/>
              <a:ext cx="336" cy="0"/>
            </a:xfrm>
            <a:prstGeom prst="line">
              <a:avLst/>
            </a:prstGeom>
            <a:noFill/>
            <a:ln w="9525">
              <a:solidFill>
                <a:srgbClr val="000000"/>
              </a:solidFill>
              <a:round/>
              <a:headEnd/>
              <a:tailEnd/>
            </a:ln>
          </p:spPr>
          <p:txBody>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44" name="Line 19"/>
            <p:cNvSpPr>
              <a:spLocks noChangeShapeType="1"/>
            </p:cNvSpPr>
            <p:nvPr/>
          </p:nvSpPr>
          <p:spPr bwMode="auto">
            <a:xfrm>
              <a:off x="4368" y="1595"/>
              <a:ext cx="336" cy="0"/>
            </a:xfrm>
            <a:prstGeom prst="line">
              <a:avLst/>
            </a:prstGeom>
            <a:noFill/>
            <a:ln w="9525">
              <a:solidFill>
                <a:srgbClr val="000000"/>
              </a:solidFill>
              <a:round/>
              <a:headEnd/>
              <a:tailEnd/>
            </a:ln>
          </p:spPr>
          <p:txBody>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45" name="Line 20"/>
            <p:cNvSpPr>
              <a:spLocks noChangeShapeType="1"/>
            </p:cNvSpPr>
            <p:nvPr/>
          </p:nvSpPr>
          <p:spPr bwMode="auto">
            <a:xfrm>
              <a:off x="4368" y="2845"/>
              <a:ext cx="336" cy="0"/>
            </a:xfrm>
            <a:prstGeom prst="line">
              <a:avLst/>
            </a:prstGeom>
            <a:noFill/>
            <a:ln w="9525">
              <a:solidFill>
                <a:srgbClr val="000000"/>
              </a:solidFill>
              <a:round/>
              <a:headEnd/>
              <a:tailEnd/>
            </a:ln>
          </p:spPr>
          <p:txBody>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46" name="Line 21"/>
            <p:cNvSpPr>
              <a:spLocks noChangeShapeType="1"/>
            </p:cNvSpPr>
            <p:nvPr/>
          </p:nvSpPr>
          <p:spPr bwMode="auto">
            <a:xfrm>
              <a:off x="4368" y="1266"/>
              <a:ext cx="336" cy="0"/>
            </a:xfrm>
            <a:prstGeom prst="line">
              <a:avLst/>
            </a:prstGeom>
            <a:noFill/>
            <a:ln w="9525">
              <a:solidFill>
                <a:srgbClr val="000000"/>
              </a:solidFill>
              <a:round/>
              <a:headEnd/>
              <a:tailEnd/>
            </a:ln>
          </p:spPr>
          <p:txBody>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47" name="Line 22"/>
            <p:cNvSpPr>
              <a:spLocks noChangeShapeType="1"/>
            </p:cNvSpPr>
            <p:nvPr/>
          </p:nvSpPr>
          <p:spPr bwMode="auto">
            <a:xfrm>
              <a:off x="4368" y="3165"/>
              <a:ext cx="336" cy="0"/>
            </a:xfrm>
            <a:prstGeom prst="line">
              <a:avLst/>
            </a:prstGeom>
            <a:noFill/>
            <a:ln w="9525">
              <a:solidFill>
                <a:srgbClr val="000000"/>
              </a:solidFill>
              <a:round/>
              <a:headEnd/>
              <a:tailEnd/>
            </a:ln>
          </p:spPr>
          <p:txBody>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48" name="Line 23"/>
            <p:cNvSpPr>
              <a:spLocks noChangeShapeType="1"/>
            </p:cNvSpPr>
            <p:nvPr/>
          </p:nvSpPr>
          <p:spPr bwMode="auto">
            <a:xfrm>
              <a:off x="4512" y="1264"/>
              <a:ext cx="0" cy="336"/>
            </a:xfrm>
            <a:prstGeom prst="line">
              <a:avLst/>
            </a:prstGeom>
            <a:noFill/>
            <a:ln w="9525">
              <a:solidFill>
                <a:srgbClr val="000000"/>
              </a:solidFill>
              <a:round/>
              <a:headEnd type="triangle" w="med" len="med"/>
              <a:tailEnd type="triangle" w="med" len="med"/>
            </a:ln>
          </p:spPr>
          <p:txBody>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49" name="Line 24"/>
            <p:cNvSpPr>
              <a:spLocks noChangeShapeType="1"/>
            </p:cNvSpPr>
            <p:nvPr/>
          </p:nvSpPr>
          <p:spPr bwMode="auto">
            <a:xfrm>
              <a:off x="4512" y="1583"/>
              <a:ext cx="0" cy="336"/>
            </a:xfrm>
            <a:prstGeom prst="line">
              <a:avLst/>
            </a:prstGeom>
            <a:noFill/>
            <a:ln w="9525">
              <a:solidFill>
                <a:srgbClr val="000000"/>
              </a:solidFill>
              <a:round/>
              <a:headEnd type="triangle" w="med" len="med"/>
              <a:tailEnd type="triangle" w="med" len="med"/>
            </a:ln>
          </p:spPr>
          <p:txBody>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50" name="Line 25"/>
            <p:cNvSpPr>
              <a:spLocks noChangeShapeType="1"/>
            </p:cNvSpPr>
            <p:nvPr/>
          </p:nvSpPr>
          <p:spPr bwMode="auto">
            <a:xfrm>
              <a:off x="4512" y="2509"/>
              <a:ext cx="0" cy="336"/>
            </a:xfrm>
            <a:prstGeom prst="line">
              <a:avLst/>
            </a:prstGeom>
            <a:noFill/>
            <a:ln w="9525">
              <a:solidFill>
                <a:srgbClr val="000000"/>
              </a:solidFill>
              <a:round/>
              <a:headEnd type="triangle" w="med" len="med"/>
              <a:tailEnd type="triangle" w="med" len="med"/>
            </a:ln>
          </p:spPr>
          <p:txBody>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51" name="Line 26"/>
            <p:cNvSpPr>
              <a:spLocks noChangeShapeType="1"/>
            </p:cNvSpPr>
            <p:nvPr/>
          </p:nvSpPr>
          <p:spPr bwMode="auto">
            <a:xfrm>
              <a:off x="4512" y="2833"/>
              <a:ext cx="0" cy="336"/>
            </a:xfrm>
            <a:prstGeom prst="line">
              <a:avLst/>
            </a:prstGeom>
            <a:noFill/>
            <a:ln w="9525">
              <a:solidFill>
                <a:srgbClr val="000000"/>
              </a:solidFill>
              <a:round/>
              <a:headEnd type="triangle" w="med" len="med"/>
              <a:tailEnd type="triangle" w="med" len="med"/>
            </a:ln>
          </p:spPr>
          <p:txBody>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52" name="Line 27"/>
            <p:cNvSpPr>
              <a:spLocks noChangeShapeType="1"/>
            </p:cNvSpPr>
            <p:nvPr/>
          </p:nvSpPr>
          <p:spPr bwMode="auto">
            <a:xfrm>
              <a:off x="4416" y="1928"/>
              <a:ext cx="0" cy="576"/>
            </a:xfrm>
            <a:prstGeom prst="line">
              <a:avLst/>
            </a:prstGeom>
            <a:noFill/>
            <a:ln w="9525">
              <a:solidFill>
                <a:srgbClr val="0000FF"/>
              </a:solidFill>
              <a:round/>
              <a:headEnd type="triangle" w="med" len="med"/>
              <a:tailEnd type="triangle" w="med" len="med"/>
            </a:ln>
          </p:spPr>
          <p:txBody>
            <a:bodyPr/>
            <a:lstStyle/>
            <a:p>
              <a:pPr algn="just" fontAlgn="auto">
                <a:spcBef>
                  <a:spcPts val="0"/>
                </a:spcBef>
                <a:spcAft>
                  <a:spcPts val="0"/>
                </a:spcAft>
                <a:defRPr/>
              </a:pPr>
              <a:endParaRPr lang="zh-CN" altLang="en-US" sz="2800" kern="0">
                <a:solidFill>
                  <a:srgbClr val="0000FF"/>
                </a:solidFill>
                <a:latin typeface="+mn-lt"/>
                <a:ea typeface="+mn-ea"/>
              </a:endParaRPr>
            </a:p>
          </p:txBody>
        </p:sp>
      </p:grpSp>
      <p:sp>
        <p:nvSpPr>
          <p:cNvPr id="53" name="Text Box 28"/>
          <p:cNvSpPr txBox="1">
            <a:spLocks noChangeArrowheads="1"/>
          </p:cNvSpPr>
          <p:nvPr/>
        </p:nvSpPr>
        <p:spPr bwMode="auto">
          <a:xfrm>
            <a:off x="628650" y="1943483"/>
            <a:ext cx="5761799" cy="946150"/>
          </a:xfrm>
          <a:prstGeom prst="rect">
            <a:avLst/>
          </a:prstGeom>
          <a:noFill/>
          <a:ln w="9525">
            <a:noFill/>
            <a:miter lim="800000"/>
            <a:headEnd/>
            <a:tailEnd/>
          </a:ln>
        </p:spPr>
        <p:txBody>
          <a:bodyPr wrap="square">
            <a:spAutoFit/>
          </a:bodyPr>
          <a:lstStyle/>
          <a:p>
            <a:pPr algn="just" fontAlgn="b">
              <a:spcBef>
                <a:spcPct val="50000"/>
              </a:spcBef>
              <a:spcAft>
                <a:spcPts val="0"/>
              </a:spcAft>
              <a:defRPr/>
            </a:pPr>
            <a:r>
              <a:rPr kumimoji="1" lang="en-US" altLang="zh-CN" sz="2800" kern="0" dirty="0">
                <a:solidFill>
                  <a:srgbClr val="0000FF"/>
                </a:solidFill>
                <a:latin typeface="+mn-lt"/>
                <a:ea typeface="+mn-ea"/>
              </a:rPr>
              <a:t>(1)</a:t>
            </a:r>
            <a:r>
              <a:rPr kumimoji="1" lang="zh-CN" altLang="en-US" sz="2800" kern="0" dirty="0">
                <a:solidFill>
                  <a:srgbClr val="0000FF"/>
                </a:solidFill>
                <a:latin typeface="+mn-lt"/>
                <a:ea typeface="+mn-ea"/>
              </a:rPr>
              <a:t>中央明纹最亮，也最宽，是各级明纹宽度的二倍。</a:t>
            </a:r>
            <a:endParaRPr kumimoji="1" lang="en-US" altLang="zh-CN" sz="2800" kern="0" dirty="0">
              <a:solidFill>
                <a:srgbClr val="0000FF"/>
              </a:solidFill>
              <a:latin typeface="+mn-lt"/>
              <a:ea typeface="+mn-ea"/>
            </a:endParaRPr>
          </a:p>
        </p:txBody>
      </p:sp>
      <p:sp>
        <p:nvSpPr>
          <p:cNvPr id="54" name="Text Box 29"/>
          <p:cNvSpPr txBox="1">
            <a:spLocks noChangeArrowheads="1"/>
          </p:cNvSpPr>
          <p:nvPr/>
        </p:nvSpPr>
        <p:spPr bwMode="auto">
          <a:xfrm>
            <a:off x="628651" y="3111883"/>
            <a:ext cx="5761798" cy="946150"/>
          </a:xfrm>
          <a:prstGeom prst="rect">
            <a:avLst/>
          </a:prstGeom>
          <a:noFill/>
          <a:ln w="9525">
            <a:noFill/>
            <a:miter lim="800000"/>
            <a:headEnd/>
            <a:tailEnd/>
          </a:ln>
        </p:spPr>
        <p:txBody>
          <a:bodyPr wrap="square">
            <a:spAutoFit/>
          </a:bodyPr>
          <a:lstStyle/>
          <a:p>
            <a:pPr algn="just" fontAlgn="b">
              <a:spcBef>
                <a:spcPct val="50000"/>
              </a:spcBef>
              <a:spcAft>
                <a:spcPts val="0"/>
              </a:spcAft>
              <a:defRPr/>
            </a:pPr>
            <a:r>
              <a:rPr kumimoji="1" lang="en-US" altLang="zh-CN" sz="2800" kern="0" dirty="0">
                <a:solidFill>
                  <a:srgbClr val="0000FF"/>
                </a:solidFill>
                <a:latin typeface="+mn-lt"/>
                <a:ea typeface="+mn-ea"/>
              </a:rPr>
              <a:t>(2)</a:t>
            </a:r>
            <a:r>
              <a:rPr kumimoji="1" lang="zh-CN" altLang="en-US" sz="2800" kern="0" dirty="0">
                <a:solidFill>
                  <a:srgbClr val="0000FF"/>
                </a:solidFill>
                <a:latin typeface="+mn-lt"/>
                <a:ea typeface="+mn-ea"/>
              </a:rPr>
              <a:t>各级明条纹的光强随级数的增加而减小。</a:t>
            </a:r>
            <a:endParaRPr kumimoji="1" lang="en-US" altLang="zh-CN" sz="2800" kern="0" dirty="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55" name="Text Box 30"/>
              <p:cNvSpPr txBox="1">
                <a:spLocks noChangeArrowheads="1"/>
              </p:cNvSpPr>
              <p:nvPr/>
            </p:nvSpPr>
            <p:spPr bwMode="auto">
              <a:xfrm>
                <a:off x="628651" y="4280283"/>
                <a:ext cx="5761798" cy="946150"/>
              </a:xfrm>
              <a:prstGeom prst="rect">
                <a:avLst/>
              </a:prstGeom>
              <a:noFill/>
              <a:ln w="9525">
                <a:noFill/>
                <a:miter lim="800000"/>
                <a:headEnd/>
                <a:tailEnd/>
              </a:ln>
            </p:spPr>
            <p:txBody>
              <a:bodyPr wrap="square">
                <a:spAutoFit/>
              </a:bodyPr>
              <a:lstStyle/>
              <a:p>
                <a:pPr algn="just" fontAlgn="auto">
                  <a:spcBef>
                    <a:spcPts val="0"/>
                  </a:spcBef>
                  <a:spcAft>
                    <a:spcPts val="0"/>
                  </a:spcAft>
                  <a:defRPr/>
                </a:pPr>
                <a:r>
                  <a:rPr kumimoji="1" lang="en-US" altLang="zh-CN" sz="2800" kern="0" dirty="0">
                    <a:solidFill>
                      <a:srgbClr val="0000FF"/>
                    </a:solidFill>
                    <a:latin typeface="+mn-lt"/>
                    <a:ea typeface="+mn-ea"/>
                  </a:rPr>
                  <a:t>(3)</a:t>
                </a:r>
                <a:r>
                  <a:rPr kumimoji="1" lang="zh-CN" altLang="en-US" sz="2800" kern="0" dirty="0">
                    <a:solidFill>
                      <a:srgbClr val="0000FF"/>
                    </a:solidFill>
                    <a:latin typeface="+mn-lt"/>
                    <a:ea typeface="+mn-ea"/>
                  </a:rPr>
                  <a:t>单缝</a:t>
                </a:r>
                <a14:m>
                  <m:oMath xmlns:m="http://schemas.openxmlformats.org/officeDocument/2006/math">
                    <m:r>
                      <a:rPr lang="en-US" altLang="zh-CN" sz="2800" b="0" i="1" smtClean="0">
                        <a:solidFill>
                          <a:srgbClr val="0000FF"/>
                        </a:solidFill>
                        <a:latin typeface="Cambria Math" panose="02040503050406030204" pitchFamily="18" charset="0"/>
                      </a:rPr>
                      <m:t>𝑎</m:t>
                    </m:r>
                  </m:oMath>
                </a14:m>
                <a:r>
                  <a:rPr kumimoji="1" lang="zh-CN" altLang="en-US" sz="2800" kern="0" dirty="0">
                    <a:solidFill>
                      <a:srgbClr val="0000FF"/>
                    </a:solidFill>
                    <a:latin typeface="+mn-lt"/>
                    <a:ea typeface="+mn-ea"/>
                  </a:rPr>
                  <a:t>越小，条纹越宽，即衍射越明显。</a:t>
                </a:r>
              </a:p>
            </p:txBody>
          </p:sp>
        </mc:Choice>
        <mc:Fallback xmlns="">
          <p:sp>
            <p:nvSpPr>
              <p:cNvPr id="55" name="Text Box 30"/>
              <p:cNvSpPr txBox="1">
                <a:spLocks noRot="1" noChangeAspect="1" noMove="1" noResize="1" noEditPoints="1" noAdjustHandles="1" noChangeArrowheads="1" noChangeShapeType="1" noTextEdit="1"/>
              </p:cNvSpPr>
              <p:nvPr/>
            </p:nvSpPr>
            <p:spPr bwMode="auto">
              <a:xfrm>
                <a:off x="628651" y="4280283"/>
                <a:ext cx="5761798" cy="946150"/>
              </a:xfrm>
              <a:prstGeom prst="rect">
                <a:avLst/>
              </a:prstGeom>
              <a:blipFill>
                <a:blip r:embed="rId4"/>
                <a:stretch>
                  <a:fillRect l="-2116" t="-6452" r="-2222" b="-18065"/>
                </a:stretch>
              </a:blipFill>
              <a:ln w="9525">
                <a:noFill/>
                <a:miter lim="800000"/>
                <a:headEnd/>
                <a:tailEnd/>
              </a:ln>
            </p:spPr>
            <p:txBody>
              <a:bodyPr/>
              <a:lstStyle/>
              <a:p>
                <a:r>
                  <a:rPr lang="zh-CN" altLang="en-US">
                    <a:noFill/>
                  </a:rPr>
                  <a:t> </a:t>
                </a:r>
              </a:p>
            </p:txBody>
          </p:sp>
        </mc:Fallback>
      </mc:AlternateContent>
      <p:sp>
        <p:nvSpPr>
          <p:cNvPr id="28" name="Rectangle 26"/>
          <p:cNvSpPr>
            <a:spLocks noChangeArrowheads="1"/>
          </p:cNvSpPr>
          <p:nvPr/>
        </p:nvSpPr>
        <p:spPr bwMode="auto">
          <a:xfrm>
            <a:off x="628651" y="479679"/>
            <a:ext cx="48799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 typeface="创艺简宋体"/>
              <a:buNone/>
            </a:pPr>
            <a:r>
              <a:rPr kumimoji="1" lang="zh-CN" altLang="en-US" sz="2800" dirty="0">
                <a:solidFill>
                  <a:srgbClr val="6600CC"/>
                </a:solidFill>
                <a:latin typeface="+mn-lt"/>
                <a:ea typeface="+mn-ea"/>
              </a:rPr>
              <a:t>三、单缝衍射</a:t>
            </a:r>
          </a:p>
        </p:txBody>
      </p:sp>
    </p:spTree>
    <p:extLst>
      <p:ext uri="{BB962C8B-B14F-4D97-AF65-F5344CB8AC3E}">
        <p14:creationId xmlns:p14="http://schemas.microsoft.com/office/powerpoint/2010/main" val="22555443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left)">
                                      <p:cBhvr>
                                        <p:cTn id="10" dur="500"/>
                                        <p:tgtEl>
                                          <p:spTgt spid="29"/>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6" presetClass="entr" presetSubtype="42"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outHorizontal)">
                                      <p:cBhvr>
                                        <p:cTn id="15" dur="500"/>
                                        <p:tgtEl>
                                          <p:spTgt spid="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3">
                                            <p:txEl>
                                              <p:pRg st="0" end="0"/>
                                            </p:txEl>
                                          </p:spTgt>
                                        </p:tgtEl>
                                        <p:attrNameLst>
                                          <p:attrName>style.visibility</p:attrName>
                                        </p:attrNameLst>
                                      </p:cBhvr>
                                      <p:to>
                                        <p:strVal val="visible"/>
                                      </p:to>
                                    </p:set>
                                    <p:animEffect transition="in" filter="wipe(left)">
                                      <p:cBhvr>
                                        <p:cTn id="20" dur="500"/>
                                        <p:tgtEl>
                                          <p:spTgt spid="53">
                                            <p:txEl>
                                              <p:pRg st="0" end="0"/>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54">
                                            <p:txEl>
                                              <p:pRg st="0" end="0"/>
                                            </p:txEl>
                                          </p:spTgt>
                                        </p:tgtEl>
                                        <p:attrNameLst>
                                          <p:attrName>style.visibility</p:attrName>
                                        </p:attrNameLst>
                                      </p:cBhvr>
                                      <p:to>
                                        <p:strVal val="visible"/>
                                      </p:to>
                                    </p:set>
                                    <p:animEffect transition="in" filter="wipe(left)">
                                      <p:cBhvr>
                                        <p:cTn id="25" dur="500"/>
                                        <p:tgtEl>
                                          <p:spTgt spid="54">
                                            <p:txEl>
                                              <p:pRg st="0" end="0"/>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wipe(left)">
                                      <p:cBhvr>
                                        <p:cTn id="30" dur="500"/>
                                        <p:tgtEl>
                                          <p:spTgt spid="5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wipe(left)">
                                      <p:cBhvr>
                                        <p:cTn id="3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utoUpdateAnimBg="0"/>
      <p:bldP spid="30" grpId="0" autoUpdateAnimBg="0"/>
      <p:bldP spid="53" grpId="0" build="p" autoUpdateAnimBg="0"/>
      <p:bldP spid="54" grpId="0" build="p" autoUpdateAnimBg="0"/>
      <p:bldP spid="55" grpId="0" autoUpdateAnimBg="0"/>
      <p:bldP spid="28"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4"/>
          <p:cNvSpPr>
            <a:spLocks noChangeArrowheads="1"/>
          </p:cNvSpPr>
          <p:nvPr/>
        </p:nvSpPr>
        <p:spPr bwMode="auto">
          <a:xfrm>
            <a:off x="958934" y="585408"/>
            <a:ext cx="5032147" cy="523220"/>
          </a:xfrm>
          <a:prstGeom prst="rect">
            <a:avLst/>
          </a:prstGeom>
          <a:noFill/>
          <a:ln w="9525">
            <a:noFill/>
            <a:miter lim="800000"/>
            <a:headEnd/>
            <a:tailEnd/>
          </a:ln>
        </p:spPr>
        <p:txBody>
          <a:bodyPr wrap="none">
            <a:spAutoFit/>
          </a:bodyPr>
          <a:lstStyle/>
          <a:p>
            <a:pPr algn="just" fontAlgn="auto">
              <a:spcBef>
                <a:spcPct val="50000"/>
              </a:spcBef>
              <a:spcAft>
                <a:spcPts val="0"/>
              </a:spcAft>
            </a:pPr>
            <a:r>
              <a:rPr lang="en-US" altLang="zh-CN" sz="2800" kern="0" dirty="0">
                <a:solidFill>
                  <a:srgbClr val="0000FF"/>
                </a:solidFill>
                <a:latin typeface="+mn-ea"/>
                <a:ea typeface="+mn-ea"/>
              </a:rPr>
              <a:t>2</a:t>
            </a:r>
            <a:r>
              <a:rPr lang="zh-CN" altLang="en-US" sz="2800" kern="0" dirty="0">
                <a:solidFill>
                  <a:srgbClr val="0000FF"/>
                </a:solidFill>
                <a:latin typeface="+mn-ea"/>
                <a:ea typeface="+mn-ea"/>
              </a:rPr>
              <a:t>、单缝夫琅禾费衍射的光路图</a:t>
            </a:r>
            <a:endParaRPr lang="en-US" altLang="zh-CN" sz="2800" kern="0" dirty="0">
              <a:solidFill>
                <a:srgbClr val="0000FF"/>
              </a:solidFill>
              <a:latin typeface="+mn-ea"/>
              <a:ea typeface="+mn-ea"/>
            </a:endParaRPr>
          </a:p>
        </p:txBody>
      </p:sp>
      <p:grpSp>
        <p:nvGrpSpPr>
          <p:cNvPr id="11" name="Group 70"/>
          <p:cNvGrpSpPr>
            <a:grpSpLocks/>
          </p:cNvGrpSpPr>
          <p:nvPr/>
        </p:nvGrpSpPr>
        <p:grpSpPr bwMode="auto">
          <a:xfrm>
            <a:off x="671195" y="4640772"/>
            <a:ext cx="8442769" cy="1692549"/>
            <a:chOff x="385" y="3203"/>
            <a:chExt cx="4899" cy="953"/>
          </a:xfrm>
        </p:grpSpPr>
        <p:sp>
          <p:nvSpPr>
            <p:cNvPr id="125" name="AutoShape 69"/>
            <p:cNvSpPr>
              <a:spLocks noChangeArrowheads="1"/>
            </p:cNvSpPr>
            <p:nvPr/>
          </p:nvSpPr>
          <p:spPr bwMode="auto">
            <a:xfrm>
              <a:off x="385" y="3203"/>
              <a:ext cx="4899" cy="953"/>
            </a:xfrm>
            <a:prstGeom prst="roundRect">
              <a:avLst>
                <a:gd name="adj" fmla="val 16667"/>
              </a:avLst>
            </a:prstGeom>
            <a:solidFill>
              <a:srgbClr val="D3DDDF"/>
            </a:solidFill>
            <a:ln w="9525">
              <a:noFill/>
              <a:miter lim="800000"/>
              <a:headEnd/>
              <a:tailEnd/>
            </a:ln>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26" name="Rectangle 65"/>
            <p:cNvSpPr>
              <a:spLocks noChangeArrowheads="1"/>
            </p:cNvSpPr>
            <p:nvPr/>
          </p:nvSpPr>
          <p:spPr bwMode="auto">
            <a:xfrm>
              <a:off x="521" y="3294"/>
              <a:ext cx="4643" cy="780"/>
            </a:xfrm>
            <a:prstGeom prst="rect">
              <a:avLst/>
            </a:prstGeom>
            <a:noFill/>
            <a:ln w="9525">
              <a:noFill/>
              <a:miter lim="800000"/>
              <a:headEnd/>
              <a:tailEnd/>
            </a:ln>
          </p:spPr>
          <p:txBody>
            <a:bodyPr wrap="square">
              <a:spAutoFit/>
            </a:bodyPr>
            <a:lstStyle/>
            <a:p>
              <a:pPr algn="just" fontAlgn="auto">
                <a:spcBef>
                  <a:spcPts val="0"/>
                </a:spcBef>
                <a:spcAft>
                  <a:spcPts val="0"/>
                </a:spcAft>
                <a:defRPr/>
              </a:pPr>
              <a:r>
                <a:rPr kumimoji="1" lang="zh-CN" altLang="en-US" sz="2800" kern="0" dirty="0">
                  <a:solidFill>
                    <a:srgbClr val="0000FF"/>
                  </a:solidFill>
                  <a:latin typeface="+mn-lt"/>
                  <a:ea typeface="+mn-ea"/>
                </a:rPr>
                <a:t>菲涅耳根据通过单缝的光波的对称性，提出了</a:t>
              </a:r>
              <a:r>
                <a:rPr kumimoji="1" lang="zh-CN" altLang="en-US" sz="2800" kern="0" dirty="0">
                  <a:solidFill>
                    <a:srgbClr val="FF0000"/>
                  </a:solidFill>
                  <a:latin typeface="+mn-lt"/>
                  <a:ea typeface="+mn-ea"/>
                </a:rPr>
                <a:t>半波带</a:t>
              </a:r>
              <a:r>
                <a:rPr kumimoji="1" lang="zh-CN" altLang="en-US" sz="2800" kern="0" dirty="0">
                  <a:solidFill>
                    <a:srgbClr val="0000FF"/>
                  </a:solidFill>
                  <a:latin typeface="+mn-lt"/>
                  <a:ea typeface="+mn-ea"/>
                </a:rPr>
                <a:t>（</a:t>
              </a:r>
              <a:r>
                <a:rPr lang="en-US" altLang="zh-CN" sz="2800" i="1" kern="0" dirty="0">
                  <a:solidFill>
                    <a:srgbClr val="0000FF"/>
                  </a:solidFill>
                  <a:latin typeface="+mn-lt"/>
                  <a:ea typeface="+mn-ea"/>
                </a:rPr>
                <a:t>half-wave band</a:t>
              </a:r>
              <a:r>
                <a:rPr lang="zh-CN" altLang="en-US" sz="2800" kern="0" dirty="0">
                  <a:solidFill>
                    <a:srgbClr val="0000FF"/>
                  </a:solidFill>
                  <a:latin typeface="+mn-lt"/>
                  <a:ea typeface="+mn-ea"/>
                </a:rPr>
                <a:t>）</a:t>
              </a:r>
              <a:r>
                <a:rPr kumimoji="1" lang="zh-CN" altLang="en-US" sz="2800" kern="0" dirty="0">
                  <a:solidFill>
                    <a:srgbClr val="FF0000"/>
                  </a:solidFill>
                  <a:latin typeface="+mn-lt"/>
                  <a:ea typeface="+mn-ea"/>
                </a:rPr>
                <a:t>理论</a:t>
              </a:r>
              <a:r>
                <a:rPr kumimoji="1" lang="zh-CN" altLang="en-US" sz="2800" kern="0" dirty="0">
                  <a:solidFill>
                    <a:srgbClr val="0000FF"/>
                  </a:solidFill>
                  <a:latin typeface="+mn-lt"/>
                  <a:ea typeface="+mn-ea"/>
                </a:rPr>
                <a:t>，用代数加法或矢量图解代替积分，可简单地解释衍射现象。</a:t>
              </a:r>
            </a:p>
          </p:txBody>
        </p:sp>
      </p:grpSp>
      <p:grpSp>
        <p:nvGrpSpPr>
          <p:cNvPr id="3" name="组合 2"/>
          <p:cNvGrpSpPr/>
          <p:nvPr/>
        </p:nvGrpSpPr>
        <p:grpSpPr>
          <a:xfrm>
            <a:off x="1005636" y="1399096"/>
            <a:ext cx="7545909" cy="2732087"/>
            <a:chOff x="1005636" y="1399096"/>
            <a:chExt cx="7545909" cy="2732087"/>
          </a:xfrm>
        </p:grpSpPr>
        <p:grpSp>
          <p:nvGrpSpPr>
            <p:cNvPr id="2" name="组合 1"/>
            <p:cNvGrpSpPr/>
            <p:nvPr/>
          </p:nvGrpSpPr>
          <p:grpSpPr>
            <a:xfrm>
              <a:off x="1005636" y="1399096"/>
              <a:ext cx="7545909" cy="2732087"/>
              <a:chOff x="1005636" y="1399096"/>
              <a:chExt cx="7545909" cy="2732087"/>
            </a:xfrm>
          </p:grpSpPr>
          <p:grpSp>
            <p:nvGrpSpPr>
              <p:cNvPr id="66" name="Group 68"/>
              <p:cNvGrpSpPr>
                <a:grpSpLocks/>
              </p:cNvGrpSpPr>
              <p:nvPr/>
            </p:nvGrpSpPr>
            <p:grpSpPr bwMode="auto">
              <a:xfrm>
                <a:off x="1102995" y="1399096"/>
                <a:ext cx="7448550" cy="2732087"/>
                <a:chOff x="748" y="845"/>
                <a:chExt cx="4692" cy="1721"/>
              </a:xfrm>
            </p:grpSpPr>
            <p:pic>
              <p:nvPicPr>
                <p:cNvPr id="67" name="Picture 62" descr="单缝衍射5"/>
                <p:cNvPicPr>
                  <a:picLocks noChangeAspect="1" noChangeArrowheads="1"/>
                </p:cNvPicPr>
                <p:nvPr/>
              </p:nvPicPr>
              <p:blipFill>
                <a:blip r:embed="rId3">
                  <a:extLst>
                    <a:ext uri="{28A0092B-C50C-407E-A947-70E740481C1C}">
                      <a14:useLocalDpi xmlns:a14="http://schemas.microsoft.com/office/drawing/2010/main" val="0"/>
                    </a:ext>
                  </a:extLst>
                </a:blip>
                <a:srcRect l="81120" b="26996"/>
                <a:stretch>
                  <a:fillRect/>
                </a:stretch>
              </p:blipFill>
              <p:spPr bwMode="auto">
                <a:xfrm>
                  <a:off x="4712" y="845"/>
                  <a:ext cx="728" cy="153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nvGrpSpPr>
                <p:cNvPr id="68" name="Group 66"/>
                <p:cNvGrpSpPr>
                  <a:grpSpLocks/>
                </p:cNvGrpSpPr>
                <p:nvPr/>
              </p:nvGrpSpPr>
              <p:grpSpPr bwMode="auto">
                <a:xfrm>
                  <a:off x="748" y="1069"/>
                  <a:ext cx="3880" cy="1497"/>
                  <a:chOff x="748" y="1069"/>
                  <a:chExt cx="3880" cy="1497"/>
                </a:xfrm>
              </p:grpSpPr>
              <p:sp>
                <p:nvSpPr>
                  <p:cNvPr id="70" name="Line 7"/>
                  <p:cNvSpPr>
                    <a:spLocks noChangeShapeType="1"/>
                  </p:cNvSpPr>
                  <p:nvPr/>
                </p:nvSpPr>
                <p:spPr bwMode="auto">
                  <a:xfrm flipV="1">
                    <a:off x="3144" y="1417"/>
                    <a:ext cx="1260" cy="415"/>
                  </a:xfrm>
                  <a:prstGeom prst="line">
                    <a:avLst/>
                  </a:prstGeom>
                  <a:noFill/>
                  <a:ln w="28575">
                    <a:solidFill>
                      <a:srgbClr val="FF0000"/>
                    </a:solidFill>
                    <a:round/>
                    <a:headEnd/>
                    <a:tailEnd/>
                  </a:ln>
                </p:spPr>
                <p:txBody>
                  <a:bodyPr lIns="90000" tIns="46800" rIns="90000" bIns="46800"/>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grpSp>
                <p:nvGrpSpPr>
                  <p:cNvPr id="71" name="Group 8"/>
                  <p:cNvGrpSpPr>
                    <a:grpSpLocks/>
                  </p:cNvGrpSpPr>
                  <p:nvPr/>
                </p:nvGrpSpPr>
                <p:grpSpPr bwMode="auto">
                  <a:xfrm>
                    <a:off x="3016" y="1069"/>
                    <a:ext cx="136" cy="1497"/>
                    <a:chOff x="3969" y="2432"/>
                    <a:chExt cx="84" cy="1271"/>
                  </a:xfrm>
                </p:grpSpPr>
                <p:sp>
                  <p:nvSpPr>
                    <p:cNvPr id="162" name="Freeform 9"/>
                    <p:cNvSpPr>
                      <a:spLocks/>
                    </p:cNvSpPr>
                    <p:nvPr/>
                  </p:nvSpPr>
                  <p:spPr bwMode="auto">
                    <a:xfrm>
                      <a:off x="4000" y="2432"/>
                      <a:ext cx="53" cy="1271"/>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 name="T12" fmla="*/ 0 w 53"/>
                        <a:gd name="T13" fmla="*/ 0 h 1271"/>
                        <a:gd name="T14" fmla="*/ 53 w 53"/>
                        <a:gd name="T15" fmla="*/ 1271 h 1271"/>
                      </a:gdLst>
                      <a:ahLst/>
                      <a:cxnLst>
                        <a:cxn ang="T8">
                          <a:pos x="T0" y="T1"/>
                        </a:cxn>
                        <a:cxn ang="T9">
                          <a:pos x="T2" y="T3"/>
                        </a:cxn>
                        <a:cxn ang="T10">
                          <a:pos x="T4" y="T5"/>
                        </a:cxn>
                        <a:cxn ang="T11">
                          <a:pos x="T6" y="T7"/>
                        </a:cxn>
                      </a:cxnLst>
                      <a:rect l="T12" t="T13" r="T14" b="T15"/>
                      <a:pathLst>
                        <a:path w="53" h="1271">
                          <a:moveTo>
                            <a:pt x="8" y="91"/>
                          </a:moveTo>
                          <a:cubicBezTo>
                            <a:pt x="16" y="0"/>
                            <a:pt x="53" y="454"/>
                            <a:pt x="53" y="635"/>
                          </a:cubicBezTo>
                          <a:cubicBezTo>
                            <a:pt x="53" y="816"/>
                            <a:pt x="16" y="1271"/>
                            <a:pt x="8" y="1180"/>
                          </a:cubicBezTo>
                          <a:cubicBezTo>
                            <a:pt x="0" y="1089"/>
                            <a:pt x="0" y="182"/>
                            <a:pt x="8" y="91"/>
                          </a:cubicBezTo>
                          <a:close/>
                        </a:path>
                      </a:pathLst>
                    </a:custGeom>
                    <a:solidFill>
                      <a:srgbClr val="00CC00"/>
                    </a:solidFill>
                    <a:ln w="9525" cap="flat" cmpd="sng">
                      <a:noFill/>
                      <a:prstDash val="solid"/>
                      <a:round/>
                      <a:headEnd/>
                      <a:tailEnd/>
                    </a:ln>
                  </p:spPr>
                  <p:txBody>
                    <a:bodyPr lIns="90000" tIns="46800" rIns="90000" bIns="46800">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163" name="Freeform 10"/>
                    <p:cNvSpPr>
                      <a:spLocks/>
                    </p:cNvSpPr>
                    <p:nvPr/>
                  </p:nvSpPr>
                  <p:spPr bwMode="auto">
                    <a:xfrm flipH="1">
                      <a:off x="3969" y="2432"/>
                      <a:ext cx="53" cy="1271"/>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 name="T12" fmla="*/ 0 w 53"/>
                        <a:gd name="T13" fmla="*/ 0 h 1271"/>
                        <a:gd name="T14" fmla="*/ 53 w 53"/>
                        <a:gd name="T15" fmla="*/ 1271 h 1271"/>
                      </a:gdLst>
                      <a:ahLst/>
                      <a:cxnLst>
                        <a:cxn ang="T8">
                          <a:pos x="T0" y="T1"/>
                        </a:cxn>
                        <a:cxn ang="T9">
                          <a:pos x="T2" y="T3"/>
                        </a:cxn>
                        <a:cxn ang="T10">
                          <a:pos x="T4" y="T5"/>
                        </a:cxn>
                        <a:cxn ang="T11">
                          <a:pos x="T6" y="T7"/>
                        </a:cxn>
                      </a:cxnLst>
                      <a:rect l="T12" t="T13" r="T14" b="T15"/>
                      <a:pathLst>
                        <a:path w="53" h="1271">
                          <a:moveTo>
                            <a:pt x="8" y="91"/>
                          </a:moveTo>
                          <a:cubicBezTo>
                            <a:pt x="16" y="0"/>
                            <a:pt x="53" y="454"/>
                            <a:pt x="53" y="635"/>
                          </a:cubicBezTo>
                          <a:cubicBezTo>
                            <a:pt x="53" y="816"/>
                            <a:pt x="16" y="1271"/>
                            <a:pt x="8" y="1180"/>
                          </a:cubicBezTo>
                          <a:cubicBezTo>
                            <a:pt x="0" y="1089"/>
                            <a:pt x="0" y="182"/>
                            <a:pt x="8" y="91"/>
                          </a:cubicBezTo>
                          <a:close/>
                        </a:path>
                      </a:pathLst>
                    </a:custGeom>
                    <a:solidFill>
                      <a:srgbClr val="00CC00"/>
                    </a:solidFill>
                    <a:ln w="9525" cap="flat" cmpd="sng">
                      <a:noFill/>
                      <a:prstDash val="solid"/>
                      <a:round/>
                      <a:headEnd/>
                      <a:tailEnd/>
                    </a:ln>
                  </p:spPr>
                  <p:txBody>
                    <a:bodyPr lIns="90000" tIns="46800" rIns="90000" bIns="46800">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grpSp>
              <p:grpSp>
                <p:nvGrpSpPr>
                  <p:cNvPr id="77" name="Group 11"/>
                  <p:cNvGrpSpPr>
                    <a:grpSpLocks/>
                  </p:cNvGrpSpPr>
                  <p:nvPr/>
                </p:nvGrpSpPr>
                <p:grpSpPr bwMode="auto">
                  <a:xfrm>
                    <a:off x="4381" y="1154"/>
                    <a:ext cx="48" cy="1344"/>
                    <a:chOff x="3648" y="1008"/>
                    <a:chExt cx="48" cy="1344"/>
                  </a:xfrm>
                </p:grpSpPr>
                <p:sp>
                  <p:nvSpPr>
                    <p:cNvPr id="160" name="Rectangle 12"/>
                    <p:cNvSpPr>
                      <a:spLocks noChangeArrowheads="1"/>
                    </p:cNvSpPr>
                    <p:nvPr/>
                  </p:nvSpPr>
                  <p:spPr bwMode="auto">
                    <a:xfrm>
                      <a:off x="3648" y="1008"/>
                      <a:ext cx="48" cy="1344"/>
                    </a:xfrm>
                    <a:prstGeom prst="rect">
                      <a:avLst/>
                    </a:prstGeom>
                    <a:solidFill>
                      <a:srgbClr val="FFFF00"/>
                    </a:solidFill>
                    <a:ln w="9525">
                      <a:solidFill>
                        <a:srgbClr val="9900CC"/>
                      </a:solidFill>
                      <a:miter lim="800000"/>
                      <a:headEnd/>
                      <a:tailEnd/>
                    </a:ln>
                  </p:spPr>
                  <p:txBody>
                    <a:bodyPr wrap="none" lIns="90000" tIns="46800" rIns="90000" bIns="46800" anchor="ct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161" name="Line 13"/>
                    <p:cNvSpPr>
                      <a:spLocks noChangeShapeType="1"/>
                    </p:cNvSpPr>
                    <p:nvPr/>
                  </p:nvSpPr>
                  <p:spPr bwMode="auto">
                    <a:xfrm>
                      <a:off x="3648" y="1008"/>
                      <a:ext cx="0" cy="1344"/>
                    </a:xfrm>
                    <a:prstGeom prst="line">
                      <a:avLst/>
                    </a:prstGeom>
                    <a:noFill/>
                    <a:ln w="38100">
                      <a:solidFill>
                        <a:srgbClr val="9900CC"/>
                      </a:solidFill>
                      <a:round/>
                      <a:headEnd/>
                      <a:tailEnd/>
                    </a:ln>
                  </p:spPr>
                  <p:txBody>
                    <a:bodyPr wrap="none" lIns="90000" tIns="46800" rIns="90000" bIns="46800" anchor="ct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grpSp>
              <p:sp>
                <p:nvSpPr>
                  <p:cNvPr id="78" name="Line 14"/>
                  <p:cNvSpPr>
                    <a:spLocks noChangeAspect="1" noChangeShapeType="1"/>
                  </p:cNvSpPr>
                  <p:nvPr/>
                </p:nvSpPr>
                <p:spPr bwMode="auto">
                  <a:xfrm flipH="1">
                    <a:off x="3124" y="1411"/>
                    <a:ext cx="1250" cy="179"/>
                  </a:xfrm>
                  <a:prstGeom prst="line">
                    <a:avLst/>
                  </a:prstGeom>
                  <a:noFill/>
                  <a:ln w="28575">
                    <a:solidFill>
                      <a:srgbClr val="FF0000"/>
                    </a:solidFill>
                    <a:round/>
                    <a:headEnd/>
                    <a:tailEnd/>
                  </a:ln>
                </p:spPr>
                <p:txBody>
                  <a:bodyPr lIns="90000" tIns="46800" rIns="90000" bIns="46800"/>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79" name="Line 15"/>
                  <p:cNvSpPr>
                    <a:spLocks noChangeShapeType="1"/>
                  </p:cNvSpPr>
                  <p:nvPr/>
                </p:nvSpPr>
                <p:spPr bwMode="auto">
                  <a:xfrm>
                    <a:off x="748" y="1839"/>
                    <a:ext cx="3880" cy="0"/>
                  </a:xfrm>
                  <a:prstGeom prst="line">
                    <a:avLst/>
                  </a:prstGeom>
                  <a:noFill/>
                  <a:ln w="12700">
                    <a:solidFill>
                      <a:srgbClr val="000000"/>
                    </a:solidFill>
                    <a:prstDash val="dash"/>
                    <a:round/>
                    <a:headEnd type="none" w="med" len="sm"/>
                    <a:tailEnd type="none" w="med" len="sm"/>
                  </a:ln>
                </p:spPr>
                <p:txBody>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82" name="Arc 16"/>
                  <p:cNvSpPr>
                    <a:spLocks/>
                  </p:cNvSpPr>
                  <p:nvPr/>
                </p:nvSpPr>
                <p:spPr bwMode="auto">
                  <a:xfrm rot="1696153">
                    <a:off x="2643" y="1735"/>
                    <a:ext cx="66" cy="148"/>
                  </a:xfrm>
                  <a:custGeom>
                    <a:avLst/>
                    <a:gdLst>
                      <a:gd name="T0" fmla="*/ 0 w 19216"/>
                      <a:gd name="T1" fmla="*/ 0 h 21600"/>
                      <a:gd name="T2" fmla="*/ 0 w 19216"/>
                      <a:gd name="T3" fmla="*/ 1 h 21600"/>
                      <a:gd name="T4" fmla="*/ 0 w 19216"/>
                      <a:gd name="T5" fmla="*/ 1 h 21600"/>
                      <a:gd name="T6" fmla="*/ 0 60000 65536"/>
                      <a:gd name="T7" fmla="*/ 0 60000 65536"/>
                      <a:gd name="T8" fmla="*/ 0 60000 65536"/>
                      <a:gd name="T9" fmla="*/ 0 w 19216"/>
                      <a:gd name="T10" fmla="*/ 0 h 21600"/>
                      <a:gd name="T11" fmla="*/ 19216 w 19216"/>
                      <a:gd name="T12" fmla="*/ 21600 h 21600"/>
                    </a:gdLst>
                    <a:ahLst/>
                    <a:cxnLst>
                      <a:cxn ang="T6">
                        <a:pos x="T0" y="T1"/>
                      </a:cxn>
                      <a:cxn ang="T7">
                        <a:pos x="T2" y="T3"/>
                      </a:cxn>
                      <a:cxn ang="T8">
                        <a:pos x="T4" y="T5"/>
                      </a:cxn>
                    </a:cxnLst>
                    <a:rect l="T9" t="T10" r="T11" b="T12"/>
                    <a:pathLst>
                      <a:path w="19216" h="21600" fill="none" extrusionOk="0">
                        <a:moveTo>
                          <a:pt x="-1" y="0"/>
                        </a:moveTo>
                        <a:cubicBezTo>
                          <a:pt x="8098" y="0"/>
                          <a:pt x="15516" y="4530"/>
                          <a:pt x="19215" y="11735"/>
                        </a:cubicBezTo>
                      </a:path>
                      <a:path w="19216" h="21600" stroke="0" extrusionOk="0">
                        <a:moveTo>
                          <a:pt x="-1" y="0"/>
                        </a:moveTo>
                        <a:cubicBezTo>
                          <a:pt x="8098" y="0"/>
                          <a:pt x="15516" y="4530"/>
                          <a:pt x="19215" y="11735"/>
                        </a:cubicBezTo>
                        <a:lnTo>
                          <a:pt x="0" y="21600"/>
                        </a:lnTo>
                        <a:close/>
                      </a:path>
                    </a:pathLst>
                  </a:custGeom>
                  <a:noFill/>
                  <a:ln w="19050">
                    <a:solidFill>
                      <a:srgbClr val="000000"/>
                    </a:solidFill>
                    <a:round/>
                    <a:headEnd/>
                    <a:tailEnd/>
                  </a:ln>
                </p:spPr>
                <p:txBody>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85" name="Rectangle 17"/>
                  <p:cNvSpPr>
                    <a:spLocks noChangeArrowheads="1"/>
                  </p:cNvSpPr>
                  <p:nvPr/>
                </p:nvSpPr>
                <p:spPr bwMode="auto">
                  <a:xfrm>
                    <a:off x="4328" y="1167"/>
                    <a:ext cx="264" cy="295"/>
                  </a:xfrm>
                  <a:prstGeom prst="rect">
                    <a:avLst/>
                  </a:prstGeom>
                  <a:noFill/>
                  <a:ln w="9525">
                    <a:noFill/>
                    <a:miter lim="800000"/>
                    <a:headEnd/>
                    <a:tailEnd/>
                  </a:ln>
                </p:spPr>
                <p:txBody>
                  <a:bodyPr lIns="12700" tIns="12700" rIns="12700" bIns="12700"/>
                  <a:lstStyle/>
                  <a:p>
                    <a:pPr algn="just" fontAlgn="auto">
                      <a:spcBef>
                        <a:spcPts val="0"/>
                      </a:spcBef>
                      <a:spcAft>
                        <a:spcPts val="0"/>
                      </a:spcAft>
                      <a:defRPr/>
                    </a:pPr>
                    <a:r>
                      <a:rPr lang="en-US" altLang="zh-CN" sz="4800" b="1" kern="0">
                        <a:solidFill>
                          <a:sysClr val="windowText" lastClr="000000"/>
                        </a:solidFill>
                        <a:latin typeface="Times New Roman" pitchFamily="18" charset="0"/>
                        <a:ea typeface="+mn-ea"/>
                      </a:rPr>
                      <a:t>·</a:t>
                    </a:r>
                  </a:p>
                </p:txBody>
              </p:sp>
              <p:sp>
                <p:nvSpPr>
                  <p:cNvPr id="87" name="Line 18"/>
                  <p:cNvSpPr>
                    <a:spLocks noChangeShapeType="1"/>
                  </p:cNvSpPr>
                  <p:nvPr/>
                </p:nvSpPr>
                <p:spPr bwMode="auto">
                  <a:xfrm rot="678596" flipV="1">
                    <a:off x="3714" y="1486"/>
                    <a:ext cx="78" cy="26"/>
                  </a:xfrm>
                  <a:prstGeom prst="line">
                    <a:avLst/>
                  </a:prstGeom>
                  <a:noFill/>
                  <a:ln w="28575">
                    <a:solidFill>
                      <a:srgbClr val="FF6600"/>
                    </a:solidFill>
                    <a:round/>
                    <a:headEnd/>
                    <a:tailEnd type="triangle" w="sm" len="lg"/>
                  </a:ln>
                </p:spPr>
                <p:txBody>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92" name="Line 22"/>
                  <p:cNvSpPr>
                    <a:spLocks noChangeShapeType="1"/>
                  </p:cNvSpPr>
                  <p:nvPr/>
                </p:nvSpPr>
                <p:spPr bwMode="auto">
                  <a:xfrm>
                    <a:off x="3096" y="2430"/>
                    <a:ext cx="1296" cy="0"/>
                  </a:xfrm>
                  <a:prstGeom prst="line">
                    <a:avLst/>
                  </a:prstGeom>
                  <a:noFill/>
                  <a:ln w="19050">
                    <a:solidFill>
                      <a:schemeClr val="tx1"/>
                    </a:solidFill>
                    <a:round/>
                    <a:headEnd type="triangle" w="sm" len="lg"/>
                    <a:tailEnd type="triangle" w="sm" len="lg"/>
                  </a:ln>
                </p:spPr>
                <p:txBody>
                  <a:bodyPr lIns="90000" tIns="46800" rIns="90000" bIns="46800"/>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96" name="Line 23"/>
                  <p:cNvSpPr>
                    <a:spLocks noChangeShapeType="1"/>
                  </p:cNvSpPr>
                  <p:nvPr/>
                </p:nvSpPr>
                <p:spPr bwMode="auto">
                  <a:xfrm>
                    <a:off x="2322" y="1592"/>
                    <a:ext cx="144" cy="432"/>
                  </a:xfrm>
                  <a:prstGeom prst="line">
                    <a:avLst/>
                  </a:prstGeom>
                  <a:noFill/>
                  <a:ln w="19050">
                    <a:solidFill>
                      <a:srgbClr val="99FF33"/>
                    </a:solidFill>
                    <a:round/>
                    <a:headEnd/>
                    <a:tailEnd/>
                  </a:ln>
                </p:spPr>
                <p:txBody>
                  <a:bodyPr wrap="none" lIns="90000" tIns="46800" rIns="90000" bIns="46800" anchor="ct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102" name="Line 25"/>
                  <p:cNvSpPr>
                    <a:spLocks noChangeShapeType="1"/>
                  </p:cNvSpPr>
                  <p:nvPr/>
                </p:nvSpPr>
                <p:spPr bwMode="auto">
                  <a:xfrm>
                    <a:off x="872" y="1866"/>
                    <a:ext cx="0" cy="590"/>
                  </a:xfrm>
                  <a:prstGeom prst="line">
                    <a:avLst/>
                  </a:prstGeom>
                  <a:noFill/>
                  <a:ln w="12700">
                    <a:solidFill>
                      <a:schemeClr val="tx1"/>
                    </a:solidFill>
                    <a:round/>
                    <a:headEnd type="none" w="med" len="sm"/>
                    <a:tailEnd type="none" w="med" len="sm"/>
                  </a:ln>
                </p:spPr>
                <p:txBody>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103" name="Line 26"/>
                  <p:cNvSpPr>
                    <a:spLocks noChangeShapeType="1"/>
                  </p:cNvSpPr>
                  <p:nvPr/>
                </p:nvSpPr>
                <p:spPr bwMode="auto">
                  <a:xfrm>
                    <a:off x="1386" y="2237"/>
                    <a:ext cx="0" cy="225"/>
                  </a:xfrm>
                  <a:prstGeom prst="line">
                    <a:avLst/>
                  </a:prstGeom>
                  <a:noFill/>
                  <a:ln w="12700">
                    <a:solidFill>
                      <a:schemeClr val="tx1"/>
                    </a:solidFill>
                    <a:round/>
                    <a:headEnd type="none" w="med" len="sm"/>
                    <a:tailEnd type="none" w="med" len="sm"/>
                  </a:ln>
                </p:spPr>
                <p:txBody>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grpSp>
                <p:nvGrpSpPr>
                  <p:cNvPr id="104" name="Group 27"/>
                  <p:cNvGrpSpPr>
                    <a:grpSpLocks/>
                  </p:cNvGrpSpPr>
                  <p:nvPr/>
                </p:nvGrpSpPr>
                <p:grpSpPr bwMode="auto">
                  <a:xfrm>
                    <a:off x="848" y="1599"/>
                    <a:ext cx="492" cy="487"/>
                    <a:chOff x="964" y="912"/>
                    <a:chExt cx="492" cy="487"/>
                  </a:xfrm>
                </p:grpSpPr>
                <p:sp>
                  <p:nvSpPr>
                    <p:cNvPr id="157" name="Line 28"/>
                    <p:cNvSpPr>
                      <a:spLocks noChangeShapeType="1"/>
                    </p:cNvSpPr>
                    <p:nvPr/>
                  </p:nvSpPr>
                  <p:spPr bwMode="auto">
                    <a:xfrm>
                      <a:off x="992" y="1152"/>
                      <a:ext cx="448" cy="1"/>
                    </a:xfrm>
                    <a:prstGeom prst="line">
                      <a:avLst/>
                    </a:prstGeom>
                    <a:noFill/>
                    <a:ln w="28575">
                      <a:solidFill>
                        <a:srgbClr val="FF0000"/>
                      </a:solidFill>
                      <a:round/>
                      <a:headEnd type="none" w="med" len="sm"/>
                      <a:tailEnd type="triangle" w="sm" len="lg"/>
                    </a:ln>
                  </p:spPr>
                  <p:txBody>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158" name="Line 29"/>
                    <p:cNvSpPr>
                      <a:spLocks noChangeShapeType="1"/>
                    </p:cNvSpPr>
                    <p:nvPr/>
                  </p:nvSpPr>
                  <p:spPr bwMode="auto">
                    <a:xfrm flipV="1">
                      <a:off x="990" y="912"/>
                      <a:ext cx="466" cy="230"/>
                    </a:xfrm>
                    <a:prstGeom prst="line">
                      <a:avLst/>
                    </a:prstGeom>
                    <a:noFill/>
                    <a:ln w="28575">
                      <a:solidFill>
                        <a:srgbClr val="FF0000"/>
                      </a:solidFill>
                      <a:round/>
                      <a:headEnd type="none" w="med" len="sm"/>
                      <a:tailEnd type="triangle" w="sm" len="lg"/>
                    </a:ln>
                  </p:spPr>
                  <p:txBody>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159" name="Line 30"/>
                    <p:cNvSpPr>
                      <a:spLocks noChangeShapeType="1"/>
                    </p:cNvSpPr>
                    <p:nvPr/>
                  </p:nvSpPr>
                  <p:spPr bwMode="auto">
                    <a:xfrm>
                      <a:off x="964" y="1162"/>
                      <a:ext cx="484" cy="237"/>
                    </a:xfrm>
                    <a:prstGeom prst="line">
                      <a:avLst/>
                    </a:prstGeom>
                    <a:noFill/>
                    <a:ln w="28575">
                      <a:solidFill>
                        <a:srgbClr val="FF0000"/>
                      </a:solidFill>
                      <a:round/>
                      <a:headEnd type="none" w="med" len="sm"/>
                      <a:tailEnd type="triangle" w="sm" len="lg"/>
                    </a:ln>
                  </p:spPr>
                  <p:txBody>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grpSp>
              <p:sp>
                <p:nvSpPr>
                  <p:cNvPr id="106" name="Rectangle 31"/>
                  <p:cNvSpPr>
                    <a:spLocks noChangeArrowheads="1"/>
                  </p:cNvSpPr>
                  <p:nvPr/>
                </p:nvSpPr>
                <p:spPr bwMode="auto">
                  <a:xfrm>
                    <a:off x="787" y="1687"/>
                    <a:ext cx="192" cy="312"/>
                  </a:xfrm>
                  <a:prstGeom prst="rect">
                    <a:avLst/>
                  </a:prstGeom>
                  <a:noFill/>
                  <a:ln w="6350">
                    <a:noFill/>
                    <a:miter lim="800000"/>
                    <a:headEnd/>
                    <a:tailEnd/>
                  </a:ln>
                </p:spPr>
                <p:txBody>
                  <a:bodyPr lIns="12700" tIns="12700" rIns="12700" bIns="12700"/>
                  <a:lstStyle/>
                  <a:p>
                    <a:pPr algn="just" fontAlgn="auto">
                      <a:spcBef>
                        <a:spcPts val="0"/>
                      </a:spcBef>
                      <a:spcAft>
                        <a:spcPts val="0"/>
                      </a:spcAft>
                      <a:defRPr/>
                    </a:pPr>
                    <a:r>
                      <a:rPr lang="en-US" altLang="zh-CN" sz="3600" b="1" kern="0">
                        <a:solidFill>
                          <a:sysClr val="windowText" lastClr="000000"/>
                        </a:solidFill>
                        <a:latin typeface="Times New Roman" pitchFamily="18" charset="0"/>
                        <a:ea typeface="+mn-ea"/>
                      </a:rPr>
                      <a:t>*</a:t>
                    </a:r>
                    <a:endParaRPr lang="en-US" altLang="zh-CN" sz="2400" b="1" kern="0">
                      <a:solidFill>
                        <a:sysClr val="windowText" lastClr="000000"/>
                      </a:solidFill>
                      <a:latin typeface="Times New Roman" pitchFamily="18" charset="0"/>
                      <a:ea typeface="+mn-ea"/>
                    </a:endParaRPr>
                  </a:p>
                </p:txBody>
              </p:sp>
              <p:grpSp>
                <p:nvGrpSpPr>
                  <p:cNvPr id="129" name="Group 34"/>
                  <p:cNvGrpSpPr>
                    <a:grpSpLocks/>
                  </p:cNvGrpSpPr>
                  <p:nvPr/>
                </p:nvGrpSpPr>
                <p:grpSpPr bwMode="auto">
                  <a:xfrm>
                    <a:off x="1376" y="1630"/>
                    <a:ext cx="956" cy="474"/>
                    <a:chOff x="1492" y="922"/>
                    <a:chExt cx="956" cy="474"/>
                  </a:xfrm>
                </p:grpSpPr>
                <p:sp>
                  <p:nvSpPr>
                    <p:cNvPr id="154" name="Line 35"/>
                    <p:cNvSpPr>
                      <a:spLocks noChangeShapeType="1"/>
                    </p:cNvSpPr>
                    <p:nvPr/>
                  </p:nvSpPr>
                  <p:spPr bwMode="auto">
                    <a:xfrm>
                      <a:off x="1492" y="922"/>
                      <a:ext cx="912" cy="0"/>
                    </a:xfrm>
                    <a:prstGeom prst="line">
                      <a:avLst/>
                    </a:prstGeom>
                    <a:noFill/>
                    <a:ln w="28575">
                      <a:solidFill>
                        <a:srgbClr val="FF0000"/>
                      </a:solidFill>
                      <a:round/>
                      <a:headEnd/>
                      <a:tailEnd type="triangle" w="sm" len="lg"/>
                    </a:ln>
                  </p:spPr>
                  <p:txBody>
                    <a:bodyPr lIns="90000" tIns="46800" rIns="90000" bIns="46800"/>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155" name="Line 36"/>
                    <p:cNvSpPr>
                      <a:spLocks noChangeShapeType="1"/>
                    </p:cNvSpPr>
                    <p:nvPr/>
                  </p:nvSpPr>
                  <p:spPr bwMode="auto">
                    <a:xfrm>
                      <a:off x="1536" y="1152"/>
                      <a:ext cx="912" cy="0"/>
                    </a:xfrm>
                    <a:prstGeom prst="line">
                      <a:avLst/>
                    </a:prstGeom>
                    <a:noFill/>
                    <a:ln w="28575">
                      <a:solidFill>
                        <a:srgbClr val="FF0000"/>
                      </a:solidFill>
                      <a:round/>
                      <a:headEnd/>
                      <a:tailEnd type="triangle" w="sm" len="lg"/>
                    </a:ln>
                  </p:spPr>
                  <p:txBody>
                    <a:bodyPr lIns="90000" tIns="46800" rIns="90000" bIns="46800"/>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156" name="Line 37"/>
                    <p:cNvSpPr>
                      <a:spLocks noChangeShapeType="1"/>
                    </p:cNvSpPr>
                    <p:nvPr/>
                  </p:nvSpPr>
                  <p:spPr bwMode="auto">
                    <a:xfrm>
                      <a:off x="1504" y="1396"/>
                      <a:ext cx="912" cy="0"/>
                    </a:xfrm>
                    <a:prstGeom prst="line">
                      <a:avLst/>
                    </a:prstGeom>
                    <a:noFill/>
                    <a:ln w="28575">
                      <a:solidFill>
                        <a:srgbClr val="FF0000"/>
                      </a:solidFill>
                      <a:round/>
                      <a:headEnd/>
                      <a:tailEnd type="triangle" w="sm" len="lg"/>
                    </a:ln>
                  </p:spPr>
                  <p:txBody>
                    <a:bodyPr lIns="90000" tIns="46800" rIns="90000" bIns="46800"/>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grpSp>
              <p:sp>
                <p:nvSpPr>
                  <p:cNvPr id="130" name="Line 38"/>
                  <p:cNvSpPr>
                    <a:spLocks noChangeShapeType="1"/>
                  </p:cNvSpPr>
                  <p:nvPr/>
                </p:nvSpPr>
                <p:spPr bwMode="auto">
                  <a:xfrm>
                    <a:off x="864" y="2427"/>
                    <a:ext cx="519" cy="0"/>
                  </a:xfrm>
                  <a:prstGeom prst="line">
                    <a:avLst/>
                  </a:prstGeom>
                  <a:noFill/>
                  <a:ln w="12700">
                    <a:solidFill>
                      <a:schemeClr val="tx1"/>
                    </a:solidFill>
                    <a:round/>
                    <a:headEnd type="triangle" w="sm" len="lg"/>
                    <a:tailEnd type="triangle" w="sm" len="lg"/>
                  </a:ln>
                </p:spPr>
                <p:txBody>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133" name="Line 41"/>
                  <p:cNvSpPr>
                    <a:spLocks noChangeAspect="1" noChangeShapeType="1"/>
                  </p:cNvSpPr>
                  <p:nvPr/>
                </p:nvSpPr>
                <p:spPr bwMode="auto">
                  <a:xfrm flipV="1">
                    <a:off x="2328" y="1858"/>
                    <a:ext cx="688" cy="219"/>
                  </a:xfrm>
                  <a:prstGeom prst="line">
                    <a:avLst/>
                  </a:prstGeom>
                  <a:noFill/>
                  <a:ln w="28575">
                    <a:solidFill>
                      <a:srgbClr val="FF0000"/>
                    </a:solidFill>
                    <a:round/>
                    <a:headEnd/>
                    <a:tailEnd type="triangle" w="sm" len="lg"/>
                  </a:ln>
                </p:spPr>
                <p:txBody>
                  <a:bodyPr lIns="90000" tIns="46800" rIns="90000" bIns="46800"/>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134" name="Line 42"/>
                  <p:cNvSpPr>
                    <a:spLocks noChangeAspect="1" noChangeShapeType="1"/>
                  </p:cNvSpPr>
                  <p:nvPr/>
                </p:nvSpPr>
                <p:spPr bwMode="auto">
                  <a:xfrm flipV="1">
                    <a:off x="2322" y="1615"/>
                    <a:ext cx="694" cy="221"/>
                  </a:xfrm>
                  <a:prstGeom prst="line">
                    <a:avLst/>
                  </a:prstGeom>
                  <a:noFill/>
                  <a:ln w="28575">
                    <a:solidFill>
                      <a:srgbClr val="FF0000"/>
                    </a:solidFill>
                    <a:round/>
                    <a:headEnd/>
                    <a:tailEnd type="triangle" w="sm" len="lg"/>
                  </a:ln>
                </p:spPr>
                <p:txBody>
                  <a:bodyPr lIns="90000" tIns="46800" rIns="90000" bIns="46800"/>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135" name="Line 43"/>
                  <p:cNvSpPr>
                    <a:spLocks noChangeAspect="1" noChangeShapeType="1"/>
                  </p:cNvSpPr>
                  <p:nvPr/>
                </p:nvSpPr>
                <p:spPr bwMode="auto">
                  <a:xfrm flipV="1">
                    <a:off x="2310" y="1368"/>
                    <a:ext cx="752" cy="240"/>
                  </a:xfrm>
                  <a:prstGeom prst="line">
                    <a:avLst/>
                  </a:prstGeom>
                  <a:noFill/>
                  <a:ln w="28575">
                    <a:solidFill>
                      <a:srgbClr val="FF0000"/>
                    </a:solidFill>
                    <a:round/>
                    <a:headEnd/>
                    <a:tailEnd type="triangle" w="sm" len="lg"/>
                  </a:ln>
                </p:spPr>
                <p:txBody>
                  <a:bodyPr lIns="90000" tIns="46800" rIns="90000" bIns="46800"/>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grpSp>
                <p:nvGrpSpPr>
                  <p:cNvPr id="136" name="Group 44"/>
                  <p:cNvGrpSpPr>
                    <a:grpSpLocks/>
                  </p:cNvGrpSpPr>
                  <p:nvPr/>
                </p:nvGrpSpPr>
                <p:grpSpPr bwMode="auto">
                  <a:xfrm>
                    <a:off x="2320" y="1181"/>
                    <a:ext cx="0" cy="1308"/>
                    <a:chOff x="2592" y="956"/>
                    <a:chExt cx="0" cy="1308"/>
                  </a:xfrm>
                </p:grpSpPr>
                <p:sp>
                  <p:nvSpPr>
                    <p:cNvPr id="151" name="Line 45"/>
                    <p:cNvSpPr>
                      <a:spLocks noChangeShapeType="1"/>
                    </p:cNvSpPr>
                    <p:nvPr/>
                  </p:nvSpPr>
                  <p:spPr bwMode="auto">
                    <a:xfrm>
                      <a:off x="2592" y="956"/>
                      <a:ext cx="0" cy="399"/>
                    </a:xfrm>
                    <a:prstGeom prst="line">
                      <a:avLst/>
                    </a:prstGeom>
                    <a:noFill/>
                    <a:ln w="76200">
                      <a:solidFill>
                        <a:srgbClr val="9900CC"/>
                      </a:solidFill>
                      <a:round/>
                      <a:headEnd type="none" w="med" len="sm"/>
                      <a:tailEnd type="none" w="med" len="sm"/>
                    </a:ln>
                  </p:spPr>
                  <p:txBody>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152" name="Line 46"/>
                    <p:cNvSpPr>
                      <a:spLocks noChangeShapeType="1"/>
                    </p:cNvSpPr>
                    <p:nvPr/>
                  </p:nvSpPr>
                  <p:spPr bwMode="auto">
                    <a:xfrm>
                      <a:off x="2592" y="1865"/>
                      <a:ext cx="0" cy="399"/>
                    </a:xfrm>
                    <a:prstGeom prst="line">
                      <a:avLst/>
                    </a:prstGeom>
                    <a:noFill/>
                    <a:ln w="76200">
                      <a:solidFill>
                        <a:srgbClr val="9900CC"/>
                      </a:solidFill>
                      <a:round/>
                      <a:headEnd type="none" w="med" len="sm"/>
                      <a:tailEnd type="none" w="med" len="sm"/>
                    </a:ln>
                  </p:spPr>
                  <p:txBody>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153" name="Line 47"/>
                    <p:cNvSpPr>
                      <a:spLocks noChangeShapeType="1"/>
                    </p:cNvSpPr>
                    <p:nvPr/>
                  </p:nvSpPr>
                  <p:spPr bwMode="auto">
                    <a:xfrm>
                      <a:off x="2592" y="1374"/>
                      <a:ext cx="0" cy="480"/>
                    </a:xfrm>
                    <a:prstGeom prst="line">
                      <a:avLst/>
                    </a:prstGeom>
                    <a:noFill/>
                    <a:ln w="19050">
                      <a:solidFill>
                        <a:srgbClr val="9900CC"/>
                      </a:solidFill>
                      <a:prstDash val="dash"/>
                      <a:round/>
                      <a:headEnd/>
                      <a:tailEnd/>
                    </a:ln>
                  </p:spPr>
                  <p:txBody>
                    <a:bodyPr wrap="none" lIns="90000" tIns="46800" rIns="90000" bIns="46800" anchor="ct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grpSp>
              <p:sp>
                <p:nvSpPr>
                  <p:cNvPr id="137" name="AutoShape 49"/>
                  <p:cNvSpPr>
                    <a:spLocks noChangeArrowheads="1"/>
                  </p:cNvSpPr>
                  <p:nvPr/>
                </p:nvSpPr>
                <p:spPr bwMode="auto">
                  <a:xfrm rot="21163385">
                    <a:off x="2291" y="1575"/>
                    <a:ext cx="157" cy="474"/>
                  </a:xfrm>
                  <a:prstGeom prst="triangle">
                    <a:avLst>
                      <a:gd name="adj" fmla="val 39986"/>
                    </a:avLst>
                  </a:prstGeom>
                  <a:solidFill>
                    <a:srgbClr val="008000">
                      <a:alpha val="50195"/>
                    </a:srgbClr>
                  </a:solidFill>
                  <a:ln w="9525">
                    <a:solidFill>
                      <a:srgbClr val="000000"/>
                    </a:solidFill>
                    <a:miter lim="800000"/>
                    <a:headEnd/>
                    <a:tailEnd/>
                  </a:ln>
                </p:spPr>
                <p:txBody>
                  <a:bodyPr wrap="none" lIns="90000" tIns="46800" rIns="90000" bIns="46800" anchor="ct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139" name="Line 51"/>
                  <p:cNvSpPr>
                    <a:spLocks noChangeShapeType="1"/>
                  </p:cNvSpPr>
                  <p:nvPr/>
                </p:nvSpPr>
                <p:spPr bwMode="auto">
                  <a:xfrm>
                    <a:off x="2088" y="1736"/>
                    <a:ext cx="240" cy="0"/>
                  </a:xfrm>
                  <a:prstGeom prst="line">
                    <a:avLst/>
                  </a:prstGeom>
                  <a:noFill/>
                  <a:ln w="19050">
                    <a:solidFill>
                      <a:schemeClr val="tx1"/>
                    </a:solidFill>
                    <a:round/>
                    <a:headEnd/>
                    <a:tailEnd type="triangle" w="sm" len="lg"/>
                  </a:ln>
                </p:spPr>
                <p:txBody>
                  <a:bodyPr wrap="none" lIns="90000" tIns="46800" rIns="90000" bIns="46800" anchor="ct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140" name="Line 52"/>
                  <p:cNvSpPr>
                    <a:spLocks noChangeShapeType="1"/>
                  </p:cNvSpPr>
                  <p:nvPr/>
                </p:nvSpPr>
                <p:spPr bwMode="auto">
                  <a:xfrm flipH="1">
                    <a:off x="2376" y="1640"/>
                    <a:ext cx="192" cy="96"/>
                  </a:xfrm>
                  <a:prstGeom prst="line">
                    <a:avLst/>
                  </a:prstGeom>
                  <a:noFill/>
                  <a:ln w="19050">
                    <a:solidFill>
                      <a:schemeClr val="tx1"/>
                    </a:solidFill>
                    <a:round/>
                    <a:headEnd/>
                    <a:tailEnd type="triangle" w="sm" len="lg"/>
                  </a:ln>
                </p:spPr>
                <p:txBody>
                  <a:bodyPr wrap="none" lIns="90000" tIns="46800" rIns="90000" bIns="46800" anchor="ct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141" name="Line 53"/>
                  <p:cNvSpPr>
                    <a:spLocks noChangeShapeType="1"/>
                  </p:cNvSpPr>
                  <p:nvPr/>
                </p:nvSpPr>
                <p:spPr bwMode="auto">
                  <a:xfrm>
                    <a:off x="3084" y="2288"/>
                    <a:ext cx="0" cy="240"/>
                  </a:xfrm>
                  <a:prstGeom prst="line">
                    <a:avLst/>
                  </a:prstGeom>
                  <a:noFill/>
                  <a:ln w="19050">
                    <a:solidFill>
                      <a:srgbClr val="9999CC"/>
                    </a:solidFill>
                    <a:round/>
                    <a:headEnd/>
                    <a:tailEnd/>
                  </a:ln>
                </p:spPr>
                <p:txBody>
                  <a:bodyPr wrap="none" lIns="90000" tIns="46800" rIns="90000" bIns="46800" anchor="ct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grpSp>
                <p:nvGrpSpPr>
                  <p:cNvPr id="143" name="Group 55"/>
                  <p:cNvGrpSpPr>
                    <a:grpSpLocks/>
                  </p:cNvGrpSpPr>
                  <p:nvPr/>
                </p:nvGrpSpPr>
                <p:grpSpPr bwMode="auto">
                  <a:xfrm>
                    <a:off x="3107" y="1354"/>
                    <a:ext cx="1270" cy="45"/>
                    <a:chOff x="3379" y="1265"/>
                    <a:chExt cx="1270" cy="45"/>
                  </a:xfrm>
                </p:grpSpPr>
                <p:sp>
                  <p:nvSpPr>
                    <p:cNvPr id="149" name="Line 56"/>
                    <p:cNvSpPr>
                      <a:spLocks noChangeShapeType="1"/>
                    </p:cNvSpPr>
                    <p:nvPr/>
                  </p:nvSpPr>
                  <p:spPr bwMode="auto">
                    <a:xfrm>
                      <a:off x="3379" y="1265"/>
                      <a:ext cx="1270" cy="45"/>
                    </a:xfrm>
                    <a:prstGeom prst="line">
                      <a:avLst/>
                    </a:prstGeom>
                    <a:noFill/>
                    <a:ln w="28575">
                      <a:solidFill>
                        <a:srgbClr val="FF0000"/>
                      </a:solidFill>
                      <a:round/>
                      <a:headEnd/>
                      <a:tailEnd/>
                    </a:ln>
                  </p:spPr>
                  <p:txBody>
                    <a:bodyPr>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150" name="Line 57"/>
                    <p:cNvSpPr>
                      <a:spLocks noChangeShapeType="1"/>
                    </p:cNvSpPr>
                    <p:nvPr/>
                  </p:nvSpPr>
                  <p:spPr bwMode="auto">
                    <a:xfrm>
                      <a:off x="3908" y="1286"/>
                      <a:ext cx="136" cy="0"/>
                    </a:xfrm>
                    <a:prstGeom prst="line">
                      <a:avLst/>
                    </a:prstGeom>
                    <a:noFill/>
                    <a:ln w="28575">
                      <a:solidFill>
                        <a:srgbClr val="FF6600"/>
                      </a:solidFill>
                      <a:round/>
                      <a:headEnd/>
                      <a:tailEnd type="triangle" w="sm" len="lg"/>
                    </a:ln>
                  </p:spPr>
                  <p:txBody>
                    <a:bodyPr wrap="none">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grpSp>
              <p:grpSp>
                <p:nvGrpSpPr>
                  <p:cNvPr id="144" name="Group 58"/>
                  <p:cNvGrpSpPr>
                    <a:grpSpLocks/>
                  </p:cNvGrpSpPr>
                  <p:nvPr/>
                </p:nvGrpSpPr>
                <p:grpSpPr bwMode="auto">
                  <a:xfrm>
                    <a:off x="1317" y="1296"/>
                    <a:ext cx="136" cy="1135"/>
                    <a:chOff x="3969" y="2432"/>
                    <a:chExt cx="84" cy="1271"/>
                  </a:xfrm>
                </p:grpSpPr>
                <p:sp>
                  <p:nvSpPr>
                    <p:cNvPr id="147" name="Freeform 59"/>
                    <p:cNvSpPr>
                      <a:spLocks/>
                    </p:cNvSpPr>
                    <p:nvPr/>
                  </p:nvSpPr>
                  <p:spPr bwMode="auto">
                    <a:xfrm>
                      <a:off x="4000" y="2432"/>
                      <a:ext cx="53" cy="1271"/>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 name="T12" fmla="*/ 0 w 53"/>
                        <a:gd name="T13" fmla="*/ 0 h 1271"/>
                        <a:gd name="T14" fmla="*/ 53 w 53"/>
                        <a:gd name="T15" fmla="*/ 1271 h 1271"/>
                      </a:gdLst>
                      <a:ahLst/>
                      <a:cxnLst>
                        <a:cxn ang="T8">
                          <a:pos x="T0" y="T1"/>
                        </a:cxn>
                        <a:cxn ang="T9">
                          <a:pos x="T2" y="T3"/>
                        </a:cxn>
                        <a:cxn ang="T10">
                          <a:pos x="T4" y="T5"/>
                        </a:cxn>
                        <a:cxn ang="T11">
                          <a:pos x="T6" y="T7"/>
                        </a:cxn>
                      </a:cxnLst>
                      <a:rect l="T12" t="T13" r="T14" b="T15"/>
                      <a:pathLst>
                        <a:path w="53" h="1271">
                          <a:moveTo>
                            <a:pt x="8" y="91"/>
                          </a:moveTo>
                          <a:cubicBezTo>
                            <a:pt x="16" y="0"/>
                            <a:pt x="53" y="454"/>
                            <a:pt x="53" y="635"/>
                          </a:cubicBezTo>
                          <a:cubicBezTo>
                            <a:pt x="53" y="816"/>
                            <a:pt x="16" y="1271"/>
                            <a:pt x="8" y="1180"/>
                          </a:cubicBezTo>
                          <a:cubicBezTo>
                            <a:pt x="0" y="1089"/>
                            <a:pt x="0" y="182"/>
                            <a:pt x="8" y="91"/>
                          </a:cubicBezTo>
                          <a:close/>
                        </a:path>
                      </a:pathLst>
                    </a:custGeom>
                    <a:solidFill>
                      <a:srgbClr val="00CC00"/>
                    </a:solidFill>
                    <a:ln w="9525" cap="flat" cmpd="sng">
                      <a:noFill/>
                      <a:prstDash val="solid"/>
                      <a:round/>
                      <a:headEnd/>
                      <a:tailEnd/>
                    </a:ln>
                  </p:spPr>
                  <p:txBody>
                    <a:bodyPr lIns="90000" tIns="46800" rIns="90000" bIns="46800">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148" name="Freeform 60"/>
                    <p:cNvSpPr>
                      <a:spLocks/>
                    </p:cNvSpPr>
                    <p:nvPr/>
                  </p:nvSpPr>
                  <p:spPr bwMode="auto">
                    <a:xfrm flipH="1">
                      <a:off x="3969" y="2432"/>
                      <a:ext cx="53" cy="1271"/>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 name="T12" fmla="*/ 0 w 53"/>
                        <a:gd name="T13" fmla="*/ 0 h 1271"/>
                        <a:gd name="T14" fmla="*/ 53 w 53"/>
                        <a:gd name="T15" fmla="*/ 1271 h 1271"/>
                      </a:gdLst>
                      <a:ahLst/>
                      <a:cxnLst>
                        <a:cxn ang="T8">
                          <a:pos x="T0" y="T1"/>
                        </a:cxn>
                        <a:cxn ang="T9">
                          <a:pos x="T2" y="T3"/>
                        </a:cxn>
                        <a:cxn ang="T10">
                          <a:pos x="T4" y="T5"/>
                        </a:cxn>
                        <a:cxn ang="T11">
                          <a:pos x="T6" y="T7"/>
                        </a:cxn>
                      </a:cxnLst>
                      <a:rect l="T12" t="T13" r="T14" b="T15"/>
                      <a:pathLst>
                        <a:path w="53" h="1271">
                          <a:moveTo>
                            <a:pt x="8" y="91"/>
                          </a:moveTo>
                          <a:cubicBezTo>
                            <a:pt x="16" y="0"/>
                            <a:pt x="53" y="454"/>
                            <a:pt x="53" y="635"/>
                          </a:cubicBezTo>
                          <a:cubicBezTo>
                            <a:pt x="53" y="816"/>
                            <a:pt x="16" y="1271"/>
                            <a:pt x="8" y="1180"/>
                          </a:cubicBezTo>
                          <a:cubicBezTo>
                            <a:pt x="0" y="1089"/>
                            <a:pt x="0" y="182"/>
                            <a:pt x="8" y="91"/>
                          </a:cubicBezTo>
                          <a:close/>
                        </a:path>
                      </a:pathLst>
                    </a:custGeom>
                    <a:solidFill>
                      <a:srgbClr val="00CC00"/>
                    </a:solidFill>
                    <a:ln w="9525" cap="flat" cmpd="sng">
                      <a:noFill/>
                      <a:prstDash val="solid"/>
                      <a:round/>
                      <a:headEnd/>
                      <a:tailEnd/>
                    </a:ln>
                  </p:spPr>
                  <p:txBody>
                    <a:bodyPr lIns="90000" tIns="46800" rIns="90000" bIns="46800">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grpSp>
              <p:sp>
                <p:nvSpPr>
                  <p:cNvPr id="145" name="Line 61"/>
                  <p:cNvSpPr>
                    <a:spLocks noChangeShapeType="1"/>
                  </p:cNvSpPr>
                  <p:nvPr/>
                </p:nvSpPr>
                <p:spPr bwMode="auto">
                  <a:xfrm flipV="1">
                    <a:off x="3736" y="1599"/>
                    <a:ext cx="111" cy="42"/>
                  </a:xfrm>
                  <a:prstGeom prst="line">
                    <a:avLst/>
                  </a:prstGeom>
                  <a:noFill/>
                  <a:ln w="28575">
                    <a:solidFill>
                      <a:srgbClr val="FF6600"/>
                    </a:solidFill>
                    <a:round/>
                    <a:headEnd/>
                    <a:tailEnd type="triangle" w="sm" len="lg"/>
                  </a:ln>
                </p:spPr>
                <p:txBody>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grpSp>
          </p:grpSp>
          <mc:AlternateContent xmlns:mc="http://schemas.openxmlformats.org/markup-compatibility/2006" xmlns:a14="http://schemas.microsoft.com/office/drawing/2010/main">
            <mc:Choice Requires="a14">
              <p:sp>
                <p:nvSpPr>
                  <p:cNvPr id="64" name="矩形 63"/>
                  <p:cNvSpPr/>
                  <p:nvPr/>
                </p:nvSpPr>
                <p:spPr>
                  <a:xfrm>
                    <a:off x="3138207" y="3308720"/>
                    <a:ext cx="52931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m:oMathPara>
                    </a14:m>
                    <a:endParaRPr lang="zh-CN" altLang="en-US" sz="2800" dirty="0">
                      <a:solidFill>
                        <a:srgbClr val="0000FF"/>
                      </a:solidFill>
                    </a:endParaRPr>
                  </a:p>
                </p:txBody>
              </p:sp>
            </mc:Choice>
            <mc:Fallback xmlns="">
              <p:sp>
                <p:nvSpPr>
                  <p:cNvPr id="64" name="矩形 63"/>
                  <p:cNvSpPr>
                    <a:spLocks noRot="1" noChangeAspect="1" noMove="1" noResize="1" noEditPoints="1" noAdjustHandles="1" noChangeArrowheads="1" noChangeShapeType="1" noTextEdit="1"/>
                  </p:cNvSpPr>
                  <p:nvPr/>
                </p:nvSpPr>
                <p:spPr>
                  <a:xfrm>
                    <a:off x="3138207" y="3308720"/>
                    <a:ext cx="529311"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p:cNvSpPr/>
                  <p:nvPr/>
                </p:nvSpPr>
                <p:spPr>
                  <a:xfrm>
                    <a:off x="1005636" y="2463378"/>
                    <a:ext cx="455422"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𝑆</m:t>
                          </m:r>
                        </m:oMath>
                      </m:oMathPara>
                    </a14:m>
                    <a:endParaRPr lang="zh-CN" altLang="en-US" sz="2800" dirty="0">
                      <a:solidFill>
                        <a:srgbClr val="0000FF"/>
                      </a:solidFill>
                    </a:endParaRPr>
                  </a:p>
                </p:txBody>
              </p:sp>
            </mc:Choice>
            <mc:Fallback xmlns="">
              <p:sp>
                <p:nvSpPr>
                  <p:cNvPr id="69" name="矩形 68"/>
                  <p:cNvSpPr>
                    <a:spLocks noRot="1" noChangeAspect="1" noMove="1" noResize="1" noEditPoints="1" noAdjustHandles="1" noChangeArrowheads="1" noChangeShapeType="1" noTextEdit="1"/>
                  </p:cNvSpPr>
                  <p:nvPr/>
                </p:nvSpPr>
                <p:spPr>
                  <a:xfrm>
                    <a:off x="1005636" y="2463378"/>
                    <a:ext cx="455422"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p:cNvSpPr/>
                  <p:nvPr/>
                </p:nvSpPr>
                <p:spPr>
                  <a:xfrm>
                    <a:off x="3138613" y="2204011"/>
                    <a:ext cx="51520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zh-CN" altLang="en-US" sz="2800" dirty="0">
                      <a:solidFill>
                        <a:srgbClr val="0000FF"/>
                      </a:solidFill>
                    </a:endParaRPr>
                  </a:p>
                </p:txBody>
              </p:sp>
            </mc:Choice>
            <mc:Fallback xmlns="">
              <p:sp>
                <p:nvSpPr>
                  <p:cNvPr id="72" name="矩形 71"/>
                  <p:cNvSpPr>
                    <a:spLocks noRot="1" noChangeAspect="1" noMove="1" noResize="1" noEditPoints="1" noAdjustHandles="1" noChangeArrowheads="1" noChangeShapeType="1" noTextEdit="1"/>
                  </p:cNvSpPr>
                  <p:nvPr/>
                </p:nvSpPr>
                <p:spPr>
                  <a:xfrm>
                    <a:off x="3138613" y="2204011"/>
                    <a:ext cx="515206"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1464140" y="3383092"/>
                    <a:ext cx="5741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𝑓</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endParaRPr>
                  </a:p>
                </p:txBody>
              </p:sp>
            </mc:Choice>
            <mc:Fallback xmlns="">
              <p:sp>
                <p:nvSpPr>
                  <p:cNvPr id="73" name="矩形 72"/>
                  <p:cNvSpPr>
                    <a:spLocks noRot="1" noChangeAspect="1" noMove="1" noResize="1" noEditPoints="1" noAdjustHandles="1" noChangeArrowheads="1" noChangeShapeType="1" noTextEdit="1"/>
                  </p:cNvSpPr>
                  <p:nvPr/>
                </p:nvSpPr>
                <p:spPr>
                  <a:xfrm>
                    <a:off x="1464140" y="3383092"/>
                    <a:ext cx="574195"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p:cNvSpPr/>
                  <p:nvPr/>
                </p:nvSpPr>
                <p:spPr>
                  <a:xfrm>
                    <a:off x="3728303" y="3157579"/>
                    <a:ext cx="5146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𝐶</m:t>
                          </m:r>
                        </m:oMath>
                      </m:oMathPara>
                    </a14:m>
                    <a:endParaRPr lang="zh-CN" altLang="en-US" sz="2800" dirty="0">
                      <a:solidFill>
                        <a:srgbClr val="0000FF"/>
                      </a:solidFill>
                    </a:endParaRPr>
                  </a:p>
                </p:txBody>
              </p:sp>
            </mc:Choice>
            <mc:Fallback xmlns="">
              <p:sp>
                <p:nvSpPr>
                  <p:cNvPr id="74" name="矩形 73"/>
                  <p:cNvSpPr>
                    <a:spLocks noRot="1" noChangeAspect="1" noMove="1" noResize="1" noEditPoints="1" noAdjustHandles="1" noChangeArrowheads="1" noChangeShapeType="1" noTextEdit="1"/>
                  </p:cNvSpPr>
                  <p:nvPr/>
                </p:nvSpPr>
                <p:spPr>
                  <a:xfrm>
                    <a:off x="3728303" y="3157579"/>
                    <a:ext cx="514628"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p:cNvSpPr/>
                  <p:nvPr/>
                </p:nvSpPr>
                <p:spPr>
                  <a:xfrm>
                    <a:off x="6415356" y="1802510"/>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solidFill>
                        <a:srgbClr val="0000FF"/>
                      </a:solidFill>
                    </a:endParaRPr>
                  </a:p>
                </p:txBody>
              </p:sp>
            </mc:Choice>
            <mc:Fallback xmlns="">
              <p:sp>
                <p:nvSpPr>
                  <p:cNvPr id="75" name="矩形 74"/>
                  <p:cNvSpPr>
                    <a:spLocks noRot="1" noChangeAspect="1" noMove="1" noResize="1" noEditPoints="1" noAdjustHandles="1" noChangeArrowheads="1" noChangeShapeType="1" noTextEdit="1"/>
                  </p:cNvSpPr>
                  <p:nvPr/>
                </p:nvSpPr>
                <p:spPr>
                  <a:xfrm>
                    <a:off x="6415356" y="1802510"/>
                    <a:ext cx="515654"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p:cNvSpPr/>
                  <p:nvPr/>
                </p:nvSpPr>
                <p:spPr>
                  <a:xfrm>
                    <a:off x="5698698" y="3419189"/>
                    <a:ext cx="4917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𝑓</m:t>
                          </m:r>
                        </m:oMath>
                      </m:oMathPara>
                    </a14:m>
                    <a:endParaRPr lang="zh-CN" altLang="en-US" sz="2800" dirty="0">
                      <a:solidFill>
                        <a:srgbClr val="0000FF"/>
                      </a:solidFill>
                    </a:endParaRPr>
                  </a:p>
                </p:txBody>
              </p:sp>
            </mc:Choice>
            <mc:Fallback xmlns="">
              <p:sp>
                <p:nvSpPr>
                  <p:cNvPr id="76" name="矩形 75"/>
                  <p:cNvSpPr>
                    <a:spLocks noRot="1" noChangeAspect="1" noMove="1" noResize="1" noEditPoints="1" noAdjustHandles="1" noChangeArrowheads="1" noChangeShapeType="1" noTextEdit="1"/>
                  </p:cNvSpPr>
                  <p:nvPr/>
                </p:nvSpPr>
                <p:spPr>
                  <a:xfrm>
                    <a:off x="5698698" y="3419189"/>
                    <a:ext cx="491737"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p:cNvSpPr/>
                  <p:nvPr/>
                </p:nvSpPr>
                <p:spPr>
                  <a:xfrm>
                    <a:off x="6846919" y="2315564"/>
                    <a:ext cx="4857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endParaRPr>
                  </a:p>
                </p:txBody>
              </p:sp>
            </mc:Choice>
            <mc:Fallback xmlns="">
              <p:sp>
                <p:nvSpPr>
                  <p:cNvPr id="80" name="矩形 79"/>
                  <p:cNvSpPr>
                    <a:spLocks noRot="1" noChangeAspect="1" noMove="1" noResize="1" noEditPoints="1" noAdjustHandles="1" noChangeArrowheads="1" noChangeShapeType="1" noTextEdit="1"/>
                  </p:cNvSpPr>
                  <p:nvPr/>
                </p:nvSpPr>
                <p:spPr>
                  <a:xfrm>
                    <a:off x="6846919" y="2315564"/>
                    <a:ext cx="485710"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p:cNvSpPr/>
                  <p:nvPr/>
                </p:nvSpPr>
                <p:spPr>
                  <a:xfrm>
                    <a:off x="2863446" y="2548174"/>
                    <a:ext cx="49654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solidFill>
                        <a:srgbClr val="0000FF"/>
                      </a:solidFill>
                    </a:endParaRPr>
                  </a:p>
                </p:txBody>
              </p:sp>
            </mc:Choice>
            <mc:Fallback xmlns="">
              <p:sp>
                <p:nvSpPr>
                  <p:cNvPr id="81" name="矩形 80"/>
                  <p:cNvSpPr>
                    <a:spLocks noRot="1" noChangeAspect="1" noMove="1" noResize="1" noEditPoints="1" noAdjustHandles="1" noChangeArrowheads="1" noChangeShapeType="1" noTextEdit="1"/>
                  </p:cNvSpPr>
                  <p:nvPr/>
                </p:nvSpPr>
                <p:spPr>
                  <a:xfrm>
                    <a:off x="2863446" y="2548174"/>
                    <a:ext cx="496546"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矩形 82"/>
                  <p:cNvSpPr/>
                  <p:nvPr/>
                </p:nvSpPr>
                <p:spPr>
                  <a:xfrm>
                    <a:off x="4274729" y="2574049"/>
                    <a:ext cx="49654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solidFill>
                        <a:srgbClr val="0000FF"/>
                      </a:solidFill>
                    </a:endParaRPr>
                  </a:p>
                </p:txBody>
              </p:sp>
            </mc:Choice>
            <mc:Fallback xmlns="">
              <p:sp>
                <p:nvSpPr>
                  <p:cNvPr id="83" name="矩形 82"/>
                  <p:cNvSpPr>
                    <a:spLocks noRot="1" noChangeAspect="1" noMove="1" noResize="1" noEditPoints="1" noAdjustHandles="1" noChangeArrowheads="1" noChangeShapeType="1" noTextEdit="1"/>
                  </p:cNvSpPr>
                  <p:nvPr/>
                </p:nvSpPr>
                <p:spPr>
                  <a:xfrm>
                    <a:off x="4274729" y="2574049"/>
                    <a:ext cx="496546"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p:cNvSpPr/>
                  <p:nvPr/>
                </p:nvSpPr>
                <p:spPr>
                  <a:xfrm>
                    <a:off x="6869684" y="2879009"/>
                    <a:ext cx="455422"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84" name="矩形 83"/>
                  <p:cNvSpPr>
                    <a:spLocks noRot="1" noChangeAspect="1" noMove="1" noResize="1" noEditPoints="1" noAdjustHandles="1" noChangeArrowheads="1" noChangeShapeType="1" noTextEdit="1"/>
                  </p:cNvSpPr>
                  <p:nvPr/>
                </p:nvSpPr>
                <p:spPr>
                  <a:xfrm>
                    <a:off x="6869684" y="2879009"/>
                    <a:ext cx="455422" cy="523220"/>
                  </a:xfrm>
                  <a:prstGeom prst="rect">
                    <a:avLst/>
                  </a:prstGeom>
                  <a:blipFill>
                    <a:blip r:embed="rId14"/>
                    <a:stretch>
                      <a:fillRect/>
                    </a:stretch>
                  </a:blipFill>
                </p:spPr>
                <p:txBody>
                  <a:bodyPr/>
                  <a:lstStyle/>
                  <a:p>
                    <a:r>
                      <a:rPr lang="zh-CN" altLang="en-US">
                        <a:noFill/>
                      </a:rPr>
                      <a:t> </a:t>
                    </a:r>
                  </a:p>
                </p:txBody>
              </p:sp>
            </mc:Fallback>
          </mc:AlternateContent>
        </p:grpSp>
        <p:sp>
          <p:nvSpPr>
            <p:cNvPr id="86" name="Arc 16"/>
            <p:cNvSpPr>
              <a:spLocks/>
            </p:cNvSpPr>
            <p:nvPr/>
          </p:nvSpPr>
          <p:spPr bwMode="auto">
            <a:xfrm rot="1696153">
              <a:off x="5448752" y="2811971"/>
              <a:ext cx="104775" cy="234950"/>
            </a:xfrm>
            <a:custGeom>
              <a:avLst/>
              <a:gdLst>
                <a:gd name="T0" fmla="*/ 0 w 19216"/>
                <a:gd name="T1" fmla="*/ 0 h 21600"/>
                <a:gd name="T2" fmla="*/ 0 w 19216"/>
                <a:gd name="T3" fmla="*/ 1 h 21600"/>
                <a:gd name="T4" fmla="*/ 0 w 19216"/>
                <a:gd name="T5" fmla="*/ 1 h 21600"/>
                <a:gd name="T6" fmla="*/ 0 60000 65536"/>
                <a:gd name="T7" fmla="*/ 0 60000 65536"/>
                <a:gd name="T8" fmla="*/ 0 60000 65536"/>
                <a:gd name="T9" fmla="*/ 0 w 19216"/>
                <a:gd name="T10" fmla="*/ 0 h 21600"/>
                <a:gd name="T11" fmla="*/ 19216 w 19216"/>
                <a:gd name="T12" fmla="*/ 21600 h 21600"/>
              </a:gdLst>
              <a:ahLst/>
              <a:cxnLst>
                <a:cxn ang="T6">
                  <a:pos x="T0" y="T1"/>
                </a:cxn>
                <a:cxn ang="T7">
                  <a:pos x="T2" y="T3"/>
                </a:cxn>
                <a:cxn ang="T8">
                  <a:pos x="T4" y="T5"/>
                </a:cxn>
              </a:cxnLst>
              <a:rect l="T9" t="T10" r="T11" b="T12"/>
              <a:pathLst>
                <a:path w="19216" h="21600" fill="none" extrusionOk="0">
                  <a:moveTo>
                    <a:pt x="-1" y="0"/>
                  </a:moveTo>
                  <a:cubicBezTo>
                    <a:pt x="8098" y="0"/>
                    <a:pt x="15516" y="4530"/>
                    <a:pt x="19215" y="11735"/>
                  </a:cubicBezTo>
                </a:path>
                <a:path w="19216" h="21600" stroke="0" extrusionOk="0">
                  <a:moveTo>
                    <a:pt x="-1" y="0"/>
                  </a:moveTo>
                  <a:cubicBezTo>
                    <a:pt x="8098" y="0"/>
                    <a:pt x="15516" y="4530"/>
                    <a:pt x="19215" y="11735"/>
                  </a:cubicBezTo>
                  <a:lnTo>
                    <a:pt x="0" y="21600"/>
                  </a:lnTo>
                  <a:close/>
                </a:path>
              </a:pathLst>
            </a:custGeom>
            <a:noFill/>
            <a:ln w="19050">
              <a:solidFill>
                <a:srgbClr val="000000"/>
              </a:solidFill>
              <a:round/>
              <a:headEnd/>
              <a:tailEnd/>
            </a:ln>
          </p:spPr>
          <p:txBody>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mc:AlternateContent xmlns:mc="http://schemas.openxmlformats.org/markup-compatibility/2006" xmlns:a14="http://schemas.microsoft.com/office/drawing/2010/main">
          <mc:Choice Requires="a14">
            <p:sp>
              <p:nvSpPr>
                <p:cNvPr id="88" name="矩形 87"/>
                <p:cNvSpPr/>
                <p:nvPr/>
              </p:nvSpPr>
              <p:spPr>
                <a:xfrm>
                  <a:off x="5612173" y="2574049"/>
                  <a:ext cx="49654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solidFill>
                      <a:srgbClr val="0000FF"/>
                    </a:solidFill>
                  </a:endParaRPr>
                </a:p>
              </p:txBody>
            </p:sp>
          </mc:Choice>
          <mc:Fallback xmlns="">
            <p:sp>
              <p:nvSpPr>
                <p:cNvPr id="88" name="矩形 87"/>
                <p:cNvSpPr>
                  <a:spLocks noRot="1" noChangeAspect="1" noMove="1" noResize="1" noEditPoints="1" noAdjustHandles="1" noChangeArrowheads="1" noChangeShapeType="1" noTextEdit="1"/>
                </p:cNvSpPr>
                <p:nvPr/>
              </p:nvSpPr>
              <p:spPr>
                <a:xfrm>
                  <a:off x="5612173" y="2574049"/>
                  <a:ext cx="496546" cy="523220"/>
                </a:xfrm>
                <a:prstGeom prst="rect">
                  <a:avLst/>
                </a:prstGeom>
                <a:blipFill>
                  <a:blip r:embed="rId15"/>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9460837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nodeType="withEffect">
                                  <p:stCondLst>
                                    <p:cond delay="0"/>
                                  </p:stCondLst>
                                  <p:iterate type="lt">
                                    <p:tmPct val="50000"/>
                                  </p:iterate>
                                  <p:childTnLst>
                                    <p:set>
                                      <p:cBhvr>
                                        <p:cTn id="6" dur="1" fill="hold">
                                          <p:stCondLst>
                                            <p:cond delay="0"/>
                                          </p:stCondLst>
                                        </p:cTn>
                                        <p:tgtEl>
                                          <p:spTgt spid="65">
                                            <p:txEl>
                                              <p:pRg st="0" end="0"/>
                                            </p:txEl>
                                          </p:spTgt>
                                        </p:tgtEl>
                                        <p:attrNameLst>
                                          <p:attrName>style.visibility</p:attrName>
                                        </p:attrNameLst>
                                      </p:cBhvr>
                                      <p:to>
                                        <p:strVal val="visible"/>
                                      </p:to>
                                    </p:set>
                                    <p:anim calcmode="discrete" valueType="clr">
                                      <p:cBhvr override="childStyle">
                                        <p:cTn id="7" dur="80"/>
                                        <p:tgtEl>
                                          <p:spTgt spid="65">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65">
                                            <p:txEl>
                                              <p:pRg st="0" end="0"/>
                                            </p:txEl>
                                          </p:spTgt>
                                        </p:tgtEl>
                                        <p:attrNameLst>
                                          <p:attrName>fillcolor</p:attrName>
                                        </p:attrNameLst>
                                      </p:cBhvr>
                                      <p:tavLst>
                                        <p:tav tm="0">
                                          <p:val>
                                            <p:clrVal>
                                              <a:schemeClr val="accent2"/>
                                            </p:clrVal>
                                          </p:val>
                                        </p:tav>
                                        <p:tav tm="50000">
                                          <p:val>
                                            <p:clrVal>
                                              <a:schemeClr val="hlink"/>
                                            </p:clrVal>
                                          </p:val>
                                        </p:tav>
                                      </p:tavLst>
                                    </p:anim>
                                    <p:set>
                                      <p:cBhvr>
                                        <p:cTn id="9" dur="80"/>
                                        <p:tgtEl>
                                          <p:spTgt spid="65">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40" name="Text Box 36"/>
          <p:cNvSpPr txBox="1">
            <a:spLocks noChangeArrowheads="1"/>
          </p:cNvSpPr>
          <p:nvPr/>
        </p:nvSpPr>
        <p:spPr bwMode="auto">
          <a:xfrm>
            <a:off x="714376" y="576984"/>
            <a:ext cx="3249608" cy="523220"/>
          </a:xfrm>
          <a:prstGeom prst="rect">
            <a:avLst/>
          </a:prstGeom>
          <a:noFill/>
          <a:ln w="9525">
            <a:noFill/>
            <a:miter lim="800000"/>
            <a:headEnd/>
            <a:tailEnd/>
          </a:ln>
          <a:extLst/>
        </p:spPr>
        <p:txBody>
          <a:bodyPr wrap="none">
            <a:spAutoFit/>
          </a:bodyPr>
          <a:lstStyle>
            <a:defPPr>
              <a:defRPr lang="zh-CN"/>
            </a:defPPr>
            <a:lvl1pPr algn="just" fontAlgn="auto">
              <a:spcBef>
                <a:spcPct val="50000"/>
              </a:spcBef>
              <a:spcAft>
                <a:spcPts val="0"/>
              </a:spcAft>
              <a:defRPr sz="2800" kern="0">
                <a:solidFill>
                  <a:srgbClr val="0000FF"/>
                </a:solidFill>
                <a:latin typeface="+mn-ea"/>
                <a:ea typeface="+mn-ea"/>
              </a:defRPr>
            </a:lvl1pPr>
          </a:lstStyle>
          <a:p>
            <a:r>
              <a:rPr lang="en-US" altLang="zh-CN" dirty="0"/>
              <a:t>3</a:t>
            </a:r>
            <a:r>
              <a:rPr lang="zh-CN" altLang="en-US" dirty="0"/>
              <a:t>、菲涅耳半波带法</a:t>
            </a:r>
          </a:p>
        </p:txBody>
      </p:sp>
      <p:grpSp>
        <p:nvGrpSpPr>
          <p:cNvPr id="38" name="Group 2"/>
          <p:cNvGrpSpPr>
            <a:grpSpLocks/>
          </p:cNvGrpSpPr>
          <p:nvPr/>
        </p:nvGrpSpPr>
        <p:grpSpPr bwMode="auto">
          <a:xfrm>
            <a:off x="3811584" y="1256434"/>
            <a:ext cx="228600" cy="5410200"/>
            <a:chOff x="1344" y="816"/>
            <a:chExt cx="144" cy="3408"/>
          </a:xfrm>
        </p:grpSpPr>
        <p:sp>
          <p:nvSpPr>
            <p:cNvPr id="17460" name="Rectangle 3"/>
            <p:cNvSpPr>
              <a:spLocks noChangeArrowheads="1"/>
            </p:cNvSpPr>
            <p:nvPr/>
          </p:nvSpPr>
          <p:spPr bwMode="auto">
            <a:xfrm>
              <a:off x="1344" y="816"/>
              <a:ext cx="144" cy="672"/>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400"/>
            </a:p>
          </p:txBody>
        </p:sp>
        <p:sp>
          <p:nvSpPr>
            <p:cNvPr id="17461" name="Rectangle 4"/>
            <p:cNvSpPr>
              <a:spLocks noChangeArrowheads="1"/>
            </p:cNvSpPr>
            <p:nvPr/>
          </p:nvSpPr>
          <p:spPr bwMode="auto">
            <a:xfrm>
              <a:off x="1344" y="3552"/>
              <a:ext cx="144" cy="672"/>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400"/>
            </a:p>
          </p:txBody>
        </p:sp>
      </p:grpSp>
      <p:sp>
        <p:nvSpPr>
          <p:cNvPr id="41" name="Arc 5"/>
          <p:cNvSpPr>
            <a:spLocks/>
          </p:cNvSpPr>
          <p:nvPr/>
        </p:nvSpPr>
        <p:spPr bwMode="auto">
          <a:xfrm>
            <a:off x="3963984" y="2094634"/>
            <a:ext cx="457200" cy="762000"/>
          </a:xfrm>
          <a:custGeom>
            <a:avLst/>
            <a:gdLst>
              <a:gd name="T0" fmla="*/ 10385362 w 22906"/>
              <a:gd name="T1" fmla="*/ 0 h 43200"/>
              <a:gd name="T2" fmla="*/ 0 w 22906"/>
              <a:gd name="T3" fmla="*/ 236861703 h 43200"/>
              <a:gd name="T4" fmla="*/ 10385362 w 22906"/>
              <a:gd name="T5" fmla="*/ 118540689 h 43200"/>
              <a:gd name="T6" fmla="*/ 0 60000 65536"/>
              <a:gd name="T7" fmla="*/ 0 60000 65536"/>
              <a:gd name="T8" fmla="*/ 0 60000 65536"/>
            </a:gdLst>
            <a:ahLst/>
            <a:cxnLst>
              <a:cxn ang="T6">
                <a:pos x="T0" y="T1"/>
              </a:cxn>
              <a:cxn ang="T7">
                <a:pos x="T2" y="T3"/>
              </a:cxn>
              <a:cxn ang="T8">
                <a:pos x="T4" y="T5"/>
              </a:cxn>
            </a:cxnLst>
            <a:rect l="0" t="0" r="r" b="b"/>
            <a:pathLst>
              <a:path w="22906" h="43200" fill="none" extrusionOk="0">
                <a:moveTo>
                  <a:pt x="1305" y="0"/>
                </a:moveTo>
                <a:cubicBezTo>
                  <a:pt x="13235" y="0"/>
                  <a:pt x="22906" y="9670"/>
                  <a:pt x="22906" y="21600"/>
                </a:cubicBezTo>
                <a:cubicBezTo>
                  <a:pt x="22906" y="33529"/>
                  <a:pt x="13235" y="43200"/>
                  <a:pt x="1306" y="43200"/>
                </a:cubicBezTo>
                <a:cubicBezTo>
                  <a:pt x="870" y="43200"/>
                  <a:pt x="434" y="43186"/>
                  <a:pt x="-1" y="43160"/>
                </a:cubicBezTo>
              </a:path>
              <a:path w="22906" h="43200" stroke="0" extrusionOk="0">
                <a:moveTo>
                  <a:pt x="1305" y="0"/>
                </a:moveTo>
                <a:cubicBezTo>
                  <a:pt x="13235" y="0"/>
                  <a:pt x="22906" y="9670"/>
                  <a:pt x="22906" y="21600"/>
                </a:cubicBezTo>
                <a:cubicBezTo>
                  <a:pt x="22906" y="33529"/>
                  <a:pt x="13235" y="43200"/>
                  <a:pt x="1306" y="43200"/>
                </a:cubicBezTo>
                <a:cubicBezTo>
                  <a:pt x="870" y="43200"/>
                  <a:pt x="434" y="43186"/>
                  <a:pt x="-1" y="43160"/>
                </a:cubicBezTo>
                <a:lnTo>
                  <a:pt x="1306" y="21600"/>
                </a:lnTo>
                <a:lnTo>
                  <a:pt x="1305" y="0"/>
                </a:lnTo>
                <a:close/>
              </a:path>
            </a:pathLst>
          </a:custGeom>
          <a:noFill/>
          <a:ln w="38100">
            <a:solidFill>
              <a:srgbClr val="FF0000"/>
            </a:solidFill>
            <a:prstDash val="sysDot"/>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grpSp>
        <p:nvGrpSpPr>
          <p:cNvPr id="42" name="Group 6"/>
          <p:cNvGrpSpPr>
            <a:grpSpLocks/>
          </p:cNvGrpSpPr>
          <p:nvPr/>
        </p:nvGrpSpPr>
        <p:grpSpPr bwMode="auto">
          <a:xfrm>
            <a:off x="3811584" y="2323234"/>
            <a:ext cx="228600" cy="3276600"/>
            <a:chOff x="1344" y="1488"/>
            <a:chExt cx="144" cy="2064"/>
          </a:xfrm>
        </p:grpSpPr>
        <p:sp>
          <p:nvSpPr>
            <p:cNvPr id="17454" name="Oval 7"/>
            <p:cNvSpPr>
              <a:spLocks noChangeArrowheads="1"/>
            </p:cNvSpPr>
            <p:nvPr/>
          </p:nvSpPr>
          <p:spPr bwMode="auto">
            <a:xfrm>
              <a:off x="1344" y="1488"/>
              <a:ext cx="144" cy="144"/>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400"/>
            </a:p>
          </p:txBody>
        </p:sp>
        <p:sp>
          <p:nvSpPr>
            <p:cNvPr id="17455" name="Oval 8"/>
            <p:cNvSpPr>
              <a:spLocks noChangeArrowheads="1"/>
            </p:cNvSpPr>
            <p:nvPr/>
          </p:nvSpPr>
          <p:spPr bwMode="auto">
            <a:xfrm>
              <a:off x="1344" y="1968"/>
              <a:ext cx="144" cy="144"/>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400"/>
            </a:p>
          </p:txBody>
        </p:sp>
        <p:sp>
          <p:nvSpPr>
            <p:cNvPr id="17456" name="Oval 9"/>
            <p:cNvSpPr>
              <a:spLocks noChangeArrowheads="1"/>
            </p:cNvSpPr>
            <p:nvPr/>
          </p:nvSpPr>
          <p:spPr bwMode="auto">
            <a:xfrm>
              <a:off x="1344" y="2448"/>
              <a:ext cx="144" cy="144"/>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400"/>
            </a:p>
          </p:txBody>
        </p:sp>
        <p:sp>
          <p:nvSpPr>
            <p:cNvPr id="17457" name="Oval 10"/>
            <p:cNvSpPr>
              <a:spLocks noChangeArrowheads="1"/>
            </p:cNvSpPr>
            <p:nvPr/>
          </p:nvSpPr>
          <p:spPr bwMode="auto">
            <a:xfrm>
              <a:off x="1344" y="2928"/>
              <a:ext cx="144" cy="144"/>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400"/>
            </a:p>
          </p:txBody>
        </p:sp>
        <p:sp>
          <p:nvSpPr>
            <p:cNvPr id="17458" name="Oval 11"/>
            <p:cNvSpPr>
              <a:spLocks noChangeArrowheads="1"/>
            </p:cNvSpPr>
            <p:nvPr/>
          </p:nvSpPr>
          <p:spPr bwMode="auto">
            <a:xfrm>
              <a:off x="1344" y="3408"/>
              <a:ext cx="144" cy="144"/>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400"/>
            </a:p>
          </p:txBody>
        </p:sp>
        <p:sp>
          <p:nvSpPr>
            <p:cNvPr id="17459" name="Line 12"/>
            <p:cNvSpPr>
              <a:spLocks noChangeShapeType="1"/>
            </p:cNvSpPr>
            <p:nvPr/>
          </p:nvSpPr>
          <p:spPr bwMode="auto">
            <a:xfrm>
              <a:off x="1414" y="1632"/>
              <a:ext cx="0" cy="172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9" name="Group 13"/>
          <p:cNvGrpSpPr>
            <a:grpSpLocks/>
          </p:cNvGrpSpPr>
          <p:nvPr/>
        </p:nvGrpSpPr>
        <p:grpSpPr bwMode="auto">
          <a:xfrm>
            <a:off x="2668584" y="1713634"/>
            <a:ext cx="1066800" cy="4495800"/>
            <a:chOff x="624" y="1104"/>
            <a:chExt cx="672" cy="2832"/>
          </a:xfrm>
        </p:grpSpPr>
        <p:sp>
          <p:nvSpPr>
            <p:cNvPr id="17449" name="Line 14"/>
            <p:cNvSpPr>
              <a:spLocks noChangeShapeType="1"/>
            </p:cNvSpPr>
            <p:nvPr/>
          </p:nvSpPr>
          <p:spPr bwMode="auto">
            <a:xfrm>
              <a:off x="624" y="1776"/>
              <a:ext cx="672" cy="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50" name="Line 15"/>
            <p:cNvSpPr>
              <a:spLocks noChangeShapeType="1"/>
            </p:cNvSpPr>
            <p:nvPr/>
          </p:nvSpPr>
          <p:spPr bwMode="auto">
            <a:xfrm>
              <a:off x="624" y="2256"/>
              <a:ext cx="672" cy="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51" name="Line 16"/>
            <p:cNvSpPr>
              <a:spLocks noChangeShapeType="1"/>
            </p:cNvSpPr>
            <p:nvPr/>
          </p:nvSpPr>
          <p:spPr bwMode="auto">
            <a:xfrm>
              <a:off x="624" y="2736"/>
              <a:ext cx="672" cy="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52" name="Line 17"/>
            <p:cNvSpPr>
              <a:spLocks noChangeShapeType="1"/>
            </p:cNvSpPr>
            <p:nvPr/>
          </p:nvSpPr>
          <p:spPr bwMode="auto">
            <a:xfrm>
              <a:off x="624" y="3264"/>
              <a:ext cx="672" cy="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53" name="Line 18"/>
            <p:cNvSpPr>
              <a:spLocks noChangeShapeType="1"/>
            </p:cNvSpPr>
            <p:nvPr/>
          </p:nvSpPr>
          <p:spPr bwMode="auto">
            <a:xfrm>
              <a:off x="960" y="1104"/>
              <a:ext cx="0" cy="283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55" name="Arc 19"/>
          <p:cNvSpPr>
            <a:spLocks/>
          </p:cNvSpPr>
          <p:nvPr/>
        </p:nvSpPr>
        <p:spPr bwMode="auto">
          <a:xfrm>
            <a:off x="3963984" y="2858222"/>
            <a:ext cx="457200" cy="760412"/>
          </a:xfrm>
          <a:custGeom>
            <a:avLst/>
            <a:gdLst>
              <a:gd name="T0" fmla="*/ 10385362 w 22906"/>
              <a:gd name="T1" fmla="*/ 0 h 43200"/>
              <a:gd name="T2" fmla="*/ 0 w 22906"/>
              <a:gd name="T3" fmla="*/ 235384408 h 43200"/>
              <a:gd name="T4" fmla="*/ 10385362 w 22906"/>
              <a:gd name="T5" fmla="*/ 117801425 h 43200"/>
              <a:gd name="T6" fmla="*/ 0 60000 65536"/>
              <a:gd name="T7" fmla="*/ 0 60000 65536"/>
              <a:gd name="T8" fmla="*/ 0 60000 65536"/>
            </a:gdLst>
            <a:ahLst/>
            <a:cxnLst>
              <a:cxn ang="T6">
                <a:pos x="T0" y="T1"/>
              </a:cxn>
              <a:cxn ang="T7">
                <a:pos x="T2" y="T3"/>
              </a:cxn>
              <a:cxn ang="T8">
                <a:pos x="T4" y="T5"/>
              </a:cxn>
            </a:cxnLst>
            <a:rect l="0" t="0" r="r" b="b"/>
            <a:pathLst>
              <a:path w="22906" h="43200" fill="none" extrusionOk="0">
                <a:moveTo>
                  <a:pt x="1305" y="0"/>
                </a:moveTo>
                <a:cubicBezTo>
                  <a:pt x="13235" y="0"/>
                  <a:pt x="22906" y="9670"/>
                  <a:pt x="22906" y="21600"/>
                </a:cubicBezTo>
                <a:cubicBezTo>
                  <a:pt x="22906" y="33529"/>
                  <a:pt x="13235" y="43200"/>
                  <a:pt x="1306" y="43200"/>
                </a:cubicBezTo>
                <a:cubicBezTo>
                  <a:pt x="870" y="43200"/>
                  <a:pt x="434" y="43186"/>
                  <a:pt x="-1" y="43160"/>
                </a:cubicBezTo>
              </a:path>
              <a:path w="22906" h="43200" stroke="0" extrusionOk="0">
                <a:moveTo>
                  <a:pt x="1305" y="0"/>
                </a:moveTo>
                <a:cubicBezTo>
                  <a:pt x="13235" y="0"/>
                  <a:pt x="22906" y="9670"/>
                  <a:pt x="22906" y="21600"/>
                </a:cubicBezTo>
                <a:cubicBezTo>
                  <a:pt x="22906" y="33529"/>
                  <a:pt x="13235" y="43200"/>
                  <a:pt x="1306" y="43200"/>
                </a:cubicBezTo>
                <a:cubicBezTo>
                  <a:pt x="870" y="43200"/>
                  <a:pt x="434" y="43186"/>
                  <a:pt x="-1" y="43160"/>
                </a:cubicBezTo>
                <a:lnTo>
                  <a:pt x="1306" y="21600"/>
                </a:lnTo>
                <a:lnTo>
                  <a:pt x="1305" y="0"/>
                </a:lnTo>
                <a:close/>
              </a:path>
            </a:pathLst>
          </a:custGeom>
          <a:noFill/>
          <a:ln w="38100">
            <a:solidFill>
              <a:srgbClr val="FF0000"/>
            </a:solidFill>
            <a:prstDash val="sysDot"/>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56" name="Arc 20"/>
          <p:cNvSpPr>
            <a:spLocks/>
          </p:cNvSpPr>
          <p:nvPr/>
        </p:nvSpPr>
        <p:spPr bwMode="auto">
          <a:xfrm>
            <a:off x="3963984" y="3618634"/>
            <a:ext cx="457200" cy="762000"/>
          </a:xfrm>
          <a:custGeom>
            <a:avLst/>
            <a:gdLst>
              <a:gd name="T0" fmla="*/ 10385362 w 22906"/>
              <a:gd name="T1" fmla="*/ 0 h 43200"/>
              <a:gd name="T2" fmla="*/ 0 w 22906"/>
              <a:gd name="T3" fmla="*/ 236861703 h 43200"/>
              <a:gd name="T4" fmla="*/ 10385362 w 22906"/>
              <a:gd name="T5" fmla="*/ 118540689 h 43200"/>
              <a:gd name="T6" fmla="*/ 0 60000 65536"/>
              <a:gd name="T7" fmla="*/ 0 60000 65536"/>
              <a:gd name="T8" fmla="*/ 0 60000 65536"/>
            </a:gdLst>
            <a:ahLst/>
            <a:cxnLst>
              <a:cxn ang="T6">
                <a:pos x="T0" y="T1"/>
              </a:cxn>
              <a:cxn ang="T7">
                <a:pos x="T2" y="T3"/>
              </a:cxn>
              <a:cxn ang="T8">
                <a:pos x="T4" y="T5"/>
              </a:cxn>
            </a:cxnLst>
            <a:rect l="0" t="0" r="r" b="b"/>
            <a:pathLst>
              <a:path w="22906" h="43200" fill="none" extrusionOk="0">
                <a:moveTo>
                  <a:pt x="1305" y="0"/>
                </a:moveTo>
                <a:cubicBezTo>
                  <a:pt x="13235" y="0"/>
                  <a:pt x="22906" y="9670"/>
                  <a:pt x="22906" y="21600"/>
                </a:cubicBezTo>
                <a:cubicBezTo>
                  <a:pt x="22906" y="33529"/>
                  <a:pt x="13235" y="43200"/>
                  <a:pt x="1306" y="43200"/>
                </a:cubicBezTo>
                <a:cubicBezTo>
                  <a:pt x="870" y="43200"/>
                  <a:pt x="434" y="43186"/>
                  <a:pt x="-1" y="43160"/>
                </a:cubicBezTo>
              </a:path>
              <a:path w="22906" h="43200" stroke="0" extrusionOk="0">
                <a:moveTo>
                  <a:pt x="1305" y="0"/>
                </a:moveTo>
                <a:cubicBezTo>
                  <a:pt x="13235" y="0"/>
                  <a:pt x="22906" y="9670"/>
                  <a:pt x="22906" y="21600"/>
                </a:cubicBezTo>
                <a:cubicBezTo>
                  <a:pt x="22906" y="33529"/>
                  <a:pt x="13235" y="43200"/>
                  <a:pt x="1306" y="43200"/>
                </a:cubicBezTo>
                <a:cubicBezTo>
                  <a:pt x="870" y="43200"/>
                  <a:pt x="434" y="43186"/>
                  <a:pt x="-1" y="43160"/>
                </a:cubicBezTo>
                <a:lnTo>
                  <a:pt x="1306" y="21600"/>
                </a:lnTo>
                <a:lnTo>
                  <a:pt x="1305" y="0"/>
                </a:lnTo>
                <a:close/>
              </a:path>
            </a:pathLst>
          </a:custGeom>
          <a:noFill/>
          <a:ln w="38100">
            <a:solidFill>
              <a:srgbClr val="FF0000"/>
            </a:solidFill>
            <a:prstDash val="sysDot"/>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57" name="Arc 21"/>
          <p:cNvSpPr>
            <a:spLocks/>
          </p:cNvSpPr>
          <p:nvPr/>
        </p:nvSpPr>
        <p:spPr bwMode="auto">
          <a:xfrm>
            <a:off x="3963984" y="4380634"/>
            <a:ext cx="457200" cy="762000"/>
          </a:xfrm>
          <a:custGeom>
            <a:avLst/>
            <a:gdLst>
              <a:gd name="T0" fmla="*/ 10385362 w 22906"/>
              <a:gd name="T1" fmla="*/ 0 h 43200"/>
              <a:gd name="T2" fmla="*/ 0 w 22906"/>
              <a:gd name="T3" fmla="*/ 236861703 h 43200"/>
              <a:gd name="T4" fmla="*/ 10385362 w 22906"/>
              <a:gd name="T5" fmla="*/ 118540689 h 43200"/>
              <a:gd name="T6" fmla="*/ 0 60000 65536"/>
              <a:gd name="T7" fmla="*/ 0 60000 65536"/>
              <a:gd name="T8" fmla="*/ 0 60000 65536"/>
            </a:gdLst>
            <a:ahLst/>
            <a:cxnLst>
              <a:cxn ang="T6">
                <a:pos x="T0" y="T1"/>
              </a:cxn>
              <a:cxn ang="T7">
                <a:pos x="T2" y="T3"/>
              </a:cxn>
              <a:cxn ang="T8">
                <a:pos x="T4" y="T5"/>
              </a:cxn>
            </a:cxnLst>
            <a:rect l="0" t="0" r="r" b="b"/>
            <a:pathLst>
              <a:path w="22906" h="43200" fill="none" extrusionOk="0">
                <a:moveTo>
                  <a:pt x="1305" y="0"/>
                </a:moveTo>
                <a:cubicBezTo>
                  <a:pt x="13235" y="0"/>
                  <a:pt x="22906" y="9670"/>
                  <a:pt x="22906" y="21600"/>
                </a:cubicBezTo>
                <a:cubicBezTo>
                  <a:pt x="22906" y="33529"/>
                  <a:pt x="13235" y="43200"/>
                  <a:pt x="1306" y="43200"/>
                </a:cubicBezTo>
                <a:cubicBezTo>
                  <a:pt x="870" y="43200"/>
                  <a:pt x="434" y="43186"/>
                  <a:pt x="-1" y="43160"/>
                </a:cubicBezTo>
              </a:path>
              <a:path w="22906" h="43200" stroke="0" extrusionOk="0">
                <a:moveTo>
                  <a:pt x="1305" y="0"/>
                </a:moveTo>
                <a:cubicBezTo>
                  <a:pt x="13235" y="0"/>
                  <a:pt x="22906" y="9670"/>
                  <a:pt x="22906" y="21600"/>
                </a:cubicBezTo>
                <a:cubicBezTo>
                  <a:pt x="22906" y="33529"/>
                  <a:pt x="13235" y="43200"/>
                  <a:pt x="1306" y="43200"/>
                </a:cubicBezTo>
                <a:cubicBezTo>
                  <a:pt x="870" y="43200"/>
                  <a:pt x="434" y="43186"/>
                  <a:pt x="-1" y="43160"/>
                </a:cubicBezTo>
                <a:lnTo>
                  <a:pt x="1306" y="21600"/>
                </a:lnTo>
                <a:lnTo>
                  <a:pt x="1305" y="0"/>
                </a:lnTo>
                <a:close/>
              </a:path>
            </a:pathLst>
          </a:custGeom>
          <a:noFill/>
          <a:ln w="38100">
            <a:solidFill>
              <a:srgbClr val="FF0000"/>
            </a:solidFill>
            <a:prstDash val="sysDot"/>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58" name="Arc 22"/>
          <p:cNvSpPr>
            <a:spLocks/>
          </p:cNvSpPr>
          <p:nvPr/>
        </p:nvSpPr>
        <p:spPr bwMode="auto">
          <a:xfrm>
            <a:off x="3963984" y="5142634"/>
            <a:ext cx="457200" cy="762000"/>
          </a:xfrm>
          <a:custGeom>
            <a:avLst/>
            <a:gdLst>
              <a:gd name="T0" fmla="*/ 10385362 w 22906"/>
              <a:gd name="T1" fmla="*/ 0 h 43200"/>
              <a:gd name="T2" fmla="*/ 0 w 22906"/>
              <a:gd name="T3" fmla="*/ 236861703 h 43200"/>
              <a:gd name="T4" fmla="*/ 10385362 w 22906"/>
              <a:gd name="T5" fmla="*/ 118540689 h 43200"/>
              <a:gd name="T6" fmla="*/ 0 60000 65536"/>
              <a:gd name="T7" fmla="*/ 0 60000 65536"/>
              <a:gd name="T8" fmla="*/ 0 60000 65536"/>
            </a:gdLst>
            <a:ahLst/>
            <a:cxnLst>
              <a:cxn ang="T6">
                <a:pos x="T0" y="T1"/>
              </a:cxn>
              <a:cxn ang="T7">
                <a:pos x="T2" y="T3"/>
              </a:cxn>
              <a:cxn ang="T8">
                <a:pos x="T4" y="T5"/>
              </a:cxn>
            </a:cxnLst>
            <a:rect l="0" t="0" r="r" b="b"/>
            <a:pathLst>
              <a:path w="22906" h="43200" fill="none" extrusionOk="0">
                <a:moveTo>
                  <a:pt x="1305" y="0"/>
                </a:moveTo>
                <a:cubicBezTo>
                  <a:pt x="13235" y="0"/>
                  <a:pt x="22906" y="9670"/>
                  <a:pt x="22906" y="21600"/>
                </a:cubicBezTo>
                <a:cubicBezTo>
                  <a:pt x="22906" y="33529"/>
                  <a:pt x="13235" y="43200"/>
                  <a:pt x="1306" y="43200"/>
                </a:cubicBezTo>
                <a:cubicBezTo>
                  <a:pt x="870" y="43200"/>
                  <a:pt x="434" y="43186"/>
                  <a:pt x="-1" y="43160"/>
                </a:cubicBezTo>
              </a:path>
              <a:path w="22906" h="43200" stroke="0" extrusionOk="0">
                <a:moveTo>
                  <a:pt x="1305" y="0"/>
                </a:moveTo>
                <a:cubicBezTo>
                  <a:pt x="13235" y="0"/>
                  <a:pt x="22906" y="9670"/>
                  <a:pt x="22906" y="21600"/>
                </a:cubicBezTo>
                <a:cubicBezTo>
                  <a:pt x="22906" y="33529"/>
                  <a:pt x="13235" y="43200"/>
                  <a:pt x="1306" y="43200"/>
                </a:cubicBezTo>
                <a:cubicBezTo>
                  <a:pt x="870" y="43200"/>
                  <a:pt x="434" y="43186"/>
                  <a:pt x="-1" y="43160"/>
                </a:cubicBezTo>
                <a:lnTo>
                  <a:pt x="1306" y="21600"/>
                </a:lnTo>
                <a:lnTo>
                  <a:pt x="1305" y="0"/>
                </a:lnTo>
                <a:close/>
              </a:path>
            </a:pathLst>
          </a:custGeom>
          <a:noFill/>
          <a:ln w="38100">
            <a:solidFill>
              <a:srgbClr val="FF0000"/>
            </a:solidFill>
            <a:prstDash val="sysDot"/>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grpSp>
        <p:nvGrpSpPr>
          <p:cNvPr id="59" name="Group 23"/>
          <p:cNvGrpSpPr>
            <a:grpSpLocks/>
          </p:cNvGrpSpPr>
          <p:nvPr/>
        </p:nvGrpSpPr>
        <p:grpSpPr bwMode="auto">
          <a:xfrm>
            <a:off x="3963984" y="1485034"/>
            <a:ext cx="4114800" cy="1447800"/>
            <a:chOff x="1440" y="960"/>
            <a:chExt cx="2592" cy="912"/>
          </a:xfrm>
        </p:grpSpPr>
        <p:sp>
          <p:nvSpPr>
            <p:cNvPr id="17444" name="Line 24"/>
            <p:cNvSpPr>
              <a:spLocks noChangeShapeType="1"/>
            </p:cNvSpPr>
            <p:nvPr/>
          </p:nvSpPr>
          <p:spPr bwMode="auto">
            <a:xfrm>
              <a:off x="1488" y="1536"/>
              <a:ext cx="2544" cy="0"/>
            </a:xfrm>
            <a:prstGeom prst="line">
              <a:avLst/>
            </a:prstGeom>
            <a:noFill/>
            <a:ln w="28575">
              <a:solidFill>
                <a:srgbClr val="399D7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45" name="Line 25"/>
            <p:cNvSpPr>
              <a:spLocks noChangeShapeType="1"/>
            </p:cNvSpPr>
            <p:nvPr/>
          </p:nvSpPr>
          <p:spPr bwMode="auto">
            <a:xfrm flipV="1">
              <a:off x="1488" y="960"/>
              <a:ext cx="672" cy="528"/>
            </a:xfrm>
            <a:prstGeom prst="line">
              <a:avLst/>
            </a:prstGeom>
            <a:noFill/>
            <a:ln w="28575">
              <a:solidFill>
                <a:srgbClr val="FF99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46" name="Line 26"/>
            <p:cNvSpPr>
              <a:spLocks noChangeShapeType="1"/>
            </p:cNvSpPr>
            <p:nvPr/>
          </p:nvSpPr>
          <p:spPr bwMode="auto">
            <a:xfrm flipV="1">
              <a:off x="1488" y="960"/>
              <a:ext cx="1152" cy="57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47" name="Line 27"/>
            <p:cNvSpPr>
              <a:spLocks noChangeShapeType="1"/>
            </p:cNvSpPr>
            <p:nvPr/>
          </p:nvSpPr>
          <p:spPr bwMode="auto">
            <a:xfrm flipV="1">
              <a:off x="1440" y="1152"/>
              <a:ext cx="2016" cy="384"/>
            </a:xfrm>
            <a:prstGeom prst="line">
              <a:avLst/>
            </a:prstGeom>
            <a:noFill/>
            <a:ln w="28575">
              <a:solidFill>
                <a:srgbClr val="FF66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48" name="Line 28"/>
            <p:cNvSpPr>
              <a:spLocks noChangeShapeType="1"/>
            </p:cNvSpPr>
            <p:nvPr/>
          </p:nvSpPr>
          <p:spPr bwMode="auto">
            <a:xfrm>
              <a:off x="1488" y="1536"/>
              <a:ext cx="1344" cy="336"/>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5" name="Group 29"/>
          <p:cNvGrpSpPr>
            <a:grpSpLocks/>
          </p:cNvGrpSpPr>
          <p:nvPr/>
        </p:nvGrpSpPr>
        <p:grpSpPr bwMode="auto">
          <a:xfrm>
            <a:off x="3963984" y="2323234"/>
            <a:ext cx="4114800" cy="1447800"/>
            <a:chOff x="1440" y="960"/>
            <a:chExt cx="2592" cy="912"/>
          </a:xfrm>
        </p:grpSpPr>
        <p:sp>
          <p:nvSpPr>
            <p:cNvPr id="17439" name="Line 30"/>
            <p:cNvSpPr>
              <a:spLocks noChangeShapeType="1"/>
            </p:cNvSpPr>
            <p:nvPr/>
          </p:nvSpPr>
          <p:spPr bwMode="auto">
            <a:xfrm>
              <a:off x="1488" y="1536"/>
              <a:ext cx="2544" cy="0"/>
            </a:xfrm>
            <a:prstGeom prst="line">
              <a:avLst/>
            </a:prstGeom>
            <a:noFill/>
            <a:ln w="28575">
              <a:solidFill>
                <a:srgbClr val="399D7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40" name="Line 31"/>
            <p:cNvSpPr>
              <a:spLocks noChangeShapeType="1"/>
            </p:cNvSpPr>
            <p:nvPr/>
          </p:nvSpPr>
          <p:spPr bwMode="auto">
            <a:xfrm flipV="1">
              <a:off x="1488" y="960"/>
              <a:ext cx="672" cy="528"/>
            </a:xfrm>
            <a:prstGeom prst="line">
              <a:avLst/>
            </a:prstGeom>
            <a:noFill/>
            <a:ln w="28575">
              <a:solidFill>
                <a:srgbClr val="FF99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41" name="Line 32"/>
            <p:cNvSpPr>
              <a:spLocks noChangeShapeType="1"/>
            </p:cNvSpPr>
            <p:nvPr/>
          </p:nvSpPr>
          <p:spPr bwMode="auto">
            <a:xfrm flipV="1">
              <a:off x="1488" y="960"/>
              <a:ext cx="1152" cy="57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42" name="Line 33"/>
            <p:cNvSpPr>
              <a:spLocks noChangeShapeType="1"/>
            </p:cNvSpPr>
            <p:nvPr/>
          </p:nvSpPr>
          <p:spPr bwMode="auto">
            <a:xfrm flipV="1">
              <a:off x="1440" y="1152"/>
              <a:ext cx="2016" cy="384"/>
            </a:xfrm>
            <a:prstGeom prst="line">
              <a:avLst/>
            </a:prstGeom>
            <a:noFill/>
            <a:ln w="28575">
              <a:solidFill>
                <a:srgbClr val="FF66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43" name="Line 34"/>
            <p:cNvSpPr>
              <a:spLocks noChangeShapeType="1"/>
            </p:cNvSpPr>
            <p:nvPr/>
          </p:nvSpPr>
          <p:spPr bwMode="auto">
            <a:xfrm>
              <a:off x="1488" y="1536"/>
              <a:ext cx="1344" cy="336"/>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1" name="Group 35"/>
          <p:cNvGrpSpPr>
            <a:grpSpLocks/>
          </p:cNvGrpSpPr>
          <p:nvPr/>
        </p:nvGrpSpPr>
        <p:grpSpPr bwMode="auto">
          <a:xfrm>
            <a:off x="3963984" y="3085234"/>
            <a:ext cx="4114800" cy="1447800"/>
            <a:chOff x="1440" y="960"/>
            <a:chExt cx="2592" cy="912"/>
          </a:xfrm>
        </p:grpSpPr>
        <p:sp>
          <p:nvSpPr>
            <p:cNvPr id="17434" name="Line 36"/>
            <p:cNvSpPr>
              <a:spLocks noChangeShapeType="1"/>
            </p:cNvSpPr>
            <p:nvPr/>
          </p:nvSpPr>
          <p:spPr bwMode="auto">
            <a:xfrm>
              <a:off x="1488" y="1536"/>
              <a:ext cx="2544" cy="0"/>
            </a:xfrm>
            <a:prstGeom prst="line">
              <a:avLst/>
            </a:prstGeom>
            <a:noFill/>
            <a:ln w="28575">
              <a:solidFill>
                <a:srgbClr val="399D7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35" name="Line 37"/>
            <p:cNvSpPr>
              <a:spLocks noChangeShapeType="1"/>
            </p:cNvSpPr>
            <p:nvPr/>
          </p:nvSpPr>
          <p:spPr bwMode="auto">
            <a:xfrm flipV="1">
              <a:off x="1488" y="960"/>
              <a:ext cx="672" cy="528"/>
            </a:xfrm>
            <a:prstGeom prst="line">
              <a:avLst/>
            </a:prstGeom>
            <a:noFill/>
            <a:ln w="28575">
              <a:solidFill>
                <a:srgbClr val="FF99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36" name="Line 38"/>
            <p:cNvSpPr>
              <a:spLocks noChangeShapeType="1"/>
            </p:cNvSpPr>
            <p:nvPr/>
          </p:nvSpPr>
          <p:spPr bwMode="auto">
            <a:xfrm flipV="1">
              <a:off x="1488" y="960"/>
              <a:ext cx="1152" cy="57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37" name="Line 39"/>
            <p:cNvSpPr>
              <a:spLocks noChangeShapeType="1"/>
            </p:cNvSpPr>
            <p:nvPr/>
          </p:nvSpPr>
          <p:spPr bwMode="auto">
            <a:xfrm flipV="1">
              <a:off x="1440" y="1152"/>
              <a:ext cx="2016" cy="384"/>
            </a:xfrm>
            <a:prstGeom prst="line">
              <a:avLst/>
            </a:prstGeom>
            <a:noFill/>
            <a:ln w="28575">
              <a:solidFill>
                <a:srgbClr val="FF66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38" name="Line 40"/>
            <p:cNvSpPr>
              <a:spLocks noChangeShapeType="1"/>
            </p:cNvSpPr>
            <p:nvPr/>
          </p:nvSpPr>
          <p:spPr bwMode="auto">
            <a:xfrm>
              <a:off x="1488" y="1536"/>
              <a:ext cx="1344" cy="336"/>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77" name="Group 41"/>
          <p:cNvGrpSpPr>
            <a:grpSpLocks/>
          </p:cNvGrpSpPr>
          <p:nvPr/>
        </p:nvGrpSpPr>
        <p:grpSpPr bwMode="auto">
          <a:xfrm>
            <a:off x="4040184" y="3847234"/>
            <a:ext cx="4114800" cy="1447800"/>
            <a:chOff x="1440" y="960"/>
            <a:chExt cx="2592" cy="912"/>
          </a:xfrm>
        </p:grpSpPr>
        <p:sp>
          <p:nvSpPr>
            <p:cNvPr id="17429" name="Line 42"/>
            <p:cNvSpPr>
              <a:spLocks noChangeShapeType="1"/>
            </p:cNvSpPr>
            <p:nvPr/>
          </p:nvSpPr>
          <p:spPr bwMode="auto">
            <a:xfrm>
              <a:off x="1488" y="1536"/>
              <a:ext cx="2544" cy="0"/>
            </a:xfrm>
            <a:prstGeom prst="line">
              <a:avLst/>
            </a:prstGeom>
            <a:noFill/>
            <a:ln w="28575">
              <a:solidFill>
                <a:srgbClr val="399D7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30" name="Line 43"/>
            <p:cNvSpPr>
              <a:spLocks noChangeShapeType="1"/>
            </p:cNvSpPr>
            <p:nvPr/>
          </p:nvSpPr>
          <p:spPr bwMode="auto">
            <a:xfrm flipV="1">
              <a:off x="1488" y="960"/>
              <a:ext cx="672" cy="528"/>
            </a:xfrm>
            <a:prstGeom prst="line">
              <a:avLst/>
            </a:prstGeom>
            <a:noFill/>
            <a:ln w="28575">
              <a:solidFill>
                <a:srgbClr val="FF99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31" name="Line 44"/>
            <p:cNvSpPr>
              <a:spLocks noChangeShapeType="1"/>
            </p:cNvSpPr>
            <p:nvPr/>
          </p:nvSpPr>
          <p:spPr bwMode="auto">
            <a:xfrm flipV="1">
              <a:off x="1488" y="960"/>
              <a:ext cx="1152" cy="57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32" name="Line 45"/>
            <p:cNvSpPr>
              <a:spLocks noChangeShapeType="1"/>
            </p:cNvSpPr>
            <p:nvPr/>
          </p:nvSpPr>
          <p:spPr bwMode="auto">
            <a:xfrm flipV="1">
              <a:off x="1440" y="1152"/>
              <a:ext cx="2016" cy="384"/>
            </a:xfrm>
            <a:prstGeom prst="line">
              <a:avLst/>
            </a:prstGeom>
            <a:noFill/>
            <a:ln w="28575">
              <a:solidFill>
                <a:srgbClr val="FF66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33" name="Line 46"/>
            <p:cNvSpPr>
              <a:spLocks noChangeShapeType="1"/>
            </p:cNvSpPr>
            <p:nvPr/>
          </p:nvSpPr>
          <p:spPr bwMode="auto">
            <a:xfrm>
              <a:off x="1488" y="1536"/>
              <a:ext cx="1344" cy="336"/>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3" name="Group 47"/>
          <p:cNvGrpSpPr>
            <a:grpSpLocks/>
          </p:cNvGrpSpPr>
          <p:nvPr/>
        </p:nvGrpSpPr>
        <p:grpSpPr bwMode="auto">
          <a:xfrm>
            <a:off x="3963984" y="4609234"/>
            <a:ext cx="4114800" cy="1447800"/>
            <a:chOff x="1440" y="960"/>
            <a:chExt cx="2592" cy="912"/>
          </a:xfrm>
        </p:grpSpPr>
        <p:sp>
          <p:nvSpPr>
            <p:cNvPr id="17424" name="Line 48"/>
            <p:cNvSpPr>
              <a:spLocks noChangeShapeType="1"/>
            </p:cNvSpPr>
            <p:nvPr/>
          </p:nvSpPr>
          <p:spPr bwMode="auto">
            <a:xfrm>
              <a:off x="1488" y="1536"/>
              <a:ext cx="2544" cy="0"/>
            </a:xfrm>
            <a:prstGeom prst="line">
              <a:avLst/>
            </a:prstGeom>
            <a:noFill/>
            <a:ln w="28575">
              <a:solidFill>
                <a:srgbClr val="399D7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25" name="Line 49"/>
            <p:cNvSpPr>
              <a:spLocks noChangeShapeType="1"/>
            </p:cNvSpPr>
            <p:nvPr/>
          </p:nvSpPr>
          <p:spPr bwMode="auto">
            <a:xfrm flipV="1">
              <a:off x="1488" y="960"/>
              <a:ext cx="672" cy="528"/>
            </a:xfrm>
            <a:prstGeom prst="line">
              <a:avLst/>
            </a:prstGeom>
            <a:noFill/>
            <a:ln w="28575">
              <a:solidFill>
                <a:srgbClr val="FF99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26" name="Line 50"/>
            <p:cNvSpPr>
              <a:spLocks noChangeShapeType="1"/>
            </p:cNvSpPr>
            <p:nvPr/>
          </p:nvSpPr>
          <p:spPr bwMode="auto">
            <a:xfrm flipV="1">
              <a:off x="1488" y="960"/>
              <a:ext cx="1152" cy="57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27" name="Line 51"/>
            <p:cNvSpPr>
              <a:spLocks noChangeShapeType="1"/>
            </p:cNvSpPr>
            <p:nvPr/>
          </p:nvSpPr>
          <p:spPr bwMode="auto">
            <a:xfrm flipV="1">
              <a:off x="1440" y="1152"/>
              <a:ext cx="2016" cy="384"/>
            </a:xfrm>
            <a:prstGeom prst="line">
              <a:avLst/>
            </a:prstGeom>
            <a:noFill/>
            <a:ln w="28575">
              <a:solidFill>
                <a:srgbClr val="FF66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428" name="Line 52"/>
            <p:cNvSpPr>
              <a:spLocks noChangeShapeType="1"/>
            </p:cNvSpPr>
            <p:nvPr/>
          </p:nvSpPr>
          <p:spPr bwMode="auto">
            <a:xfrm>
              <a:off x="1488" y="1536"/>
              <a:ext cx="1344" cy="336"/>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spTree>
    <p:extLst>
      <p:ext uri="{BB962C8B-B14F-4D97-AF65-F5344CB8AC3E}">
        <p14:creationId xmlns:p14="http://schemas.microsoft.com/office/powerpoint/2010/main" val="21134232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98340"/>
                                        </p:tgtEl>
                                        <p:attrNameLst>
                                          <p:attrName>style.visibility</p:attrName>
                                        </p:attrNameLst>
                                      </p:cBhvr>
                                      <p:to>
                                        <p:strVal val="visible"/>
                                      </p:to>
                                    </p:set>
                                    <p:animEffect transition="in" filter="blinds(vertical)">
                                      <p:cBhvr>
                                        <p:cTn id="7" dur="500"/>
                                        <p:tgtEl>
                                          <p:spTgt spid="9834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left)">
                                      <p:cBhvr>
                                        <p:cTn id="12" dur="500"/>
                                        <p:tgtEl>
                                          <p:spTgt spid="3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wipe(left)">
                                      <p:cBhvr>
                                        <p:cTn id="17" dur="500"/>
                                        <p:tgtEl>
                                          <p:spTgt spid="4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wipe(left)">
                                      <p:cBhvr>
                                        <p:cTn id="22" dur="500"/>
                                        <p:tgtEl>
                                          <p:spTgt spid="4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wipe(left)">
                                      <p:cBhvr>
                                        <p:cTn id="27" dur="500"/>
                                        <p:tgtEl>
                                          <p:spTgt spid="41"/>
                                        </p:tgtEl>
                                      </p:cBhvr>
                                    </p:animEffect>
                                  </p:childTnLst>
                                </p:cTn>
                              </p:par>
                            </p:childTnLst>
                          </p:cTn>
                        </p:par>
                        <p:par>
                          <p:cTn id="28" fill="hold" nodeType="afterGroup">
                            <p:stCondLst>
                              <p:cond delay="500"/>
                            </p:stCondLst>
                            <p:childTnLst>
                              <p:par>
                                <p:cTn id="29" presetID="22" presetClass="entr" presetSubtype="8" fill="hold"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wipe(left)">
                                      <p:cBhvr>
                                        <p:cTn id="31" dur="500"/>
                                        <p:tgtEl>
                                          <p:spTgt spid="5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wipe(left)">
                                      <p:cBhvr>
                                        <p:cTn id="36" dur="500"/>
                                        <p:tgtEl>
                                          <p:spTgt spid="55"/>
                                        </p:tgtEl>
                                      </p:cBhvr>
                                    </p:animEffect>
                                  </p:childTnLst>
                                </p:cTn>
                              </p:par>
                            </p:childTnLst>
                          </p:cTn>
                        </p:par>
                        <p:par>
                          <p:cTn id="37" fill="hold" nodeType="afterGroup">
                            <p:stCondLst>
                              <p:cond delay="500"/>
                            </p:stCondLst>
                            <p:childTnLst>
                              <p:par>
                                <p:cTn id="38" presetID="22" presetClass="entr" presetSubtype="8" fill="hold" nodeType="afterEffect">
                                  <p:stCondLst>
                                    <p:cond delay="0"/>
                                  </p:stCondLst>
                                  <p:childTnLst>
                                    <p:set>
                                      <p:cBhvr>
                                        <p:cTn id="39" dur="1" fill="hold">
                                          <p:stCondLst>
                                            <p:cond delay="0"/>
                                          </p:stCondLst>
                                        </p:cTn>
                                        <p:tgtEl>
                                          <p:spTgt spid="65"/>
                                        </p:tgtEl>
                                        <p:attrNameLst>
                                          <p:attrName>style.visibility</p:attrName>
                                        </p:attrNameLst>
                                      </p:cBhvr>
                                      <p:to>
                                        <p:strVal val="visible"/>
                                      </p:to>
                                    </p:set>
                                    <p:animEffect transition="in" filter="wipe(left)">
                                      <p:cBhvr>
                                        <p:cTn id="40" dur="500"/>
                                        <p:tgtEl>
                                          <p:spTgt spid="65"/>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wipe(left)">
                                      <p:cBhvr>
                                        <p:cTn id="45" dur="500"/>
                                        <p:tgtEl>
                                          <p:spTgt spid="56"/>
                                        </p:tgtEl>
                                      </p:cBhvr>
                                    </p:animEffect>
                                  </p:childTnLst>
                                </p:cTn>
                              </p:par>
                            </p:childTnLst>
                          </p:cTn>
                        </p:par>
                        <p:par>
                          <p:cTn id="46" fill="hold" nodeType="afterGroup">
                            <p:stCondLst>
                              <p:cond delay="500"/>
                            </p:stCondLst>
                            <p:childTnLst>
                              <p:par>
                                <p:cTn id="47" presetID="22" presetClass="entr" presetSubtype="8" fill="hold" nodeType="afterEffect">
                                  <p:stCondLst>
                                    <p:cond delay="0"/>
                                  </p:stCondLst>
                                  <p:childTnLst>
                                    <p:set>
                                      <p:cBhvr>
                                        <p:cTn id="48" dur="1" fill="hold">
                                          <p:stCondLst>
                                            <p:cond delay="0"/>
                                          </p:stCondLst>
                                        </p:cTn>
                                        <p:tgtEl>
                                          <p:spTgt spid="71"/>
                                        </p:tgtEl>
                                        <p:attrNameLst>
                                          <p:attrName>style.visibility</p:attrName>
                                        </p:attrNameLst>
                                      </p:cBhvr>
                                      <p:to>
                                        <p:strVal val="visible"/>
                                      </p:to>
                                    </p:set>
                                    <p:animEffect transition="in" filter="wipe(left)">
                                      <p:cBhvr>
                                        <p:cTn id="49" dur="500"/>
                                        <p:tgtEl>
                                          <p:spTgt spid="71"/>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nodeType="click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wipe(left)">
                                      <p:cBhvr>
                                        <p:cTn id="54" dur="500"/>
                                        <p:tgtEl>
                                          <p:spTgt spid="57"/>
                                        </p:tgtEl>
                                      </p:cBhvr>
                                    </p:animEffect>
                                  </p:childTnLst>
                                </p:cTn>
                              </p:par>
                            </p:childTnLst>
                          </p:cTn>
                        </p:par>
                        <p:par>
                          <p:cTn id="55" fill="hold" nodeType="afterGroup">
                            <p:stCondLst>
                              <p:cond delay="500"/>
                            </p:stCondLst>
                            <p:childTnLst>
                              <p:par>
                                <p:cTn id="56" presetID="22" presetClass="entr" presetSubtype="8" fill="hold" nodeType="afterEffect">
                                  <p:stCondLst>
                                    <p:cond delay="0"/>
                                  </p:stCondLst>
                                  <p:childTnLst>
                                    <p:set>
                                      <p:cBhvr>
                                        <p:cTn id="57" dur="1" fill="hold">
                                          <p:stCondLst>
                                            <p:cond delay="0"/>
                                          </p:stCondLst>
                                        </p:cTn>
                                        <p:tgtEl>
                                          <p:spTgt spid="77"/>
                                        </p:tgtEl>
                                        <p:attrNameLst>
                                          <p:attrName>style.visibility</p:attrName>
                                        </p:attrNameLst>
                                      </p:cBhvr>
                                      <p:to>
                                        <p:strVal val="visible"/>
                                      </p:to>
                                    </p:set>
                                    <p:animEffect transition="in" filter="wipe(left)">
                                      <p:cBhvr>
                                        <p:cTn id="58" dur="500"/>
                                        <p:tgtEl>
                                          <p:spTgt spid="77"/>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wipe(left)">
                                      <p:cBhvr>
                                        <p:cTn id="63" dur="500"/>
                                        <p:tgtEl>
                                          <p:spTgt spid="58"/>
                                        </p:tgtEl>
                                      </p:cBhvr>
                                    </p:animEffect>
                                  </p:childTnLst>
                                </p:cTn>
                              </p:par>
                            </p:childTnLst>
                          </p:cTn>
                        </p:par>
                        <p:par>
                          <p:cTn id="64" fill="hold" nodeType="afterGroup">
                            <p:stCondLst>
                              <p:cond delay="500"/>
                            </p:stCondLst>
                            <p:childTnLst>
                              <p:par>
                                <p:cTn id="65" presetID="22" presetClass="entr" presetSubtype="8" fill="hold" nodeType="afterEffect">
                                  <p:stCondLst>
                                    <p:cond delay="0"/>
                                  </p:stCondLst>
                                  <p:childTnLst>
                                    <p:set>
                                      <p:cBhvr>
                                        <p:cTn id="66" dur="1" fill="hold">
                                          <p:stCondLst>
                                            <p:cond delay="0"/>
                                          </p:stCondLst>
                                        </p:cTn>
                                        <p:tgtEl>
                                          <p:spTgt spid="83"/>
                                        </p:tgtEl>
                                        <p:attrNameLst>
                                          <p:attrName>style.visibility</p:attrName>
                                        </p:attrNameLst>
                                      </p:cBhvr>
                                      <p:to>
                                        <p:strVal val="visible"/>
                                      </p:to>
                                    </p:set>
                                    <p:animEffect transition="in" filter="wipe(left)">
                                      <p:cBhvr>
                                        <p:cTn id="67"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40"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875455" y="1067955"/>
            <a:ext cx="2220667" cy="4044194"/>
            <a:chOff x="3500" y="1152"/>
            <a:chExt cx="724" cy="1318"/>
          </a:xfrm>
        </p:grpSpPr>
        <p:sp>
          <p:nvSpPr>
            <p:cNvPr id="19492" name="Line 4"/>
            <p:cNvSpPr>
              <a:spLocks noChangeShapeType="1"/>
            </p:cNvSpPr>
            <p:nvPr/>
          </p:nvSpPr>
          <p:spPr bwMode="auto">
            <a:xfrm>
              <a:off x="3517" y="1440"/>
              <a:ext cx="442"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3" name="Line 5"/>
            <p:cNvSpPr>
              <a:spLocks noChangeShapeType="1"/>
            </p:cNvSpPr>
            <p:nvPr/>
          </p:nvSpPr>
          <p:spPr bwMode="auto">
            <a:xfrm flipV="1">
              <a:off x="3530" y="1152"/>
              <a:ext cx="672" cy="288"/>
            </a:xfrm>
            <a:prstGeom prst="line">
              <a:avLst/>
            </a:prstGeom>
            <a:noFill/>
            <a:ln w="9525">
              <a:solidFill>
                <a:schemeClr val="tx1"/>
              </a:solidFill>
              <a:round/>
              <a:headEnd/>
              <a:tailEnd type="arrow"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94" name="Line 6"/>
            <p:cNvSpPr>
              <a:spLocks noChangeShapeType="1"/>
            </p:cNvSpPr>
            <p:nvPr/>
          </p:nvSpPr>
          <p:spPr bwMode="auto">
            <a:xfrm flipV="1">
              <a:off x="3500" y="2160"/>
              <a:ext cx="724" cy="310"/>
            </a:xfrm>
            <a:prstGeom prst="line">
              <a:avLst/>
            </a:prstGeom>
            <a:noFill/>
            <a:ln w="9525">
              <a:solidFill>
                <a:schemeClr val="tx1"/>
              </a:solidFill>
              <a:round/>
              <a:headEnd/>
              <a:tailEnd type="arrow"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3" name="Group 7"/>
          <p:cNvGrpSpPr>
            <a:grpSpLocks/>
          </p:cNvGrpSpPr>
          <p:nvPr/>
        </p:nvGrpSpPr>
        <p:grpSpPr bwMode="auto">
          <a:xfrm>
            <a:off x="4802732" y="2018868"/>
            <a:ext cx="1377590" cy="3534282"/>
            <a:chOff x="4761" y="1462"/>
            <a:chExt cx="449" cy="1152"/>
          </a:xfrm>
        </p:grpSpPr>
        <p:sp>
          <p:nvSpPr>
            <p:cNvPr id="19481" name="Line 8"/>
            <p:cNvSpPr>
              <a:spLocks noChangeShapeType="1"/>
            </p:cNvSpPr>
            <p:nvPr/>
          </p:nvSpPr>
          <p:spPr bwMode="auto">
            <a:xfrm>
              <a:off x="4778" y="1462"/>
              <a:ext cx="384" cy="864"/>
            </a:xfrm>
            <a:prstGeom prst="line">
              <a:avLst/>
            </a:prstGeom>
            <a:noFill/>
            <a:ln w="9525">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82" name="Line 9"/>
            <p:cNvSpPr>
              <a:spLocks noChangeShapeType="1"/>
            </p:cNvSpPr>
            <p:nvPr/>
          </p:nvSpPr>
          <p:spPr bwMode="auto">
            <a:xfrm>
              <a:off x="4766" y="1984"/>
              <a:ext cx="192" cy="384"/>
            </a:xfrm>
            <a:prstGeom prst="line">
              <a:avLst/>
            </a:prstGeom>
            <a:noFill/>
            <a:ln w="9525">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83" name="Line 10"/>
            <p:cNvSpPr>
              <a:spLocks noChangeShapeType="1"/>
            </p:cNvSpPr>
            <p:nvPr/>
          </p:nvSpPr>
          <p:spPr bwMode="auto">
            <a:xfrm>
              <a:off x="4761" y="1712"/>
              <a:ext cx="288" cy="624"/>
            </a:xfrm>
            <a:prstGeom prst="line">
              <a:avLst/>
            </a:prstGeom>
            <a:noFill/>
            <a:ln w="9525">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84" name="Line 11"/>
            <p:cNvSpPr>
              <a:spLocks noChangeShapeType="1"/>
            </p:cNvSpPr>
            <p:nvPr/>
          </p:nvSpPr>
          <p:spPr bwMode="auto">
            <a:xfrm>
              <a:off x="4766" y="2230"/>
              <a:ext cx="96" cy="192"/>
            </a:xfrm>
            <a:prstGeom prst="line">
              <a:avLst/>
            </a:prstGeom>
            <a:noFill/>
            <a:ln w="9525">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86" name="Line 13"/>
            <p:cNvSpPr>
              <a:spLocks noChangeShapeType="1"/>
            </p:cNvSpPr>
            <p:nvPr/>
          </p:nvSpPr>
          <p:spPr bwMode="auto">
            <a:xfrm flipV="1">
              <a:off x="4916" y="2470"/>
              <a:ext cx="96" cy="48"/>
            </a:xfrm>
            <a:prstGeom prst="line">
              <a:avLst/>
            </a:prstGeom>
            <a:noFill/>
            <a:ln w="9525">
              <a:solidFill>
                <a:schemeClr val="tx1"/>
              </a:solidFill>
              <a:round/>
              <a:headEnd/>
              <a:tailEnd type="arrow"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87" name="Line 14"/>
            <p:cNvSpPr>
              <a:spLocks noChangeShapeType="1"/>
            </p:cNvSpPr>
            <p:nvPr/>
          </p:nvSpPr>
          <p:spPr bwMode="auto">
            <a:xfrm flipH="1">
              <a:off x="5114" y="2374"/>
              <a:ext cx="96" cy="48"/>
            </a:xfrm>
            <a:prstGeom prst="line">
              <a:avLst/>
            </a:prstGeom>
            <a:noFill/>
            <a:ln w="9525">
              <a:solidFill>
                <a:schemeClr val="tx1"/>
              </a:solidFill>
              <a:round/>
              <a:headEnd/>
              <a:tailEnd type="arrow"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88" name="Line 15"/>
            <p:cNvSpPr>
              <a:spLocks noChangeShapeType="1"/>
            </p:cNvSpPr>
            <p:nvPr/>
          </p:nvSpPr>
          <p:spPr bwMode="auto">
            <a:xfrm>
              <a:off x="5078" y="2374"/>
              <a:ext cx="96"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89" name="Line 16"/>
            <p:cNvSpPr>
              <a:spLocks noChangeShapeType="1"/>
            </p:cNvSpPr>
            <p:nvPr/>
          </p:nvSpPr>
          <p:spPr bwMode="auto">
            <a:xfrm>
              <a:off x="4982" y="2422"/>
              <a:ext cx="96"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 name="Group 18"/>
          <p:cNvGrpSpPr>
            <a:grpSpLocks/>
          </p:cNvGrpSpPr>
          <p:nvPr/>
        </p:nvGrpSpPr>
        <p:grpSpPr bwMode="auto">
          <a:xfrm>
            <a:off x="4160151" y="1275919"/>
            <a:ext cx="715059" cy="4567237"/>
            <a:chOff x="3984" y="1296"/>
            <a:chExt cx="233" cy="1488"/>
          </a:xfrm>
        </p:grpSpPr>
        <p:sp>
          <p:nvSpPr>
            <p:cNvPr id="19475" name="Line 19"/>
            <p:cNvSpPr>
              <a:spLocks noChangeShapeType="1"/>
            </p:cNvSpPr>
            <p:nvPr/>
          </p:nvSpPr>
          <p:spPr bwMode="auto">
            <a:xfrm>
              <a:off x="4217" y="1296"/>
              <a:ext cx="0" cy="24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76" name="Line 20"/>
            <p:cNvSpPr>
              <a:spLocks noChangeShapeType="1"/>
            </p:cNvSpPr>
            <p:nvPr/>
          </p:nvSpPr>
          <p:spPr bwMode="auto">
            <a:xfrm>
              <a:off x="4217" y="2544"/>
              <a:ext cx="0" cy="24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79" name="Line 23"/>
            <p:cNvSpPr>
              <a:spLocks noChangeShapeType="1"/>
            </p:cNvSpPr>
            <p:nvPr/>
          </p:nvSpPr>
          <p:spPr bwMode="auto">
            <a:xfrm>
              <a:off x="3984" y="1542"/>
              <a:ext cx="197" cy="0"/>
            </a:xfrm>
            <a:prstGeom prst="line">
              <a:avLst/>
            </a:prstGeom>
            <a:noFill/>
            <a:ln w="9525">
              <a:solidFill>
                <a:schemeClr val="tx1"/>
              </a:solidFill>
              <a:round/>
              <a:headEnd/>
              <a:tailEnd type="arrow"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80" name="Line 24"/>
            <p:cNvSpPr>
              <a:spLocks noChangeShapeType="1"/>
            </p:cNvSpPr>
            <p:nvPr/>
          </p:nvSpPr>
          <p:spPr bwMode="auto">
            <a:xfrm>
              <a:off x="3984" y="2544"/>
              <a:ext cx="197" cy="0"/>
            </a:xfrm>
            <a:prstGeom prst="line">
              <a:avLst/>
            </a:prstGeom>
            <a:noFill/>
            <a:ln w="9525">
              <a:solidFill>
                <a:schemeClr val="tx1"/>
              </a:solidFill>
              <a:round/>
              <a:headEnd/>
              <a:tailEnd type="arrow"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 name="Group 25"/>
          <p:cNvGrpSpPr>
            <a:grpSpLocks/>
          </p:cNvGrpSpPr>
          <p:nvPr/>
        </p:nvGrpSpPr>
        <p:grpSpPr bwMode="auto">
          <a:xfrm>
            <a:off x="4190299" y="2792333"/>
            <a:ext cx="603950" cy="1559540"/>
            <a:chOff x="816" y="1618"/>
            <a:chExt cx="197" cy="508"/>
          </a:xfrm>
        </p:grpSpPr>
        <p:sp>
          <p:nvSpPr>
            <p:cNvPr id="19472" name="Line 29"/>
            <p:cNvSpPr>
              <a:spLocks noChangeShapeType="1"/>
            </p:cNvSpPr>
            <p:nvPr/>
          </p:nvSpPr>
          <p:spPr bwMode="auto">
            <a:xfrm>
              <a:off x="816" y="1618"/>
              <a:ext cx="197" cy="0"/>
            </a:xfrm>
            <a:prstGeom prst="line">
              <a:avLst/>
            </a:prstGeom>
            <a:noFill/>
            <a:ln w="9525">
              <a:solidFill>
                <a:schemeClr val="tx1"/>
              </a:solidFill>
              <a:round/>
              <a:headEnd/>
              <a:tailEnd type="arrow"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73" name="Line 30"/>
            <p:cNvSpPr>
              <a:spLocks noChangeShapeType="1"/>
            </p:cNvSpPr>
            <p:nvPr/>
          </p:nvSpPr>
          <p:spPr bwMode="auto">
            <a:xfrm>
              <a:off x="816" y="1884"/>
              <a:ext cx="197" cy="0"/>
            </a:xfrm>
            <a:prstGeom prst="line">
              <a:avLst/>
            </a:prstGeom>
            <a:noFill/>
            <a:ln w="9525">
              <a:solidFill>
                <a:schemeClr val="tx1"/>
              </a:solidFill>
              <a:round/>
              <a:headEnd/>
              <a:tailEnd type="arrow"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74" name="Line 31"/>
            <p:cNvSpPr>
              <a:spLocks noChangeShapeType="1"/>
            </p:cNvSpPr>
            <p:nvPr/>
          </p:nvSpPr>
          <p:spPr bwMode="auto">
            <a:xfrm>
              <a:off x="816" y="2126"/>
              <a:ext cx="197" cy="0"/>
            </a:xfrm>
            <a:prstGeom prst="line">
              <a:avLst/>
            </a:prstGeom>
            <a:noFill/>
            <a:ln w="9525">
              <a:solidFill>
                <a:schemeClr val="tx1"/>
              </a:solidFill>
              <a:round/>
              <a:headEnd/>
              <a:tailEnd type="arrow" w="med"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 name="Group 32"/>
          <p:cNvGrpSpPr>
            <a:grpSpLocks/>
          </p:cNvGrpSpPr>
          <p:nvPr/>
        </p:nvGrpSpPr>
        <p:grpSpPr bwMode="auto">
          <a:xfrm>
            <a:off x="4830764" y="1906155"/>
            <a:ext cx="2081212" cy="2438400"/>
            <a:chOff x="1506" y="862"/>
            <a:chExt cx="1311" cy="1536"/>
          </a:xfrm>
        </p:grpSpPr>
        <p:sp>
          <p:nvSpPr>
            <p:cNvPr id="19466" name="Line 33"/>
            <p:cNvSpPr>
              <a:spLocks noChangeShapeType="1"/>
            </p:cNvSpPr>
            <p:nvPr/>
          </p:nvSpPr>
          <p:spPr bwMode="auto">
            <a:xfrm flipV="1">
              <a:off x="1506" y="862"/>
              <a:ext cx="1299" cy="557"/>
            </a:xfrm>
            <a:prstGeom prst="line">
              <a:avLst/>
            </a:prstGeom>
            <a:noFill/>
            <a:ln w="9525">
              <a:solidFill>
                <a:schemeClr val="tx1"/>
              </a:solidFill>
              <a:round/>
              <a:headEnd/>
              <a:tailEnd type="arrow"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67" name="Line 34"/>
            <p:cNvSpPr>
              <a:spLocks noChangeShapeType="1"/>
            </p:cNvSpPr>
            <p:nvPr/>
          </p:nvSpPr>
          <p:spPr bwMode="auto">
            <a:xfrm flipV="1">
              <a:off x="1518" y="1354"/>
              <a:ext cx="1299" cy="556"/>
            </a:xfrm>
            <a:prstGeom prst="line">
              <a:avLst/>
            </a:prstGeom>
            <a:noFill/>
            <a:ln w="9525">
              <a:solidFill>
                <a:schemeClr val="tx1"/>
              </a:solidFill>
              <a:round/>
              <a:headEnd/>
              <a:tailEnd type="arrow"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468" name="Line 35"/>
            <p:cNvSpPr>
              <a:spLocks noChangeShapeType="1"/>
            </p:cNvSpPr>
            <p:nvPr/>
          </p:nvSpPr>
          <p:spPr bwMode="auto">
            <a:xfrm flipV="1">
              <a:off x="1512" y="1841"/>
              <a:ext cx="1299" cy="557"/>
            </a:xfrm>
            <a:prstGeom prst="line">
              <a:avLst/>
            </a:prstGeom>
            <a:noFill/>
            <a:ln w="9525">
              <a:solidFill>
                <a:schemeClr val="tx1"/>
              </a:solidFill>
              <a:round/>
              <a:headEnd/>
              <a:tailEnd type="arrow" w="med"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38" name="AutoShape 54"/>
          <p:cNvSpPr>
            <a:spLocks noChangeArrowheads="1"/>
          </p:cNvSpPr>
          <p:nvPr/>
        </p:nvSpPr>
        <p:spPr bwMode="auto">
          <a:xfrm>
            <a:off x="8157385" y="791084"/>
            <a:ext cx="2140239" cy="1557190"/>
          </a:xfrm>
          <a:prstGeom prst="wedgeRoundRectCallout">
            <a:avLst>
              <a:gd name="adj1" fmla="val -135160"/>
              <a:gd name="adj2" fmla="val 4381"/>
              <a:gd name="adj3" fmla="val 16667"/>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zh-CN" altLang="en-US" sz="2800" dirty="0">
                <a:solidFill>
                  <a:srgbClr val="0000FF"/>
                </a:solidFill>
                <a:latin typeface="+mn-ea"/>
                <a:ea typeface="+mn-ea"/>
              </a:rPr>
              <a:t>衍射角：向上为正，向下为负</a:t>
            </a:r>
          </a:p>
        </p:txBody>
      </p:sp>
      <p:sp>
        <p:nvSpPr>
          <p:cNvPr id="39" name="Text Box 36"/>
          <p:cNvSpPr txBox="1">
            <a:spLocks noChangeArrowheads="1"/>
          </p:cNvSpPr>
          <p:nvPr/>
        </p:nvSpPr>
        <p:spPr bwMode="auto">
          <a:xfrm>
            <a:off x="714376" y="576984"/>
            <a:ext cx="3249608" cy="523220"/>
          </a:xfrm>
          <a:prstGeom prst="rect">
            <a:avLst/>
          </a:prstGeom>
          <a:noFill/>
          <a:ln w="9525">
            <a:noFill/>
            <a:miter lim="800000"/>
            <a:headEnd/>
            <a:tailEnd/>
          </a:ln>
          <a:extLst/>
        </p:spPr>
        <p:txBody>
          <a:bodyPr wrap="none">
            <a:spAutoFit/>
          </a:bodyPr>
          <a:lstStyle>
            <a:defPPr>
              <a:defRPr lang="zh-CN"/>
            </a:defPPr>
            <a:lvl1pPr algn="just" fontAlgn="auto">
              <a:spcBef>
                <a:spcPct val="50000"/>
              </a:spcBef>
              <a:spcAft>
                <a:spcPts val="0"/>
              </a:spcAft>
              <a:defRPr sz="2800" kern="0">
                <a:solidFill>
                  <a:srgbClr val="0000FF"/>
                </a:solidFill>
                <a:latin typeface="+mn-ea"/>
                <a:ea typeface="+mn-ea"/>
              </a:defRPr>
            </a:lvl1pPr>
          </a:lstStyle>
          <a:p>
            <a:r>
              <a:rPr lang="en-US" altLang="zh-CN" dirty="0"/>
              <a:t>3</a:t>
            </a:r>
            <a:r>
              <a:rPr lang="zh-CN" altLang="en-US" dirty="0"/>
              <a:t>、菲涅耳半波带法</a:t>
            </a:r>
          </a:p>
        </p:txBody>
      </p:sp>
      <mc:AlternateContent xmlns:mc="http://schemas.openxmlformats.org/markup-compatibility/2006" xmlns:a14="http://schemas.microsoft.com/office/drawing/2010/main">
        <mc:Choice Requires="a14">
          <p:sp>
            <p:nvSpPr>
              <p:cNvPr id="41" name="矩形 40"/>
              <p:cNvSpPr/>
              <p:nvPr/>
            </p:nvSpPr>
            <p:spPr>
              <a:xfrm>
                <a:off x="708288" y="5739620"/>
                <a:ext cx="3821239"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𝛿</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𝐵𝐶</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𝑎</m:t>
                      </m:r>
                      <m:func>
                        <m:funcPr>
                          <m:ctrlPr>
                            <a:rPr lang="en-US" altLang="zh-CN" sz="2800" b="0" i="1" smtClean="0">
                              <a:solidFill>
                                <a:srgbClr val="0000FF"/>
                              </a:solidFill>
                              <a:latin typeface="Cambria Math"/>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sin</m:t>
                          </m:r>
                        </m:fName>
                        <m:e>
                          <m:r>
                            <a:rPr lang="zh-CN" altLang="en-US" sz="2800" b="0" i="1" smtClean="0">
                              <a:solidFill>
                                <a:srgbClr val="0000FF"/>
                              </a:solidFill>
                              <a:latin typeface="Cambria Math" panose="02040503050406030204" pitchFamily="18" charset="0"/>
                              <a:ea typeface="Cambria Math" panose="02040503050406030204" pitchFamily="18" charset="0"/>
                            </a:rPr>
                            <m:t>𝜃</m:t>
                          </m:r>
                        </m:e>
                      </m:func>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𝑘</m:t>
                      </m:r>
                      <m:f>
                        <m:fPr>
                          <m:ctrlPr>
                            <a:rPr lang="en-US" altLang="zh-CN" sz="2800" b="0" i="1" smtClean="0">
                              <a:solidFill>
                                <a:srgbClr val="0000FF"/>
                              </a:solidFill>
                              <a:latin typeface="Cambria Math"/>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solidFill>
                    <a:srgbClr val="0000FF"/>
                  </a:solidFill>
                </a:endParaRPr>
              </a:p>
            </p:txBody>
          </p:sp>
        </mc:Choice>
        <mc:Fallback xmlns="">
          <p:sp>
            <p:nvSpPr>
              <p:cNvPr id="41" name="矩形 40"/>
              <p:cNvSpPr>
                <a:spLocks noRot="1" noChangeAspect="1" noMove="1" noResize="1" noEditPoints="1" noAdjustHandles="1" noChangeArrowheads="1" noChangeShapeType="1" noTextEdit="1"/>
              </p:cNvSpPr>
              <p:nvPr/>
            </p:nvSpPr>
            <p:spPr>
              <a:xfrm>
                <a:off x="708288" y="5739620"/>
                <a:ext cx="3821239" cy="90774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6116194" y="4514067"/>
                <a:ext cx="5146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𝐶</m:t>
                      </m:r>
                    </m:oMath>
                  </m:oMathPara>
                </a14:m>
                <a:endParaRPr lang="zh-CN" altLang="en-US" sz="2800" dirty="0">
                  <a:solidFill>
                    <a:srgbClr val="0000FF"/>
                  </a:solidFill>
                </a:endParaRPr>
              </a:p>
            </p:txBody>
          </p:sp>
        </mc:Choice>
        <mc:Fallback xmlns="">
          <p:sp>
            <p:nvSpPr>
              <p:cNvPr id="42" name="矩形 41"/>
              <p:cNvSpPr>
                <a:spLocks noRot="1" noChangeAspect="1" noMove="1" noResize="1" noEditPoints="1" noAdjustHandles="1" noChangeArrowheads="1" noChangeShapeType="1" noTextEdit="1"/>
              </p:cNvSpPr>
              <p:nvPr/>
            </p:nvSpPr>
            <p:spPr>
              <a:xfrm>
                <a:off x="6116194" y="4514067"/>
                <a:ext cx="514628"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5692179" y="5258626"/>
                <a:ext cx="482824"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solidFill>
                    <a:srgbClr val="0000FF"/>
                  </a:solidFill>
                </a:endParaRPr>
              </a:p>
            </p:txBody>
          </p:sp>
        </mc:Choice>
        <mc:Fallback xmlns="">
          <p:sp>
            <p:nvSpPr>
              <p:cNvPr id="43" name="矩形 42"/>
              <p:cNvSpPr>
                <a:spLocks noRot="1" noChangeAspect="1" noMove="1" noResize="1" noEditPoints="1" noAdjustHandles="1" noChangeArrowheads="1" noChangeShapeType="1" noTextEdit="1"/>
              </p:cNvSpPr>
              <p:nvPr/>
            </p:nvSpPr>
            <p:spPr>
              <a:xfrm>
                <a:off x="5692179" y="5258626"/>
                <a:ext cx="482824" cy="90774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4397857" y="5094806"/>
                <a:ext cx="5293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𝐵</m:t>
                      </m:r>
                    </m:oMath>
                  </m:oMathPara>
                </a14:m>
                <a:endParaRPr lang="zh-CN" altLang="en-US" sz="2800" dirty="0">
                  <a:solidFill>
                    <a:srgbClr val="0000FF"/>
                  </a:solidFill>
                </a:endParaRPr>
              </a:p>
            </p:txBody>
          </p:sp>
        </mc:Choice>
        <mc:Fallback xmlns="">
          <p:sp>
            <p:nvSpPr>
              <p:cNvPr id="44" name="矩形 43"/>
              <p:cNvSpPr>
                <a:spLocks noRot="1" noChangeAspect="1" noMove="1" noResize="1" noEditPoints="1" noAdjustHandles="1" noChangeArrowheads="1" noChangeShapeType="1" noTextEdit="1"/>
              </p:cNvSpPr>
              <p:nvPr/>
            </p:nvSpPr>
            <p:spPr>
              <a:xfrm>
                <a:off x="4397857" y="5094806"/>
                <a:ext cx="529312"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5891402" y="1442140"/>
                <a:ext cx="49654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solidFill>
                    <a:srgbClr val="0000FF"/>
                  </a:solidFill>
                </a:endParaRPr>
              </a:p>
            </p:txBody>
          </p:sp>
        </mc:Choice>
        <mc:Fallback xmlns="">
          <p:sp>
            <p:nvSpPr>
              <p:cNvPr id="45" name="矩形 44"/>
              <p:cNvSpPr>
                <a:spLocks noRot="1" noChangeAspect="1" noMove="1" noResize="1" noEditPoints="1" noAdjustHandles="1" noChangeArrowheads="1" noChangeShapeType="1" noTextEdit="1"/>
              </p:cNvSpPr>
              <p:nvPr/>
            </p:nvSpPr>
            <p:spPr>
              <a:xfrm>
                <a:off x="5891402" y="1442140"/>
                <a:ext cx="496546"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4412396" y="1507766"/>
                <a:ext cx="51520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zh-CN" altLang="en-US" sz="2800" dirty="0">
                  <a:solidFill>
                    <a:srgbClr val="0000FF"/>
                  </a:solidFill>
                </a:endParaRPr>
              </a:p>
            </p:txBody>
          </p:sp>
        </mc:Choice>
        <mc:Fallback xmlns="">
          <p:sp>
            <p:nvSpPr>
              <p:cNvPr id="46" name="矩形 45"/>
              <p:cNvSpPr>
                <a:spLocks noRot="1" noChangeAspect="1" noMove="1" noResize="1" noEditPoints="1" noAdjustHandles="1" noChangeArrowheads="1" noChangeShapeType="1" noTextEdit="1"/>
              </p:cNvSpPr>
              <p:nvPr/>
            </p:nvSpPr>
            <p:spPr>
              <a:xfrm>
                <a:off x="4412396" y="1507766"/>
                <a:ext cx="515206"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4257034" y="2209434"/>
                <a:ext cx="6705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𝐴</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47" name="矩形 46"/>
              <p:cNvSpPr>
                <a:spLocks noRot="1" noChangeAspect="1" noMove="1" noResize="1" noEditPoints="1" noAdjustHandles="1" noChangeArrowheads="1" noChangeShapeType="1" noTextEdit="1"/>
              </p:cNvSpPr>
              <p:nvPr/>
            </p:nvSpPr>
            <p:spPr>
              <a:xfrm>
                <a:off x="4257034" y="2209434"/>
                <a:ext cx="670568"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4201232" y="3055082"/>
                <a:ext cx="67883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𝐴</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48" name="矩形 47"/>
              <p:cNvSpPr>
                <a:spLocks noRot="1" noChangeAspect="1" noMove="1" noResize="1" noEditPoints="1" noAdjustHandles="1" noChangeArrowheads="1" noChangeShapeType="1" noTextEdit="1"/>
              </p:cNvSpPr>
              <p:nvPr/>
            </p:nvSpPr>
            <p:spPr>
              <a:xfrm>
                <a:off x="4201232" y="3055082"/>
                <a:ext cx="678839"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4246472" y="3816491"/>
                <a:ext cx="67883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𝐴</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oMath>
                  </m:oMathPara>
                </a14:m>
                <a:endParaRPr lang="zh-CN" altLang="en-US" sz="2800" dirty="0">
                  <a:solidFill>
                    <a:srgbClr val="0000FF"/>
                  </a:solidFill>
                </a:endParaRPr>
              </a:p>
            </p:txBody>
          </p:sp>
        </mc:Choice>
        <mc:Fallback xmlns="">
          <p:sp>
            <p:nvSpPr>
              <p:cNvPr id="49" name="矩形 48"/>
              <p:cNvSpPr>
                <a:spLocks noRot="1" noChangeAspect="1" noMove="1" noResize="1" noEditPoints="1" noAdjustHandles="1" noChangeArrowheads="1" noChangeShapeType="1" noTextEdit="1"/>
              </p:cNvSpPr>
              <p:nvPr/>
            </p:nvSpPr>
            <p:spPr>
              <a:xfrm>
                <a:off x="4246472" y="3816491"/>
                <a:ext cx="678839"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Text Box 67"/>
              <p:cNvSpPr txBox="1">
                <a:spLocks noChangeArrowheads="1"/>
              </p:cNvSpPr>
              <p:nvPr/>
            </p:nvSpPr>
            <p:spPr bwMode="auto">
              <a:xfrm>
                <a:off x="7488508" y="3463556"/>
                <a:ext cx="3021148" cy="523220"/>
              </a:xfrm>
              <a:prstGeom prst="rect">
                <a:avLst/>
              </a:prstGeom>
              <a:noFill/>
              <a:ln w="9525">
                <a:noFill/>
                <a:miter lim="800000"/>
                <a:headEnd/>
                <a:tailEnd/>
              </a:ln>
            </p:spPr>
            <p:txBody>
              <a:bodyPr wrap="none">
                <a:spAutoFit/>
              </a:bodyPr>
              <a:lstStyle/>
              <a:p>
                <a:pPr algn="just" fontAlgn="auto">
                  <a:spcBef>
                    <a:spcPts val="0"/>
                  </a:spcBef>
                  <a:spcAft>
                    <a:spcPts val="0"/>
                  </a:spcAft>
                  <a:defRPr/>
                </a:pPr>
                <a:r>
                  <a:rPr lang="zh-CN" altLang="en-US" sz="2800" dirty="0">
                    <a:solidFill>
                      <a:srgbClr val="0000FF"/>
                    </a:solidFill>
                    <a:latin typeface="+mn-ea"/>
                    <a:ea typeface="+mn-ea"/>
                  </a:rPr>
                  <a:t>设</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𝑎</m:t>
                    </m:r>
                  </m:oMath>
                </a14:m>
                <a:r>
                  <a:rPr lang="zh-CN" altLang="en-US" sz="2800" kern="0" dirty="0">
                    <a:solidFill>
                      <a:srgbClr val="0000FF"/>
                    </a:solidFill>
                    <a:latin typeface="+mn-lt"/>
                    <a:ea typeface="+mn-ea"/>
                  </a:rPr>
                  <a:t>为缝</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𝐴𝐵</m:t>
                    </m:r>
                  </m:oMath>
                </a14:m>
                <a:r>
                  <a:rPr lang="zh-CN" altLang="en-US" sz="2800" kern="0" dirty="0">
                    <a:solidFill>
                      <a:srgbClr val="0000FF"/>
                    </a:solidFill>
                    <a:latin typeface="+mn-lt"/>
                    <a:ea typeface="+mn-ea"/>
                  </a:rPr>
                  <a:t>的宽度</a:t>
                </a:r>
                <a:endParaRPr lang="en-US" altLang="zh-CN" sz="2800" kern="0" dirty="0">
                  <a:solidFill>
                    <a:srgbClr val="0000FF"/>
                  </a:solidFill>
                  <a:latin typeface="+mn-lt"/>
                  <a:ea typeface="+mn-ea"/>
                </a:endParaRPr>
              </a:p>
            </p:txBody>
          </p:sp>
        </mc:Choice>
        <mc:Fallback xmlns="">
          <p:sp>
            <p:nvSpPr>
              <p:cNvPr id="50" name="Text Box 67"/>
              <p:cNvSpPr txBox="1">
                <a:spLocks noRot="1" noChangeAspect="1" noMove="1" noResize="1" noEditPoints="1" noAdjustHandles="1" noChangeArrowheads="1" noChangeShapeType="1" noTextEdit="1"/>
              </p:cNvSpPr>
              <p:nvPr/>
            </p:nvSpPr>
            <p:spPr bwMode="auto">
              <a:xfrm>
                <a:off x="7488508" y="3463556"/>
                <a:ext cx="3021148" cy="523220"/>
              </a:xfrm>
              <a:prstGeom prst="rect">
                <a:avLst/>
              </a:prstGeom>
              <a:blipFill>
                <a:blip r:embed="rId12"/>
                <a:stretch>
                  <a:fillRect l="-4032" t="-11628" r="-2823" b="-31395"/>
                </a:stretch>
              </a:blipFill>
              <a:ln w="9525">
                <a:noFill/>
                <a:miter lim="800000"/>
                <a:headEnd/>
                <a:tailEnd/>
              </a:ln>
            </p:spPr>
            <p:txBody>
              <a:bodyPr/>
              <a:lstStyle/>
              <a:p>
                <a:r>
                  <a:rPr lang="zh-CN" altLang="en-US">
                    <a:noFill/>
                  </a:rPr>
                  <a:t> </a:t>
                </a:r>
              </a:p>
            </p:txBody>
          </p:sp>
        </mc:Fallback>
      </mc:AlternateContent>
      <p:sp>
        <p:nvSpPr>
          <p:cNvPr id="51" name="Text Box 55"/>
          <p:cNvSpPr txBox="1">
            <a:spLocks noChangeArrowheads="1"/>
          </p:cNvSpPr>
          <p:nvPr/>
        </p:nvSpPr>
        <p:spPr bwMode="auto">
          <a:xfrm>
            <a:off x="2650957" y="2124285"/>
            <a:ext cx="1300879" cy="56292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FF0000"/>
                </a:solidFill>
                <a:latin typeface="+mn-ea"/>
                <a:ea typeface="+mn-ea"/>
              </a:rPr>
              <a:t>半波带</a:t>
            </a:r>
          </a:p>
        </p:txBody>
      </p:sp>
      <p:sp>
        <p:nvSpPr>
          <p:cNvPr id="53" name="AutoShape 103"/>
          <p:cNvSpPr>
            <a:spLocks/>
          </p:cNvSpPr>
          <p:nvPr/>
        </p:nvSpPr>
        <p:spPr bwMode="auto">
          <a:xfrm flipH="1">
            <a:off x="3919400" y="2052033"/>
            <a:ext cx="198790" cy="709602"/>
          </a:xfrm>
          <a:prstGeom prst="rightBrace">
            <a:avLst>
              <a:gd name="adj1" fmla="val 28000"/>
              <a:gd name="adj2" fmla="val 50000"/>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800">
              <a:solidFill>
                <a:srgbClr val="FF0000"/>
              </a:solidFill>
              <a:latin typeface="+mn-ea"/>
              <a:ea typeface="+mn-ea"/>
            </a:endParaRPr>
          </a:p>
        </p:txBody>
      </p:sp>
      <p:sp>
        <p:nvSpPr>
          <p:cNvPr id="55" name="Text Box 55"/>
          <p:cNvSpPr txBox="1">
            <a:spLocks noChangeArrowheads="1"/>
          </p:cNvSpPr>
          <p:nvPr/>
        </p:nvSpPr>
        <p:spPr bwMode="auto">
          <a:xfrm>
            <a:off x="2650957" y="2919347"/>
            <a:ext cx="1300879" cy="56292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FF0000"/>
                </a:solidFill>
                <a:latin typeface="+mn-ea"/>
                <a:ea typeface="+mn-ea"/>
              </a:rPr>
              <a:t>半波带</a:t>
            </a:r>
          </a:p>
        </p:txBody>
      </p:sp>
      <p:sp>
        <p:nvSpPr>
          <p:cNvPr id="56" name="AutoShape 103"/>
          <p:cNvSpPr>
            <a:spLocks/>
          </p:cNvSpPr>
          <p:nvPr/>
        </p:nvSpPr>
        <p:spPr bwMode="auto">
          <a:xfrm flipH="1">
            <a:off x="3919400" y="2847095"/>
            <a:ext cx="198790" cy="709602"/>
          </a:xfrm>
          <a:prstGeom prst="rightBrace">
            <a:avLst>
              <a:gd name="adj1" fmla="val 28000"/>
              <a:gd name="adj2" fmla="val 50000"/>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800">
              <a:solidFill>
                <a:srgbClr val="FF0000"/>
              </a:solidFill>
              <a:latin typeface="+mn-ea"/>
              <a:ea typeface="+mn-ea"/>
            </a:endParaRPr>
          </a:p>
        </p:txBody>
      </p:sp>
      <p:sp>
        <p:nvSpPr>
          <p:cNvPr id="57" name="Text Box 55"/>
          <p:cNvSpPr txBox="1">
            <a:spLocks noChangeArrowheads="1"/>
          </p:cNvSpPr>
          <p:nvPr/>
        </p:nvSpPr>
        <p:spPr bwMode="auto">
          <a:xfrm>
            <a:off x="2650957" y="3702173"/>
            <a:ext cx="1300879" cy="56292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FF0000"/>
                </a:solidFill>
                <a:latin typeface="+mn-ea"/>
                <a:ea typeface="+mn-ea"/>
              </a:rPr>
              <a:t>半波带</a:t>
            </a:r>
          </a:p>
        </p:txBody>
      </p:sp>
      <p:sp>
        <p:nvSpPr>
          <p:cNvPr id="58" name="AutoShape 103"/>
          <p:cNvSpPr>
            <a:spLocks/>
          </p:cNvSpPr>
          <p:nvPr/>
        </p:nvSpPr>
        <p:spPr bwMode="auto">
          <a:xfrm flipH="1">
            <a:off x="3919400" y="3629921"/>
            <a:ext cx="198790" cy="709602"/>
          </a:xfrm>
          <a:prstGeom prst="rightBrace">
            <a:avLst>
              <a:gd name="adj1" fmla="val 28000"/>
              <a:gd name="adj2" fmla="val 50000"/>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800">
              <a:solidFill>
                <a:srgbClr val="FF0000"/>
              </a:solidFill>
              <a:latin typeface="+mn-ea"/>
              <a:ea typeface="+mn-ea"/>
            </a:endParaRPr>
          </a:p>
        </p:txBody>
      </p:sp>
      <p:sp>
        <p:nvSpPr>
          <p:cNvPr id="59" name="Text Box 55"/>
          <p:cNvSpPr txBox="1">
            <a:spLocks noChangeArrowheads="1"/>
          </p:cNvSpPr>
          <p:nvPr/>
        </p:nvSpPr>
        <p:spPr bwMode="auto">
          <a:xfrm>
            <a:off x="2650957" y="4468304"/>
            <a:ext cx="1300879" cy="56292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FF0000"/>
                </a:solidFill>
                <a:latin typeface="+mn-ea"/>
                <a:ea typeface="+mn-ea"/>
              </a:rPr>
              <a:t>半波带</a:t>
            </a:r>
          </a:p>
        </p:txBody>
      </p:sp>
      <p:sp>
        <p:nvSpPr>
          <p:cNvPr id="60" name="AutoShape 103"/>
          <p:cNvSpPr>
            <a:spLocks/>
          </p:cNvSpPr>
          <p:nvPr/>
        </p:nvSpPr>
        <p:spPr bwMode="auto">
          <a:xfrm flipH="1">
            <a:off x="3919400" y="4396052"/>
            <a:ext cx="198790" cy="709602"/>
          </a:xfrm>
          <a:prstGeom prst="rightBrace">
            <a:avLst>
              <a:gd name="adj1" fmla="val 28000"/>
              <a:gd name="adj2" fmla="val 50000"/>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800">
              <a:solidFill>
                <a:srgbClr val="FF0000"/>
              </a:solidFill>
              <a:latin typeface="+mn-ea"/>
              <a:ea typeface="+mn-ea"/>
            </a:endParaRPr>
          </a:p>
        </p:txBody>
      </p:sp>
    </p:spTree>
    <p:extLst>
      <p:ext uri="{BB962C8B-B14F-4D97-AF65-F5344CB8AC3E}">
        <p14:creationId xmlns:p14="http://schemas.microsoft.com/office/powerpoint/2010/main" val="23109437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linds(vertical)">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wipe(left)">
                                      <p:cBhvr>
                                        <p:cTn id="17" dur="500"/>
                                        <p:tgtEl>
                                          <p:spTgt spid="4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left)">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down)">
                                      <p:cBhvr>
                                        <p:cTn id="27" dur="500"/>
                                        <p:tgtEl>
                                          <p:spTgt spid="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linds(horizontal)">
                                      <p:cBhvr>
                                        <p:cTn id="32" dur="500"/>
                                        <p:tgtEl>
                                          <p:spTgt spid="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blinds(horizontal)">
                                      <p:cBhvr>
                                        <p:cTn id="37" dur="500"/>
                                        <p:tgtEl>
                                          <p:spTgt spid="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down)">
                                      <p:cBhvr>
                                        <p:cTn id="42" dur="500"/>
                                        <p:tgtEl>
                                          <p:spTgt spid="6"/>
                                        </p:tgtEl>
                                      </p:cBhvr>
                                    </p:animEffect>
                                  </p:childTnLst>
                                </p:cTn>
                              </p:par>
                            </p:childTnLst>
                          </p:cTn>
                        </p:par>
                      </p:childTnLst>
                    </p:cTn>
                  </p:par>
                  <p:par>
                    <p:cTn id="43" fill="hold">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wipe(left)">
                                      <p:cBhvr>
                                        <p:cTn id="47" dur="500"/>
                                        <p:tgtEl>
                                          <p:spTgt spid="4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wipe(down)">
                                      <p:cBhvr>
                                        <p:cTn id="52" dur="500"/>
                                        <p:tgtEl>
                                          <p:spTgt spid="3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wipe(left)">
                                      <p:cBhvr>
                                        <p:cTn id="57" dur="500"/>
                                        <p:tgtEl>
                                          <p:spTgt spid="4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0"/>
                                        </p:tgtEl>
                                        <p:attrNameLst>
                                          <p:attrName>style.visibility</p:attrName>
                                        </p:attrNameLst>
                                      </p:cBhvr>
                                      <p:to>
                                        <p:strVal val="visible"/>
                                      </p:to>
                                    </p:set>
                                    <p:animEffect transition="in" filter="wipe(left)">
                                      <p:cBhvr>
                                        <p:cTn id="62" dur="500"/>
                                        <p:tgtEl>
                                          <p:spTgt spid="5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wipe(left)">
                                      <p:cBhvr>
                                        <p:cTn id="67" dur="500"/>
                                        <p:tgtEl>
                                          <p:spTgt spid="4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wipe(left)">
                                      <p:cBhvr>
                                        <p:cTn id="72" dur="500"/>
                                        <p:tgtEl>
                                          <p:spTgt spid="4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47"/>
                                        </p:tgtEl>
                                        <p:attrNameLst>
                                          <p:attrName>style.visibility</p:attrName>
                                        </p:attrNameLst>
                                      </p:cBhvr>
                                      <p:to>
                                        <p:strVal val="visible"/>
                                      </p:to>
                                    </p:set>
                                    <p:animEffect transition="in" filter="wipe(left)">
                                      <p:cBhvr>
                                        <p:cTn id="77" dur="500"/>
                                        <p:tgtEl>
                                          <p:spTgt spid="4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48"/>
                                        </p:tgtEl>
                                        <p:attrNameLst>
                                          <p:attrName>style.visibility</p:attrName>
                                        </p:attrNameLst>
                                      </p:cBhvr>
                                      <p:to>
                                        <p:strVal val="visible"/>
                                      </p:to>
                                    </p:set>
                                    <p:animEffect transition="in" filter="wipe(left)">
                                      <p:cBhvr>
                                        <p:cTn id="82" dur="500"/>
                                        <p:tgtEl>
                                          <p:spTgt spid="48"/>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49"/>
                                        </p:tgtEl>
                                        <p:attrNameLst>
                                          <p:attrName>style.visibility</p:attrName>
                                        </p:attrNameLst>
                                      </p:cBhvr>
                                      <p:to>
                                        <p:strVal val="visible"/>
                                      </p:to>
                                    </p:set>
                                    <p:animEffect transition="in" filter="wipe(left)">
                                      <p:cBhvr>
                                        <p:cTn id="87" dur="500"/>
                                        <p:tgtEl>
                                          <p:spTgt spid="49"/>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grpId="0" nodeType="clickEffect">
                                  <p:stCondLst>
                                    <p:cond delay="0"/>
                                  </p:stCondLst>
                                  <p:childTnLst>
                                    <p:set>
                                      <p:cBhvr>
                                        <p:cTn id="91" dur="1" fill="hold">
                                          <p:stCondLst>
                                            <p:cond delay="0"/>
                                          </p:stCondLst>
                                        </p:cTn>
                                        <p:tgtEl>
                                          <p:spTgt spid="53"/>
                                        </p:tgtEl>
                                        <p:attrNameLst>
                                          <p:attrName>style.visibility</p:attrName>
                                        </p:attrNameLst>
                                      </p:cBhvr>
                                      <p:to>
                                        <p:strVal val="visible"/>
                                      </p:to>
                                    </p:set>
                                    <p:animEffect transition="in" filter="wipe(up)">
                                      <p:cBhvr>
                                        <p:cTn id="92" dur="500"/>
                                        <p:tgtEl>
                                          <p:spTgt spid="53"/>
                                        </p:tgtEl>
                                      </p:cBhvr>
                                    </p:animEffect>
                                  </p:childTnLst>
                                </p:cTn>
                              </p:par>
                            </p:childTnLst>
                          </p:cTn>
                        </p:par>
                        <p:par>
                          <p:cTn id="93" fill="hold">
                            <p:stCondLst>
                              <p:cond delay="500"/>
                            </p:stCondLst>
                            <p:childTnLst>
                              <p:par>
                                <p:cTn id="94" presetID="22" presetClass="entr" presetSubtype="1" fill="hold" grpId="0" nodeType="afterEffect">
                                  <p:stCondLst>
                                    <p:cond delay="0"/>
                                  </p:stCondLst>
                                  <p:childTnLst>
                                    <p:set>
                                      <p:cBhvr>
                                        <p:cTn id="95" dur="1" fill="hold">
                                          <p:stCondLst>
                                            <p:cond delay="0"/>
                                          </p:stCondLst>
                                        </p:cTn>
                                        <p:tgtEl>
                                          <p:spTgt spid="56"/>
                                        </p:tgtEl>
                                        <p:attrNameLst>
                                          <p:attrName>style.visibility</p:attrName>
                                        </p:attrNameLst>
                                      </p:cBhvr>
                                      <p:to>
                                        <p:strVal val="visible"/>
                                      </p:to>
                                    </p:set>
                                    <p:animEffect transition="in" filter="wipe(up)">
                                      <p:cBhvr>
                                        <p:cTn id="96" dur="500"/>
                                        <p:tgtEl>
                                          <p:spTgt spid="56"/>
                                        </p:tgtEl>
                                      </p:cBhvr>
                                    </p:animEffect>
                                  </p:childTnLst>
                                </p:cTn>
                              </p:par>
                            </p:childTnLst>
                          </p:cTn>
                        </p:par>
                        <p:par>
                          <p:cTn id="97" fill="hold">
                            <p:stCondLst>
                              <p:cond delay="1000"/>
                            </p:stCondLst>
                            <p:childTnLst>
                              <p:par>
                                <p:cTn id="98" presetID="22" presetClass="entr" presetSubtype="1" fill="hold" grpId="0" nodeType="afterEffect">
                                  <p:stCondLst>
                                    <p:cond delay="0"/>
                                  </p:stCondLst>
                                  <p:childTnLst>
                                    <p:set>
                                      <p:cBhvr>
                                        <p:cTn id="99" dur="1" fill="hold">
                                          <p:stCondLst>
                                            <p:cond delay="0"/>
                                          </p:stCondLst>
                                        </p:cTn>
                                        <p:tgtEl>
                                          <p:spTgt spid="58"/>
                                        </p:tgtEl>
                                        <p:attrNameLst>
                                          <p:attrName>style.visibility</p:attrName>
                                        </p:attrNameLst>
                                      </p:cBhvr>
                                      <p:to>
                                        <p:strVal val="visible"/>
                                      </p:to>
                                    </p:set>
                                    <p:animEffect transition="in" filter="wipe(up)">
                                      <p:cBhvr>
                                        <p:cTn id="100" dur="500"/>
                                        <p:tgtEl>
                                          <p:spTgt spid="58"/>
                                        </p:tgtEl>
                                      </p:cBhvr>
                                    </p:animEffect>
                                  </p:childTnLst>
                                </p:cTn>
                              </p:par>
                            </p:childTnLst>
                          </p:cTn>
                        </p:par>
                        <p:par>
                          <p:cTn id="101" fill="hold">
                            <p:stCondLst>
                              <p:cond delay="1500"/>
                            </p:stCondLst>
                            <p:childTnLst>
                              <p:par>
                                <p:cTn id="102" presetID="22" presetClass="entr" presetSubtype="1" fill="hold" grpId="0" nodeType="afterEffect">
                                  <p:stCondLst>
                                    <p:cond delay="0"/>
                                  </p:stCondLst>
                                  <p:childTnLst>
                                    <p:set>
                                      <p:cBhvr>
                                        <p:cTn id="103" dur="1" fill="hold">
                                          <p:stCondLst>
                                            <p:cond delay="0"/>
                                          </p:stCondLst>
                                        </p:cTn>
                                        <p:tgtEl>
                                          <p:spTgt spid="60"/>
                                        </p:tgtEl>
                                        <p:attrNameLst>
                                          <p:attrName>style.visibility</p:attrName>
                                        </p:attrNameLst>
                                      </p:cBhvr>
                                      <p:to>
                                        <p:strVal val="visible"/>
                                      </p:to>
                                    </p:set>
                                    <p:animEffect transition="in" filter="wipe(up)">
                                      <p:cBhvr>
                                        <p:cTn id="104" dur="500"/>
                                        <p:tgtEl>
                                          <p:spTgt spid="60"/>
                                        </p:tgtEl>
                                      </p:cBhvr>
                                    </p:animEffect>
                                  </p:childTnLst>
                                </p:cTn>
                              </p:par>
                            </p:childTnLst>
                          </p:cTn>
                        </p:par>
                        <p:par>
                          <p:cTn id="105" fill="hold">
                            <p:stCondLst>
                              <p:cond delay="2000"/>
                            </p:stCondLst>
                            <p:childTnLst>
                              <p:par>
                                <p:cTn id="106" presetID="22" presetClass="entr" presetSubtype="8" fill="hold" grpId="0" nodeType="afterEffect">
                                  <p:stCondLst>
                                    <p:cond delay="0"/>
                                  </p:stCondLst>
                                  <p:childTnLst>
                                    <p:set>
                                      <p:cBhvr>
                                        <p:cTn id="107" dur="1" fill="hold">
                                          <p:stCondLst>
                                            <p:cond delay="0"/>
                                          </p:stCondLst>
                                        </p:cTn>
                                        <p:tgtEl>
                                          <p:spTgt spid="51"/>
                                        </p:tgtEl>
                                        <p:attrNameLst>
                                          <p:attrName>style.visibility</p:attrName>
                                        </p:attrNameLst>
                                      </p:cBhvr>
                                      <p:to>
                                        <p:strVal val="visible"/>
                                      </p:to>
                                    </p:set>
                                    <p:animEffect transition="in" filter="wipe(left)">
                                      <p:cBhvr>
                                        <p:cTn id="108" dur="500"/>
                                        <p:tgtEl>
                                          <p:spTgt spid="51"/>
                                        </p:tgtEl>
                                      </p:cBhvr>
                                    </p:animEffect>
                                  </p:childTnLst>
                                </p:cTn>
                              </p:par>
                            </p:childTnLst>
                          </p:cTn>
                        </p:par>
                        <p:par>
                          <p:cTn id="109" fill="hold">
                            <p:stCondLst>
                              <p:cond delay="2500"/>
                            </p:stCondLst>
                            <p:childTnLst>
                              <p:par>
                                <p:cTn id="110" presetID="22" presetClass="entr" presetSubtype="8" fill="hold" grpId="0" nodeType="afterEffect">
                                  <p:stCondLst>
                                    <p:cond delay="0"/>
                                  </p:stCondLst>
                                  <p:childTnLst>
                                    <p:set>
                                      <p:cBhvr>
                                        <p:cTn id="111" dur="1" fill="hold">
                                          <p:stCondLst>
                                            <p:cond delay="0"/>
                                          </p:stCondLst>
                                        </p:cTn>
                                        <p:tgtEl>
                                          <p:spTgt spid="55"/>
                                        </p:tgtEl>
                                        <p:attrNameLst>
                                          <p:attrName>style.visibility</p:attrName>
                                        </p:attrNameLst>
                                      </p:cBhvr>
                                      <p:to>
                                        <p:strVal val="visible"/>
                                      </p:to>
                                    </p:set>
                                    <p:animEffect transition="in" filter="wipe(left)">
                                      <p:cBhvr>
                                        <p:cTn id="112" dur="500"/>
                                        <p:tgtEl>
                                          <p:spTgt spid="55"/>
                                        </p:tgtEl>
                                      </p:cBhvr>
                                    </p:animEffect>
                                  </p:childTnLst>
                                </p:cTn>
                              </p:par>
                            </p:childTnLst>
                          </p:cTn>
                        </p:par>
                        <p:par>
                          <p:cTn id="113" fill="hold">
                            <p:stCondLst>
                              <p:cond delay="3000"/>
                            </p:stCondLst>
                            <p:childTnLst>
                              <p:par>
                                <p:cTn id="114" presetID="22" presetClass="entr" presetSubtype="8" fill="hold" grpId="0" nodeType="afterEffect">
                                  <p:stCondLst>
                                    <p:cond delay="0"/>
                                  </p:stCondLst>
                                  <p:childTnLst>
                                    <p:set>
                                      <p:cBhvr>
                                        <p:cTn id="115" dur="1" fill="hold">
                                          <p:stCondLst>
                                            <p:cond delay="0"/>
                                          </p:stCondLst>
                                        </p:cTn>
                                        <p:tgtEl>
                                          <p:spTgt spid="57"/>
                                        </p:tgtEl>
                                        <p:attrNameLst>
                                          <p:attrName>style.visibility</p:attrName>
                                        </p:attrNameLst>
                                      </p:cBhvr>
                                      <p:to>
                                        <p:strVal val="visible"/>
                                      </p:to>
                                    </p:set>
                                    <p:animEffect transition="in" filter="wipe(left)">
                                      <p:cBhvr>
                                        <p:cTn id="116" dur="500"/>
                                        <p:tgtEl>
                                          <p:spTgt spid="57"/>
                                        </p:tgtEl>
                                      </p:cBhvr>
                                    </p:animEffect>
                                  </p:childTnLst>
                                </p:cTn>
                              </p:par>
                            </p:childTnLst>
                          </p:cTn>
                        </p:par>
                        <p:par>
                          <p:cTn id="117" fill="hold">
                            <p:stCondLst>
                              <p:cond delay="3500"/>
                            </p:stCondLst>
                            <p:childTnLst>
                              <p:par>
                                <p:cTn id="118" presetID="22" presetClass="entr" presetSubtype="8" fill="hold" grpId="0" nodeType="afterEffect">
                                  <p:stCondLst>
                                    <p:cond delay="0"/>
                                  </p:stCondLst>
                                  <p:childTnLst>
                                    <p:set>
                                      <p:cBhvr>
                                        <p:cTn id="119" dur="1" fill="hold">
                                          <p:stCondLst>
                                            <p:cond delay="0"/>
                                          </p:stCondLst>
                                        </p:cTn>
                                        <p:tgtEl>
                                          <p:spTgt spid="59"/>
                                        </p:tgtEl>
                                        <p:attrNameLst>
                                          <p:attrName>style.visibility</p:attrName>
                                        </p:attrNameLst>
                                      </p:cBhvr>
                                      <p:to>
                                        <p:strVal val="visible"/>
                                      </p:to>
                                    </p:set>
                                    <p:animEffect transition="in" filter="wipe(left)">
                                      <p:cBhvr>
                                        <p:cTn id="120"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utoUpdateAnimBg="0"/>
      <p:bldP spid="41" grpId="0"/>
      <p:bldP spid="42" grpId="0"/>
      <p:bldP spid="43" grpId="0"/>
      <p:bldP spid="44" grpId="0"/>
      <p:bldP spid="45" grpId="0"/>
      <p:bldP spid="46" grpId="0"/>
      <p:bldP spid="47" grpId="0"/>
      <p:bldP spid="48" grpId="0"/>
      <p:bldP spid="49" grpId="0"/>
      <p:bldP spid="50" grpId="0"/>
      <p:bldP spid="51" grpId="0"/>
      <p:bldP spid="53" grpId="0" animBg="1"/>
      <p:bldP spid="55" grpId="0"/>
      <p:bldP spid="56" grpId="0" animBg="1"/>
      <p:bldP spid="57" grpId="0"/>
      <p:bldP spid="58" grpId="0" animBg="1"/>
      <p:bldP spid="59" grpId="0"/>
      <p:bldP spid="6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0" y="1134737"/>
            <a:ext cx="12197665" cy="5723263"/>
          </a:xfrm>
          <a:prstGeom prst="roundRect">
            <a:avLst>
              <a:gd name="adj" fmla="val 0"/>
            </a:avLst>
          </a:prstGeom>
          <a:solidFill>
            <a:schemeClr val="accent1">
              <a:lumMod val="20000"/>
              <a:lumOff val="8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4" name="矩形 23"/>
          <p:cNvSpPr/>
          <p:nvPr/>
        </p:nvSpPr>
        <p:spPr>
          <a:xfrm>
            <a:off x="2511263" y="252859"/>
            <a:ext cx="968073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5" name="圆角矩形 24"/>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grpSp>
        <p:nvGrpSpPr>
          <p:cNvPr id="28" name="组 41"/>
          <p:cNvGrpSpPr/>
          <p:nvPr/>
        </p:nvGrpSpPr>
        <p:grpSpPr>
          <a:xfrm>
            <a:off x="9284090" y="252856"/>
            <a:ext cx="2907908" cy="563245"/>
            <a:chOff x="9284089" y="252855"/>
            <a:chExt cx="2907908" cy="563245"/>
          </a:xfrm>
        </p:grpSpPr>
        <p:grpSp>
          <p:nvGrpSpPr>
            <p:cNvPr id="29" name="组 42"/>
            <p:cNvGrpSpPr/>
            <p:nvPr/>
          </p:nvGrpSpPr>
          <p:grpSpPr>
            <a:xfrm>
              <a:off x="11454105" y="252856"/>
              <a:ext cx="737892" cy="484288"/>
              <a:chOff x="11454105" y="252856"/>
              <a:chExt cx="737892" cy="484288"/>
            </a:xfrm>
          </p:grpSpPr>
          <p:grpSp>
            <p:nvGrpSpPr>
              <p:cNvPr id="31" name="组 49"/>
              <p:cNvGrpSpPr/>
              <p:nvPr/>
            </p:nvGrpSpPr>
            <p:grpSpPr>
              <a:xfrm>
                <a:off x="12039604" y="252856"/>
                <a:ext cx="152393" cy="484287"/>
                <a:chOff x="12039604" y="252856"/>
                <a:chExt cx="152393" cy="484287"/>
              </a:xfrm>
            </p:grpSpPr>
            <p:sp>
              <p:nvSpPr>
                <p:cNvPr id="35" name="圆角矩形 34"/>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 38"/>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99"/>
              <p:cNvGrpSpPr/>
              <p:nvPr/>
            </p:nvGrpSpPr>
            <p:grpSpPr>
              <a:xfrm>
                <a:off x="11454105" y="252857"/>
                <a:ext cx="491115" cy="484287"/>
                <a:chOff x="1528923" y="220268"/>
                <a:chExt cx="1284096" cy="1266241"/>
              </a:xfrm>
            </p:grpSpPr>
            <p:sp>
              <p:nvSpPr>
                <p:cNvPr id="33" name="圆角矩形 32"/>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
          <p:nvSpPr>
            <p:cNvPr id="30" name="文本框 29"/>
            <p:cNvSpPr txBox="1"/>
            <p:nvPr/>
          </p:nvSpPr>
          <p:spPr>
            <a:xfrm>
              <a:off x="9284089" y="252855"/>
              <a:ext cx="2170011" cy="5632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itchFamily="34" charset="-122"/>
                  <a:ea typeface="微软雅黑" pitchFamily="34" charset="-122"/>
                </a:rPr>
                <a:t>  </a:t>
              </a:r>
              <a:endParaRPr lang="en-US" altLang="zh-CN" sz="1500" dirty="0">
                <a:solidFill>
                  <a:schemeClr val="tx1">
                    <a:lumMod val="50000"/>
                    <a:lumOff val="50000"/>
                  </a:schemeClr>
                </a:solidFill>
                <a:latin typeface="微软雅黑" pitchFamily="34" charset="-122"/>
                <a:ea typeface="微软雅黑" pitchFamily="34" charset="-122"/>
              </a:endParaRPr>
            </a:p>
            <a:p>
              <a:pPr algn="r"/>
              <a:endParaRPr lang="zh-CN" altLang="en-US" sz="1500" dirty="0">
                <a:solidFill>
                  <a:schemeClr val="tx1">
                    <a:lumMod val="50000"/>
                    <a:lumOff val="50000"/>
                  </a:schemeClr>
                </a:solidFill>
                <a:latin typeface="Segoe UI Semilight" panose="020B0402040204020203" pitchFamily="34" charset="0"/>
                <a:ea typeface="微软雅黑" pitchFamily="34" charset="-122"/>
                <a:cs typeface="Segoe UI Semilight" panose="020B0402040204020203" pitchFamily="34" charset="0"/>
              </a:endParaRPr>
            </a:p>
          </p:txBody>
        </p:sp>
      </p:grpSp>
      <p:sp>
        <p:nvSpPr>
          <p:cNvPr id="21" name="Freeform 96"/>
          <p:cNvSpPr/>
          <p:nvPr/>
        </p:nvSpPr>
        <p:spPr bwMode="auto">
          <a:xfrm>
            <a:off x="76279" y="369238"/>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sp>
        <p:nvSpPr>
          <p:cNvPr id="45" name="文本框 44"/>
          <p:cNvSpPr txBox="1"/>
          <p:nvPr/>
        </p:nvSpPr>
        <p:spPr>
          <a:xfrm>
            <a:off x="633172" y="267581"/>
            <a:ext cx="1723542" cy="461661"/>
          </a:xfrm>
          <a:prstGeom prst="rect">
            <a:avLst/>
          </a:prstGeom>
          <a:noFill/>
        </p:spPr>
        <p:txBody>
          <a:bodyPr wrap="none" lIns="91436" tIns="45718" rIns="91436" bIns="45718" rtlCol="0">
            <a:spAutoFit/>
          </a:bodyPr>
          <a:lstStyle/>
          <a:p>
            <a:pPr algn="ctr"/>
            <a:r>
              <a:rPr lang="zh-CN" altLang="en-US" sz="2400" spc="600" dirty="0">
                <a:solidFill>
                  <a:schemeClr val="tx2"/>
                </a:solidFill>
                <a:latin typeface="微软雅黑" pitchFamily="34" charset="-122"/>
                <a:ea typeface="微软雅黑" pitchFamily="34" charset="-122"/>
              </a:rPr>
              <a:t>波动光学</a:t>
            </a:r>
          </a:p>
        </p:txBody>
      </p:sp>
      <p:sp>
        <p:nvSpPr>
          <p:cNvPr id="23" name="Text Box 34"/>
          <p:cNvSpPr txBox="1">
            <a:spLocks noChangeArrowheads="1"/>
          </p:cNvSpPr>
          <p:nvPr/>
        </p:nvSpPr>
        <p:spPr bwMode="auto">
          <a:xfrm>
            <a:off x="3692915" y="2477653"/>
            <a:ext cx="5591175" cy="234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zh-CN" altLang="en-US" sz="4000" b="1" dirty="0">
                <a:solidFill>
                  <a:srgbClr val="3333FF"/>
                </a:solidFill>
                <a:effectLst>
                  <a:glow rad="228600">
                    <a:schemeClr val="accent5">
                      <a:satMod val="175000"/>
                      <a:alpha val="40000"/>
                    </a:schemeClr>
                  </a:glow>
                </a:effectLst>
              </a:rPr>
              <a:t>为学应须毕生力，</a:t>
            </a:r>
          </a:p>
          <a:p>
            <a:pPr eaLnBrk="1" hangingPunct="1">
              <a:spcBef>
                <a:spcPct val="50000"/>
              </a:spcBef>
              <a:buClrTx/>
              <a:buFontTx/>
              <a:buNone/>
            </a:pPr>
            <a:r>
              <a:rPr lang="zh-CN" altLang="en-US" sz="4000" b="1" dirty="0">
                <a:solidFill>
                  <a:srgbClr val="3333FF"/>
                </a:solidFill>
                <a:effectLst>
                  <a:glow rad="228600">
                    <a:schemeClr val="accent5">
                      <a:satMod val="175000"/>
                      <a:alpha val="40000"/>
                    </a:schemeClr>
                  </a:glow>
                </a:effectLst>
              </a:rPr>
              <a:t>攀高贵在少年时。</a:t>
            </a:r>
          </a:p>
          <a:p>
            <a:pPr eaLnBrk="1" hangingPunct="1">
              <a:spcBef>
                <a:spcPct val="50000"/>
              </a:spcBef>
              <a:buClrTx/>
              <a:buFontTx/>
              <a:buNone/>
            </a:pPr>
            <a:r>
              <a:rPr lang="zh-CN" altLang="en-US" sz="2800" b="1" dirty="0">
                <a:solidFill>
                  <a:srgbClr val="3333FF"/>
                </a:solidFill>
                <a:effectLst>
                  <a:glow rad="228600">
                    <a:schemeClr val="accent5">
                      <a:satMod val="175000"/>
                      <a:alpha val="40000"/>
                    </a:schemeClr>
                  </a:glow>
                </a:effectLst>
              </a:rPr>
              <a:t>                               </a:t>
            </a:r>
            <a:r>
              <a:rPr lang="zh-CN" altLang="en-US" b="1" dirty="0">
                <a:solidFill>
                  <a:srgbClr val="3333FF"/>
                </a:solidFill>
                <a:effectLst>
                  <a:glow rad="228600">
                    <a:schemeClr val="accent5">
                      <a:satMod val="175000"/>
                      <a:alpha val="40000"/>
                    </a:schemeClr>
                  </a:glow>
                </a:effectLst>
              </a:rPr>
              <a:t>——苏步青</a:t>
            </a:r>
          </a:p>
        </p:txBody>
      </p:sp>
    </p:spTree>
    <p:extLst>
      <p:ext uri="{BB962C8B-B14F-4D97-AF65-F5344CB8AC3E}">
        <p14:creationId xmlns:p14="http://schemas.microsoft.com/office/powerpoint/2010/main" val="733188856"/>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slide(fromBottom)">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2" name="Text Box 65"/>
              <p:cNvSpPr txBox="1">
                <a:spLocks noChangeArrowheads="1"/>
              </p:cNvSpPr>
              <p:nvPr/>
            </p:nvSpPr>
            <p:spPr bwMode="auto">
              <a:xfrm>
                <a:off x="586546" y="3773835"/>
                <a:ext cx="3289300" cy="523876"/>
              </a:xfrm>
              <a:prstGeom prst="rect">
                <a:avLst/>
              </a:prstGeom>
              <a:noFill/>
              <a:ln w="9525">
                <a:noFill/>
                <a:miter lim="800000"/>
                <a:headEnd/>
                <a:tailEnd/>
              </a:ln>
            </p:spPr>
            <p:txBody>
              <a:bodyPr wrap="square">
                <a:spAutoFit/>
              </a:bodyPr>
              <a:lstStyle/>
              <a:p>
                <a:pPr algn="just" fontAlgn="auto">
                  <a:spcBef>
                    <a:spcPct val="50000"/>
                  </a:spcBef>
                  <a:spcAft>
                    <a:spcPts val="0"/>
                  </a:spcAft>
                  <a:buClr>
                    <a:srgbClr val="0000FF"/>
                  </a:buClr>
                  <a:defRPr/>
                </a:pPr>
                <a14:m>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𝐴</m:t>
                    </m:r>
                    <m:r>
                      <a:rPr lang="en-US" altLang="zh-CN" sz="2800" b="0" i="0"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𝑃</m:t>
                    </m:r>
                  </m:oMath>
                </a14:m>
                <a:r>
                  <a:rPr kumimoji="1" lang="zh-CN" altLang="en-US" sz="2800" kern="0" dirty="0">
                    <a:solidFill>
                      <a:srgbClr val="0000FF"/>
                    </a:solidFill>
                    <a:latin typeface="+mn-lt"/>
                    <a:ea typeface="+mn-ea"/>
                  </a:rPr>
                  <a:t>的光程差</a:t>
                </a:r>
              </a:p>
            </p:txBody>
          </p:sp>
        </mc:Choice>
        <mc:Fallback xmlns="">
          <p:sp>
            <p:nvSpPr>
              <p:cNvPr id="92" name="Text Box 65"/>
              <p:cNvSpPr txBox="1">
                <a:spLocks noRot="1" noChangeAspect="1" noMove="1" noResize="1" noEditPoints="1" noAdjustHandles="1" noChangeArrowheads="1" noChangeShapeType="1" noTextEdit="1"/>
              </p:cNvSpPr>
              <p:nvPr/>
            </p:nvSpPr>
            <p:spPr bwMode="auto">
              <a:xfrm>
                <a:off x="586546" y="3773835"/>
                <a:ext cx="3289300" cy="523876"/>
              </a:xfrm>
              <a:prstGeom prst="rect">
                <a:avLst/>
              </a:prstGeom>
              <a:blipFill>
                <a:blip r:embed="rId3"/>
                <a:stretch>
                  <a:fillRect t="-11628" b="-31395"/>
                </a:stretch>
              </a:blipFill>
              <a:ln w="9525">
                <a:noFill/>
                <a:miter lim="800000"/>
                <a:headEnd/>
                <a:tailEnd/>
              </a:ln>
            </p:spPr>
            <p:txBody>
              <a:bodyPr/>
              <a:lstStyle/>
              <a:p>
                <a:r>
                  <a:rPr lang="zh-CN" altLang="en-US">
                    <a:noFill/>
                  </a:rPr>
                  <a:t> </a:t>
                </a:r>
              </a:p>
            </p:txBody>
          </p:sp>
        </mc:Fallback>
      </mc:AlternateContent>
      <p:grpSp>
        <p:nvGrpSpPr>
          <p:cNvPr id="2" name="组合 1"/>
          <p:cNvGrpSpPr/>
          <p:nvPr/>
        </p:nvGrpSpPr>
        <p:grpSpPr>
          <a:xfrm>
            <a:off x="1236685" y="861971"/>
            <a:ext cx="7550254" cy="2732087"/>
            <a:chOff x="1236685" y="861971"/>
            <a:chExt cx="7550254" cy="2732087"/>
          </a:xfrm>
        </p:grpSpPr>
        <p:grpSp>
          <p:nvGrpSpPr>
            <p:cNvPr id="205" name="Group 68"/>
            <p:cNvGrpSpPr>
              <a:grpSpLocks/>
            </p:cNvGrpSpPr>
            <p:nvPr/>
          </p:nvGrpSpPr>
          <p:grpSpPr bwMode="auto">
            <a:xfrm>
              <a:off x="1338389" y="861971"/>
              <a:ext cx="7448550" cy="2732087"/>
              <a:chOff x="748" y="845"/>
              <a:chExt cx="4692" cy="1721"/>
            </a:xfrm>
          </p:grpSpPr>
          <p:pic>
            <p:nvPicPr>
              <p:cNvPr id="206" name="Picture 62" descr="单缝衍射5"/>
              <p:cNvPicPr>
                <a:picLocks noChangeAspect="1" noChangeArrowheads="1"/>
              </p:cNvPicPr>
              <p:nvPr/>
            </p:nvPicPr>
            <p:blipFill>
              <a:blip r:embed="rId4">
                <a:extLst>
                  <a:ext uri="{28A0092B-C50C-407E-A947-70E740481C1C}">
                    <a14:useLocalDpi xmlns:a14="http://schemas.microsoft.com/office/drawing/2010/main" val="0"/>
                  </a:ext>
                </a:extLst>
              </a:blip>
              <a:srcRect l="81120" b="26996"/>
              <a:stretch>
                <a:fillRect/>
              </a:stretch>
            </p:blipFill>
            <p:spPr bwMode="auto">
              <a:xfrm>
                <a:off x="4712" y="845"/>
                <a:ext cx="728" cy="153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nvGrpSpPr>
              <p:cNvPr id="207" name="Group 66"/>
              <p:cNvGrpSpPr>
                <a:grpSpLocks/>
              </p:cNvGrpSpPr>
              <p:nvPr/>
            </p:nvGrpSpPr>
            <p:grpSpPr bwMode="auto">
              <a:xfrm>
                <a:off x="748" y="1069"/>
                <a:ext cx="3880" cy="1497"/>
                <a:chOff x="748" y="1069"/>
                <a:chExt cx="3880" cy="1497"/>
              </a:xfrm>
            </p:grpSpPr>
            <p:sp>
              <p:nvSpPr>
                <p:cNvPr id="208" name="Line 7"/>
                <p:cNvSpPr>
                  <a:spLocks noChangeShapeType="1"/>
                </p:cNvSpPr>
                <p:nvPr/>
              </p:nvSpPr>
              <p:spPr bwMode="auto">
                <a:xfrm flipV="1">
                  <a:off x="3144" y="1417"/>
                  <a:ext cx="1260" cy="415"/>
                </a:xfrm>
                <a:prstGeom prst="line">
                  <a:avLst/>
                </a:prstGeom>
                <a:noFill/>
                <a:ln w="28575">
                  <a:solidFill>
                    <a:srgbClr val="FF0000"/>
                  </a:solidFill>
                  <a:round/>
                  <a:headEnd/>
                  <a:tailEnd/>
                </a:ln>
              </p:spPr>
              <p:txBody>
                <a:bodyPr lIns="90000" tIns="46800" rIns="90000" bIns="46800"/>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grpSp>
              <p:nvGrpSpPr>
                <p:cNvPr id="209" name="Group 8"/>
                <p:cNvGrpSpPr>
                  <a:grpSpLocks/>
                </p:cNvGrpSpPr>
                <p:nvPr/>
              </p:nvGrpSpPr>
              <p:grpSpPr bwMode="auto">
                <a:xfrm>
                  <a:off x="3016" y="1069"/>
                  <a:ext cx="136" cy="1497"/>
                  <a:chOff x="3969" y="2432"/>
                  <a:chExt cx="84" cy="1271"/>
                </a:xfrm>
              </p:grpSpPr>
              <p:sp>
                <p:nvSpPr>
                  <p:cNvPr id="261" name="Freeform 9"/>
                  <p:cNvSpPr>
                    <a:spLocks/>
                  </p:cNvSpPr>
                  <p:nvPr/>
                </p:nvSpPr>
                <p:spPr bwMode="auto">
                  <a:xfrm>
                    <a:off x="4000" y="2432"/>
                    <a:ext cx="53" cy="1271"/>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 name="T12" fmla="*/ 0 w 53"/>
                      <a:gd name="T13" fmla="*/ 0 h 1271"/>
                      <a:gd name="T14" fmla="*/ 53 w 53"/>
                      <a:gd name="T15" fmla="*/ 1271 h 1271"/>
                    </a:gdLst>
                    <a:ahLst/>
                    <a:cxnLst>
                      <a:cxn ang="T8">
                        <a:pos x="T0" y="T1"/>
                      </a:cxn>
                      <a:cxn ang="T9">
                        <a:pos x="T2" y="T3"/>
                      </a:cxn>
                      <a:cxn ang="T10">
                        <a:pos x="T4" y="T5"/>
                      </a:cxn>
                      <a:cxn ang="T11">
                        <a:pos x="T6" y="T7"/>
                      </a:cxn>
                    </a:cxnLst>
                    <a:rect l="T12" t="T13" r="T14" b="T15"/>
                    <a:pathLst>
                      <a:path w="53" h="1271">
                        <a:moveTo>
                          <a:pt x="8" y="91"/>
                        </a:moveTo>
                        <a:cubicBezTo>
                          <a:pt x="16" y="0"/>
                          <a:pt x="53" y="454"/>
                          <a:pt x="53" y="635"/>
                        </a:cubicBezTo>
                        <a:cubicBezTo>
                          <a:pt x="53" y="816"/>
                          <a:pt x="16" y="1271"/>
                          <a:pt x="8" y="1180"/>
                        </a:cubicBezTo>
                        <a:cubicBezTo>
                          <a:pt x="0" y="1089"/>
                          <a:pt x="0" y="182"/>
                          <a:pt x="8" y="91"/>
                        </a:cubicBezTo>
                        <a:close/>
                      </a:path>
                    </a:pathLst>
                  </a:custGeom>
                  <a:solidFill>
                    <a:srgbClr val="00CC00"/>
                  </a:solidFill>
                  <a:ln w="9525" cap="flat" cmpd="sng">
                    <a:noFill/>
                    <a:prstDash val="solid"/>
                    <a:round/>
                    <a:headEnd/>
                    <a:tailEnd/>
                  </a:ln>
                </p:spPr>
                <p:txBody>
                  <a:bodyPr lIns="90000" tIns="46800" rIns="90000" bIns="46800">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262" name="Freeform 10"/>
                  <p:cNvSpPr>
                    <a:spLocks/>
                  </p:cNvSpPr>
                  <p:nvPr/>
                </p:nvSpPr>
                <p:spPr bwMode="auto">
                  <a:xfrm flipH="1">
                    <a:off x="3969" y="2432"/>
                    <a:ext cx="53" cy="1271"/>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 name="T12" fmla="*/ 0 w 53"/>
                      <a:gd name="T13" fmla="*/ 0 h 1271"/>
                      <a:gd name="T14" fmla="*/ 53 w 53"/>
                      <a:gd name="T15" fmla="*/ 1271 h 1271"/>
                    </a:gdLst>
                    <a:ahLst/>
                    <a:cxnLst>
                      <a:cxn ang="T8">
                        <a:pos x="T0" y="T1"/>
                      </a:cxn>
                      <a:cxn ang="T9">
                        <a:pos x="T2" y="T3"/>
                      </a:cxn>
                      <a:cxn ang="T10">
                        <a:pos x="T4" y="T5"/>
                      </a:cxn>
                      <a:cxn ang="T11">
                        <a:pos x="T6" y="T7"/>
                      </a:cxn>
                    </a:cxnLst>
                    <a:rect l="T12" t="T13" r="T14" b="T15"/>
                    <a:pathLst>
                      <a:path w="53" h="1271">
                        <a:moveTo>
                          <a:pt x="8" y="91"/>
                        </a:moveTo>
                        <a:cubicBezTo>
                          <a:pt x="16" y="0"/>
                          <a:pt x="53" y="454"/>
                          <a:pt x="53" y="635"/>
                        </a:cubicBezTo>
                        <a:cubicBezTo>
                          <a:pt x="53" y="816"/>
                          <a:pt x="16" y="1271"/>
                          <a:pt x="8" y="1180"/>
                        </a:cubicBezTo>
                        <a:cubicBezTo>
                          <a:pt x="0" y="1089"/>
                          <a:pt x="0" y="182"/>
                          <a:pt x="8" y="91"/>
                        </a:cubicBezTo>
                        <a:close/>
                      </a:path>
                    </a:pathLst>
                  </a:custGeom>
                  <a:solidFill>
                    <a:srgbClr val="00CC00"/>
                  </a:solidFill>
                  <a:ln w="9525" cap="flat" cmpd="sng">
                    <a:noFill/>
                    <a:prstDash val="solid"/>
                    <a:round/>
                    <a:headEnd/>
                    <a:tailEnd/>
                  </a:ln>
                </p:spPr>
                <p:txBody>
                  <a:bodyPr lIns="90000" tIns="46800" rIns="90000" bIns="46800">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grpSp>
            <p:grpSp>
              <p:nvGrpSpPr>
                <p:cNvPr id="210" name="Group 11"/>
                <p:cNvGrpSpPr>
                  <a:grpSpLocks/>
                </p:cNvGrpSpPr>
                <p:nvPr/>
              </p:nvGrpSpPr>
              <p:grpSpPr bwMode="auto">
                <a:xfrm>
                  <a:off x="4381" y="1154"/>
                  <a:ext cx="48" cy="1344"/>
                  <a:chOff x="3648" y="1008"/>
                  <a:chExt cx="48" cy="1344"/>
                </a:xfrm>
              </p:grpSpPr>
              <p:sp>
                <p:nvSpPr>
                  <p:cNvPr id="259" name="Rectangle 12"/>
                  <p:cNvSpPr>
                    <a:spLocks noChangeArrowheads="1"/>
                  </p:cNvSpPr>
                  <p:nvPr/>
                </p:nvSpPr>
                <p:spPr bwMode="auto">
                  <a:xfrm>
                    <a:off x="3648" y="1008"/>
                    <a:ext cx="48" cy="1344"/>
                  </a:xfrm>
                  <a:prstGeom prst="rect">
                    <a:avLst/>
                  </a:prstGeom>
                  <a:solidFill>
                    <a:srgbClr val="FFFF00"/>
                  </a:solidFill>
                  <a:ln w="9525">
                    <a:solidFill>
                      <a:srgbClr val="9900CC"/>
                    </a:solidFill>
                    <a:miter lim="800000"/>
                    <a:headEnd/>
                    <a:tailEnd/>
                  </a:ln>
                </p:spPr>
                <p:txBody>
                  <a:bodyPr wrap="none" lIns="90000" tIns="46800" rIns="90000" bIns="46800" anchor="ct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260" name="Line 13"/>
                  <p:cNvSpPr>
                    <a:spLocks noChangeShapeType="1"/>
                  </p:cNvSpPr>
                  <p:nvPr/>
                </p:nvSpPr>
                <p:spPr bwMode="auto">
                  <a:xfrm>
                    <a:off x="3648" y="1008"/>
                    <a:ext cx="0" cy="1344"/>
                  </a:xfrm>
                  <a:prstGeom prst="line">
                    <a:avLst/>
                  </a:prstGeom>
                  <a:noFill/>
                  <a:ln w="38100">
                    <a:solidFill>
                      <a:srgbClr val="9900CC"/>
                    </a:solidFill>
                    <a:round/>
                    <a:headEnd/>
                    <a:tailEnd/>
                  </a:ln>
                </p:spPr>
                <p:txBody>
                  <a:bodyPr wrap="none" lIns="90000" tIns="46800" rIns="90000" bIns="46800" anchor="ct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grpSp>
            <p:sp>
              <p:nvSpPr>
                <p:cNvPr id="211" name="Line 14"/>
                <p:cNvSpPr>
                  <a:spLocks noChangeAspect="1" noChangeShapeType="1"/>
                </p:cNvSpPr>
                <p:nvPr/>
              </p:nvSpPr>
              <p:spPr bwMode="auto">
                <a:xfrm flipH="1">
                  <a:off x="3124" y="1411"/>
                  <a:ext cx="1250" cy="179"/>
                </a:xfrm>
                <a:prstGeom prst="line">
                  <a:avLst/>
                </a:prstGeom>
                <a:noFill/>
                <a:ln w="28575">
                  <a:solidFill>
                    <a:srgbClr val="FF0000"/>
                  </a:solidFill>
                  <a:round/>
                  <a:headEnd/>
                  <a:tailEnd/>
                </a:ln>
              </p:spPr>
              <p:txBody>
                <a:bodyPr lIns="90000" tIns="46800" rIns="90000" bIns="46800"/>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212" name="Line 15"/>
                <p:cNvSpPr>
                  <a:spLocks noChangeShapeType="1"/>
                </p:cNvSpPr>
                <p:nvPr/>
              </p:nvSpPr>
              <p:spPr bwMode="auto">
                <a:xfrm>
                  <a:off x="748" y="1839"/>
                  <a:ext cx="3880" cy="0"/>
                </a:xfrm>
                <a:prstGeom prst="line">
                  <a:avLst/>
                </a:prstGeom>
                <a:noFill/>
                <a:ln w="12700">
                  <a:solidFill>
                    <a:srgbClr val="000000"/>
                  </a:solidFill>
                  <a:prstDash val="dash"/>
                  <a:round/>
                  <a:headEnd type="none" w="med" len="sm"/>
                  <a:tailEnd type="none" w="med" len="sm"/>
                </a:ln>
              </p:spPr>
              <p:txBody>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213" name="Arc 16"/>
                <p:cNvSpPr>
                  <a:spLocks/>
                </p:cNvSpPr>
                <p:nvPr/>
              </p:nvSpPr>
              <p:spPr bwMode="auto">
                <a:xfrm rot="1696153">
                  <a:off x="2643" y="1735"/>
                  <a:ext cx="66" cy="148"/>
                </a:xfrm>
                <a:custGeom>
                  <a:avLst/>
                  <a:gdLst>
                    <a:gd name="T0" fmla="*/ 0 w 19216"/>
                    <a:gd name="T1" fmla="*/ 0 h 21600"/>
                    <a:gd name="T2" fmla="*/ 0 w 19216"/>
                    <a:gd name="T3" fmla="*/ 1 h 21600"/>
                    <a:gd name="T4" fmla="*/ 0 w 19216"/>
                    <a:gd name="T5" fmla="*/ 1 h 21600"/>
                    <a:gd name="T6" fmla="*/ 0 60000 65536"/>
                    <a:gd name="T7" fmla="*/ 0 60000 65536"/>
                    <a:gd name="T8" fmla="*/ 0 60000 65536"/>
                    <a:gd name="T9" fmla="*/ 0 w 19216"/>
                    <a:gd name="T10" fmla="*/ 0 h 21600"/>
                    <a:gd name="T11" fmla="*/ 19216 w 19216"/>
                    <a:gd name="T12" fmla="*/ 21600 h 21600"/>
                  </a:gdLst>
                  <a:ahLst/>
                  <a:cxnLst>
                    <a:cxn ang="T6">
                      <a:pos x="T0" y="T1"/>
                    </a:cxn>
                    <a:cxn ang="T7">
                      <a:pos x="T2" y="T3"/>
                    </a:cxn>
                    <a:cxn ang="T8">
                      <a:pos x="T4" y="T5"/>
                    </a:cxn>
                  </a:cxnLst>
                  <a:rect l="T9" t="T10" r="T11" b="T12"/>
                  <a:pathLst>
                    <a:path w="19216" h="21600" fill="none" extrusionOk="0">
                      <a:moveTo>
                        <a:pt x="-1" y="0"/>
                      </a:moveTo>
                      <a:cubicBezTo>
                        <a:pt x="8098" y="0"/>
                        <a:pt x="15516" y="4530"/>
                        <a:pt x="19215" y="11735"/>
                      </a:cubicBezTo>
                    </a:path>
                    <a:path w="19216" h="21600" stroke="0" extrusionOk="0">
                      <a:moveTo>
                        <a:pt x="-1" y="0"/>
                      </a:moveTo>
                      <a:cubicBezTo>
                        <a:pt x="8098" y="0"/>
                        <a:pt x="15516" y="4530"/>
                        <a:pt x="19215" y="11735"/>
                      </a:cubicBezTo>
                      <a:lnTo>
                        <a:pt x="0" y="21600"/>
                      </a:lnTo>
                      <a:close/>
                    </a:path>
                  </a:pathLst>
                </a:custGeom>
                <a:noFill/>
                <a:ln w="19050">
                  <a:solidFill>
                    <a:srgbClr val="000000"/>
                  </a:solidFill>
                  <a:round/>
                  <a:headEnd/>
                  <a:tailEnd/>
                </a:ln>
              </p:spPr>
              <p:txBody>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214" name="Rectangle 17"/>
                <p:cNvSpPr>
                  <a:spLocks noChangeArrowheads="1"/>
                </p:cNvSpPr>
                <p:nvPr/>
              </p:nvSpPr>
              <p:spPr bwMode="auto">
                <a:xfrm>
                  <a:off x="4328" y="1167"/>
                  <a:ext cx="264" cy="295"/>
                </a:xfrm>
                <a:prstGeom prst="rect">
                  <a:avLst/>
                </a:prstGeom>
                <a:noFill/>
                <a:ln w="9525">
                  <a:noFill/>
                  <a:miter lim="800000"/>
                  <a:headEnd/>
                  <a:tailEnd/>
                </a:ln>
              </p:spPr>
              <p:txBody>
                <a:bodyPr lIns="12700" tIns="12700" rIns="12700" bIns="12700"/>
                <a:lstStyle/>
                <a:p>
                  <a:pPr algn="just" fontAlgn="auto">
                    <a:spcBef>
                      <a:spcPts val="0"/>
                    </a:spcBef>
                    <a:spcAft>
                      <a:spcPts val="0"/>
                    </a:spcAft>
                    <a:defRPr/>
                  </a:pPr>
                  <a:r>
                    <a:rPr lang="en-US" altLang="zh-CN" sz="4800" b="1" kern="0">
                      <a:solidFill>
                        <a:sysClr val="windowText" lastClr="000000"/>
                      </a:solidFill>
                      <a:latin typeface="Times New Roman" pitchFamily="18" charset="0"/>
                      <a:ea typeface="+mn-ea"/>
                    </a:rPr>
                    <a:t>·</a:t>
                  </a:r>
                </a:p>
              </p:txBody>
            </p:sp>
            <p:sp>
              <p:nvSpPr>
                <p:cNvPr id="215" name="Line 18"/>
                <p:cNvSpPr>
                  <a:spLocks noChangeShapeType="1"/>
                </p:cNvSpPr>
                <p:nvPr/>
              </p:nvSpPr>
              <p:spPr bwMode="auto">
                <a:xfrm rot="678596" flipV="1">
                  <a:off x="3714" y="1486"/>
                  <a:ext cx="78" cy="26"/>
                </a:xfrm>
                <a:prstGeom prst="line">
                  <a:avLst/>
                </a:prstGeom>
                <a:noFill/>
                <a:ln w="28575">
                  <a:solidFill>
                    <a:srgbClr val="FF6600"/>
                  </a:solidFill>
                  <a:round/>
                  <a:headEnd/>
                  <a:tailEnd type="triangle" w="sm" len="lg"/>
                </a:ln>
              </p:spPr>
              <p:txBody>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219" name="Line 22"/>
                <p:cNvSpPr>
                  <a:spLocks noChangeShapeType="1"/>
                </p:cNvSpPr>
                <p:nvPr/>
              </p:nvSpPr>
              <p:spPr bwMode="auto">
                <a:xfrm>
                  <a:off x="3096" y="2430"/>
                  <a:ext cx="1296" cy="0"/>
                </a:xfrm>
                <a:prstGeom prst="line">
                  <a:avLst/>
                </a:prstGeom>
                <a:noFill/>
                <a:ln w="19050">
                  <a:solidFill>
                    <a:schemeClr val="tx1"/>
                  </a:solidFill>
                  <a:round/>
                  <a:headEnd type="triangle" w="sm" len="lg"/>
                  <a:tailEnd type="triangle" w="sm" len="lg"/>
                </a:ln>
              </p:spPr>
              <p:txBody>
                <a:bodyPr lIns="90000" tIns="46800" rIns="90000" bIns="46800"/>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220" name="Line 23"/>
                <p:cNvSpPr>
                  <a:spLocks noChangeShapeType="1"/>
                </p:cNvSpPr>
                <p:nvPr/>
              </p:nvSpPr>
              <p:spPr bwMode="auto">
                <a:xfrm>
                  <a:off x="2322" y="1592"/>
                  <a:ext cx="144" cy="432"/>
                </a:xfrm>
                <a:prstGeom prst="line">
                  <a:avLst/>
                </a:prstGeom>
                <a:noFill/>
                <a:ln w="19050">
                  <a:solidFill>
                    <a:srgbClr val="99FF33"/>
                  </a:solidFill>
                  <a:round/>
                  <a:headEnd/>
                  <a:tailEnd/>
                </a:ln>
              </p:spPr>
              <p:txBody>
                <a:bodyPr wrap="none" lIns="90000" tIns="46800" rIns="90000" bIns="46800" anchor="ct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222" name="Line 25"/>
                <p:cNvSpPr>
                  <a:spLocks noChangeShapeType="1"/>
                </p:cNvSpPr>
                <p:nvPr/>
              </p:nvSpPr>
              <p:spPr bwMode="auto">
                <a:xfrm>
                  <a:off x="872" y="1866"/>
                  <a:ext cx="0" cy="590"/>
                </a:xfrm>
                <a:prstGeom prst="line">
                  <a:avLst/>
                </a:prstGeom>
                <a:noFill/>
                <a:ln w="12700">
                  <a:solidFill>
                    <a:schemeClr val="tx1"/>
                  </a:solidFill>
                  <a:round/>
                  <a:headEnd type="none" w="med" len="sm"/>
                  <a:tailEnd type="none" w="med" len="sm"/>
                </a:ln>
              </p:spPr>
              <p:txBody>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223" name="Line 26"/>
                <p:cNvSpPr>
                  <a:spLocks noChangeShapeType="1"/>
                </p:cNvSpPr>
                <p:nvPr/>
              </p:nvSpPr>
              <p:spPr bwMode="auto">
                <a:xfrm>
                  <a:off x="1386" y="2237"/>
                  <a:ext cx="0" cy="225"/>
                </a:xfrm>
                <a:prstGeom prst="line">
                  <a:avLst/>
                </a:prstGeom>
                <a:noFill/>
                <a:ln w="12700">
                  <a:solidFill>
                    <a:schemeClr val="tx1"/>
                  </a:solidFill>
                  <a:round/>
                  <a:headEnd type="none" w="med" len="sm"/>
                  <a:tailEnd type="none" w="med" len="sm"/>
                </a:ln>
              </p:spPr>
              <p:txBody>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grpSp>
              <p:nvGrpSpPr>
                <p:cNvPr id="224" name="Group 27"/>
                <p:cNvGrpSpPr>
                  <a:grpSpLocks/>
                </p:cNvGrpSpPr>
                <p:nvPr/>
              </p:nvGrpSpPr>
              <p:grpSpPr bwMode="auto">
                <a:xfrm>
                  <a:off x="848" y="1599"/>
                  <a:ext cx="492" cy="487"/>
                  <a:chOff x="964" y="912"/>
                  <a:chExt cx="492" cy="487"/>
                </a:xfrm>
              </p:grpSpPr>
              <p:sp>
                <p:nvSpPr>
                  <p:cNvPr id="256" name="Line 28"/>
                  <p:cNvSpPr>
                    <a:spLocks noChangeShapeType="1"/>
                  </p:cNvSpPr>
                  <p:nvPr/>
                </p:nvSpPr>
                <p:spPr bwMode="auto">
                  <a:xfrm>
                    <a:off x="992" y="1152"/>
                    <a:ext cx="448" cy="1"/>
                  </a:xfrm>
                  <a:prstGeom prst="line">
                    <a:avLst/>
                  </a:prstGeom>
                  <a:noFill/>
                  <a:ln w="28575">
                    <a:solidFill>
                      <a:srgbClr val="FF0000"/>
                    </a:solidFill>
                    <a:round/>
                    <a:headEnd type="none" w="med" len="sm"/>
                    <a:tailEnd type="triangle" w="sm" len="lg"/>
                  </a:ln>
                </p:spPr>
                <p:txBody>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257" name="Line 29"/>
                  <p:cNvSpPr>
                    <a:spLocks noChangeShapeType="1"/>
                  </p:cNvSpPr>
                  <p:nvPr/>
                </p:nvSpPr>
                <p:spPr bwMode="auto">
                  <a:xfrm flipV="1">
                    <a:off x="990" y="912"/>
                    <a:ext cx="466" cy="230"/>
                  </a:xfrm>
                  <a:prstGeom prst="line">
                    <a:avLst/>
                  </a:prstGeom>
                  <a:noFill/>
                  <a:ln w="28575">
                    <a:solidFill>
                      <a:srgbClr val="FF0000"/>
                    </a:solidFill>
                    <a:round/>
                    <a:headEnd type="none" w="med" len="sm"/>
                    <a:tailEnd type="triangle" w="sm" len="lg"/>
                  </a:ln>
                </p:spPr>
                <p:txBody>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258" name="Line 30"/>
                  <p:cNvSpPr>
                    <a:spLocks noChangeShapeType="1"/>
                  </p:cNvSpPr>
                  <p:nvPr/>
                </p:nvSpPr>
                <p:spPr bwMode="auto">
                  <a:xfrm>
                    <a:off x="964" y="1162"/>
                    <a:ext cx="484" cy="237"/>
                  </a:xfrm>
                  <a:prstGeom prst="line">
                    <a:avLst/>
                  </a:prstGeom>
                  <a:noFill/>
                  <a:ln w="28575">
                    <a:solidFill>
                      <a:srgbClr val="FF0000"/>
                    </a:solidFill>
                    <a:round/>
                    <a:headEnd type="none" w="med" len="sm"/>
                    <a:tailEnd type="triangle" w="sm" len="lg"/>
                  </a:ln>
                </p:spPr>
                <p:txBody>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grpSp>
            <p:sp>
              <p:nvSpPr>
                <p:cNvPr id="225" name="Rectangle 31"/>
                <p:cNvSpPr>
                  <a:spLocks noChangeArrowheads="1"/>
                </p:cNvSpPr>
                <p:nvPr/>
              </p:nvSpPr>
              <p:spPr bwMode="auto">
                <a:xfrm>
                  <a:off x="787" y="1687"/>
                  <a:ext cx="192" cy="312"/>
                </a:xfrm>
                <a:prstGeom prst="rect">
                  <a:avLst/>
                </a:prstGeom>
                <a:noFill/>
                <a:ln w="6350">
                  <a:noFill/>
                  <a:miter lim="800000"/>
                  <a:headEnd/>
                  <a:tailEnd/>
                </a:ln>
              </p:spPr>
              <p:txBody>
                <a:bodyPr lIns="12700" tIns="12700" rIns="12700" bIns="12700"/>
                <a:lstStyle/>
                <a:p>
                  <a:pPr algn="just" fontAlgn="auto">
                    <a:spcBef>
                      <a:spcPts val="0"/>
                    </a:spcBef>
                    <a:spcAft>
                      <a:spcPts val="0"/>
                    </a:spcAft>
                    <a:defRPr/>
                  </a:pPr>
                  <a:r>
                    <a:rPr lang="en-US" altLang="zh-CN" sz="3600" b="1" kern="0">
                      <a:solidFill>
                        <a:sysClr val="windowText" lastClr="000000"/>
                      </a:solidFill>
                      <a:latin typeface="Times New Roman" pitchFamily="18" charset="0"/>
                      <a:ea typeface="+mn-ea"/>
                    </a:rPr>
                    <a:t>*</a:t>
                  </a:r>
                  <a:endParaRPr lang="en-US" altLang="zh-CN" sz="2400" b="1" kern="0">
                    <a:solidFill>
                      <a:sysClr val="windowText" lastClr="000000"/>
                    </a:solidFill>
                    <a:latin typeface="Times New Roman" pitchFamily="18" charset="0"/>
                    <a:ea typeface="+mn-ea"/>
                  </a:endParaRPr>
                </a:p>
              </p:txBody>
            </p:sp>
            <p:grpSp>
              <p:nvGrpSpPr>
                <p:cNvPr id="228" name="Group 34"/>
                <p:cNvGrpSpPr>
                  <a:grpSpLocks/>
                </p:cNvGrpSpPr>
                <p:nvPr/>
              </p:nvGrpSpPr>
              <p:grpSpPr bwMode="auto">
                <a:xfrm>
                  <a:off x="1376" y="1630"/>
                  <a:ext cx="956" cy="474"/>
                  <a:chOff x="1492" y="922"/>
                  <a:chExt cx="956" cy="474"/>
                </a:xfrm>
              </p:grpSpPr>
              <p:sp>
                <p:nvSpPr>
                  <p:cNvPr id="253" name="Line 35"/>
                  <p:cNvSpPr>
                    <a:spLocks noChangeShapeType="1"/>
                  </p:cNvSpPr>
                  <p:nvPr/>
                </p:nvSpPr>
                <p:spPr bwMode="auto">
                  <a:xfrm>
                    <a:off x="1492" y="922"/>
                    <a:ext cx="912" cy="0"/>
                  </a:xfrm>
                  <a:prstGeom prst="line">
                    <a:avLst/>
                  </a:prstGeom>
                  <a:noFill/>
                  <a:ln w="28575">
                    <a:solidFill>
                      <a:srgbClr val="FF0000"/>
                    </a:solidFill>
                    <a:round/>
                    <a:headEnd/>
                    <a:tailEnd type="triangle" w="sm" len="lg"/>
                  </a:ln>
                </p:spPr>
                <p:txBody>
                  <a:bodyPr lIns="90000" tIns="46800" rIns="90000" bIns="46800"/>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254" name="Line 36"/>
                  <p:cNvSpPr>
                    <a:spLocks noChangeShapeType="1"/>
                  </p:cNvSpPr>
                  <p:nvPr/>
                </p:nvSpPr>
                <p:spPr bwMode="auto">
                  <a:xfrm>
                    <a:off x="1536" y="1152"/>
                    <a:ext cx="912" cy="0"/>
                  </a:xfrm>
                  <a:prstGeom prst="line">
                    <a:avLst/>
                  </a:prstGeom>
                  <a:noFill/>
                  <a:ln w="28575">
                    <a:solidFill>
                      <a:srgbClr val="FF0000"/>
                    </a:solidFill>
                    <a:round/>
                    <a:headEnd/>
                    <a:tailEnd type="triangle" w="sm" len="lg"/>
                  </a:ln>
                </p:spPr>
                <p:txBody>
                  <a:bodyPr lIns="90000" tIns="46800" rIns="90000" bIns="46800"/>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255" name="Line 37"/>
                  <p:cNvSpPr>
                    <a:spLocks noChangeShapeType="1"/>
                  </p:cNvSpPr>
                  <p:nvPr/>
                </p:nvSpPr>
                <p:spPr bwMode="auto">
                  <a:xfrm>
                    <a:off x="1504" y="1396"/>
                    <a:ext cx="912" cy="0"/>
                  </a:xfrm>
                  <a:prstGeom prst="line">
                    <a:avLst/>
                  </a:prstGeom>
                  <a:noFill/>
                  <a:ln w="28575">
                    <a:solidFill>
                      <a:srgbClr val="FF0000"/>
                    </a:solidFill>
                    <a:round/>
                    <a:headEnd/>
                    <a:tailEnd type="triangle" w="sm" len="lg"/>
                  </a:ln>
                </p:spPr>
                <p:txBody>
                  <a:bodyPr lIns="90000" tIns="46800" rIns="90000" bIns="46800"/>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grpSp>
            <p:sp>
              <p:nvSpPr>
                <p:cNvPr id="229" name="Line 38"/>
                <p:cNvSpPr>
                  <a:spLocks noChangeShapeType="1"/>
                </p:cNvSpPr>
                <p:nvPr/>
              </p:nvSpPr>
              <p:spPr bwMode="auto">
                <a:xfrm>
                  <a:off x="864" y="2427"/>
                  <a:ext cx="519" cy="0"/>
                </a:xfrm>
                <a:prstGeom prst="line">
                  <a:avLst/>
                </a:prstGeom>
                <a:noFill/>
                <a:ln w="12700">
                  <a:solidFill>
                    <a:schemeClr val="tx1"/>
                  </a:solidFill>
                  <a:round/>
                  <a:headEnd type="triangle" w="sm" len="lg"/>
                  <a:tailEnd type="triangle" w="sm" len="lg"/>
                </a:ln>
              </p:spPr>
              <p:txBody>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232" name="Line 41"/>
                <p:cNvSpPr>
                  <a:spLocks noChangeAspect="1" noChangeShapeType="1"/>
                </p:cNvSpPr>
                <p:nvPr/>
              </p:nvSpPr>
              <p:spPr bwMode="auto">
                <a:xfrm flipV="1">
                  <a:off x="2328" y="1858"/>
                  <a:ext cx="688" cy="219"/>
                </a:xfrm>
                <a:prstGeom prst="line">
                  <a:avLst/>
                </a:prstGeom>
                <a:noFill/>
                <a:ln w="28575">
                  <a:solidFill>
                    <a:srgbClr val="FF0000"/>
                  </a:solidFill>
                  <a:round/>
                  <a:headEnd/>
                  <a:tailEnd type="triangle" w="sm" len="lg"/>
                </a:ln>
              </p:spPr>
              <p:txBody>
                <a:bodyPr lIns="90000" tIns="46800" rIns="90000" bIns="46800"/>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233" name="Line 42"/>
                <p:cNvSpPr>
                  <a:spLocks noChangeAspect="1" noChangeShapeType="1"/>
                </p:cNvSpPr>
                <p:nvPr/>
              </p:nvSpPr>
              <p:spPr bwMode="auto">
                <a:xfrm flipV="1">
                  <a:off x="2322" y="1615"/>
                  <a:ext cx="694" cy="221"/>
                </a:xfrm>
                <a:prstGeom prst="line">
                  <a:avLst/>
                </a:prstGeom>
                <a:noFill/>
                <a:ln w="28575">
                  <a:solidFill>
                    <a:srgbClr val="FF0000"/>
                  </a:solidFill>
                  <a:round/>
                  <a:headEnd/>
                  <a:tailEnd type="triangle" w="sm" len="lg"/>
                </a:ln>
              </p:spPr>
              <p:txBody>
                <a:bodyPr lIns="90000" tIns="46800" rIns="90000" bIns="46800"/>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234" name="Line 43"/>
                <p:cNvSpPr>
                  <a:spLocks noChangeAspect="1" noChangeShapeType="1"/>
                </p:cNvSpPr>
                <p:nvPr/>
              </p:nvSpPr>
              <p:spPr bwMode="auto">
                <a:xfrm flipV="1">
                  <a:off x="2310" y="1368"/>
                  <a:ext cx="752" cy="240"/>
                </a:xfrm>
                <a:prstGeom prst="line">
                  <a:avLst/>
                </a:prstGeom>
                <a:noFill/>
                <a:ln w="28575">
                  <a:solidFill>
                    <a:srgbClr val="FF0000"/>
                  </a:solidFill>
                  <a:round/>
                  <a:headEnd/>
                  <a:tailEnd type="triangle" w="sm" len="lg"/>
                </a:ln>
              </p:spPr>
              <p:txBody>
                <a:bodyPr lIns="90000" tIns="46800" rIns="90000" bIns="46800"/>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grpSp>
              <p:nvGrpSpPr>
                <p:cNvPr id="235" name="Group 44"/>
                <p:cNvGrpSpPr>
                  <a:grpSpLocks/>
                </p:cNvGrpSpPr>
                <p:nvPr/>
              </p:nvGrpSpPr>
              <p:grpSpPr bwMode="auto">
                <a:xfrm>
                  <a:off x="2320" y="1181"/>
                  <a:ext cx="0" cy="1308"/>
                  <a:chOff x="2592" y="956"/>
                  <a:chExt cx="0" cy="1308"/>
                </a:xfrm>
              </p:grpSpPr>
              <p:sp>
                <p:nvSpPr>
                  <p:cNvPr id="250" name="Line 45"/>
                  <p:cNvSpPr>
                    <a:spLocks noChangeShapeType="1"/>
                  </p:cNvSpPr>
                  <p:nvPr/>
                </p:nvSpPr>
                <p:spPr bwMode="auto">
                  <a:xfrm>
                    <a:off x="2592" y="956"/>
                    <a:ext cx="0" cy="399"/>
                  </a:xfrm>
                  <a:prstGeom prst="line">
                    <a:avLst/>
                  </a:prstGeom>
                  <a:noFill/>
                  <a:ln w="76200">
                    <a:solidFill>
                      <a:srgbClr val="9900CC"/>
                    </a:solidFill>
                    <a:round/>
                    <a:headEnd type="none" w="med" len="sm"/>
                    <a:tailEnd type="none" w="med" len="sm"/>
                  </a:ln>
                </p:spPr>
                <p:txBody>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251" name="Line 46"/>
                  <p:cNvSpPr>
                    <a:spLocks noChangeShapeType="1"/>
                  </p:cNvSpPr>
                  <p:nvPr/>
                </p:nvSpPr>
                <p:spPr bwMode="auto">
                  <a:xfrm>
                    <a:off x="2592" y="1865"/>
                    <a:ext cx="0" cy="399"/>
                  </a:xfrm>
                  <a:prstGeom prst="line">
                    <a:avLst/>
                  </a:prstGeom>
                  <a:noFill/>
                  <a:ln w="76200">
                    <a:solidFill>
                      <a:srgbClr val="9900CC"/>
                    </a:solidFill>
                    <a:round/>
                    <a:headEnd type="none" w="med" len="sm"/>
                    <a:tailEnd type="none" w="med" len="sm"/>
                  </a:ln>
                </p:spPr>
                <p:txBody>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252" name="Line 47"/>
                  <p:cNvSpPr>
                    <a:spLocks noChangeShapeType="1"/>
                  </p:cNvSpPr>
                  <p:nvPr/>
                </p:nvSpPr>
                <p:spPr bwMode="auto">
                  <a:xfrm>
                    <a:off x="2592" y="1374"/>
                    <a:ext cx="0" cy="480"/>
                  </a:xfrm>
                  <a:prstGeom prst="line">
                    <a:avLst/>
                  </a:prstGeom>
                  <a:noFill/>
                  <a:ln w="19050">
                    <a:solidFill>
                      <a:srgbClr val="9900CC"/>
                    </a:solidFill>
                    <a:prstDash val="dash"/>
                    <a:round/>
                    <a:headEnd/>
                    <a:tailEnd/>
                  </a:ln>
                </p:spPr>
                <p:txBody>
                  <a:bodyPr wrap="none" lIns="90000" tIns="46800" rIns="90000" bIns="46800" anchor="ct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grpSp>
            <p:sp>
              <p:nvSpPr>
                <p:cNvPr id="236" name="AutoShape 49"/>
                <p:cNvSpPr>
                  <a:spLocks noChangeArrowheads="1"/>
                </p:cNvSpPr>
                <p:nvPr/>
              </p:nvSpPr>
              <p:spPr bwMode="auto">
                <a:xfrm rot="21117260">
                  <a:off x="2293" y="1576"/>
                  <a:ext cx="152" cy="503"/>
                </a:xfrm>
                <a:custGeom>
                  <a:avLst/>
                  <a:gdLst>
                    <a:gd name="connsiteX0" fmla="*/ 0 w 227013"/>
                    <a:gd name="connsiteY0" fmla="*/ 768350 h 768350"/>
                    <a:gd name="connsiteX1" fmla="*/ 90773 w 227013"/>
                    <a:gd name="connsiteY1" fmla="*/ 0 h 768350"/>
                    <a:gd name="connsiteX2" fmla="*/ 227013 w 227013"/>
                    <a:gd name="connsiteY2" fmla="*/ 768350 h 768350"/>
                    <a:gd name="connsiteX3" fmla="*/ 0 w 227013"/>
                    <a:gd name="connsiteY3" fmla="*/ 768350 h 768350"/>
                    <a:gd name="connsiteX0" fmla="*/ 0 w 244705"/>
                    <a:gd name="connsiteY0" fmla="*/ 820961 h 820961"/>
                    <a:gd name="connsiteX1" fmla="*/ 108465 w 244705"/>
                    <a:gd name="connsiteY1" fmla="*/ 0 h 820961"/>
                    <a:gd name="connsiteX2" fmla="*/ 244705 w 244705"/>
                    <a:gd name="connsiteY2" fmla="*/ 768350 h 820961"/>
                    <a:gd name="connsiteX3" fmla="*/ 0 w 244705"/>
                    <a:gd name="connsiteY3" fmla="*/ 820961 h 820961"/>
                    <a:gd name="connsiteX0" fmla="*/ 0 w 241945"/>
                    <a:gd name="connsiteY0" fmla="*/ 799360 h 799360"/>
                    <a:gd name="connsiteX1" fmla="*/ 105705 w 241945"/>
                    <a:gd name="connsiteY1" fmla="*/ 0 h 799360"/>
                    <a:gd name="connsiteX2" fmla="*/ 241945 w 241945"/>
                    <a:gd name="connsiteY2" fmla="*/ 768350 h 799360"/>
                    <a:gd name="connsiteX3" fmla="*/ 0 w 241945"/>
                    <a:gd name="connsiteY3" fmla="*/ 799360 h 799360"/>
                  </a:gdLst>
                  <a:ahLst/>
                  <a:cxnLst>
                    <a:cxn ang="0">
                      <a:pos x="connsiteX0" y="connsiteY0"/>
                    </a:cxn>
                    <a:cxn ang="0">
                      <a:pos x="connsiteX1" y="connsiteY1"/>
                    </a:cxn>
                    <a:cxn ang="0">
                      <a:pos x="connsiteX2" y="connsiteY2"/>
                    </a:cxn>
                    <a:cxn ang="0">
                      <a:pos x="connsiteX3" y="connsiteY3"/>
                    </a:cxn>
                  </a:cxnLst>
                  <a:rect l="l" t="t" r="r" b="b"/>
                  <a:pathLst>
                    <a:path w="241945" h="799360">
                      <a:moveTo>
                        <a:pt x="0" y="799360"/>
                      </a:moveTo>
                      <a:lnTo>
                        <a:pt x="105705" y="0"/>
                      </a:lnTo>
                      <a:lnTo>
                        <a:pt x="241945" y="768350"/>
                      </a:lnTo>
                      <a:lnTo>
                        <a:pt x="0" y="799360"/>
                      </a:lnTo>
                      <a:close/>
                    </a:path>
                  </a:pathLst>
                </a:custGeom>
                <a:solidFill>
                  <a:srgbClr val="008000">
                    <a:alpha val="50195"/>
                  </a:srgbClr>
                </a:solidFill>
                <a:ln w="9525">
                  <a:solidFill>
                    <a:srgbClr val="000000"/>
                  </a:solidFill>
                  <a:miter lim="800000"/>
                  <a:headEnd/>
                  <a:tailEnd/>
                </a:ln>
              </p:spPr>
              <p:txBody>
                <a:bodyPr wrap="none" lIns="90000" tIns="46800" rIns="90000" bIns="46800" anchor="ct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238" name="Line 51"/>
                <p:cNvSpPr>
                  <a:spLocks noChangeShapeType="1"/>
                </p:cNvSpPr>
                <p:nvPr/>
              </p:nvSpPr>
              <p:spPr bwMode="auto">
                <a:xfrm>
                  <a:off x="2088" y="1736"/>
                  <a:ext cx="240" cy="0"/>
                </a:xfrm>
                <a:prstGeom prst="line">
                  <a:avLst/>
                </a:prstGeom>
                <a:noFill/>
                <a:ln w="19050">
                  <a:solidFill>
                    <a:schemeClr val="tx1"/>
                  </a:solidFill>
                  <a:round/>
                  <a:headEnd/>
                  <a:tailEnd type="triangle" w="sm" len="lg"/>
                </a:ln>
              </p:spPr>
              <p:txBody>
                <a:bodyPr wrap="none" lIns="90000" tIns="46800" rIns="90000" bIns="46800" anchor="ct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239" name="Line 52"/>
                <p:cNvSpPr>
                  <a:spLocks noChangeShapeType="1"/>
                </p:cNvSpPr>
                <p:nvPr/>
              </p:nvSpPr>
              <p:spPr bwMode="auto">
                <a:xfrm flipH="1">
                  <a:off x="2376" y="1640"/>
                  <a:ext cx="192" cy="96"/>
                </a:xfrm>
                <a:prstGeom prst="line">
                  <a:avLst/>
                </a:prstGeom>
                <a:noFill/>
                <a:ln w="19050">
                  <a:solidFill>
                    <a:schemeClr val="tx1"/>
                  </a:solidFill>
                  <a:round/>
                  <a:headEnd/>
                  <a:tailEnd type="triangle" w="sm" len="lg"/>
                </a:ln>
              </p:spPr>
              <p:txBody>
                <a:bodyPr wrap="none" lIns="90000" tIns="46800" rIns="90000" bIns="46800" anchor="ct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240" name="Line 53"/>
                <p:cNvSpPr>
                  <a:spLocks noChangeShapeType="1"/>
                </p:cNvSpPr>
                <p:nvPr/>
              </p:nvSpPr>
              <p:spPr bwMode="auto">
                <a:xfrm>
                  <a:off x="3084" y="2288"/>
                  <a:ext cx="0" cy="240"/>
                </a:xfrm>
                <a:prstGeom prst="line">
                  <a:avLst/>
                </a:prstGeom>
                <a:noFill/>
                <a:ln w="19050">
                  <a:solidFill>
                    <a:srgbClr val="9999CC"/>
                  </a:solidFill>
                  <a:round/>
                  <a:headEnd/>
                  <a:tailEnd/>
                </a:ln>
              </p:spPr>
              <p:txBody>
                <a:bodyPr wrap="none" lIns="90000" tIns="46800" rIns="90000" bIns="46800" anchor="ct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grpSp>
              <p:nvGrpSpPr>
                <p:cNvPr id="242" name="Group 55"/>
                <p:cNvGrpSpPr>
                  <a:grpSpLocks/>
                </p:cNvGrpSpPr>
                <p:nvPr/>
              </p:nvGrpSpPr>
              <p:grpSpPr bwMode="auto">
                <a:xfrm>
                  <a:off x="3107" y="1354"/>
                  <a:ext cx="1270" cy="45"/>
                  <a:chOff x="3379" y="1265"/>
                  <a:chExt cx="1270" cy="45"/>
                </a:xfrm>
              </p:grpSpPr>
              <p:sp>
                <p:nvSpPr>
                  <p:cNvPr id="248" name="Line 56"/>
                  <p:cNvSpPr>
                    <a:spLocks noChangeShapeType="1"/>
                  </p:cNvSpPr>
                  <p:nvPr/>
                </p:nvSpPr>
                <p:spPr bwMode="auto">
                  <a:xfrm>
                    <a:off x="3379" y="1265"/>
                    <a:ext cx="1270" cy="45"/>
                  </a:xfrm>
                  <a:prstGeom prst="line">
                    <a:avLst/>
                  </a:prstGeom>
                  <a:noFill/>
                  <a:ln w="28575">
                    <a:solidFill>
                      <a:srgbClr val="FF0000"/>
                    </a:solidFill>
                    <a:round/>
                    <a:headEnd/>
                    <a:tailEnd/>
                  </a:ln>
                </p:spPr>
                <p:txBody>
                  <a:bodyPr>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249" name="Line 57"/>
                  <p:cNvSpPr>
                    <a:spLocks noChangeShapeType="1"/>
                  </p:cNvSpPr>
                  <p:nvPr/>
                </p:nvSpPr>
                <p:spPr bwMode="auto">
                  <a:xfrm>
                    <a:off x="3908" y="1286"/>
                    <a:ext cx="136" cy="0"/>
                  </a:xfrm>
                  <a:prstGeom prst="line">
                    <a:avLst/>
                  </a:prstGeom>
                  <a:noFill/>
                  <a:ln w="28575">
                    <a:solidFill>
                      <a:srgbClr val="FF6600"/>
                    </a:solidFill>
                    <a:round/>
                    <a:headEnd/>
                    <a:tailEnd type="triangle" w="sm" len="lg"/>
                  </a:ln>
                </p:spPr>
                <p:txBody>
                  <a:bodyPr wrap="none">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grpSp>
            <p:grpSp>
              <p:nvGrpSpPr>
                <p:cNvPr id="243" name="Group 58"/>
                <p:cNvGrpSpPr>
                  <a:grpSpLocks/>
                </p:cNvGrpSpPr>
                <p:nvPr/>
              </p:nvGrpSpPr>
              <p:grpSpPr bwMode="auto">
                <a:xfrm>
                  <a:off x="1317" y="1296"/>
                  <a:ext cx="136" cy="1135"/>
                  <a:chOff x="3969" y="2432"/>
                  <a:chExt cx="84" cy="1271"/>
                </a:xfrm>
              </p:grpSpPr>
              <p:sp>
                <p:nvSpPr>
                  <p:cNvPr id="246" name="Freeform 59"/>
                  <p:cNvSpPr>
                    <a:spLocks/>
                  </p:cNvSpPr>
                  <p:nvPr/>
                </p:nvSpPr>
                <p:spPr bwMode="auto">
                  <a:xfrm>
                    <a:off x="4000" y="2432"/>
                    <a:ext cx="53" cy="1271"/>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 name="T12" fmla="*/ 0 w 53"/>
                      <a:gd name="T13" fmla="*/ 0 h 1271"/>
                      <a:gd name="T14" fmla="*/ 53 w 53"/>
                      <a:gd name="T15" fmla="*/ 1271 h 1271"/>
                    </a:gdLst>
                    <a:ahLst/>
                    <a:cxnLst>
                      <a:cxn ang="T8">
                        <a:pos x="T0" y="T1"/>
                      </a:cxn>
                      <a:cxn ang="T9">
                        <a:pos x="T2" y="T3"/>
                      </a:cxn>
                      <a:cxn ang="T10">
                        <a:pos x="T4" y="T5"/>
                      </a:cxn>
                      <a:cxn ang="T11">
                        <a:pos x="T6" y="T7"/>
                      </a:cxn>
                    </a:cxnLst>
                    <a:rect l="T12" t="T13" r="T14" b="T15"/>
                    <a:pathLst>
                      <a:path w="53" h="1271">
                        <a:moveTo>
                          <a:pt x="8" y="91"/>
                        </a:moveTo>
                        <a:cubicBezTo>
                          <a:pt x="16" y="0"/>
                          <a:pt x="53" y="454"/>
                          <a:pt x="53" y="635"/>
                        </a:cubicBezTo>
                        <a:cubicBezTo>
                          <a:pt x="53" y="816"/>
                          <a:pt x="16" y="1271"/>
                          <a:pt x="8" y="1180"/>
                        </a:cubicBezTo>
                        <a:cubicBezTo>
                          <a:pt x="0" y="1089"/>
                          <a:pt x="0" y="182"/>
                          <a:pt x="8" y="91"/>
                        </a:cubicBezTo>
                        <a:close/>
                      </a:path>
                    </a:pathLst>
                  </a:custGeom>
                  <a:solidFill>
                    <a:srgbClr val="00CC00"/>
                  </a:solidFill>
                  <a:ln w="9525" cap="flat" cmpd="sng">
                    <a:noFill/>
                    <a:prstDash val="solid"/>
                    <a:round/>
                    <a:headEnd/>
                    <a:tailEnd/>
                  </a:ln>
                </p:spPr>
                <p:txBody>
                  <a:bodyPr lIns="90000" tIns="46800" rIns="90000" bIns="46800">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247" name="Freeform 60"/>
                  <p:cNvSpPr>
                    <a:spLocks/>
                  </p:cNvSpPr>
                  <p:nvPr/>
                </p:nvSpPr>
                <p:spPr bwMode="auto">
                  <a:xfrm flipH="1">
                    <a:off x="3969" y="2432"/>
                    <a:ext cx="53" cy="1271"/>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 name="T12" fmla="*/ 0 w 53"/>
                      <a:gd name="T13" fmla="*/ 0 h 1271"/>
                      <a:gd name="T14" fmla="*/ 53 w 53"/>
                      <a:gd name="T15" fmla="*/ 1271 h 1271"/>
                    </a:gdLst>
                    <a:ahLst/>
                    <a:cxnLst>
                      <a:cxn ang="T8">
                        <a:pos x="T0" y="T1"/>
                      </a:cxn>
                      <a:cxn ang="T9">
                        <a:pos x="T2" y="T3"/>
                      </a:cxn>
                      <a:cxn ang="T10">
                        <a:pos x="T4" y="T5"/>
                      </a:cxn>
                      <a:cxn ang="T11">
                        <a:pos x="T6" y="T7"/>
                      </a:cxn>
                    </a:cxnLst>
                    <a:rect l="T12" t="T13" r="T14" b="T15"/>
                    <a:pathLst>
                      <a:path w="53" h="1271">
                        <a:moveTo>
                          <a:pt x="8" y="91"/>
                        </a:moveTo>
                        <a:cubicBezTo>
                          <a:pt x="16" y="0"/>
                          <a:pt x="53" y="454"/>
                          <a:pt x="53" y="635"/>
                        </a:cubicBezTo>
                        <a:cubicBezTo>
                          <a:pt x="53" y="816"/>
                          <a:pt x="16" y="1271"/>
                          <a:pt x="8" y="1180"/>
                        </a:cubicBezTo>
                        <a:cubicBezTo>
                          <a:pt x="0" y="1089"/>
                          <a:pt x="0" y="182"/>
                          <a:pt x="8" y="91"/>
                        </a:cubicBezTo>
                        <a:close/>
                      </a:path>
                    </a:pathLst>
                  </a:custGeom>
                  <a:solidFill>
                    <a:srgbClr val="00CC00"/>
                  </a:solidFill>
                  <a:ln w="9525" cap="flat" cmpd="sng">
                    <a:noFill/>
                    <a:prstDash val="solid"/>
                    <a:round/>
                    <a:headEnd/>
                    <a:tailEnd/>
                  </a:ln>
                </p:spPr>
                <p:txBody>
                  <a:bodyPr lIns="90000" tIns="46800" rIns="90000" bIns="46800">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grpSp>
            <p:sp>
              <p:nvSpPr>
                <p:cNvPr id="244" name="Line 61"/>
                <p:cNvSpPr>
                  <a:spLocks noChangeShapeType="1"/>
                </p:cNvSpPr>
                <p:nvPr/>
              </p:nvSpPr>
              <p:spPr bwMode="auto">
                <a:xfrm flipV="1">
                  <a:off x="3736" y="1599"/>
                  <a:ext cx="111" cy="42"/>
                </a:xfrm>
                <a:prstGeom prst="line">
                  <a:avLst/>
                </a:prstGeom>
                <a:noFill/>
                <a:ln w="28575">
                  <a:solidFill>
                    <a:srgbClr val="FF6600"/>
                  </a:solidFill>
                  <a:round/>
                  <a:headEnd/>
                  <a:tailEnd type="triangle" w="sm" len="lg"/>
                </a:ln>
              </p:spPr>
              <p:txBody>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grpSp>
        </p:grpSp>
        <mc:AlternateContent xmlns:mc="http://schemas.openxmlformats.org/markup-compatibility/2006" xmlns:a14="http://schemas.microsoft.com/office/drawing/2010/main">
          <mc:Choice Requires="a14">
            <p:sp>
              <p:nvSpPr>
                <p:cNvPr id="85" name="矩形 84"/>
                <p:cNvSpPr/>
                <p:nvPr/>
              </p:nvSpPr>
              <p:spPr>
                <a:xfrm>
                  <a:off x="3385591" y="2794730"/>
                  <a:ext cx="52931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m:oMathPara>
                  </a14:m>
                  <a:endParaRPr lang="zh-CN" altLang="en-US" sz="2800" dirty="0">
                    <a:solidFill>
                      <a:srgbClr val="0000FF"/>
                    </a:solidFill>
                  </a:endParaRPr>
                </a:p>
              </p:txBody>
            </p:sp>
          </mc:Choice>
          <mc:Fallback xmlns="">
            <p:sp>
              <p:nvSpPr>
                <p:cNvPr id="85" name="矩形 84"/>
                <p:cNvSpPr>
                  <a:spLocks noRot="1" noChangeAspect="1" noMove="1" noResize="1" noEditPoints="1" noAdjustHandles="1" noChangeArrowheads="1" noChangeShapeType="1" noTextEdit="1"/>
                </p:cNvSpPr>
                <p:nvPr/>
              </p:nvSpPr>
              <p:spPr>
                <a:xfrm>
                  <a:off x="3385591" y="2794730"/>
                  <a:ext cx="529311"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p:cNvSpPr/>
                <p:nvPr/>
              </p:nvSpPr>
              <p:spPr>
                <a:xfrm>
                  <a:off x="1236685" y="1924272"/>
                  <a:ext cx="455422"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𝑆</m:t>
                        </m:r>
                      </m:oMath>
                    </m:oMathPara>
                  </a14:m>
                  <a:endParaRPr lang="zh-CN" altLang="en-US" sz="2800" dirty="0">
                    <a:solidFill>
                      <a:srgbClr val="0000FF"/>
                    </a:solidFill>
                  </a:endParaRPr>
                </a:p>
              </p:txBody>
            </p:sp>
          </mc:Choice>
          <mc:Fallback xmlns="">
            <p:sp>
              <p:nvSpPr>
                <p:cNvPr id="86" name="矩形 85"/>
                <p:cNvSpPr>
                  <a:spLocks noRot="1" noChangeAspect="1" noMove="1" noResize="1" noEditPoints="1" noAdjustHandles="1" noChangeArrowheads="1" noChangeShapeType="1" noTextEdit="1"/>
                </p:cNvSpPr>
                <p:nvPr/>
              </p:nvSpPr>
              <p:spPr>
                <a:xfrm>
                  <a:off x="1236685" y="1924272"/>
                  <a:ext cx="455422"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p:cNvSpPr/>
                <p:nvPr/>
              </p:nvSpPr>
              <p:spPr>
                <a:xfrm>
                  <a:off x="3355233" y="1636093"/>
                  <a:ext cx="51520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zh-CN" altLang="en-US" sz="2800" dirty="0">
                    <a:solidFill>
                      <a:srgbClr val="0000FF"/>
                    </a:solidFill>
                  </a:endParaRPr>
                </a:p>
              </p:txBody>
            </p:sp>
          </mc:Choice>
          <mc:Fallback xmlns="">
            <p:sp>
              <p:nvSpPr>
                <p:cNvPr id="87" name="矩形 86"/>
                <p:cNvSpPr>
                  <a:spLocks noRot="1" noChangeAspect="1" noMove="1" noResize="1" noEditPoints="1" noAdjustHandles="1" noChangeArrowheads="1" noChangeShapeType="1" noTextEdit="1"/>
                </p:cNvSpPr>
                <p:nvPr/>
              </p:nvSpPr>
              <p:spPr>
                <a:xfrm>
                  <a:off x="3355233" y="1636093"/>
                  <a:ext cx="515206"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p:cNvSpPr/>
                <p:nvPr/>
              </p:nvSpPr>
              <p:spPr>
                <a:xfrm>
                  <a:off x="1695189" y="2843986"/>
                  <a:ext cx="5741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𝑓</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endParaRPr>
                </a:p>
              </p:txBody>
            </p:sp>
          </mc:Choice>
          <mc:Fallback xmlns="">
            <p:sp>
              <p:nvSpPr>
                <p:cNvPr id="88" name="矩形 87"/>
                <p:cNvSpPr>
                  <a:spLocks noRot="1" noChangeAspect="1" noMove="1" noResize="1" noEditPoints="1" noAdjustHandles="1" noChangeArrowheads="1" noChangeShapeType="1" noTextEdit="1"/>
                </p:cNvSpPr>
                <p:nvPr/>
              </p:nvSpPr>
              <p:spPr>
                <a:xfrm>
                  <a:off x="1695189" y="2843986"/>
                  <a:ext cx="574195"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p:cNvSpPr/>
                <p:nvPr/>
              </p:nvSpPr>
              <p:spPr>
                <a:xfrm>
                  <a:off x="3959352" y="2618473"/>
                  <a:ext cx="5146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𝐶</m:t>
                        </m:r>
                      </m:oMath>
                    </m:oMathPara>
                  </a14:m>
                  <a:endParaRPr lang="zh-CN" altLang="en-US" sz="2800" dirty="0">
                    <a:solidFill>
                      <a:srgbClr val="0000FF"/>
                    </a:solidFill>
                  </a:endParaRPr>
                </a:p>
              </p:txBody>
            </p:sp>
          </mc:Choice>
          <mc:Fallback xmlns="">
            <p:sp>
              <p:nvSpPr>
                <p:cNvPr id="90" name="矩形 89"/>
                <p:cNvSpPr>
                  <a:spLocks noRot="1" noChangeAspect="1" noMove="1" noResize="1" noEditPoints="1" noAdjustHandles="1" noChangeArrowheads="1" noChangeShapeType="1" noTextEdit="1"/>
                </p:cNvSpPr>
                <p:nvPr/>
              </p:nvSpPr>
              <p:spPr>
                <a:xfrm>
                  <a:off x="3959352" y="2618473"/>
                  <a:ext cx="514628"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矩形 90"/>
                <p:cNvSpPr/>
                <p:nvPr/>
              </p:nvSpPr>
              <p:spPr>
                <a:xfrm>
                  <a:off x="6646405" y="1263404"/>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solidFill>
                      <a:srgbClr val="0000FF"/>
                    </a:solidFill>
                  </a:endParaRPr>
                </a:p>
              </p:txBody>
            </p:sp>
          </mc:Choice>
          <mc:Fallback xmlns="">
            <p:sp>
              <p:nvSpPr>
                <p:cNvPr id="91" name="矩形 90"/>
                <p:cNvSpPr>
                  <a:spLocks noRot="1" noChangeAspect="1" noMove="1" noResize="1" noEditPoints="1" noAdjustHandles="1" noChangeArrowheads="1" noChangeShapeType="1" noTextEdit="1"/>
                </p:cNvSpPr>
                <p:nvPr/>
              </p:nvSpPr>
              <p:spPr>
                <a:xfrm>
                  <a:off x="6646405" y="1263404"/>
                  <a:ext cx="515654"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p:cNvSpPr/>
                <p:nvPr/>
              </p:nvSpPr>
              <p:spPr>
                <a:xfrm>
                  <a:off x="5929747" y="2880083"/>
                  <a:ext cx="4917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𝑓</m:t>
                        </m:r>
                      </m:oMath>
                    </m:oMathPara>
                  </a14:m>
                  <a:endParaRPr lang="zh-CN" altLang="en-US" sz="2800" dirty="0">
                    <a:solidFill>
                      <a:srgbClr val="0000FF"/>
                    </a:solidFill>
                  </a:endParaRPr>
                </a:p>
              </p:txBody>
            </p:sp>
          </mc:Choice>
          <mc:Fallback xmlns="">
            <p:sp>
              <p:nvSpPr>
                <p:cNvPr id="93" name="矩形 92"/>
                <p:cNvSpPr>
                  <a:spLocks noRot="1" noChangeAspect="1" noMove="1" noResize="1" noEditPoints="1" noAdjustHandles="1" noChangeArrowheads="1" noChangeShapeType="1" noTextEdit="1"/>
                </p:cNvSpPr>
                <p:nvPr/>
              </p:nvSpPr>
              <p:spPr>
                <a:xfrm>
                  <a:off x="5929747" y="2880083"/>
                  <a:ext cx="491737"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矩形 94"/>
                <p:cNvSpPr/>
                <p:nvPr/>
              </p:nvSpPr>
              <p:spPr>
                <a:xfrm>
                  <a:off x="7077968" y="1776458"/>
                  <a:ext cx="4857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endParaRPr>
                </a:p>
              </p:txBody>
            </p:sp>
          </mc:Choice>
          <mc:Fallback xmlns="">
            <p:sp>
              <p:nvSpPr>
                <p:cNvPr id="95" name="矩形 94"/>
                <p:cNvSpPr>
                  <a:spLocks noRot="1" noChangeAspect="1" noMove="1" noResize="1" noEditPoints="1" noAdjustHandles="1" noChangeArrowheads="1" noChangeShapeType="1" noTextEdit="1"/>
                </p:cNvSpPr>
                <p:nvPr/>
              </p:nvSpPr>
              <p:spPr>
                <a:xfrm>
                  <a:off x="7077968" y="1776458"/>
                  <a:ext cx="485710"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矩形 104"/>
                <p:cNvSpPr/>
                <p:nvPr/>
              </p:nvSpPr>
              <p:spPr>
                <a:xfrm>
                  <a:off x="3094495" y="2009068"/>
                  <a:ext cx="49654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solidFill>
                      <a:srgbClr val="0000FF"/>
                    </a:solidFill>
                  </a:endParaRPr>
                </a:p>
              </p:txBody>
            </p:sp>
          </mc:Choice>
          <mc:Fallback xmlns="">
            <p:sp>
              <p:nvSpPr>
                <p:cNvPr id="105" name="矩形 104"/>
                <p:cNvSpPr>
                  <a:spLocks noRot="1" noChangeAspect="1" noMove="1" noResize="1" noEditPoints="1" noAdjustHandles="1" noChangeArrowheads="1" noChangeShapeType="1" noTextEdit="1"/>
                </p:cNvSpPr>
                <p:nvPr/>
              </p:nvSpPr>
              <p:spPr>
                <a:xfrm>
                  <a:off x="3094495" y="2009068"/>
                  <a:ext cx="496546"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 name="矩形 105"/>
                <p:cNvSpPr/>
                <p:nvPr/>
              </p:nvSpPr>
              <p:spPr>
                <a:xfrm>
                  <a:off x="4505778" y="2034943"/>
                  <a:ext cx="49654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solidFill>
                      <a:srgbClr val="0000FF"/>
                    </a:solidFill>
                  </a:endParaRPr>
                </a:p>
              </p:txBody>
            </p:sp>
          </mc:Choice>
          <mc:Fallback xmlns="">
            <p:sp>
              <p:nvSpPr>
                <p:cNvPr id="106" name="矩形 105"/>
                <p:cNvSpPr>
                  <a:spLocks noRot="1" noChangeAspect="1" noMove="1" noResize="1" noEditPoints="1" noAdjustHandles="1" noChangeArrowheads="1" noChangeShapeType="1" noTextEdit="1"/>
                </p:cNvSpPr>
                <p:nvPr/>
              </p:nvSpPr>
              <p:spPr>
                <a:xfrm>
                  <a:off x="4505778" y="2034943"/>
                  <a:ext cx="496546"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0" name="矩形 109"/>
                <p:cNvSpPr/>
                <p:nvPr/>
              </p:nvSpPr>
              <p:spPr>
                <a:xfrm>
                  <a:off x="7100733" y="2339903"/>
                  <a:ext cx="455422"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110" name="矩形 109"/>
                <p:cNvSpPr>
                  <a:spLocks noRot="1" noChangeAspect="1" noMove="1" noResize="1" noEditPoints="1" noAdjustHandles="1" noChangeArrowheads="1" noChangeShapeType="1" noTextEdit="1"/>
                </p:cNvSpPr>
                <p:nvPr/>
              </p:nvSpPr>
              <p:spPr>
                <a:xfrm>
                  <a:off x="7100733" y="2339903"/>
                  <a:ext cx="455422" cy="523220"/>
                </a:xfrm>
                <a:prstGeom prst="rect">
                  <a:avLst/>
                </a:prstGeom>
                <a:blipFill>
                  <a:blip r:embed="rId15"/>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12" name="矩形 111"/>
              <p:cNvSpPr/>
              <p:nvPr/>
            </p:nvSpPr>
            <p:spPr>
              <a:xfrm>
                <a:off x="3698984" y="3783624"/>
                <a:ext cx="28861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Cambria Math" panose="02040503050406030204" pitchFamily="18" charset="0"/>
                        </a:rPr>
                        <m:t>𝛿</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𝐵𝐶</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𝑎</m:t>
                      </m:r>
                      <m:func>
                        <m:funcPr>
                          <m:ctrlPr>
                            <a:rPr lang="en-US" altLang="zh-CN" sz="2800" b="0" i="1" smtClean="0">
                              <a:solidFill>
                                <a:srgbClr val="0000FF"/>
                              </a:solidFill>
                              <a:latin typeface="Cambria Math"/>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sin</m:t>
                          </m:r>
                        </m:fName>
                        <m:e>
                          <m:r>
                            <a:rPr lang="zh-CN" altLang="en-US" sz="2800" b="0" i="1" smtClean="0">
                              <a:solidFill>
                                <a:srgbClr val="0000FF"/>
                              </a:solidFill>
                              <a:latin typeface="Cambria Math" panose="02040503050406030204" pitchFamily="18" charset="0"/>
                              <a:ea typeface="Cambria Math" panose="02040503050406030204" pitchFamily="18" charset="0"/>
                            </a:rPr>
                            <m:t>𝜃</m:t>
                          </m:r>
                        </m:e>
                      </m:func>
                    </m:oMath>
                  </m:oMathPara>
                </a14:m>
                <a:endParaRPr lang="zh-CN" altLang="en-US" sz="2800" dirty="0">
                  <a:solidFill>
                    <a:srgbClr val="0000FF"/>
                  </a:solidFill>
                </a:endParaRPr>
              </a:p>
            </p:txBody>
          </p:sp>
        </mc:Choice>
        <mc:Fallback xmlns="">
          <p:sp>
            <p:nvSpPr>
              <p:cNvPr id="112" name="矩形 111"/>
              <p:cNvSpPr>
                <a:spLocks noRot="1" noChangeAspect="1" noMove="1" noResize="1" noEditPoints="1" noAdjustHandles="1" noChangeArrowheads="1" noChangeShapeType="1" noTextEdit="1"/>
              </p:cNvSpPr>
              <p:nvPr/>
            </p:nvSpPr>
            <p:spPr>
              <a:xfrm>
                <a:off x="3698984" y="3783624"/>
                <a:ext cx="2886110"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3" name="Text Box 67"/>
              <p:cNvSpPr txBox="1">
                <a:spLocks noChangeArrowheads="1"/>
              </p:cNvSpPr>
              <p:nvPr/>
            </p:nvSpPr>
            <p:spPr bwMode="auto">
              <a:xfrm>
                <a:off x="6537502" y="3775847"/>
                <a:ext cx="3081338" cy="523876"/>
              </a:xfrm>
              <a:prstGeom prst="rect">
                <a:avLst/>
              </a:prstGeom>
              <a:noFill/>
              <a:ln w="9525">
                <a:noFill/>
                <a:miter lim="800000"/>
                <a:headEnd/>
                <a:tailEnd/>
              </a:ln>
            </p:spPr>
            <p:txBody>
              <a:bodyPr wrap="none">
                <a:spAutoFit/>
              </a:bodyPr>
              <a:lstStyle/>
              <a:p>
                <a:pPr algn="just" fontAlgn="auto">
                  <a:spcBef>
                    <a:spcPts val="0"/>
                  </a:spcBef>
                  <a:spcAft>
                    <a:spcPts val="0"/>
                  </a:spcAft>
                  <a:defRPr/>
                </a:pPr>
                <a:r>
                  <a:rPr lang="en-US" altLang="zh-CN" sz="2800" kern="0" dirty="0">
                    <a:solidFill>
                      <a:srgbClr val="0000FF"/>
                    </a:solidFill>
                    <a:latin typeface="+mn-lt"/>
                    <a:ea typeface="+mn-ea"/>
                  </a:rPr>
                  <a:t>(</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𝑎</m:t>
                    </m:r>
                  </m:oMath>
                </a14:m>
                <a:r>
                  <a:rPr lang="zh-CN" altLang="en-US" sz="2800" kern="0" dirty="0">
                    <a:solidFill>
                      <a:srgbClr val="0000FF"/>
                    </a:solidFill>
                    <a:latin typeface="+mn-lt"/>
                    <a:ea typeface="+mn-ea"/>
                  </a:rPr>
                  <a:t>为缝</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𝐴𝐵</m:t>
                    </m:r>
                  </m:oMath>
                </a14:m>
                <a:r>
                  <a:rPr lang="zh-CN" altLang="en-US" sz="2800" kern="0" dirty="0">
                    <a:solidFill>
                      <a:srgbClr val="0000FF"/>
                    </a:solidFill>
                    <a:latin typeface="+mn-lt"/>
                    <a:ea typeface="+mn-ea"/>
                  </a:rPr>
                  <a:t>的宽度 </a:t>
                </a:r>
                <a:r>
                  <a:rPr lang="en-US" altLang="zh-CN" sz="2800" kern="0" dirty="0">
                    <a:solidFill>
                      <a:srgbClr val="0000FF"/>
                    </a:solidFill>
                    <a:latin typeface="+mn-lt"/>
                    <a:ea typeface="+mn-ea"/>
                  </a:rPr>
                  <a:t>)</a:t>
                </a:r>
              </a:p>
            </p:txBody>
          </p:sp>
        </mc:Choice>
        <mc:Fallback xmlns="">
          <p:sp>
            <p:nvSpPr>
              <p:cNvPr id="113" name="Text Box 67"/>
              <p:cNvSpPr txBox="1">
                <a:spLocks noRot="1" noChangeAspect="1" noMove="1" noResize="1" noEditPoints="1" noAdjustHandles="1" noChangeArrowheads="1" noChangeShapeType="1" noTextEdit="1"/>
              </p:cNvSpPr>
              <p:nvPr/>
            </p:nvSpPr>
            <p:spPr bwMode="auto">
              <a:xfrm>
                <a:off x="6537502" y="3775847"/>
                <a:ext cx="3081338" cy="523876"/>
              </a:xfrm>
              <a:prstGeom prst="rect">
                <a:avLst/>
              </a:prstGeom>
              <a:blipFill>
                <a:blip r:embed="rId17"/>
                <a:stretch>
                  <a:fillRect l="-3953" t="-11628" r="-198" b="-31395"/>
                </a:stretch>
              </a:blipFill>
              <a:ln w="9525">
                <a:noFill/>
                <a:miter lim="800000"/>
                <a:headEnd/>
                <a:tailEnd/>
              </a:ln>
            </p:spPr>
            <p:txBody>
              <a:bodyPr/>
              <a:lstStyle/>
              <a:p>
                <a:r>
                  <a:rPr lang="zh-CN" altLang="en-US">
                    <a:noFill/>
                  </a:rPr>
                  <a:t> </a:t>
                </a:r>
              </a:p>
            </p:txBody>
          </p:sp>
        </mc:Fallback>
      </mc:AlternateContent>
      <p:grpSp>
        <p:nvGrpSpPr>
          <p:cNvPr id="6" name="组合 5"/>
          <p:cNvGrpSpPr/>
          <p:nvPr/>
        </p:nvGrpSpPr>
        <p:grpSpPr>
          <a:xfrm>
            <a:off x="992314" y="5029548"/>
            <a:ext cx="4575176" cy="524970"/>
            <a:chOff x="992314" y="5029548"/>
            <a:chExt cx="4575176" cy="524970"/>
          </a:xfrm>
        </p:grpSpPr>
        <p:grpSp>
          <p:nvGrpSpPr>
            <p:cNvPr id="4" name="Group 101"/>
            <p:cNvGrpSpPr>
              <a:grpSpLocks/>
            </p:cNvGrpSpPr>
            <p:nvPr/>
          </p:nvGrpSpPr>
          <p:grpSpPr bwMode="auto">
            <a:xfrm>
              <a:off x="992314" y="5029548"/>
              <a:ext cx="4575176" cy="523875"/>
              <a:chOff x="612" y="3196"/>
              <a:chExt cx="2882" cy="330"/>
            </a:xfrm>
          </p:grpSpPr>
          <p:sp>
            <p:nvSpPr>
              <p:cNvPr id="111" name="Text Box 70"/>
              <p:cNvSpPr txBox="1">
                <a:spLocks noChangeArrowheads="1"/>
              </p:cNvSpPr>
              <p:nvPr/>
            </p:nvSpPr>
            <p:spPr bwMode="auto">
              <a:xfrm>
                <a:off x="1958" y="3196"/>
                <a:ext cx="1536" cy="330"/>
              </a:xfrm>
              <a:prstGeom prst="rect">
                <a:avLst/>
              </a:prstGeom>
              <a:noFill/>
              <a:ln w="9525">
                <a:noFill/>
                <a:miter lim="800000"/>
                <a:headEnd/>
                <a:tailEnd/>
              </a:ln>
            </p:spPr>
            <p:txBody>
              <a:bodyPr>
                <a:spAutoFit/>
              </a:bodyPr>
              <a:lstStyle/>
              <a:p>
                <a:pPr algn="just" fontAlgn="auto">
                  <a:spcBef>
                    <a:spcPct val="50000"/>
                  </a:spcBef>
                  <a:spcAft>
                    <a:spcPts val="0"/>
                  </a:spcAft>
                  <a:defRPr/>
                </a:pPr>
                <a:r>
                  <a:rPr kumimoji="1" lang="en-US" altLang="zh-CN" sz="2800" kern="0" dirty="0">
                    <a:solidFill>
                      <a:srgbClr val="0000FF"/>
                    </a:solidFill>
                    <a:latin typeface="+mn-lt"/>
                    <a:ea typeface="+mn-ea"/>
                  </a:rPr>
                  <a:t>—— </a:t>
                </a:r>
                <a:r>
                  <a:rPr kumimoji="1" lang="zh-CN" altLang="en-US" sz="2800" kern="0" dirty="0">
                    <a:solidFill>
                      <a:srgbClr val="0000FF"/>
                    </a:solidFill>
                    <a:latin typeface="+mn-lt"/>
                    <a:ea typeface="+mn-ea"/>
                  </a:rPr>
                  <a:t>中央明纹</a:t>
                </a:r>
              </a:p>
            </p:txBody>
          </p:sp>
          <p:pic>
            <p:nvPicPr>
              <p:cNvPr id="87110" name="Picture 96" descr="BD14868_"/>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12" y="3249"/>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mc:AlternateContent xmlns:mc="http://schemas.openxmlformats.org/markup-compatibility/2006" xmlns:a14="http://schemas.microsoft.com/office/drawing/2010/main">
          <mc:Choice Requires="a14">
            <p:sp>
              <p:nvSpPr>
                <p:cNvPr id="114" name="矩形 113"/>
                <p:cNvSpPr/>
                <p:nvPr/>
              </p:nvSpPr>
              <p:spPr>
                <a:xfrm>
                  <a:off x="1280280" y="5031298"/>
                  <a:ext cx="194502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func>
                          <m:funcPr>
                            <m:ctrlPr>
                              <a:rPr lang="en-US" altLang="zh-CN" sz="2800" b="0" i="1" smtClean="0">
                                <a:solidFill>
                                  <a:srgbClr val="0000FF"/>
                                </a:solidFill>
                                <a:latin typeface="Cambria Math"/>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sin</m:t>
                            </m:r>
                          </m:fName>
                          <m:e>
                            <m:r>
                              <a:rPr lang="zh-CN" altLang="en-US" sz="2800" b="0" i="1" smtClean="0">
                                <a:solidFill>
                                  <a:srgbClr val="0000FF"/>
                                </a:solidFill>
                                <a:latin typeface="Cambria Math" panose="02040503050406030204" pitchFamily="18" charset="0"/>
                                <a:ea typeface="Cambria Math" panose="02040503050406030204" pitchFamily="18" charset="0"/>
                              </a:rPr>
                              <m:t>𝜃</m:t>
                            </m:r>
                          </m:e>
                        </m:func>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114" name="矩形 113"/>
                <p:cNvSpPr>
                  <a:spLocks noRot="1" noChangeAspect="1" noMove="1" noResize="1" noEditPoints="1" noAdjustHandles="1" noChangeArrowheads="1" noChangeShapeType="1" noTextEdit="1"/>
                </p:cNvSpPr>
                <p:nvPr/>
              </p:nvSpPr>
              <p:spPr>
                <a:xfrm>
                  <a:off x="1280280" y="5031298"/>
                  <a:ext cx="1945020" cy="523220"/>
                </a:xfrm>
                <a:prstGeom prst="rect">
                  <a:avLst/>
                </a:prstGeom>
                <a:blipFill>
                  <a:blip r:embed="rId20"/>
                  <a:stretch>
                    <a:fillRect/>
                  </a:stretch>
                </a:blipFill>
              </p:spPr>
              <p:txBody>
                <a:bodyPr/>
                <a:lstStyle/>
                <a:p>
                  <a:r>
                    <a:rPr lang="zh-CN" altLang="en-US">
                      <a:noFill/>
                    </a:rPr>
                    <a:t> </a:t>
                  </a:r>
                </a:p>
              </p:txBody>
            </p:sp>
          </mc:Fallback>
        </mc:AlternateContent>
      </p:grpSp>
      <p:grpSp>
        <p:nvGrpSpPr>
          <p:cNvPr id="5" name="组合 4"/>
          <p:cNvGrpSpPr/>
          <p:nvPr/>
        </p:nvGrpSpPr>
        <p:grpSpPr>
          <a:xfrm>
            <a:off x="6745464" y="4520754"/>
            <a:ext cx="2665413" cy="2065338"/>
            <a:chOff x="7181977" y="4447678"/>
            <a:chExt cx="2665413" cy="2065338"/>
          </a:xfrm>
        </p:grpSpPr>
        <p:grpSp>
          <p:nvGrpSpPr>
            <p:cNvPr id="3" name="Group 92"/>
            <p:cNvGrpSpPr>
              <a:grpSpLocks/>
            </p:cNvGrpSpPr>
            <p:nvPr/>
          </p:nvGrpSpPr>
          <p:grpSpPr bwMode="auto">
            <a:xfrm>
              <a:off x="7181977" y="4447678"/>
              <a:ext cx="2665413" cy="2065338"/>
              <a:chOff x="3560" y="2900"/>
              <a:chExt cx="1679" cy="1301"/>
            </a:xfrm>
          </p:grpSpPr>
          <p:sp>
            <p:nvSpPr>
              <p:cNvPr id="96" name="Rectangle 89"/>
              <p:cNvSpPr>
                <a:spLocks noChangeArrowheads="1"/>
              </p:cNvSpPr>
              <p:nvPr/>
            </p:nvSpPr>
            <p:spPr bwMode="auto">
              <a:xfrm>
                <a:off x="3560" y="2900"/>
                <a:ext cx="1679" cy="1301"/>
              </a:xfrm>
              <a:prstGeom prst="rect">
                <a:avLst/>
              </a:prstGeom>
              <a:solidFill>
                <a:srgbClr val="32858E"/>
              </a:solidFill>
              <a:ln w="9525">
                <a:noFill/>
                <a:miter lim="800000"/>
                <a:headEnd/>
                <a:tailEnd/>
              </a:ln>
            </p:spPr>
            <p:txBody>
              <a:bodyPr wrap="none" anchor="ctr"/>
              <a:lstStyle/>
              <a:p>
                <a:pPr algn="just" fontAlgn="auto">
                  <a:spcBef>
                    <a:spcPts val="0"/>
                  </a:spcBef>
                  <a:spcAft>
                    <a:spcPts val="0"/>
                  </a:spcAft>
                  <a:defRPr/>
                </a:pPr>
                <a:endParaRPr lang="zh-CN" altLang="zh-CN" sz="2800" kern="0" dirty="0">
                  <a:solidFill>
                    <a:srgbClr val="0000FF"/>
                  </a:solidFill>
                  <a:latin typeface="+mn-lt"/>
                  <a:ea typeface="+mn-ea"/>
                </a:endParaRPr>
              </a:p>
            </p:txBody>
          </p:sp>
          <p:sp>
            <p:nvSpPr>
              <p:cNvPr id="97" name="Line 74"/>
              <p:cNvSpPr>
                <a:spLocks noChangeShapeType="1"/>
              </p:cNvSpPr>
              <p:nvPr/>
            </p:nvSpPr>
            <p:spPr bwMode="auto">
              <a:xfrm>
                <a:off x="4422" y="3338"/>
                <a:ext cx="624" cy="0"/>
              </a:xfrm>
              <a:prstGeom prst="line">
                <a:avLst/>
              </a:prstGeom>
              <a:noFill/>
              <a:ln w="28575">
                <a:solidFill>
                  <a:srgbClr val="FFFF66"/>
                </a:solidFill>
                <a:round/>
                <a:headEnd/>
                <a:tailEnd type="stealth" w="med" len="lg"/>
              </a:ln>
            </p:spPr>
            <p:txBody>
              <a:bodyPr wrap="none" lIns="90000" tIns="46800" rIns="90000" bIns="46800"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98" name="Line 75"/>
              <p:cNvSpPr>
                <a:spLocks noChangeShapeType="1"/>
              </p:cNvSpPr>
              <p:nvPr/>
            </p:nvSpPr>
            <p:spPr bwMode="auto">
              <a:xfrm>
                <a:off x="4422" y="3489"/>
                <a:ext cx="624" cy="0"/>
              </a:xfrm>
              <a:prstGeom prst="line">
                <a:avLst/>
              </a:prstGeom>
              <a:noFill/>
              <a:ln w="28575">
                <a:solidFill>
                  <a:srgbClr val="FFFF66"/>
                </a:solidFill>
                <a:round/>
                <a:headEnd/>
                <a:tailEnd type="stealth" w="med" len="lg"/>
              </a:ln>
            </p:spPr>
            <p:txBody>
              <a:bodyPr wrap="none" lIns="90000" tIns="46800" rIns="90000" bIns="46800"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99" name="Line 76"/>
              <p:cNvSpPr>
                <a:spLocks noChangeShapeType="1"/>
              </p:cNvSpPr>
              <p:nvPr/>
            </p:nvSpPr>
            <p:spPr bwMode="auto">
              <a:xfrm>
                <a:off x="4422" y="3641"/>
                <a:ext cx="624" cy="0"/>
              </a:xfrm>
              <a:prstGeom prst="line">
                <a:avLst/>
              </a:prstGeom>
              <a:noFill/>
              <a:ln w="28575">
                <a:solidFill>
                  <a:srgbClr val="FFFF66"/>
                </a:solidFill>
                <a:round/>
                <a:headEnd/>
                <a:tailEnd type="stealth" w="med" len="lg"/>
              </a:ln>
            </p:spPr>
            <p:txBody>
              <a:bodyPr wrap="none" lIns="90000" tIns="46800" rIns="90000" bIns="46800"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00" name="Line 77"/>
              <p:cNvSpPr>
                <a:spLocks noChangeShapeType="1"/>
              </p:cNvSpPr>
              <p:nvPr/>
            </p:nvSpPr>
            <p:spPr bwMode="auto">
              <a:xfrm>
                <a:off x="4428" y="3792"/>
                <a:ext cx="624" cy="0"/>
              </a:xfrm>
              <a:prstGeom prst="line">
                <a:avLst/>
              </a:prstGeom>
              <a:noFill/>
              <a:ln w="28575">
                <a:solidFill>
                  <a:srgbClr val="FFFF66"/>
                </a:solidFill>
                <a:round/>
                <a:headEnd/>
                <a:tailEnd type="stealth" w="med" len="lg"/>
              </a:ln>
            </p:spPr>
            <p:txBody>
              <a:bodyPr wrap="none" lIns="90000" tIns="46800" rIns="90000" bIns="46800"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01" name="Line 79"/>
              <p:cNvSpPr>
                <a:spLocks noChangeShapeType="1"/>
              </p:cNvSpPr>
              <p:nvPr/>
            </p:nvSpPr>
            <p:spPr bwMode="auto">
              <a:xfrm>
                <a:off x="3742" y="3338"/>
                <a:ext cx="624" cy="0"/>
              </a:xfrm>
              <a:prstGeom prst="line">
                <a:avLst/>
              </a:prstGeom>
              <a:noFill/>
              <a:ln w="28575">
                <a:solidFill>
                  <a:srgbClr val="FFFF66"/>
                </a:solidFill>
                <a:round/>
                <a:headEnd/>
                <a:tailEnd type="stealth" w="med" len="lg"/>
              </a:ln>
            </p:spPr>
            <p:txBody>
              <a:bodyPr wrap="none" lIns="90000" tIns="46800" rIns="90000" bIns="46800"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02" name="Line 80"/>
              <p:cNvSpPr>
                <a:spLocks noChangeShapeType="1"/>
              </p:cNvSpPr>
              <p:nvPr/>
            </p:nvSpPr>
            <p:spPr bwMode="auto">
              <a:xfrm>
                <a:off x="3742" y="3489"/>
                <a:ext cx="624" cy="0"/>
              </a:xfrm>
              <a:prstGeom prst="line">
                <a:avLst/>
              </a:prstGeom>
              <a:noFill/>
              <a:ln w="28575">
                <a:solidFill>
                  <a:srgbClr val="FFFF66"/>
                </a:solidFill>
                <a:round/>
                <a:headEnd/>
                <a:tailEnd type="stealth" w="med" len="lg"/>
              </a:ln>
            </p:spPr>
            <p:txBody>
              <a:bodyPr wrap="none" lIns="90000" tIns="46800" rIns="90000" bIns="46800"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03" name="Line 81"/>
              <p:cNvSpPr>
                <a:spLocks noChangeShapeType="1"/>
              </p:cNvSpPr>
              <p:nvPr/>
            </p:nvSpPr>
            <p:spPr bwMode="auto">
              <a:xfrm>
                <a:off x="3742" y="3641"/>
                <a:ext cx="624" cy="0"/>
              </a:xfrm>
              <a:prstGeom prst="line">
                <a:avLst/>
              </a:prstGeom>
              <a:noFill/>
              <a:ln w="28575">
                <a:solidFill>
                  <a:srgbClr val="FFFF66"/>
                </a:solidFill>
                <a:round/>
                <a:headEnd/>
                <a:tailEnd type="stealth" w="med" len="lg"/>
              </a:ln>
            </p:spPr>
            <p:txBody>
              <a:bodyPr wrap="none" lIns="90000" tIns="46800" rIns="90000" bIns="46800"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04" name="Line 82"/>
              <p:cNvSpPr>
                <a:spLocks noChangeShapeType="1"/>
              </p:cNvSpPr>
              <p:nvPr/>
            </p:nvSpPr>
            <p:spPr bwMode="auto">
              <a:xfrm>
                <a:off x="3748" y="3792"/>
                <a:ext cx="624" cy="0"/>
              </a:xfrm>
              <a:prstGeom prst="line">
                <a:avLst/>
              </a:prstGeom>
              <a:noFill/>
              <a:ln w="28575">
                <a:solidFill>
                  <a:srgbClr val="FFFF66"/>
                </a:solidFill>
                <a:round/>
                <a:headEnd/>
                <a:tailEnd type="stealth" w="med" len="lg"/>
              </a:ln>
            </p:spPr>
            <p:txBody>
              <a:bodyPr wrap="none" lIns="90000" tIns="46800" rIns="90000" bIns="46800"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07" name="Line 86"/>
              <p:cNvSpPr>
                <a:spLocks noChangeShapeType="1"/>
              </p:cNvSpPr>
              <p:nvPr/>
            </p:nvSpPr>
            <p:spPr bwMode="auto">
              <a:xfrm>
                <a:off x="4399" y="2976"/>
                <a:ext cx="0" cy="357"/>
              </a:xfrm>
              <a:prstGeom prst="line">
                <a:avLst/>
              </a:prstGeom>
              <a:noFill/>
              <a:ln w="76200">
                <a:solidFill>
                  <a:srgbClr val="66FFFF"/>
                </a:solidFill>
                <a:round/>
                <a:headEnd type="none" w="med" len="sm"/>
                <a:tailEnd type="none" w="med" len="sm"/>
              </a:ln>
            </p:spPr>
            <p:txBody>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08" name="Line 87"/>
              <p:cNvSpPr>
                <a:spLocks noChangeShapeType="1"/>
              </p:cNvSpPr>
              <p:nvPr/>
            </p:nvSpPr>
            <p:spPr bwMode="auto">
              <a:xfrm>
                <a:off x="4399" y="3798"/>
                <a:ext cx="0" cy="357"/>
              </a:xfrm>
              <a:prstGeom prst="line">
                <a:avLst/>
              </a:prstGeom>
              <a:noFill/>
              <a:ln w="76200">
                <a:solidFill>
                  <a:srgbClr val="66FFFF"/>
                </a:solidFill>
                <a:round/>
                <a:headEnd type="none" w="med" len="sm"/>
                <a:tailEnd type="none" w="med" len="sm"/>
              </a:ln>
            </p:spPr>
            <p:txBody>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09" name="Line 88"/>
              <p:cNvSpPr>
                <a:spLocks noChangeShapeType="1"/>
              </p:cNvSpPr>
              <p:nvPr/>
            </p:nvSpPr>
            <p:spPr bwMode="auto">
              <a:xfrm>
                <a:off x="4399" y="3339"/>
                <a:ext cx="0" cy="453"/>
              </a:xfrm>
              <a:prstGeom prst="line">
                <a:avLst/>
              </a:prstGeom>
              <a:noFill/>
              <a:ln w="19050">
                <a:solidFill>
                  <a:srgbClr val="99FF66"/>
                </a:solidFill>
                <a:prstDash val="dash"/>
                <a:round/>
                <a:headEnd/>
                <a:tailEnd/>
              </a:ln>
            </p:spPr>
            <p:txBody>
              <a:bodyPr wrap="none" lIns="90000" tIns="46800" rIns="90000" bIns="46800" anchor="ctr"/>
              <a:lstStyle/>
              <a:p>
                <a:pPr algn="just" fontAlgn="auto">
                  <a:spcBef>
                    <a:spcPts val="0"/>
                  </a:spcBef>
                  <a:spcAft>
                    <a:spcPts val="0"/>
                  </a:spcAft>
                  <a:defRPr/>
                </a:pPr>
                <a:endParaRPr lang="zh-CN" altLang="en-US" sz="2800" kern="0">
                  <a:solidFill>
                    <a:srgbClr val="0000FF"/>
                  </a:solidFill>
                  <a:latin typeface="+mn-lt"/>
                  <a:ea typeface="+mn-ea"/>
                </a:endParaRPr>
              </a:p>
            </p:txBody>
          </p:sp>
        </p:grpSp>
        <mc:AlternateContent xmlns:mc="http://schemas.openxmlformats.org/markup-compatibility/2006" xmlns:a14="http://schemas.microsoft.com/office/drawing/2010/main">
          <mc:Choice Requires="a14">
            <p:sp>
              <p:nvSpPr>
                <p:cNvPr id="115" name="矩形 114"/>
                <p:cNvSpPr/>
                <p:nvPr/>
              </p:nvSpPr>
              <p:spPr>
                <a:xfrm>
                  <a:off x="8058032" y="5806492"/>
                  <a:ext cx="52931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m:oMathPara>
                  </a14:m>
                  <a:endParaRPr lang="zh-CN" altLang="en-US" sz="2800" dirty="0">
                    <a:solidFill>
                      <a:srgbClr val="0000FF"/>
                    </a:solidFill>
                  </a:endParaRPr>
                </a:p>
              </p:txBody>
            </p:sp>
          </mc:Choice>
          <mc:Fallback xmlns="">
            <p:sp>
              <p:nvSpPr>
                <p:cNvPr id="115" name="矩形 114"/>
                <p:cNvSpPr>
                  <a:spLocks noRot="1" noChangeAspect="1" noMove="1" noResize="1" noEditPoints="1" noAdjustHandles="1" noChangeArrowheads="1" noChangeShapeType="1" noTextEdit="1"/>
                </p:cNvSpPr>
                <p:nvPr/>
              </p:nvSpPr>
              <p:spPr>
                <a:xfrm>
                  <a:off x="8058032" y="5806492"/>
                  <a:ext cx="529311" cy="523220"/>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6" name="矩形 115"/>
                <p:cNvSpPr/>
                <p:nvPr/>
              </p:nvSpPr>
              <p:spPr>
                <a:xfrm>
                  <a:off x="8072137" y="4654381"/>
                  <a:ext cx="51520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zh-CN" altLang="en-US" sz="2800" dirty="0">
                    <a:solidFill>
                      <a:srgbClr val="0000FF"/>
                    </a:solidFill>
                  </a:endParaRPr>
                </a:p>
              </p:txBody>
            </p:sp>
          </mc:Choice>
          <mc:Fallback xmlns="">
            <p:sp>
              <p:nvSpPr>
                <p:cNvPr id="116" name="矩形 115"/>
                <p:cNvSpPr>
                  <a:spLocks noRot="1" noChangeAspect="1" noMove="1" noResize="1" noEditPoints="1" noAdjustHandles="1" noChangeArrowheads="1" noChangeShapeType="1" noTextEdit="1"/>
                </p:cNvSpPr>
                <p:nvPr/>
              </p:nvSpPr>
              <p:spPr>
                <a:xfrm>
                  <a:off x="8072137" y="4654381"/>
                  <a:ext cx="515206" cy="523220"/>
                </a:xfrm>
                <a:prstGeom prst="rect">
                  <a:avLst/>
                </a:prstGeom>
                <a:blipFill>
                  <a:blip r:embed="rId22"/>
                  <a:stretch>
                    <a:fillRect/>
                  </a:stretch>
                </a:blipFill>
              </p:spPr>
              <p:txBody>
                <a:bodyPr/>
                <a:lstStyle/>
                <a:p>
                  <a:r>
                    <a:rPr lang="zh-CN" altLang="en-US">
                      <a:noFill/>
                    </a:rPr>
                    <a:t> </a:t>
                  </a:r>
                </a:p>
              </p:txBody>
            </p:sp>
          </mc:Fallback>
        </mc:AlternateContent>
      </p:grpSp>
      <p:sp>
        <p:nvSpPr>
          <p:cNvPr id="94" name="Text Box 36"/>
          <p:cNvSpPr txBox="1">
            <a:spLocks noChangeArrowheads="1"/>
          </p:cNvSpPr>
          <p:nvPr/>
        </p:nvSpPr>
        <p:spPr bwMode="auto">
          <a:xfrm>
            <a:off x="714376" y="576984"/>
            <a:ext cx="3249608" cy="523220"/>
          </a:xfrm>
          <a:prstGeom prst="rect">
            <a:avLst/>
          </a:prstGeom>
          <a:noFill/>
          <a:ln w="9525">
            <a:noFill/>
            <a:miter lim="800000"/>
            <a:headEnd/>
            <a:tailEnd/>
          </a:ln>
          <a:extLst/>
        </p:spPr>
        <p:txBody>
          <a:bodyPr wrap="none">
            <a:spAutoFit/>
          </a:bodyPr>
          <a:lstStyle>
            <a:defPPr>
              <a:defRPr lang="zh-CN"/>
            </a:defPPr>
            <a:lvl1pPr algn="just" fontAlgn="auto">
              <a:spcBef>
                <a:spcPct val="50000"/>
              </a:spcBef>
              <a:spcAft>
                <a:spcPts val="0"/>
              </a:spcAft>
              <a:defRPr sz="2800" kern="0">
                <a:solidFill>
                  <a:srgbClr val="0000FF"/>
                </a:solidFill>
                <a:latin typeface="+mn-lt"/>
                <a:ea typeface="+mn-ea"/>
              </a:defRPr>
            </a:lvl1pPr>
          </a:lstStyle>
          <a:p>
            <a:r>
              <a:rPr lang="en-US" altLang="zh-CN" dirty="0">
                <a:latin typeface="+mn-ea"/>
              </a:rPr>
              <a:t>3</a:t>
            </a:r>
            <a:r>
              <a:rPr lang="zh-CN" altLang="en-US" dirty="0">
                <a:latin typeface="+mn-ea"/>
              </a:rPr>
              <a:t>、菲涅耳半波带法</a:t>
            </a:r>
          </a:p>
        </p:txBody>
      </p:sp>
    </p:spTree>
    <p:extLst>
      <p:ext uri="{BB962C8B-B14F-4D97-AF65-F5344CB8AC3E}">
        <p14:creationId xmlns:p14="http://schemas.microsoft.com/office/powerpoint/2010/main" val="11514204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blinds(vertical)">
                                      <p:cBhvr>
                                        <p:cTn id="7" dur="500"/>
                                        <p:tgtEl>
                                          <p:spTgt spid="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wipe(left)">
                                      <p:cBhvr>
                                        <p:cTn id="17" dur="500"/>
                                        <p:tgtEl>
                                          <p:spTgt spid="9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wipe(left)">
                                      <p:cBhvr>
                                        <p:cTn id="22" dur="500"/>
                                        <p:tgtEl>
                                          <p:spTgt spid="1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3"/>
                                        </p:tgtEl>
                                        <p:attrNameLst>
                                          <p:attrName>style.visibility</p:attrName>
                                        </p:attrNameLst>
                                      </p:cBhvr>
                                      <p:to>
                                        <p:strVal val="visible"/>
                                      </p:to>
                                    </p:set>
                                    <p:animEffect transition="in" filter="wipe(left)">
                                      <p:cBhvr>
                                        <p:cTn id="27" dur="500"/>
                                        <p:tgtEl>
                                          <p:spTgt spid="1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112" grpId="0"/>
      <p:bldP spid="113" grpId="0"/>
      <p:bldP spid="94"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159" name="Picture 103"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39" y="702375"/>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92" name="Text Box 5"/>
              <p:cNvSpPr txBox="1">
                <a:spLocks noChangeArrowheads="1"/>
              </p:cNvSpPr>
              <p:nvPr/>
            </p:nvSpPr>
            <p:spPr bwMode="auto">
              <a:xfrm>
                <a:off x="642939" y="1478893"/>
                <a:ext cx="6737350" cy="609398"/>
              </a:xfrm>
              <a:prstGeom prst="rect">
                <a:avLst/>
              </a:prstGeom>
              <a:noFill/>
              <a:ln w="9525">
                <a:noFill/>
                <a:miter lim="800000"/>
                <a:headEnd/>
                <a:tailEnd/>
              </a:ln>
            </p:spPr>
            <p:txBody>
              <a:bodyPr wrap="square">
                <a:spAutoFit/>
              </a:bodyPr>
              <a:lstStyle/>
              <a:p>
                <a:pPr algn="just" fontAlgn="auto">
                  <a:lnSpc>
                    <a:spcPct val="120000"/>
                  </a:lnSpc>
                  <a:spcBef>
                    <a:spcPts val="0"/>
                  </a:spcBef>
                  <a:spcAft>
                    <a:spcPts val="0"/>
                  </a:spcAft>
                  <a:defRPr/>
                </a:pPr>
                <a:r>
                  <a:rPr kumimoji="1" lang="zh-CN" altLang="en-US" sz="2800" kern="0" dirty="0">
                    <a:solidFill>
                      <a:srgbClr val="0000FF"/>
                    </a:solidFill>
                    <a:latin typeface="+mn-lt"/>
                    <a:ea typeface="+mn-ea"/>
                  </a:rPr>
                  <a:t>缝分为偶数个“半波带”，</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a14:m>
                <a:r>
                  <a:rPr kumimoji="1" lang="zh-CN" altLang="en-US" sz="2800" kern="0" dirty="0">
                    <a:solidFill>
                      <a:srgbClr val="0000FF"/>
                    </a:solidFill>
                    <a:latin typeface="+mn-lt"/>
                    <a:ea typeface="+mn-ea"/>
                  </a:rPr>
                  <a:t>为暗纹。</a:t>
                </a:r>
              </a:p>
            </p:txBody>
          </p:sp>
        </mc:Choice>
        <mc:Fallback xmlns="">
          <p:sp>
            <p:nvSpPr>
              <p:cNvPr id="92" name="Text Box 5"/>
              <p:cNvSpPr txBox="1">
                <a:spLocks noRot="1" noChangeAspect="1" noMove="1" noResize="1" noEditPoints="1" noAdjustHandles="1" noChangeArrowheads="1" noChangeShapeType="1" noTextEdit="1"/>
              </p:cNvSpPr>
              <p:nvPr/>
            </p:nvSpPr>
            <p:spPr bwMode="auto">
              <a:xfrm>
                <a:off x="642939" y="1478893"/>
                <a:ext cx="6737350" cy="609398"/>
              </a:xfrm>
              <a:prstGeom prst="rect">
                <a:avLst/>
              </a:prstGeom>
              <a:blipFill>
                <a:blip r:embed="rId4"/>
                <a:stretch>
                  <a:fillRect l="-1808" t="-4000" b="-20000"/>
                </a:stretch>
              </a:blipFill>
              <a:ln w="9525">
                <a:noFill/>
                <a:miter lim="800000"/>
                <a:headEnd/>
                <a:tailEnd/>
              </a:ln>
            </p:spPr>
            <p:txBody>
              <a:bodyPr/>
              <a:lstStyle/>
              <a:p>
                <a:r>
                  <a:rPr lang="zh-CN" altLang="en-US">
                    <a:noFill/>
                  </a:rPr>
                  <a:t> </a:t>
                </a:r>
              </a:p>
            </p:txBody>
          </p:sp>
        </mc:Fallback>
      </mc:AlternateContent>
      <p:sp>
        <p:nvSpPr>
          <p:cNvPr id="95" name="Text Box 51"/>
          <p:cNvSpPr txBox="1">
            <a:spLocks noChangeArrowheads="1"/>
          </p:cNvSpPr>
          <p:nvPr/>
        </p:nvSpPr>
        <p:spPr bwMode="auto">
          <a:xfrm>
            <a:off x="642939" y="5632003"/>
            <a:ext cx="2100262" cy="523220"/>
          </a:xfrm>
          <a:prstGeom prst="rect">
            <a:avLst/>
          </a:prstGeom>
          <a:noFill/>
          <a:ln w="9525">
            <a:noFill/>
            <a:miter lim="800000"/>
            <a:headEnd/>
            <a:tailEnd/>
          </a:ln>
        </p:spPr>
        <p:txBody>
          <a:bodyPr>
            <a:spAutoFit/>
          </a:bodyPr>
          <a:lstStyle/>
          <a:p>
            <a:pPr algn="just" fontAlgn="auto">
              <a:spcBef>
                <a:spcPts val="0"/>
              </a:spcBef>
              <a:spcAft>
                <a:spcPts val="0"/>
              </a:spcAft>
              <a:defRPr/>
            </a:pPr>
            <a:r>
              <a:rPr kumimoji="1" lang="zh-CN" altLang="en-US" sz="2800" kern="0" dirty="0">
                <a:solidFill>
                  <a:srgbClr val="0000FF"/>
                </a:solidFill>
                <a:latin typeface="+mn-lt"/>
                <a:ea typeface="+mn-ea"/>
              </a:rPr>
              <a:t>暗纹条件：</a:t>
            </a:r>
          </a:p>
        </p:txBody>
      </p:sp>
      <p:grpSp>
        <p:nvGrpSpPr>
          <p:cNvPr id="3" name="组合 102"/>
          <p:cNvGrpSpPr>
            <a:grpSpLocks/>
          </p:cNvGrpSpPr>
          <p:nvPr/>
        </p:nvGrpSpPr>
        <p:grpSpPr bwMode="auto">
          <a:xfrm>
            <a:off x="1920876" y="2302575"/>
            <a:ext cx="2024063" cy="3141663"/>
            <a:chOff x="1920875" y="2205038"/>
            <a:chExt cx="2024063" cy="3141666"/>
          </a:xfrm>
        </p:grpSpPr>
        <p:grpSp>
          <p:nvGrpSpPr>
            <p:cNvPr id="89134" name="Group 121"/>
            <p:cNvGrpSpPr>
              <a:grpSpLocks/>
            </p:cNvGrpSpPr>
            <p:nvPr/>
          </p:nvGrpSpPr>
          <p:grpSpPr bwMode="auto">
            <a:xfrm>
              <a:off x="1920875" y="2205038"/>
              <a:ext cx="2024063" cy="3141666"/>
              <a:chOff x="892" y="1253"/>
              <a:chExt cx="1275" cy="1979"/>
            </a:xfrm>
          </p:grpSpPr>
          <p:sp>
            <p:nvSpPr>
              <p:cNvPr id="135" name="Text Box 89"/>
              <p:cNvSpPr txBox="1">
                <a:spLocks noChangeArrowheads="1"/>
              </p:cNvSpPr>
              <p:nvPr/>
            </p:nvSpPr>
            <p:spPr bwMode="auto">
              <a:xfrm rot="19917958">
                <a:off x="1575" y="2360"/>
                <a:ext cx="231" cy="872"/>
              </a:xfrm>
              <a:prstGeom prst="rect">
                <a:avLst/>
              </a:prstGeom>
              <a:noFill/>
              <a:ln w="9525">
                <a:noFill/>
                <a:miter lim="800000"/>
                <a:headEnd/>
                <a:tailEnd/>
              </a:ln>
            </p:spPr>
            <p:txBody>
              <a:bodyPr>
                <a:spAutoFit/>
              </a:bodyPr>
              <a:lstStyle/>
              <a:p>
                <a:pPr algn="just" fontAlgn="auto">
                  <a:spcBef>
                    <a:spcPts val="0"/>
                  </a:spcBef>
                  <a:spcAft>
                    <a:spcPts val="0"/>
                  </a:spcAft>
                  <a:defRPr/>
                </a:pPr>
                <a:r>
                  <a:rPr lang="en-US" altLang="zh-CN" sz="2800" kern="0" dirty="0">
                    <a:solidFill>
                      <a:srgbClr val="0000FF"/>
                    </a:solidFill>
                    <a:latin typeface="+mn-lt"/>
                    <a:ea typeface="+mn-ea"/>
                  </a:rPr>
                  <a:t>λ</a:t>
                </a:r>
              </a:p>
              <a:p>
                <a:pPr algn="just" fontAlgn="auto">
                  <a:spcBef>
                    <a:spcPts val="0"/>
                  </a:spcBef>
                  <a:spcAft>
                    <a:spcPts val="0"/>
                  </a:spcAft>
                  <a:defRPr/>
                </a:pPr>
                <a:r>
                  <a:rPr lang="zh-CN" altLang="en-US" sz="2800" kern="0" dirty="0">
                    <a:solidFill>
                      <a:srgbClr val="0000FF"/>
                    </a:solidFill>
                    <a:latin typeface="+mn-lt"/>
                    <a:ea typeface="+mn-ea"/>
                  </a:rPr>
                  <a:t>一</a:t>
                </a:r>
                <a:r>
                  <a:rPr lang="en-US" altLang="zh-CN" sz="2800" kern="0" dirty="0">
                    <a:solidFill>
                      <a:srgbClr val="0000FF"/>
                    </a:solidFill>
                    <a:latin typeface="+mn-lt"/>
                    <a:ea typeface="+mn-ea"/>
                  </a:rPr>
                  <a:t>2</a:t>
                </a:r>
              </a:p>
            </p:txBody>
          </p:sp>
          <p:sp>
            <p:nvSpPr>
              <p:cNvPr id="136" name="Freeform 90"/>
              <p:cNvSpPr>
                <a:spLocks noChangeAspect="1"/>
              </p:cNvSpPr>
              <p:nvPr/>
            </p:nvSpPr>
            <p:spPr bwMode="auto">
              <a:xfrm>
                <a:off x="1735" y="1550"/>
                <a:ext cx="48" cy="119"/>
              </a:xfrm>
              <a:custGeom>
                <a:avLst/>
                <a:gdLst>
                  <a:gd name="T0" fmla="*/ 0 w 87"/>
                  <a:gd name="T1" fmla="*/ 0 h 210"/>
                  <a:gd name="T2" fmla="*/ 41 w 87"/>
                  <a:gd name="T3" fmla="*/ 60 h 210"/>
                  <a:gd name="T4" fmla="*/ 41 w 87"/>
                  <a:gd name="T5" fmla="*/ 119 h 210"/>
                  <a:gd name="T6" fmla="*/ 0 60000 65536"/>
                  <a:gd name="T7" fmla="*/ 0 60000 65536"/>
                  <a:gd name="T8" fmla="*/ 0 60000 65536"/>
                  <a:gd name="T9" fmla="*/ 0 w 87"/>
                  <a:gd name="T10" fmla="*/ 0 h 210"/>
                  <a:gd name="T11" fmla="*/ 87 w 87"/>
                  <a:gd name="T12" fmla="*/ 210 h 210"/>
                </a:gdLst>
                <a:ahLst/>
                <a:cxnLst>
                  <a:cxn ang="T6">
                    <a:pos x="T0" y="T1"/>
                  </a:cxn>
                  <a:cxn ang="T7">
                    <a:pos x="T2" y="T3"/>
                  </a:cxn>
                  <a:cxn ang="T8">
                    <a:pos x="T4" y="T5"/>
                  </a:cxn>
                </a:cxnLst>
                <a:rect l="T9" t="T10" r="T11" b="T12"/>
                <a:pathLst>
                  <a:path w="87" h="210">
                    <a:moveTo>
                      <a:pt x="0" y="0"/>
                    </a:moveTo>
                    <a:cubicBezTo>
                      <a:pt x="31" y="35"/>
                      <a:pt x="63" y="70"/>
                      <a:pt x="75" y="105"/>
                    </a:cubicBezTo>
                    <a:cubicBezTo>
                      <a:pt x="87" y="140"/>
                      <a:pt x="75" y="193"/>
                      <a:pt x="75" y="210"/>
                    </a:cubicBezTo>
                  </a:path>
                </a:pathLst>
              </a:custGeom>
              <a:noFill/>
              <a:ln w="19050" cap="flat" cmpd="sng">
                <a:solidFill>
                  <a:srgbClr val="000000"/>
                </a:solidFill>
                <a:prstDash val="solid"/>
                <a:round/>
                <a:headEnd/>
                <a:tailEnd/>
              </a:ln>
            </p:spPr>
            <p:txBody>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37" name="Line 91"/>
              <p:cNvSpPr>
                <a:spLocks noChangeAspect="1" noChangeShapeType="1"/>
              </p:cNvSpPr>
              <p:nvPr/>
            </p:nvSpPr>
            <p:spPr bwMode="auto">
              <a:xfrm>
                <a:off x="1480" y="1660"/>
                <a:ext cx="573" cy="0"/>
              </a:xfrm>
              <a:prstGeom prst="line">
                <a:avLst/>
              </a:prstGeom>
              <a:noFill/>
              <a:ln w="28575">
                <a:solidFill>
                  <a:schemeClr val="tx1"/>
                </a:solidFill>
                <a:prstDash val="dash"/>
                <a:round/>
                <a:headEnd/>
                <a:tailEnd/>
              </a:ln>
            </p:spPr>
            <p:txBody>
              <a:bodyPr/>
              <a:lstStyle/>
              <a:p>
                <a:pPr algn="just" fontAlgn="auto">
                  <a:spcBef>
                    <a:spcPts val="0"/>
                  </a:spcBef>
                  <a:spcAft>
                    <a:spcPts val="0"/>
                  </a:spcAft>
                  <a:defRPr/>
                </a:pPr>
                <a:endParaRPr lang="zh-CN" altLang="en-US" sz="2800" kern="0" dirty="0">
                  <a:solidFill>
                    <a:srgbClr val="0000FF"/>
                  </a:solidFill>
                  <a:latin typeface="+mn-lt"/>
                  <a:ea typeface="+mn-ea"/>
                </a:endParaRPr>
              </a:p>
            </p:txBody>
          </p:sp>
          <p:grpSp>
            <p:nvGrpSpPr>
              <p:cNvPr id="89141" name="Group 94"/>
              <p:cNvGrpSpPr>
                <a:grpSpLocks/>
              </p:cNvGrpSpPr>
              <p:nvPr/>
            </p:nvGrpSpPr>
            <p:grpSpPr bwMode="auto">
              <a:xfrm>
                <a:off x="892" y="1685"/>
                <a:ext cx="514" cy="820"/>
                <a:chOff x="3970" y="1735"/>
                <a:chExt cx="514" cy="820"/>
              </a:xfrm>
            </p:grpSpPr>
            <p:sp>
              <p:nvSpPr>
                <p:cNvPr id="161" name="Line 96"/>
                <p:cNvSpPr>
                  <a:spLocks noChangeAspect="1" noChangeShapeType="1"/>
                </p:cNvSpPr>
                <p:nvPr/>
              </p:nvSpPr>
              <p:spPr bwMode="auto">
                <a:xfrm>
                  <a:off x="3970" y="2119"/>
                  <a:ext cx="513" cy="0"/>
                </a:xfrm>
                <a:prstGeom prst="line">
                  <a:avLst/>
                </a:prstGeom>
                <a:noFill/>
                <a:ln w="28575">
                  <a:solidFill>
                    <a:srgbClr val="FF6600"/>
                  </a:solidFill>
                  <a:round/>
                  <a:headEnd/>
                  <a:tailEnd type="triangle" w="sm" len="lg"/>
                </a:ln>
              </p:spPr>
              <p:txBody>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62" name="Line 97"/>
                <p:cNvSpPr>
                  <a:spLocks noChangeAspect="1" noChangeShapeType="1"/>
                </p:cNvSpPr>
                <p:nvPr/>
              </p:nvSpPr>
              <p:spPr bwMode="auto">
                <a:xfrm>
                  <a:off x="3970" y="1735"/>
                  <a:ext cx="512" cy="0"/>
                </a:xfrm>
                <a:prstGeom prst="line">
                  <a:avLst/>
                </a:prstGeom>
                <a:noFill/>
                <a:ln w="28575">
                  <a:solidFill>
                    <a:srgbClr val="FF6600"/>
                  </a:solidFill>
                  <a:round/>
                  <a:headEnd/>
                  <a:tailEnd type="triangle" w="sm" len="lg"/>
                </a:ln>
              </p:spPr>
              <p:txBody>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63" name="Line 98"/>
                <p:cNvSpPr>
                  <a:spLocks noChangeAspect="1" noChangeShapeType="1"/>
                </p:cNvSpPr>
                <p:nvPr/>
              </p:nvSpPr>
              <p:spPr bwMode="auto">
                <a:xfrm>
                  <a:off x="3970" y="2555"/>
                  <a:ext cx="514" cy="0"/>
                </a:xfrm>
                <a:prstGeom prst="line">
                  <a:avLst/>
                </a:prstGeom>
                <a:noFill/>
                <a:ln w="28575">
                  <a:solidFill>
                    <a:srgbClr val="FF6600"/>
                  </a:solidFill>
                  <a:round/>
                  <a:headEnd/>
                  <a:tailEnd type="triangle" w="sm" len="lg"/>
                </a:ln>
              </p:spPr>
              <p:txBody>
                <a:bodyPr/>
                <a:lstStyle/>
                <a:p>
                  <a:pPr algn="just" fontAlgn="auto">
                    <a:spcBef>
                      <a:spcPts val="0"/>
                    </a:spcBef>
                    <a:spcAft>
                      <a:spcPts val="0"/>
                    </a:spcAft>
                    <a:defRPr/>
                  </a:pPr>
                  <a:endParaRPr lang="zh-CN" altLang="en-US" sz="2800" kern="0">
                    <a:solidFill>
                      <a:srgbClr val="0000FF"/>
                    </a:solidFill>
                    <a:latin typeface="+mn-lt"/>
                    <a:ea typeface="+mn-ea"/>
                  </a:endParaRPr>
                </a:p>
              </p:txBody>
            </p:sp>
          </p:grpSp>
          <p:grpSp>
            <p:nvGrpSpPr>
              <p:cNvPr id="89142" name="Group 99"/>
              <p:cNvGrpSpPr>
                <a:grpSpLocks/>
              </p:cNvGrpSpPr>
              <p:nvPr/>
            </p:nvGrpSpPr>
            <p:grpSpPr bwMode="auto">
              <a:xfrm>
                <a:off x="1460" y="1253"/>
                <a:ext cx="0" cy="1671"/>
                <a:chOff x="4545" y="1142"/>
                <a:chExt cx="0" cy="1671"/>
              </a:xfrm>
            </p:grpSpPr>
            <p:sp>
              <p:nvSpPr>
                <p:cNvPr id="158" name="Line 100"/>
                <p:cNvSpPr>
                  <a:spLocks noChangeShapeType="1"/>
                </p:cNvSpPr>
                <p:nvPr/>
              </p:nvSpPr>
              <p:spPr bwMode="auto">
                <a:xfrm>
                  <a:off x="4545" y="1142"/>
                  <a:ext cx="0" cy="399"/>
                </a:xfrm>
                <a:prstGeom prst="line">
                  <a:avLst/>
                </a:prstGeom>
                <a:noFill/>
                <a:ln w="76200">
                  <a:solidFill>
                    <a:srgbClr val="009900"/>
                  </a:solidFill>
                  <a:round/>
                  <a:headEnd type="none" w="med" len="sm"/>
                  <a:tailEnd type="none" w="med" len="sm"/>
                </a:ln>
              </p:spPr>
              <p:txBody>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59" name="Line 101"/>
                <p:cNvSpPr>
                  <a:spLocks noChangeShapeType="1"/>
                </p:cNvSpPr>
                <p:nvPr/>
              </p:nvSpPr>
              <p:spPr bwMode="auto">
                <a:xfrm>
                  <a:off x="4545" y="2414"/>
                  <a:ext cx="0" cy="399"/>
                </a:xfrm>
                <a:prstGeom prst="line">
                  <a:avLst/>
                </a:prstGeom>
                <a:noFill/>
                <a:ln w="76200">
                  <a:solidFill>
                    <a:srgbClr val="009900"/>
                  </a:solidFill>
                  <a:round/>
                  <a:headEnd type="none" w="med" len="sm"/>
                  <a:tailEnd type="none" w="med" len="sm"/>
                </a:ln>
              </p:spPr>
              <p:txBody>
                <a:bodyPr/>
                <a:lstStyle/>
                <a:p>
                  <a:pPr algn="just" fontAlgn="auto">
                    <a:spcBef>
                      <a:spcPts val="0"/>
                    </a:spcBef>
                    <a:spcAft>
                      <a:spcPts val="0"/>
                    </a:spcAft>
                    <a:defRPr/>
                  </a:pPr>
                  <a:endParaRPr lang="zh-CN" altLang="en-US" sz="2800" kern="0">
                    <a:solidFill>
                      <a:srgbClr val="0000FF"/>
                    </a:solidFill>
                    <a:latin typeface="+mn-lt"/>
                    <a:ea typeface="+mn-ea"/>
                  </a:endParaRPr>
                </a:p>
              </p:txBody>
            </p:sp>
          </p:grpSp>
          <p:sp>
            <p:nvSpPr>
              <p:cNvPr id="143" name="Line 105"/>
              <p:cNvSpPr>
                <a:spLocks noChangeShapeType="1"/>
              </p:cNvSpPr>
              <p:nvPr/>
            </p:nvSpPr>
            <p:spPr bwMode="auto">
              <a:xfrm rot="21067098" flipV="1">
                <a:off x="1457" y="1426"/>
                <a:ext cx="710" cy="182"/>
              </a:xfrm>
              <a:prstGeom prst="line">
                <a:avLst/>
              </a:prstGeom>
              <a:noFill/>
              <a:ln w="28575">
                <a:solidFill>
                  <a:srgbClr val="FF6600"/>
                </a:solidFill>
                <a:round/>
                <a:headEnd/>
                <a:tailEnd type="triangle" w="sm" len="lg"/>
              </a:ln>
            </p:spPr>
            <p:txBody>
              <a:bodyPr wrap="none">
                <a:spAutoFit/>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45" name="Line 107"/>
              <p:cNvSpPr>
                <a:spLocks noChangeShapeType="1"/>
              </p:cNvSpPr>
              <p:nvPr/>
            </p:nvSpPr>
            <p:spPr bwMode="auto">
              <a:xfrm rot="21067098" flipV="1">
                <a:off x="1457" y="1847"/>
                <a:ext cx="635" cy="182"/>
              </a:xfrm>
              <a:prstGeom prst="line">
                <a:avLst/>
              </a:prstGeom>
              <a:noFill/>
              <a:ln w="28575">
                <a:solidFill>
                  <a:srgbClr val="FF6600"/>
                </a:solidFill>
                <a:round/>
                <a:headEnd/>
                <a:tailEnd type="triangle" w="sm" len="lg"/>
              </a:ln>
            </p:spPr>
            <p:txBody>
              <a:bodyPr wrap="none">
                <a:spAutoFit/>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46" name="Line 108"/>
              <p:cNvSpPr>
                <a:spLocks noChangeShapeType="1"/>
              </p:cNvSpPr>
              <p:nvPr/>
            </p:nvSpPr>
            <p:spPr bwMode="auto">
              <a:xfrm rot="21067098" flipV="1">
                <a:off x="1454" y="2282"/>
                <a:ext cx="635" cy="182"/>
              </a:xfrm>
              <a:prstGeom prst="line">
                <a:avLst/>
              </a:prstGeom>
              <a:noFill/>
              <a:ln w="28575">
                <a:solidFill>
                  <a:srgbClr val="FF6600"/>
                </a:solidFill>
                <a:round/>
                <a:headEnd/>
                <a:tailEnd type="triangle" w="sm" len="lg"/>
              </a:ln>
            </p:spPr>
            <p:txBody>
              <a:bodyPr wrap="none">
                <a:spAutoFit/>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48" name="Line 110"/>
              <p:cNvSpPr>
                <a:spLocks noChangeShapeType="1"/>
              </p:cNvSpPr>
              <p:nvPr/>
            </p:nvSpPr>
            <p:spPr bwMode="auto">
              <a:xfrm rot="15667098" flipV="1">
                <a:off x="1247" y="2735"/>
                <a:ext cx="765" cy="219"/>
              </a:xfrm>
              <a:prstGeom prst="line">
                <a:avLst/>
              </a:prstGeom>
              <a:noFill/>
              <a:ln w="19050">
                <a:solidFill>
                  <a:srgbClr val="000000"/>
                </a:solidFill>
                <a:prstDash val="dash"/>
                <a:round/>
                <a:headEnd/>
                <a:tailEnd type="none" w="sm" len="lg"/>
              </a:ln>
            </p:spPr>
            <p:txBody>
              <a:bodyPr>
                <a:spAutoFit/>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49" name="Line 111"/>
              <p:cNvSpPr>
                <a:spLocks noChangeShapeType="1"/>
              </p:cNvSpPr>
              <p:nvPr/>
            </p:nvSpPr>
            <p:spPr bwMode="auto">
              <a:xfrm rot="15667098" flipV="1">
                <a:off x="1195" y="2405"/>
                <a:ext cx="992" cy="284"/>
              </a:xfrm>
              <a:prstGeom prst="line">
                <a:avLst/>
              </a:prstGeom>
              <a:noFill/>
              <a:ln w="19050">
                <a:solidFill>
                  <a:srgbClr val="000000"/>
                </a:solidFill>
                <a:prstDash val="dash"/>
                <a:round/>
                <a:headEnd/>
                <a:tailEnd type="none" w="sm" len="lg"/>
              </a:ln>
            </p:spPr>
            <p:txBody>
              <a:bodyPr>
                <a:spAutoFit/>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50" name="Line 112"/>
              <p:cNvSpPr>
                <a:spLocks noChangeShapeType="1"/>
              </p:cNvSpPr>
              <p:nvPr/>
            </p:nvSpPr>
            <p:spPr bwMode="auto">
              <a:xfrm rot="15667098" flipV="1">
                <a:off x="1124" y="2071"/>
                <a:ext cx="1242" cy="356"/>
              </a:xfrm>
              <a:prstGeom prst="line">
                <a:avLst/>
              </a:prstGeom>
              <a:noFill/>
              <a:ln w="19050">
                <a:solidFill>
                  <a:srgbClr val="000000"/>
                </a:solidFill>
                <a:prstDash val="dash"/>
                <a:round/>
                <a:headEnd/>
                <a:tailEnd type="none" w="sm" len="lg"/>
              </a:ln>
            </p:spPr>
            <p:txBody>
              <a:bodyPr>
                <a:spAutoFit/>
              </a:bodyPr>
              <a:lstStyle/>
              <a:p>
                <a:pPr algn="just" fontAlgn="auto">
                  <a:spcBef>
                    <a:spcPts val="0"/>
                  </a:spcBef>
                  <a:spcAft>
                    <a:spcPts val="0"/>
                  </a:spcAft>
                  <a:defRPr/>
                </a:pPr>
                <a:endParaRPr lang="zh-CN" altLang="en-US" sz="2800" kern="0">
                  <a:solidFill>
                    <a:srgbClr val="0000FF"/>
                  </a:solidFill>
                  <a:latin typeface="+mn-lt"/>
                  <a:ea typeface="+mn-ea"/>
                </a:endParaRPr>
              </a:p>
            </p:txBody>
          </p:sp>
        </p:grpSp>
        <p:sp>
          <p:nvSpPr>
            <p:cNvPr id="96" name="Text Box 89"/>
            <p:cNvSpPr txBox="1">
              <a:spLocks noChangeArrowheads="1"/>
            </p:cNvSpPr>
            <p:nvPr/>
          </p:nvSpPr>
          <p:spPr bwMode="auto">
            <a:xfrm rot="19917958">
              <a:off x="3271838" y="3796161"/>
              <a:ext cx="366712" cy="1384996"/>
            </a:xfrm>
            <a:prstGeom prst="rect">
              <a:avLst/>
            </a:prstGeom>
            <a:noFill/>
            <a:ln w="9525">
              <a:noFill/>
              <a:miter lim="800000"/>
              <a:headEnd/>
              <a:tailEnd/>
            </a:ln>
          </p:spPr>
          <p:txBody>
            <a:bodyPr>
              <a:spAutoFit/>
            </a:bodyPr>
            <a:lstStyle/>
            <a:p>
              <a:pPr algn="just" fontAlgn="auto">
                <a:spcBef>
                  <a:spcPts val="0"/>
                </a:spcBef>
                <a:spcAft>
                  <a:spcPts val="0"/>
                </a:spcAft>
                <a:defRPr/>
              </a:pPr>
              <a:r>
                <a:rPr lang="en-US" altLang="zh-CN" sz="2800" kern="0" dirty="0">
                  <a:solidFill>
                    <a:srgbClr val="0000FF"/>
                  </a:solidFill>
                  <a:latin typeface="+mn-lt"/>
                  <a:ea typeface="+mn-ea"/>
                </a:rPr>
                <a:t>λ</a:t>
              </a:r>
            </a:p>
            <a:p>
              <a:pPr algn="just" fontAlgn="auto">
                <a:spcBef>
                  <a:spcPts val="0"/>
                </a:spcBef>
                <a:spcAft>
                  <a:spcPts val="0"/>
                </a:spcAft>
                <a:defRPr/>
              </a:pPr>
              <a:r>
                <a:rPr lang="zh-CN" altLang="en-US" sz="2800" kern="0" dirty="0">
                  <a:solidFill>
                    <a:srgbClr val="0000FF"/>
                  </a:solidFill>
                  <a:latin typeface="+mn-lt"/>
                  <a:ea typeface="+mn-ea"/>
                </a:rPr>
                <a:t>一</a:t>
              </a:r>
              <a:r>
                <a:rPr lang="en-US" altLang="zh-CN" sz="2800" kern="0" dirty="0">
                  <a:solidFill>
                    <a:srgbClr val="0000FF"/>
                  </a:solidFill>
                  <a:latin typeface="+mn-lt"/>
                  <a:ea typeface="+mn-ea"/>
                </a:rPr>
                <a:t>2</a:t>
              </a:r>
            </a:p>
          </p:txBody>
        </p:sp>
      </p:grpSp>
      <p:grpSp>
        <p:nvGrpSpPr>
          <p:cNvPr id="8" name="组合 99"/>
          <p:cNvGrpSpPr>
            <a:grpSpLocks/>
          </p:cNvGrpSpPr>
          <p:nvPr/>
        </p:nvGrpSpPr>
        <p:grpSpPr bwMode="auto">
          <a:xfrm>
            <a:off x="5392740" y="2231137"/>
            <a:ext cx="2274888" cy="3313113"/>
            <a:chOff x="5392739" y="2133600"/>
            <a:chExt cx="2274888" cy="3313113"/>
          </a:xfrm>
        </p:grpSpPr>
        <p:grpSp>
          <p:nvGrpSpPr>
            <p:cNvPr id="89096" name="Group 122"/>
            <p:cNvGrpSpPr>
              <a:grpSpLocks/>
            </p:cNvGrpSpPr>
            <p:nvPr/>
          </p:nvGrpSpPr>
          <p:grpSpPr bwMode="auto">
            <a:xfrm>
              <a:off x="5392739" y="2133600"/>
              <a:ext cx="2274888" cy="3313113"/>
              <a:chOff x="3170" y="1163"/>
              <a:chExt cx="1433" cy="2087"/>
            </a:xfrm>
          </p:grpSpPr>
          <p:grpSp>
            <p:nvGrpSpPr>
              <p:cNvPr id="89100" name="Group 44"/>
              <p:cNvGrpSpPr>
                <a:grpSpLocks/>
              </p:cNvGrpSpPr>
              <p:nvPr/>
            </p:nvGrpSpPr>
            <p:grpSpPr bwMode="auto">
              <a:xfrm>
                <a:off x="3742" y="1510"/>
                <a:ext cx="458" cy="1432"/>
                <a:chOff x="3708" y="1319"/>
                <a:chExt cx="458" cy="1432"/>
              </a:xfrm>
            </p:grpSpPr>
            <p:sp>
              <p:nvSpPr>
                <p:cNvPr id="128" name="Line 45"/>
                <p:cNvSpPr>
                  <a:spLocks noChangeShapeType="1"/>
                </p:cNvSpPr>
                <p:nvPr/>
              </p:nvSpPr>
              <p:spPr bwMode="auto">
                <a:xfrm rot="14957174" flipV="1">
                  <a:off x="3382" y="2057"/>
                  <a:ext cx="956" cy="272"/>
                </a:xfrm>
                <a:prstGeom prst="line">
                  <a:avLst/>
                </a:prstGeom>
                <a:noFill/>
                <a:ln w="19050">
                  <a:solidFill>
                    <a:srgbClr val="000000"/>
                  </a:solidFill>
                  <a:prstDash val="dash"/>
                  <a:round/>
                  <a:headEnd/>
                  <a:tailEnd type="none" w="sm" len="lg"/>
                </a:ln>
              </p:spPr>
              <p:txBody>
                <a:bodyPr>
                  <a:spAutoFit/>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29" name="Line 46"/>
                <p:cNvSpPr>
                  <a:spLocks noChangeShapeType="1"/>
                </p:cNvSpPr>
                <p:nvPr/>
              </p:nvSpPr>
              <p:spPr bwMode="auto">
                <a:xfrm rot="14957174" flipV="1">
                  <a:off x="3443" y="2256"/>
                  <a:ext cx="759" cy="222"/>
                </a:xfrm>
                <a:prstGeom prst="line">
                  <a:avLst/>
                </a:prstGeom>
                <a:noFill/>
                <a:ln w="19050">
                  <a:solidFill>
                    <a:srgbClr val="000000"/>
                  </a:solidFill>
                  <a:prstDash val="dash"/>
                  <a:round/>
                  <a:headEnd/>
                  <a:tailEnd type="none" w="sm" len="lg"/>
                </a:ln>
              </p:spPr>
              <p:txBody>
                <a:bodyPr>
                  <a:spAutoFit/>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31" name="Line 48"/>
                <p:cNvSpPr>
                  <a:spLocks noChangeShapeType="1"/>
                </p:cNvSpPr>
                <p:nvPr/>
              </p:nvSpPr>
              <p:spPr bwMode="auto">
                <a:xfrm rot="14957174" flipV="1">
                  <a:off x="3407" y="1922"/>
                  <a:ext cx="1088" cy="323"/>
                </a:xfrm>
                <a:prstGeom prst="line">
                  <a:avLst/>
                </a:prstGeom>
                <a:noFill/>
                <a:ln w="19050">
                  <a:solidFill>
                    <a:srgbClr val="000000"/>
                  </a:solidFill>
                  <a:prstDash val="dash"/>
                  <a:round/>
                  <a:headEnd/>
                  <a:tailEnd type="none" w="sm" len="lg"/>
                </a:ln>
              </p:spPr>
              <p:txBody>
                <a:bodyPr>
                  <a:spAutoFit/>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32" name="Line 49"/>
                <p:cNvSpPr>
                  <a:spLocks noChangeShapeType="1"/>
                </p:cNvSpPr>
                <p:nvPr/>
              </p:nvSpPr>
              <p:spPr bwMode="auto">
                <a:xfrm rot="14957174" flipV="1">
                  <a:off x="3393" y="1733"/>
                  <a:ext cx="1188" cy="359"/>
                </a:xfrm>
                <a:prstGeom prst="line">
                  <a:avLst/>
                </a:prstGeom>
                <a:noFill/>
                <a:ln w="19050">
                  <a:solidFill>
                    <a:srgbClr val="000000"/>
                  </a:solidFill>
                  <a:prstDash val="dash"/>
                  <a:round/>
                  <a:headEnd/>
                  <a:tailEnd type="none" w="sm" len="lg"/>
                </a:ln>
              </p:spPr>
              <p:txBody>
                <a:bodyPr>
                  <a:spAutoFit/>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33" name="Line 50"/>
                <p:cNvSpPr>
                  <a:spLocks noChangeShapeType="1"/>
                </p:cNvSpPr>
                <p:nvPr/>
              </p:nvSpPr>
              <p:spPr bwMode="auto">
                <a:xfrm rot="14957174" flipV="1">
                  <a:off x="3529" y="2440"/>
                  <a:ext cx="488" cy="130"/>
                </a:xfrm>
                <a:prstGeom prst="line">
                  <a:avLst/>
                </a:prstGeom>
                <a:noFill/>
                <a:ln w="19050">
                  <a:solidFill>
                    <a:srgbClr val="000000"/>
                  </a:solidFill>
                  <a:prstDash val="dash"/>
                  <a:round/>
                  <a:headEnd/>
                  <a:tailEnd type="none" w="sm" len="lg"/>
                </a:ln>
              </p:spPr>
              <p:txBody>
                <a:bodyPr>
                  <a:spAutoFit/>
                </a:bodyPr>
                <a:lstStyle/>
                <a:p>
                  <a:pPr algn="just" fontAlgn="auto">
                    <a:spcBef>
                      <a:spcPts val="0"/>
                    </a:spcBef>
                    <a:spcAft>
                      <a:spcPts val="0"/>
                    </a:spcAft>
                    <a:defRPr/>
                  </a:pPr>
                  <a:endParaRPr lang="zh-CN" altLang="en-US" sz="2800" kern="0">
                    <a:solidFill>
                      <a:srgbClr val="0000FF"/>
                    </a:solidFill>
                    <a:latin typeface="+mn-lt"/>
                    <a:ea typeface="+mn-ea"/>
                  </a:endParaRPr>
                </a:p>
              </p:txBody>
            </p:sp>
          </p:grpSp>
          <p:sp>
            <p:nvSpPr>
              <p:cNvPr id="93" name="Line 53"/>
              <p:cNvSpPr>
                <a:spLocks noChangeShapeType="1"/>
              </p:cNvSpPr>
              <p:nvPr/>
            </p:nvSpPr>
            <p:spPr bwMode="auto">
              <a:xfrm>
                <a:off x="4422" y="1786"/>
                <a:ext cx="181" cy="635"/>
              </a:xfrm>
              <a:prstGeom prst="line">
                <a:avLst/>
              </a:prstGeom>
              <a:noFill/>
              <a:ln w="9525">
                <a:noFill/>
                <a:round/>
                <a:headEnd/>
                <a:tailEnd/>
              </a:ln>
            </p:spPr>
            <p:txBody>
              <a:bodyPr wrap="none">
                <a:spAutoFit/>
              </a:bodyPr>
              <a:lstStyle/>
              <a:p>
                <a:pPr algn="just" fontAlgn="auto">
                  <a:spcBef>
                    <a:spcPts val="0"/>
                  </a:spcBef>
                  <a:spcAft>
                    <a:spcPts val="0"/>
                  </a:spcAft>
                  <a:defRPr/>
                </a:pPr>
                <a:endParaRPr lang="zh-CN" altLang="en-US" sz="2800" kern="0">
                  <a:solidFill>
                    <a:srgbClr val="0000FF"/>
                  </a:solidFill>
                  <a:latin typeface="+mn-lt"/>
                  <a:ea typeface="+mn-ea"/>
                </a:endParaRPr>
              </a:p>
            </p:txBody>
          </p:sp>
          <p:grpSp>
            <p:nvGrpSpPr>
              <p:cNvPr id="89104" name="Group 54"/>
              <p:cNvGrpSpPr>
                <a:grpSpLocks/>
              </p:cNvGrpSpPr>
              <p:nvPr/>
            </p:nvGrpSpPr>
            <p:grpSpPr bwMode="auto">
              <a:xfrm>
                <a:off x="3606" y="2251"/>
                <a:ext cx="742" cy="453"/>
                <a:chOff x="3635" y="2160"/>
                <a:chExt cx="742" cy="453"/>
              </a:xfrm>
            </p:grpSpPr>
            <p:sp>
              <p:nvSpPr>
                <p:cNvPr id="126" name="Line 56"/>
                <p:cNvSpPr>
                  <a:spLocks noChangeShapeType="1"/>
                </p:cNvSpPr>
                <p:nvPr/>
              </p:nvSpPr>
              <p:spPr bwMode="auto">
                <a:xfrm rot="20110370" flipV="1">
                  <a:off x="4195" y="2160"/>
                  <a:ext cx="182" cy="46"/>
                </a:xfrm>
                <a:prstGeom prst="line">
                  <a:avLst/>
                </a:prstGeom>
                <a:noFill/>
                <a:ln w="28575">
                  <a:solidFill>
                    <a:srgbClr val="0000FF"/>
                  </a:solidFill>
                  <a:round/>
                  <a:headEnd type="triangle" w="med" len="med"/>
                  <a:tailEnd/>
                </a:ln>
              </p:spPr>
              <p:txBody>
                <a:bodyPr wrap="none">
                  <a:spAutoFit/>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27" name="Line 57"/>
                <p:cNvSpPr>
                  <a:spLocks noChangeShapeType="1"/>
                </p:cNvSpPr>
                <p:nvPr/>
              </p:nvSpPr>
              <p:spPr bwMode="auto">
                <a:xfrm rot="20110370" flipV="1">
                  <a:off x="3635" y="2567"/>
                  <a:ext cx="182" cy="46"/>
                </a:xfrm>
                <a:prstGeom prst="line">
                  <a:avLst/>
                </a:prstGeom>
                <a:noFill/>
                <a:ln w="28575">
                  <a:solidFill>
                    <a:srgbClr val="0000FF"/>
                  </a:solidFill>
                  <a:round/>
                  <a:headEnd/>
                  <a:tailEnd type="triangle" w="med" len="med"/>
                </a:ln>
              </p:spPr>
              <p:txBody>
                <a:bodyPr wrap="none">
                  <a:spAutoFit/>
                </a:bodyPr>
                <a:lstStyle/>
                <a:p>
                  <a:pPr algn="just" fontAlgn="auto">
                    <a:spcBef>
                      <a:spcPts val="0"/>
                    </a:spcBef>
                    <a:spcAft>
                      <a:spcPts val="0"/>
                    </a:spcAft>
                    <a:defRPr/>
                  </a:pPr>
                  <a:endParaRPr lang="zh-CN" altLang="en-US" sz="2800" kern="0">
                    <a:solidFill>
                      <a:srgbClr val="0000FF"/>
                    </a:solidFill>
                    <a:latin typeface="+mn-lt"/>
                    <a:ea typeface="+mn-ea"/>
                  </a:endParaRPr>
                </a:p>
              </p:txBody>
            </p:sp>
          </p:grpSp>
          <p:grpSp>
            <p:nvGrpSpPr>
              <p:cNvPr id="89105" name="Group 58"/>
              <p:cNvGrpSpPr>
                <a:grpSpLocks/>
              </p:cNvGrpSpPr>
              <p:nvPr/>
            </p:nvGrpSpPr>
            <p:grpSpPr bwMode="auto">
              <a:xfrm>
                <a:off x="3170" y="1163"/>
                <a:ext cx="462" cy="1716"/>
                <a:chOff x="3170" y="1026"/>
                <a:chExt cx="462" cy="1716"/>
              </a:xfrm>
            </p:grpSpPr>
            <p:grpSp>
              <p:nvGrpSpPr>
                <p:cNvPr id="89118" name="Group 59"/>
                <p:cNvGrpSpPr>
                  <a:grpSpLocks/>
                </p:cNvGrpSpPr>
                <p:nvPr/>
              </p:nvGrpSpPr>
              <p:grpSpPr bwMode="auto">
                <a:xfrm>
                  <a:off x="3170" y="1437"/>
                  <a:ext cx="428" cy="900"/>
                  <a:chOff x="7840" y="3814"/>
                  <a:chExt cx="428" cy="900"/>
                </a:xfrm>
              </p:grpSpPr>
              <p:sp>
                <p:nvSpPr>
                  <p:cNvPr id="120" name="Line 60"/>
                  <p:cNvSpPr>
                    <a:spLocks noChangeShapeType="1"/>
                  </p:cNvSpPr>
                  <p:nvPr/>
                </p:nvSpPr>
                <p:spPr bwMode="auto">
                  <a:xfrm>
                    <a:off x="7840" y="3814"/>
                    <a:ext cx="428" cy="0"/>
                  </a:xfrm>
                  <a:prstGeom prst="line">
                    <a:avLst/>
                  </a:prstGeom>
                  <a:noFill/>
                  <a:ln w="28575">
                    <a:solidFill>
                      <a:srgbClr val="FF6600"/>
                    </a:solidFill>
                    <a:round/>
                    <a:headEnd/>
                    <a:tailEnd type="triangle" w="sm" len="lg"/>
                  </a:ln>
                </p:spPr>
                <p:txBody>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21" name="Line 61"/>
                  <p:cNvSpPr>
                    <a:spLocks noChangeShapeType="1"/>
                  </p:cNvSpPr>
                  <p:nvPr/>
                </p:nvSpPr>
                <p:spPr bwMode="auto">
                  <a:xfrm>
                    <a:off x="7840" y="4714"/>
                    <a:ext cx="427" cy="0"/>
                  </a:xfrm>
                  <a:prstGeom prst="line">
                    <a:avLst/>
                  </a:prstGeom>
                  <a:noFill/>
                  <a:ln w="28575">
                    <a:solidFill>
                      <a:srgbClr val="FF6600"/>
                    </a:solidFill>
                    <a:round/>
                    <a:headEnd/>
                    <a:tailEnd type="triangle" w="sm" len="lg"/>
                  </a:ln>
                </p:spPr>
                <p:txBody>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22" name="Line 62"/>
                  <p:cNvSpPr>
                    <a:spLocks noChangeShapeType="1"/>
                  </p:cNvSpPr>
                  <p:nvPr/>
                </p:nvSpPr>
                <p:spPr bwMode="auto">
                  <a:xfrm>
                    <a:off x="7840" y="4039"/>
                    <a:ext cx="428" cy="0"/>
                  </a:xfrm>
                  <a:prstGeom prst="line">
                    <a:avLst/>
                  </a:prstGeom>
                  <a:noFill/>
                  <a:ln w="28575">
                    <a:solidFill>
                      <a:srgbClr val="FF6600"/>
                    </a:solidFill>
                    <a:round/>
                    <a:headEnd/>
                    <a:tailEnd type="triangle" w="sm" len="lg"/>
                  </a:ln>
                </p:spPr>
                <p:txBody>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23" name="Line 63"/>
                  <p:cNvSpPr>
                    <a:spLocks noChangeShapeType="1"/>
                  </p:cNvSpPr>
                  <p:nvPr/>
                </p:nvSpPr>
                <p:spPr bwMode="auto">
                  <a:xfrm>
                    <a:off x="7840" y="4264"/>
                    <a:ext cx="428" cy="0"/>
                  </a:xfrm>
                  <a:prstGeom prst="line">
                    <a:avLst/>
                  </a:prstGeom>
                  <a:noFill/>
                  <a:ln w="28575">
                    <a:solidFill>
                      <a:srgbClr val="FF6600"/>
                    </a:solidFill>
                    <a:round/>
                    <a:headEnd/>
                    <a:tailEnd type="triangle" w="sm" len="lg"/>
                  </a:ln>
                </p:spPr>
                <p:txBody>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24" name="Line 64"/>
                  <p:cNvSpPr>
                    <a:spLocks noChangeShapeType="1"/>
                  </p:cNvSpPr>
                  <p:nvPr/>
                </p:nvSpPr>
                <p:spPr bwMode="auto">
                  <a:xfrm>
                    <a:off x="7840" y="4489"/>
                    <a:ext cx="428" cy="0"/>
                  </a:xfrm>
                  <a:prstGeom prst="line">
                    <a:avLst/>
                  </a:prstGeom>
                  <a:noFill/>
                  <a:ln w="28575">
                    <a:solidFill>
                      <a:srgbClr val="FF6600"/>
                    </a:solidFill>
                    <a:round/>
                    <a:headEnd/>
                    <a:tailEnd type="triangle" w="sm" len="lg"/>
                  </a:ln>
                </p:spPr>
                <p:txBody>
                  <a:bodyPr/>
                  <a:lstStyle/>
                  <a:p>
                    <a:pPr algn="just" fontAlgn="auto">
                      <a:spcBef>
                        <a:spcPts val="0"/>
                      </a:spcBef>
                      <a:spcAft>
                        <a:spcPts val="0"/>
                      </a:spcAft>
                      <a:defRPr/>
                    </a:pPr>
                    <a:endParaRPr lang="zh-CN" altLang="en-US" sz="2800" kern="0">
                      <a:solidFill>
                        <a:srgbClr val="0000FF"/>
                      </a:solidFill>
                      <a:latin typeface="+mn-lt"/>
                      <a:ea typeface="+mn-ea"/>
                    </a:endParaRPr>
                  </a:p>
                </p:txBody>
              </p:sp>
            </p:grpSp>
            <p:sp>
              <p:nvSpPr>
                <p:cNvPr id="117" name="Line 65"/>
                <p:cNvSpPr>
                  <a:spLocks noChangeShapeType="1"/>
                </p:cNvSpPr>
                <p:nvPr/>
              </p:nvSpPr>
              <p:spPr bwMode="auto">
                <a:xfrm>
                  <a:off x="3632" y="1026"/>
                  <a:ext cx="0" cy="399"/>
                </a:xfrm>
                <a:prstGeom prst="line">
                  <a:avLst/>
                </a:prstGeom>
                <a:noFill/>
                <a:ln w="76200">
                  <a:solidFill>
                    <a:srgbClr val="009900"/>
                  </a:solidFill>
                  <a:round/>
                  <a:headEnd type="none" w="med" len="sm"/>
                  <a:tailEnd type="none" w="med" len="sm"/>
                </a:ln>
              </p:spPr>
              <p:txBody>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18" name="Line 66"/>
                <p:cNvSpPr>
                  <a:spLocks noChangeShapeType="1"/>
                </p:cNvSpPr>
                <p:nvPr/>
              </p:nvSpPr>
              <p:spPr bwMode="auto">
                <a:xfrm>
                  <a:off x="3632" y="2343"/>
                  <a:ext cx="0" cy="399"/>
                </a:xfrm>
                <a:prstGeom prst="line">
                  <a:avLst/>
                </a:prstGeom>
                <a:noFill/>
                <a:ln w="76200">
                  <a:solidFill>
                    <a:srgbClr val="009900"/>
                  </a:solidFill>
                  <a:round/>
                  <a:headEnd type="none" w="med" len="sm"/>
                  <a:tailEnd type="none" w="med" len="sm"/>
                </a:ln>
              </p:spPr>
              <p:txBody>
                <a:bodyPr/>
                <a:lstStyle/>
                <a:p>
                  <a:pPr algn="just" fontAlgn="auto">
                    <a:spcBef>
                      <a:spcPts val="0"/>
                    </a:spcBef>
                    <a:spcAft>
                      <a:spcPts val="0"/>
                    </a:spcAft>
                    <a:defRPr/>
                  </a:pPr>
                  <a:endParaRPr lang="zh-CN" altLang="en-US" sz="2800" kern="0">
                    <a:solidFill>
                      <a:srgbClr val="0000FF"/>
                    </a:solidFill>
                    <a:latin typeface="+mn-lt"/>
                    <a:ea typeface="+mn-ea"/>
                  </a:endParaRPr>
                </a:p>
              </p:txBody>
            </p:sp>
          </p:grpSp>
          <p:grpSp>
            <p:nvGrpSpPr>
              <p:cNvPr id="89106" name="Group 68"/>
              <p:cNvGrpSpPr>
                <a:grpSpLocks/>
              </p:cNvGrpSpPr>
              <p:nvPr/>
            </p:nvGrpSpPr>
            <p:grpSpPr bwMode="auto">
              <a:xfrm>
                <a:off x="3560" y="1299"/>
                <a:ext cx="647" cy="1089"/>
                <a:chOff x="3560" y="1162"/>
                <a:chExt cx="647" cy="1089"/>
              </a:xfrm>
            </p:grpSpPr>
            <p:sp>
              <p:nvSpPr>
                <p:cNvPr id="110" name="Line 69"/>
                <p:cNvSpPr>
                  <a:spLocks noChangeShapeType="1"/>
                </p:cNvSpPr>
                <p:nvPr/>
              </p:nvSpPr>
              <p:spPr bwMode="auto">
                <a:xfrm rot="20357174" flipV="1">
                  <a:off x="3572" y="1162"/>
                  <a:ext cx="635" cy="182"/>
                </a:xfrm>
                <a:prstGeom prst="line">
                  <a:avLst/>
                </a:prstGeom>
                <a:noFill/>
                <a:ln w="28575">
                  <a:solidFill>
                    <a:srgbClr val="FF6600"/>
                  </a:solidFill>
                  <a:round/>
                  <a:headEnd/>
                  <a:tailEnd type="triangle" w="sm" len="lg"/>
                </a:ln>
              </p:spPr>
              <p:txBody>
                <a:bodyPr>
                  <a:spAutoFit/>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11" name="Line 70"/>
                <p:cNvSpPr>
                  <a:spLocks noChangeShapeType="1"/>
                </p:cNvSpPr>
                <p:nvPr/>
              </p:nvSpPr>
              <p:spPr bwMode="auto">
                <a:xfrm rot="20357174" flipV="1">
                  <a:off x="3572" y="1389"/>
                  <a:ext cx="635" cy="182"/>
                </a:xfrm>
                <a:prstGeom prst="line">
                  <a:avLst/>
                </a:prstGeom>
                <a:noFill/>
                <a:ln w="28575">
                  <a:solidFill>
                    <a:srgbClr val="FF6600"/>
                  </a:solidFill>
                  <a:round/>
                  <a:headEnd/>
                  <a:tailEnd type="triangle" w="sm" len="lg"/>
                </a:ln>
              </p:spPr>
              <p:txBody>
                <a:bodyPr>
                  <a:spAutoFit/>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12" name="Line 71"/>
                <p:cNvSpPr>
                  <a:spLocks noChangeShapeType="1"/>
                </p:cNvSpPr>
                <p:nvPr/>
              </p:nvSpPr>
              <p:spPr bwMode="auto">
                <a:xfrm rot="20357174" flipV="1">
                  <a:off x="3560" y="1616"/>
                  <a:ext cx="635" cy="182"/>
                </a:xfrm>
                <a:prstGeom prst="line">
                  <a:avLst/>
                </a:prstGeom>
                <a:noFill/>
                <a:ln w="28575">
                  <a:solidFill>
                    <a:srgbClr val="FF6600"/>
                  </a:solidFill>
                  <a:round/>
                  <a:headEnd/>
                  <a:tailEnd type="triangle" w="sm" len="lg"/>
                </a:ln>
              </p:spPr>
              <p:txBody>
                <a:bodyPr>
                  <a:spAutoFit/>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13" name="Line 72"/>
                <p:cNvSpPr>
                  <a:spLocks noChangeShapeType="1"/>
                </p:cNvSpPr>
                <p:nvPr/>
              </p:nvSpPr>
              <p:spPr bwMode="auto">
                <a:xfrm rot="20357174" flipV="1">
                  <a:off x="3572" y="1842"/>
                  <a:ext cx="635" cy="182"/>
                </a:xfrm>
                <a:prstGeom prst="line">
                  <a:avLst/>
                </a:prstGeom>
                <a:noFill/>
                <a:ln w="28575">
                  <a:solidFill>
                    <a:srgbClr val="FF6600"/>
                  </a:solidFill>
                  <a:round/>
                  <a:headEnd/>
                  <a:tailEnd type="triangle" w="sm" len="lg"/>
                </a:ln>
              </p:spPr>
              <p:txBody>
                <a:bodyPr>
                  <a:spAutoFit/>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14" name="Line 73"/>
                <p:cNvSpPr>
                  <a:spLocks noChangeShapeType="1"/>
                </p:cNvSpPr>
                <p:nvPr/>
              </p:nvSpPr>
              <p:spPr bwMode="auto">
                <a:xfrm rot="20357174" flipV="1">
                  <a:off x="3572" y="2069"/>
                  <a:ext cx="635" cy="182"/>
                </a:xfrm>
                <a:prstGeom prst="line">
                  <a:avLst/>
                </a:prstGeom>
                <a:noFill/>
                <a:ln w="28575">
                  <a:solidFill>
                    <a:srgbClr val="FF6600"/>
                  </a:solidFill>
                  <a:round/>
                  <a:headEnd/>
                  <a:tailEnd type="triangle" w="sm" len="lg"/>
                </a:ln>
              </p:spPr>
              <p:txBody>
                <a:bodyPr wrap="none">
                  <a:spAutoFit/>
                </a:bodyPr>
                <a:lstStyle/>
                <a:p>
                  <a:pPr algn="just" fontAlgn="auto">
                    <a:spcBef>
                      <a:spcPts val="0"/>
                    </a:spcBef>
                    <a:spcAft>
                      <a:spcPts val="0"/>
                    </a:spcAft>
                    <a:defRPr/>
                  </a:pPr>
                  <a:endParaRPr lang="zh-CN" altLang="en-US" sz="2800" kern="0">
                    <a:solidFill>
                      <a:srgbClr val="0000FF"/>
                    </a:solidFill>
                    <a:latin typeface="+mn-lt"/>
                    <a:ea typeface="+mn-ea"/>
                  </a:endParaRPr>
                </a:p>
              </p:txBody>
            </p:sp>
          </p:grpSp>
          <p:grpSp>
            <p:nvGrpSpPr>
              <p:cNvPr id="89107" name="Group 75"/>
              <p:cNvGrpSpPr>
                <a:grpSpLocks/>
              </p:cNvGrpSpPr>
              <p:nvPr/>
            </p:nvGrpSpPr>
            <p:grpSpPr bwMode="auto">
              <a:xfrm>
                <a:off x="3651" y="1469"/>
                <a:ext cx="227" cy="124"/>
                <a:chOff x="3651" y="1370"/>
                <a:chExt cx="227" cy="124"/>
              </a:xfrm>
            </p:grpSpPr>
            <p:sp>
              <p:nvSpPr>
                <p:cNvPr id="107" name="Line 76"/>
                <p:cNvSpPr>
                  <a:spLocks noChangeAspect="1" noChangeShapeType="1"/>
                </p:cNvSpPr>
                <p:nvPr/>
              </p:nvSpPr>
              <p:spPr bwMode="auto">
                <a:xfrm>
                  <a:off x="3651" y="1494"/>
                  <a:ext cx="227" cy="0"/>
                </a:xfrm>
                <a:prstGeom prst="line">
                  <a:avLst/>
                </a:prstGeom>
                <a:noFill/>
                <a:ln w="28575">
                  <a:solidFill>
                    <a:schemeClr val="tx1"/>
                  </a:solidFill>
                  <a:prstDash val="dash"/>
                  <a:round/>
                  <a:headEnd/>
                  <a:tailEnd/>
                </a:ln>
              </p:spPr>
              <p:txBody>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108" name="Freeform 77"/>
                <p:cNvSpPr>
                  <a:spLocks noChangeAspect="1"/>
                </p:cNvSpPr>
                <p:nvPr/>
              </p:nvSpPr>
              <p:spPr bwMode="auto">
                <a:xfrm>
                  <a:off x="3787" y="1370"/>
                  <a:ext cx="48" cy="119"/>
                </a:xfrm>
                <a:custGeom>
                  <a:avLst/>
                  <a:gdLst>
                    <a:gd name="T0" fmla="*/ 0 w 87"/>
                    <a:gd name="T1" fmla="*/ 0 h 210"/>
                    <a:gd name="T2" fmla="*/ 41 w 87"/>
                    <a:gd name="T3" fmla="*/ 60 h 210"/>
                    <a:gd name="T4" fmla="*/ 41 w 87"/>
                    <a:gd name="T5" fmla="*/ 119 h 210"/>
                    <a:gd name="T6" fmla="*/ 0 60000 65536"/>
                    <a:gd name="T7" fmla="*/ 0 60000 65536"/>
                    <a:gd name="T8" fmla="*/ 0 60000 65536"/>
                    <a:gd name="T9" fmla="*/ 0 w 87"/>
                    <a:gd name="T10" fmla="*/ 0 h 210"/>
                    <a:gd name="T11" fmla="*/ 87 w 87"/>
                    <a:gd name="T12" fmla="*/ 210 h 210"/>
                  </a:gdLst>
                  <a:ahLst/>
                  <a:cxnLst>
                    <a:cxn ang="T6">
                      <a:pos x="T0" y="T1"/>
                    </a:cxn>
                    <a:cxn ang="T7">
                      <a:pos x="T2" y="T3"/>
                    </a:cxn>
                    <a:cxn ang="T8">
                      <a:pos x="T4" y="T5"/>
                    </a:cxn>
                  </a:cxnLst>
                  <a:rect l="T9" t="T10" r="T11" b="T12"/>
                  <a:pathLst>
                    <a:path w="87" h="210">
                      <a:moveTo>
                        <a:pt x="0" y="0"/>
                      </a:moveTo>
                      <a:cubicBezTo>
                        <a:pt x="31" y="35"/>
                        <a:pt x="63" y="70"/>
                        <a:pt x="75" y="105"/>
                      </a:cubicBezTo>
                      <a:cubicBezTo>
                        <a:pt x="87" y="140"/>
                        <a:pt x="75" y="193"/>
                        <a:pt x="75" y="210"/>
                      </a:cubicBezTo>
                    </a:path>
                  </a:pathLst>
                </a:custGeom>
                <a:noFill/>
                <a:ln w="19050" cap="flat" cmpd="sng">
                  <a:solidFill>
                    <a:srgbClr val="000000"/>
                  </a:solidFill>
                  <a:prstDash val="solid"/>
                  <a:round/>
                  <a:headEnd/>
                  <a:tailEnd/>
                </a:ln>
              </p:spPr>
              <p:txBody>
                <a:bodyPr/>
                <a:lstStyle/>
                <a:p>
                  <a:pPr algn="just" fontAlgn="auto">
                    <a:spcBef>
                      <a:spcPts val="0"/>
                    </a:spcBef>
                    <a:spcAft>
                      <a:spcPts val="0"/>
                    </a:spcAft>
                    <a:defRPr/>
                  </a:pPr>
                  <a:endParaRPr lang="zh-CN" altLang="en-US" sz="2800" kern="0">
                    <a:solidFill>
                      <a:srgbClr val="0000FF"/>
                    </a:solidFill>
                    <a:latin typeface="+mn-lt"/>
                    <a:ea typeface="+mn-ea"/>
                  </a:endParaRPr>
                </a:p>
              </p:txBody>
            </p:sp>
          </p:grpSp>
          <p:sp>
            <p:nvSpPr>
              <p:cNvPr id="105" name="Text Box 84"/>
              <p:cNvSpPr txBox="1">
                <a:spLocks noChangeArrowheads="1"/>
              </p:cNvSpPr>
              <p:nvPr/>
            </p:nvSpPr>
            <p:spPr bwMode="auto">
              <a:xfrm rot="19492848">
                <a:off x="3819" y="2378"/>
                <a:ext cx="272" cy="872"/>
              </a:xfrm>
              <a:prstGeom prst="rect">
                <a:avLst/>
              </a:prstGeom>
              <a:noFill/>
              <a:ln w="9525">
                <a:noFill/>
                <a:miter lim="800000"/>
                <a:headEnd/>
                <a:tailEnd/>
              </a:ln>
            </p:spPr>
            <p:txBody>
              <a:bodyPr>
                <a:spAutoFit/>
              </a:bodyPr>
              <a:lstStyle/>
              <a:p>
                <a:pPr algn="just" fontAlgn="auto">
                  <a:spcBef>
                    <a:spcPts val="0"/>
                  </a:spcBef>
                  <a:spcAft>
                    <a:spcPts val="0"/>
                  </a:spcAft>
                  <a:defRPr/>
                </a:pPr>
                <a:r>
                  <a:rPr lang="en-US" altLang="zh-CN" sz="2800" kern="0" dirty="0">
                    <a:solidFill>
                      <a:srgbClr val="0000FF"/>
                    </a:solidFill>
                    <a:latin typeface="+mn-lt"/>
                    <a:ea typeface="+mn-ea"/>
                  </a:rPr>
                  <a:t>λ</a:t>
                </a:r>
              </a:p>
              <a:p>
                <a:pPr algn="just" fontAlgn="auto">
                  <a:spcBef>
                    <a:spcPts val="0"/>
                  </a:spcBef>
                  <a:spcAft>
                    <a:spcPts val="0"/>
                  </a:spcAft>
                  <a:defRPr/>
                </a:pPr>
                <a:r>
                  <a:rPr lang="zh-CN" altLang="en-US" sz="2800" kern="0" dirty="0">
                    <a:solidFill>
                      <a:srgbClr val="0000FF"/>
                    </a:solidFill>
                    <a:latin typeface="+mn-lt"/>
                    <a:ea typeface="+mn-ea"/>
                  </a:rPr>
                  <a:t>一</a:t>
                </a:r>
                <a:endParaRPr lang="en-US" altLang="zh-CN" sz="2800" kern="0" dirty="0">
                  <a:solidFill>
                    <a:srgbClr val="0000FF"/>
                  </a:solidFill>
                  <a:latin typeface="+mn-lt"/>
                  <a:ea typeface="+mn-ea"/>
                </a:endParaRPr>
              </a:p>
              <a:p>
                <a:pPr algn="just" fontAlgn="auto">
                  <a:spcBef>
                    <a:spcPts val="0"/>
                  </a:spcBef>
                  <a:spcAft>
                    <a:spcPts val="0"/>
                  </a:spcAft>
                  <a:defRPr/>
                </a:pPr>
                <a:r>
                  <a:rPr lang="en-US" altLang="zh-CN" sz="2800" kern="0" dirty="0">
                    <a:solidFill>
                      <a:srgbClr val="0000FF"/>
                    </a:solidFill>
                    <a:latin typeface="+mn-lt"/>
                    <a:ea typeface="+mn-ea"/>
                  </a:rPr>
                  <a:t>2</a:t>
                </a:r>
              </a:p>
            </p:txBody>
          </p:sp>
        </p:grpSp>
        <p:sp>
          <p:nvSpPr>
            <p:cNvPr id="97" name="Text Box 84"/>
            <p:cNvSpPr txBox="1">
              <a:spLocks noChangeArrowheads="1"/>
            </p:cNvSpPr>
            <p:nvPr/>
          </p:nvSpPr>
          <p:spPr bwMode="auto">
            <a:xfrm rot="19492848">
              <a:off x="6564313" y="3905697"/>
              <a:ext cx="431800" cy="1384995"/>
            </a:xfrm>
            <a:prstGeom prst="rect">
              <a:avLst/>
            </a:prstGeom>
            <a:noFill/>
            <a:ln w="9525">
              <a:noFill/>
              <a:miter lim="800000"/>
              <a:headEnd/>
              <a:tailEnd/>
            </a:ln>
          </p:spPr>
          <p:txBody>
            <a:bodyPr>
              <a:spAutoFit/>
            </a:bodyPr>
            <a:lstStyle/>
            <a:p>
              <a:pPr algn="just" fontAlgn="auto">
                <a:spcBef>
                  <a:spcPts val="0"/>
                </a:spcBef>
                <a:spcAft>
                  <a:spcPts val="0"/>
                </a:spcAft>
                <a:defRPr/>
              </a:pPr>
              <a:r>
                <a:rPr lang="en-US" altLang="zh-CN" sz="2800" kern="0" dirty="0">
                  <a:solidFill>
                    <a:srgbClr val="0000FF"/>
                  </a:solidFill>
                  <a:latin typeface="+mn-lt"/>
                  <a:ea typeface="+mn-ea"/>
                </a:rPr>
                <a:t>λ</a:t>
              </a:r>
            </a:p>
            <a:p>
              <a:pPr algn="just" fontAlgn="auto">
                <a:spcBef>
                  <a:spcPts val="0"/>
                </a:spcBef>
                <a:spcAft>
                  <a:spcPts val="0"/>
                </a:spcAft>
                <a:defRPr/>
              </a:pPr>
              <a:r>
                <a:rPr lang="zh-CN" altLang="en-US" sz="2800" kern="0" dirty="0">
                  <a:solidFill>
                    <a:srgbClr val="0000FF"/>
                  </a:solidFill>
                  <a:latin typeface="+mn-lt"/>
                  <a:ea typeface="+mn-ea"/>
                </a:rPr>
                <a:t>一</a:t>
              </a:r>
              <a:endParaRPr lang="en-US" altLang="zh-CN" sz="2800" kern="0" dirty="0">
                <a:solidFill>
                  <a:srgbClr val="0000FF"/>
                </a:solidFill>
                <a:latin typeface="+mn-lt"/>
                <a:ea typeface="+mn-ea"/>
              </a:endParaRPr>
            </a:p>
            <a:p>
              <a:pPr algn="just" fontAlgn="auto">
                <a:spcBef>
                  <a:spcPts val="0"/>
                </a:spcBef>
                <a:spcAft>
                  <a:spcPts val="0"/>
                </a:spcAft>
                <a:defRPr/>
              </a:pPr>
              <a:r>
                <a:rPr lang="en-US" altLang="zh-CN" sz="2800" kern="0" dirty="0">
                  <a:solidFill>
                    <a:srgbClr val="0000FF"/>
                  </a:solidFill>
                  <a:latin typeface="+mn-lt"/>
                  <a:ea typeface="+mn-ea"/>
                </a:rPr>
                <a:t>2</a:t>
              </a:r>
            </a:p>
          </p:txBody>
        </p:sp>
        <p:sp>
          <p:nvSpPr>
            <p:cNvPr id="98" name="Text Box 84"/>
            <p:cNvSpPr txBox="1">
              <a:spLocks noChangeArrowheads="1"/>
            </p:cNvSpPr>
            <p:nvPr/>
          </p:nvSpPr>
          <p:spPr bwMode="auto">
            <a:xfrm rot="19492848">
              <a:off x="6762750" y="3772347"/>
              <a:ext cx="431800" cy="1384995"/>
            </a:xfrm>
            <a:prstGeom prst="rect">
              <a:avLst/>
            </a:prstGeom>
            <a:noFill/>
            <a:ln w="9525">
              <a:noFill/>
              <a:miter lim="800000"/>
              <a:headEnd/>
              <a:tailEnd/>
            </a:ln>
          </p:spPr>
          <p:txBody>
            <a:bodyPr>
              <a:spAutoFit/>
            </a:bodyPr>
            <a:lstStyle/>
            <a:p>
              <a:pPr algn="just" fontAlgn="auto">
                <a:spcBef>
                  <a:spcPts val="0"/>
                </a:spcBef>
                <a:spcAft>
                  <a:spcPts val="0"/>
                </a:spcAft>
                <a:defRPr/>
              </a:pPr>
              <a:r>
                <a:rPr lang="en-US" altLang="zh-CN" sz="2800" kern="0" dirty="0">
                  <a:solidFill>
                    <a:srgbClr val="0000FF"/>
                  </a:solidFill>
                  <a:latin typeface="+mn-lt"/>
                  <a:ea typeface="+mn-ea"/>
                </a:rPr>
                <a:t>λ</a:t>
              </a:r>
            </a:p>
            <a:p>
              <a:pPr algn="just" fontAlgn="auto">
                <a:spcBef>
                  <a:spcPts val="0"/>
                </a:spcBef>
                <a:spcAft>
                  <a:spcPts val="0"/>
                </a:spcAft>
                <a:defRPr/>
              </a:pPr>
              <a:r>
                <a:rPr lang="zh-CN" altLang="en-US" sz="2800" kern="0" dirty="0">
                  <a:solidFill>
                    <a:srgbClr val="0000FF"/>
                  </a:solidFill>
                  <a:latin typeface="+mn-lt"/>
                  <a:ea typeface="+mn-ea"/>
                </a:rPr>
                <a:t>一</a:t>
              </a:r>
              <a:endParaRPr lang="en-US" altLang="zh-CN" sz="2800" kern="0" dirty="0">
                <a:solidFill>
                  <a:srgbClr val="0000FF"/>
                </a:solidFill>
                <a:latin typeface="+mn-lt"/>
                <a:ea typeface="+mn-ea"/>
              </a:endParaRPr>
            </a:p>
            <a:p>
              <a:pPr algn="just" fontAlgn="auto">
                <a:spcBef>
                  <a:spcPts val="0"/>
                </a:spcBef>
                <a:spcAft>
                  <a:spcPts val="0"/>
                </a:spcAft>
                <a:defRPr/>
              </a:pPr>
              <a:r>
                <a:rPr lang="en-US" altLang="zh-CN" sz="2800" kern="0" dirty="0">
                  <a:solidFill>
                    <a:srgbClr val="0000FF"/>
                  </a:solidFill>
                  <a:latin typeface="+mn-lt"/>
                  <a:ea typeface="+mn-ea"/>
                </a:rPr>
                <a:t>2</a:t>
              </a:r>
            </a:p>
          </p:txBody>
        </p:sp>
        <p:sp>
          <p:nvSpPr>
            <p:cNvPr id="99" name="Text Box 84"/>
            <p:cNvSpPr txBox="1">
              <a:spLocks noChangeArrowheads="1"/>
            </p:cNvSpPr>
            <p:nvPr/>
          </p:nvSpPr>
          <p:spPr bwMode="auto">
            <a:xfrm rot="19492848">
              <a:off x="6932613" y="3624709"/>
              <a:ext cx="431800" cy="1384995"/>
            </a:xfrm>
            <a:prstGeom prst="rect">
              <a:avLst/>
            </a:prstGeom>
            <a:noFill/>
            <a:ln w="9525">
              <a:noFill/>
              <a:miter lim="800000"/>
              <a:headEnd/>
              <a:tailEnd/>
            </a:ln>
          </p:spPr>
          <p:txBody>
            <a:bodyPr>
              <a:spAutoFit/>
            </a:bodyPr>
            <a:lstStyle/>
            <a:p>
              <a:pPr algn="just" fontAlgn="auto">
                <a:spcBef>
                  <a:spcPts val="0"/>
                </a:spcBef>
                <a:spcAft>
                  <a:spcPts val="0"/>
                </a:spcAft>
                <a:defRPr/>
              </a:pPr>
              <a:r>
                <a:rPr lang="en-US" altLang="zh-CN" sz="2800" kern="0" dirty="0">
                  <a:solidFill>
                    <a:srgbClr val="0000FF"/>
                  </a:solidFill>
                  <a:latin typeface="+mn-lt"/>
                  <a:ea typeface="+mn-ea"/>
                </a:rPr>
                <a:t>λ</a:t>
              </a:r>
            </a:p>
            <a:p>
              <a:pPr algn="just" fontAlgn="auto">
                <a:spcBef>
                  <a:spcPts val="0"/>
                </a:spcBef>
                <a:spcAft>
                  <a:spcPts val="0"/>
                </a:spcAft>
                <a:defRPr/>
              </a:pPr>
              <a:r>
                <a:rPr lang="zh-CN" altLang="en-US" sz="2800" kern="0" dirty="0">
                  <a:solidFill>
                    <a:srgbClr val="0000FF"/>
                  </a:solidFill>
                  <a:latin typeface="+mn-lt"/>
                  <a:ea typeface="+mn-ea"/>
                </a:rPr>
                <a:t>一</a:t>
              </a:r>
              <a:endParaRPr lang="en-US" altLang="zh-CN" sz="2800" kern="0" dirty="0">
                <a:solidFill>
                  <a:srgbClr val="0000FF"/>
                </a:solidFill>
                <a:latin typeface="+mn-lt"/>
                <a:ea typeface="+mn-ea"/>
              </a:endParaRPr>
            </a:p>
            <a:p>
              <a:pPr algn="just" fontAlgn="auto">
                <a:spcBef>
                  <a:spcPts val="0"/>
                </a:spcBef>
                <a:spcAft>
                  <a:spcPts val="0"/>
                </a:spcAft>
                <a:defRPr/>
              </a:pPr>
              <a:r>
                <a:rPr lang="en-US" altLang="zh-CN" sz="2800" kern="0" dirty="0">
                  <a:solidFill>
                    <a:srgbClr val="0000FF"/>
                  </a:solidFill>
                  <a:latin typeface="+mn-lt"/>
                  <a:ea typeface="+mn-ea"/>
                </a:rPr>
                <a:t>2</a:t>
              </a:r>
            </a:p>
          </p:txBody>
        </p:sp>
      </p:grpSp>
      <mc:AlternateContent xmlns:mc="http://schemas.openxmlformats.org/markup-compatibility/2006" xmlns:a14="http://schemas.microsoft.com/office/drawing/2010/main">
        <mc:Choice Requires="a14">
          <p:sp>
            <p:nvSpPr>
              <p:cNvPr id="72" name="矩形 71"/>
              <p:cNvSpPr/>
              <p:nvPr/>
            </p:nvSpPr>
            <p:spPr>
              <a:xfrm>
                <a:off x="968471" y="366884"/>
                <a:ext cx="2412905"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func>
                        <m:funcPr>
                          <m:ctrlPr>
                            <a:rPr lang="en-US" altLang="zh-CN" sz="2800" b="0" i="1" smtClean="0">
                              <a:solidFill>
                                <a:srgbClr val="0000FF"/>
                              </a:solidFill>
                              <a:latin typeface="Cambria Math"/>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sin</m:t>
                          </m:r>
                        </m:fName>
                        <m:e>
                          <m:r>
                            <a:rPr lang="zh-CN" altLang="en-US" sz="2800" b="0" i="1" smtClean="0">
                              <a:solidFill>
                                <a:srgbClr val="0000FF"/>
                              </a:solidFill>
                              <a:latin typeface="Cambria Math" panose="02040503050406030204" pitchFamily="18" charset="0"/>
                              <a:ea typeface="Cambria Math" panose="02040503050406030204" pitchFamily="18" charset="0"/>
                            </a:rPr>
                            <m:t>𝜃</m:t>
                          </m:r>
                        </m:e>
                      </m:func>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𝑘</m:t>
                      </m:r>
                      <m:f>
                        <m:fPr>
                          <m:ctrlPr>
                            <a:rPr lang="en-US" altLang="zh-CN" sz="2800" b="0" i="1" smtClean="0">
                              <a:solidFill>
                                <a:srgbClr val="0000FF"/>
                              </a:solidFill>
                              <a:latin typeface="Cambria Math"/>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solidFill>
                    <a:srgbClr val="0000FF"/>
                  </a:solidFill>
                </a:endParaRPr>
              </a:p>
            </p:txBody>
          </p:sp>
        </mc:Choice>
        <mc:Fallback xmlns="">
          <p:sp>
            <p:nvSpPr>
              <p:cNvPr id="72" name="矩形 71"/>
              <p:cNvSpPr>
                <a:spLocks noRot="1" noChangeAspect="1" noMove="1" noResize="1" noEditPoints="1" noAdjustHandles="1" noChangeArrowheads="1" noChangeShapeType="1" noTextEdit="1"/>
              </p:cNvSpPr>
              <p:nvPr/>
            </p:nvSpPr>
            <p:spPr>
              <a:xfrm>
                <a:off x="968471" y="366884"/>
                <a:ext cx="2412905" cy="90774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3694000" y="617039"/>
                <a:ext cx="21457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𝑘</m:t>
                      </m:r>
                      <m:r>
                        <a:rPr lang="en-US" altLang="zh-CN" sz="2800" b="0" i="1" smtClean="0">
                          <a:solidFill>
                            <a:srgbClr val="0000FF"/>
                          </a:solidFill>
                          <a:latin typeface="Cambria Math" panose="02040503050406030204" pitchFamily="18" charset="0"/>
                          <a:ea typeface="Cambria Math" panose="02040503050406030204" pitchFamily="18" charset="0"/>
                        </a:rPr>
                        <m:t>=1,2,3,⋯</m:t>
                      </m:r>
                    </m:oMath>
                  </m:oMathPara>
                </a14:m>
                <a:endParaRPr lang="zh-CN" altLang="en-US" sz="2800" dirty="0">
                  <a:solidFill>
                    <a:srgbClr val="0000FF"/>
                  </a:solidFill>
                </a:endParaRPr>
              </a:p>
            </p:txBody>
          </p:sp>
        </mc:Choice>
        <mc:Fallback xmlns="">
          <p:sp>
            <p:nvSpPr>
              <p:cNvPr id="73" name="矩形 72"/>
              <p:cNvSpPr>
                <a:spLocks noRot="1" noChangeAspect="1" noMove="1" noResize="1" noEditPoints="1" noAdjustHandles="1" noChangeArrowheads="1" noChangeShapeType="1" noTextEdit="1"/>
              </p:cNvSpPr>
              <p:nvPr/>
            </p:nvSpPr>
            <p:spPr>
              <a:xfrm>
                <a:off x="3694000" y="617039"/>
                <a:ext cx="2145716"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p:cNvSpPr/>
              <p:nvPr/>
            </p:nvSpPr>
            <p:spPr>
              <a:xfrm>
                <a:off x="2379497" y="4211538"/>
                <a:ext cx="52931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m:oMathPara>
                </a14:m>
                <a:endParaRPr lang="zh-CN" altLang="en-US" sz="2800" dirty="0">
                  <a:solidFill>
                    <a:srgbClr val="0000FF"/>
                  </a:solidFill>
                </a:endParaRPr>
              </a:p>
            </p:txBody>
          </p:sp>
        </mc:Choice>
        <mc:Fallback xmlns="">
          <p:sp>
            <p:nvSpPr>
              <p:cNvPr id="74" name="矩形 73"/>
              <p:cNvSpPr>
                <a:spLocks noRot="1" noChangeAspect="1" noMove="1" noResize="1" noEditPoints="1" noAdjustHandles="1" noChangeArrowheads="1" noChangeShapeType="1" noTextEdit="1"/>
              </p:cNvSpPr>
              <p:nvPr/>
            </p:nvSpPr>
            <p:spPr>
              <a:xfrm>
                <a:off x="2379497" y="4211538"/>
                <a:ext cx="529311"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p:cNvSpPr/>
              <p:nvPr/>
            </p:nvSpPr>
            <p:spPr>
              <a:xfrm>
                <a:off x="2377220" y="2548107"/>
                <a:ext cx="51520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zh-CN" altLang="en-US" sz="2800" dirty="0">
                  <a:solidFill>
                    <a:srgbClr val="0000FF"/>
                  </a:solidFill>
                </a:endParaRPr>
              </a:p>
            </p:txBody>
          </p:sp>
        </mc:Choice>
        <mc:Fallback xmlns="">
          <p:sp>
            <p:nvSpPr>
              <p:cNvPr id="75" name="矩形 74"/>
              <p:cNvSpPr>
                <a:spLocks noRot="1" noChangeAspect="1" noMove="1" noResize="1" noEditPoints="1" noAdjustHandles="1" noChangeArrowheads="1" noChangeShapeType="1" noTextEdit="1"/>
              </p:cNvSpPr>
              <p:nvPr/>
            </p:nvSpPr>
            <p:spPr>
              <a:xfrm>
                <a:off x="2377220" y="2548107"/>
                <a:ext cx="515206"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p:cNvSpPr/>
              <p:nvPr/>
            </p:nvSpPr>
            <p:spPr>
              <a:xfrm>
                <a:off x="3202641" y="3544339"/>
                <a:ext cx="5146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𝐶</m:t>
                      </m:r>
                    </m:oMath>
                  </m:oMathPara>
                </a14:m>
                <a:endParaRPr lang="zh-CN" altLang="en-US" sz="2800" dirty="0">
                  <a:solidFill>
                    <a:srgbClr val="0000FF"/>
                  </a:solidFill>
                </a:endParaRPr>
              </a:p>
            </p:txBody>
          </p:sp>
        </mc:Choice>
        <mc:Fallback xmlns="">
          <p:sp>
            <p:nvSpPr>
              <p:cNvPr id="76" name="矩形 75"/>
              <p:cNvSpPr>
                <a:spLocks noRot="1" noChangeAspect="1" noMove="1" noResize="1" noEditPoints="1" noAdjustHandles="1" noChangeArrowheads="1" noChangeShapeType="1" noTextEdit="1"/>
              </p:cNvSpPr>
              <p:nvPr/>
            </p:nvSpPr>
            <p:spPr>
              <a:xfrm>
                <a:off x="3202641" y="3544339"/>
                <a:ext cx="514628"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p:cNvSpPr/>
              <p:nvPr/>
            </p:nvSpPr>
            <p:spPr>
              <a:xfrm>
                <a:off x="3445727" y="2518882"/>
                <a:ext cx="49654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solidFill>
                    <a:srgbClr val="0000FF"/>
                  </a:solidFill>
                </a:endParaRPr>
              </a:p>
            </p:txBody>
          </p:sp>
        </mc:Choice>
        <mc:Fallback xmlns="">
          <p:sp>
            <p:nvSpPr>
              <p:cNvPr id="77" name="矩形 76"/>
              <p:cNvSpPr>
                <a:spLocks noRot="1" noChangeAspect="1" noMove="1" noResize="1" noEditPoints="1" noAdjustHandles="1" noChangeArrowheads="1" noChangeShapeType="1" noTextEdit="1"/>
              </p:cNvSpPr>
              <p:nvPr/>
            </p:nvSpPr>
            <p:spPr>
              <a:xfrm>
                <a:off x="3445727" y="2518882"/>
                <a:ext cx="496546"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p:cNvSpPr/>
              <p:nvPr/>
            </p:nvSpPr>
            <p:spPr>
              <a:xfrm>
                <a:off x="5692011" y="4211892"/>
                <a:ext cx="52931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m:oMathPara>
                </a14:m>
                <a:endParaRPr lang="zh-CN" altLang="en-US" sz="2800" dirty="0">
                  <a:solidFill>
                    <a:srgbClr val="0000FF"/>
                  </a:solidFill>
                </a:endParaRPr>
              </a:p>
            </p:txBody>
          </p:sp>
        </mc:Choice>
        <mc:Fallback xmlns="">
          <p:sp>
            <p:nvSpPr>
              <p:cNvPr id="78" name="矩形 77"/>
              <p:cNvSpPr>
                <a:spLocks noRot="1" noChangeAspect="1" noMove="1" noResize="1" noEditPoints="1" noAdjustHandles="1" noChangeArrowheads="1" noChangeShapeType="1" noTextEdit="1"/>
              </p:cNvSpPr>
              <p:nvPr/>
            </p:nvSpPr>
            <p:spPr>
              <a:xfrm>
                <a:off x="5692011" y="4211892"/>
                <a:ext cx="529311"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p:cNvSpPr/>
              <p:nvPr/>
            </p:nvSpPr>
            <p:spPr>
              <a:xfrm>
                <a:off x="5717444" y="2451476"/>
                <a:ext cx="51520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zh-CN" altLang="en-US" sz="2800" dirty="0">
                  <a:solidFill>
                    <a:srgbClr val="0000FF"/>
                  </a:solidFill>
                </a:endParaRPr>
              </a:p>
            </p:txBody>
          </p:sp>
        </mc:Choice>
        <mc:Fallback xmlns="">
          <p:sp>
            <p:nvSpPr>
              <p:cNvPr id="79" name="矩形 78"/>
              <p:cNvSpPr>
                <a:spLocks noRot="1" noChangeAspect="1" noMove="1" noResize="1" noEditPoints="1" noAdjustHandles="1" noChangeArrowheads="1" noChangeShapeType="1" noTextEdit="1"/>
              </p:cNvSpPr>
              <p:nvPr/>
            </p:nvSpPr>
            <p:spPr>
              <a:xfrm>
                <a:off x="5717444" y="2451476"/>
                <a:ext cx="515206"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p:cNvSpPr/>
              <p:nvPr/>
            </p:nvSpPr>
            <p:spPr>
              <a:xfrm>
                <a:off x="6625941" y="3325068"/>
                <a:ext cx="5146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𝐶</m:t>
                      </m:r>
                    </m:oMath>
                  </m:oMathPara>
                </a14:m>
                <a:endParaRPr lang="zh-CN" altLang="en-US" sz="2800" dirty="0">
                  <a:solidFill>
                    <a:srgbClr val="0000FF"/>
                  </a:solidFill>
                </a:endParaRPr>
              </a:p>
            </p:txBody>
          </p:sp>
        </mc:Choice>
        <mc:Fallback xmlns="">
          <p:sp>
            <p:nvSpPr>
              <p:cNvPr id="80" name="矩形 79"/>
              <p:cNvSpPr>
                <a:spLocks noRot="1" noChangeAspect="1" noMove="1" noResize="1" noEditPoints="1" noAdjustHandles="1" noChangeArrowheads="1" noChangeShapeType="1" noTextEdit="1"/>
              </p:cNvSpPr>
              <p:nvPr/>
            </p:nvSpPr>
            <p:spPr>
              <a:xfrm>
                <a:off x="6625941" y="3325068"/>
                <a:ext cx="514628"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p:cNvSpPr/>
              <p:nvPr/>
            </p:nvSpPr>
            <p:spPr>
              <a:xfrm>
                <a:off x="6343556" y="2491934"/>
                <a:ext cx="49654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solidFill>
                    <a:srgbClr val="0000FF"/>
                  </a:solidFill>
                </a:endParaRPr>
              </a:p>
            </p:txBody>
          </p:sp>
        </mc:Choice>
        <mc:Fallback xmlns="">
          <p:sp>
            <p:nvSpPr>
              <p:cNvPr id="81" name="矩形 80"/>
              <p:cNvSpPr>
                <a:spLocks noRot="1" noChangeAspect="1" noMove="1" noResize="1" noEditPoints="1" noAdjustHandles="1" noChangeArrowheads="1" noChangeShapeType="1" noTextEdit="1"/>
              </p:cNvSpPr>
              <p:nvPr/>
            </p:nvSpPr>
            <p:spPr>
              <a:xfrm>
                <a:off x="6343556" y="2491934"/>
                <a:ext cx="496546"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矩形 81"/>
              <p:cNvSpPr/>
              <p:nvPr/>
            </p:nvSpPr>
            <p:spPr>
              <a:xfrm>
                <a:off x="3408909" y="3758013"/>
                <a:ext cx="127900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func>
                        <m:funcPr>
                          <m:ctrlPr>
                            <a:rPr lang="en-US" altLang="zh-CN" sz="2800" b="0" i="1" smtClean="0">
                              <a:solidFill>
                                <a:srgbClr val="0000FF"/>
                              </a:solidFill>
                              <a:latin typeface="Cambria Math"/>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sin</m:t>
                          </m:r>
                        </m:fName>
                        <m:e>
                          <m:r>
                            <a:rPr lang="zh-CN" altLang="en-US" sz="2800" b="0" i="1" smtClean="0">
                              <a:solidFill>
                                <a:srgbClr val="0000FF"/>
                              </a:solidFill>
                              <a:latin typeface="Cambria Math" panose="02040503050406030204" pitchFamily="18" charset="0"/>
                              <a:ea typeface="Cambria Math" panose="02040503050406030204" pitchFamily="18" charset="0"/>
                            </a:rPr>
                            <m:t>𝜃</m:t>
                          </m:r>
                        </m:e>
                      </m:func>
                    </m:oMath>
                  </m:oMathPara>
                </a14:m>
                <a:endParaRPr lang="zh-CN" altLang="en-US" sz="2800" dirty="0">
                  <a:solidFill>
                    <a:srgbClr val="0000FF"/>
                  </a:solidFill>
                </a:endParaRPr>
              </a:p>
            </p:txBody>
          </p:sp>
        </mc:Choice>
        <mc:Fallback xmlns="">
          <p:sp>
            <p:nvSpPr>
              <p:cNvPr id="82" name="矩形 81"/>
              <p:cNvSpPr>
                <a:spLocks noRot="1" noChangeAspect="1" noMove="1" noResize="1" noEditPoints="1" noAdjustHandles="1" noChangeArrowheads="1" noChangeShapeType="1" noTextEdit="1"/>
              </p:cNvSpPr>
              <p:nvPr/>
            </p:nvSpPr>
            <p:spPr>
              <a:xfrm>
                <a:off x="3408909" y="3758013"/>
                <a:ext cx="1279004"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矩形 82"/>
              <p:cNvSpPr/>
              <p:nvPr/>
            </p:nvSpPr>
            <p:spPr>
              <a:xfrm>
                <a:off x="6892342" y="3440754"/>
                <a:ext cx="127900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func>
                        <m:funcPr>
                          <m:ctrlPr>
                            <a:rPr lang="en-US" altLang="zh-CN" sz="2800" b="0" i="1" smtClean="0">
                              <a:solidFill>
                                <a:srgbClr val="0000FF"/>
                              </a:solidFill>
                              <a:latin typeface="Cambria Math"/>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sin</m:t>
                          </m:r>
                        </m:fName>
                        <m:e>
                          <m:r>
                            <a:rPr lang="zh-CN" altLang="en-US" sz="2800" b="0" i="1" smtClean="0">
                              <a:solidFill>
                                <a:srgbClr val="0000FF"/>
                              </a:solidFill>
                              <a:latin typeface="Cambria Math" panose="02040503050406030204" pitchFamily="18" charset="0"/>
                              <a:ea typeface="Cambria Math" panose="02040503050406030204" pitchFamily="18" charset="0"/>
                            </a:rPr>
                            <m:t>𝜃</m:t>
                          </m:r>
                        </m:e>
                      </m:func>
                    </m:oMath>
                  </m:oMathPara>
                </a14:m>
                <a:endParaRPr lang="zh-CN" altLang="en-US" sz="2800" dirty="0">
                  <a:solidFill>
                    <a:srgbClr val="0000FF"/>
                  </a:solidFill>
                </a:endParaRPr>
              </a:p>
            </p:txBody>
          </p:sp>
        </mc:Choice>
        <mc:Fallback xmlns="">
          <p:sp>
            <p:nvSpPr>
              <p:cNvPr id="83" name="矩形 82"/>
              <p:cNvSpPr>
                <a:spLocks noRot="1" noChangeAspect="1" noMove="1" noResize="1" noEditPoints="1" noAdjustHandles="1" noChangeArrowheads="1" noChangeShapeType="1" noTextEdit="1"/>
              </p:cNvSpPr>
              <p:nvPr/>
            </p:nvSpPr>
            <p:spPr>
              <a:xfrm>
                <a:off x="6892342" y="3440754"/>
                <a:ext cx="1279004"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p:cNvSpPr/>
              <p:nvPr/>
            </p:nvSpPr>
            <p:spPr>
              <a:xfrm>
                <a:off x="2305295" y="3520098"/>
                <a:ext cx="6705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𝐴</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84" name="矩形 83"/>
              <p:cNvSpPr>
                <a:spLocks noRot="1" noChangeAspect="1" noMove="1" noResize="1" noEditPoints="1" noAdjustHandles="1" noChangeArrowheads="1" noChangeShapeType="1" noTextEdit="1"/>
              </p:cNvSpPr>
              <p:nvPr/>
            </p:nvSpPr>
            <p:spPr>
              <a:xfrm>
                <a:off x="2305295" y="3520098"/>
                <a:ext cx="670568" cy="52322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p:cNvSpPr/>
              <p:nvPr/>
            </p:nvSpPr>
            <p:spPr>
              <a:xfrm>
                <a:off x="2478080" y="5430642"/>
                <a:ext cx="3789051"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func>
                        <m:funcPr>
                          <m:ctrlPr>
                            <a:rPr lang="en-US" altLang="zh-CN" sz="2800" b="0" i="1" smtClean="0">
                              <a:solidFill>
                                <a:srgbClr val="0000FF"/>
                              </a:solidFill>
                              <a:latin typeface="Cambria Math"/>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sin</m:t>
                          </m:r>
                        </m:fName>
                        <m:e>
                          <m:r>
                            <a:rPr lang="zh-CN" altLang="en-US" sz="2800" b="0" i="1" smtClean="0">
                              <a:solidFill>
                                <a:srgbClr val="0000FF"/>
                              </a:solidFill>
                              <a:latin typeface="Cambria Math" panose="02040503050406030204" pitchFamily="18" charset="0"/>
                              <a:ea typeface="Cambria Math" panose="02040503050406030204" pitchFamily="18" charset="0"/>
                            </a:rPr>
                            <m:t>𝜃</m:t>
                          </m:r>
                        </m:e>
                      </m:func>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𝑘</m:t>
                      </m:r>
                      <m:f>
                        <m:fPr>
                          <m:ctrlPr>
                            <a:rPr lang="en-US" altLang="zh-CN" sz="2800" b="0" i="1" smtClean="0">
                              <a:solidFill>
                                <a:srgbClr val="0000FF"/>
                              </a:solidFill>
                              <a:latin typeface="Cambria Math"/>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𝑘</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i="1" dirty="0">
                  <a:solidFill>
                    <a:srgbClr val="0000FF"/>
                  </a:solidFill>
                </a:endParaRPr>
              </a:p>
            </p:txBody>
          </p:sp>
        </mc:Choice>
        <mc:Fallback xmlns="">
          <p:sp>
            <p:nvSpPr>
              <p:cNvPr id="85" name="矩形 84"/>
              <p:cNvSpPr>
                <a:spLocks noRot="1" noChangeAspect="1" noMove="1" noResize="1" noEditPoints="1" noAdjustHandles="1" noChangeArrowheads="1" noChangeShapeType="1" noTextEdit="1"/>
              </p:cNvSpPr>
              <p:nvPr/>
            </p:nvSpPr>
            <p:spPr>
              <a:xfrm>
                <a:off x="2478080" y="5430642"/>
                <a:ext cx="3789051" cy="907749"/>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p:cNvSpPr/>
              <p:nvPr/>
            </p:nvSpPr>
            <p:spPr>
              <a:xfrm>
                <a:off x="6458986" y="5651844"/>
                <a:ext cx="21457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𝑘</m:t>
                      </m:r>
                      <m:r>
                        <a:rPr lang="en-US" altLang="zh-CN" sz="2800" b="0" i="1" smtClean="0">
                          <a:solidFill>
                            <a:srgbClr val="0000FF"/>
                          </a:solidFill>
                          <a:latin typeface="Cambria Math" panose="02040503050406030204" pitchFamily="18" charset="0"/>
                          <a:ea typeface="Cambria Math" panose="02040503050406030204" pitchFamily="18" charset="0"/>
                        </a:rPr>
                        <m:t>=1,2,3,⋯</m:t>
                      </m:r>
                    </m:oMath>
                  </m:oMathPara>
                </a14:m>
                <a:endParaRPr lang="zh-CN" altLang="en-US" sz="2800" dirty="0">
                  <a:solidFill>
                    <a:srgbClr val="0000FF"/>
                  </a:solidFill>
                </a:endParaRPr>
              </a:p>
            </p:txBody>
          </p:sp>
        </mc:Choice>
        <mc:Fallback xmlns="">
          <p:sp>
            <p:nvSpPr>
              <p:cNvPr id="86" name="矩形 85"/>
              <p:cNvSpPr>
                <a:spLocks noRot="1" noChangeAspect="1" noMove="1" noResize="1" noEditPoints="1" noAdjustHandles="1" noChangeArrowheads="1" noChangeShapeType="1" noTextEdit="1"/>
              </p:cNvSpPr>
              <p:nvPr/>
            </p:nvSpPr>
            <p:spPr>
              <a:xfrm>
                <a:off x="6458986" y="5651844"/>
                <a:ext cx="2145716" cy="523220"/>
              </a:xfrm>
              <a:prstGeom prst="rect">
                <a:avLst/>
              </a:prstGeom>
              <a:blipFill>
                <a:blip r:embed="rId1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396308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89159"/>
                                        </p:tgtEl>
                                        <p:attrNameLst>
                                          <p:attrName>style.visibility</p:attrName>
                                        </p:attrNameLst>
                                      </p:cBhvr>
                                      <p:to>
                                        <p:strVal val="visible"/>
                                      </p:to>
                                    </p:set>
                                    <p:animEffect transition="in" filter="wipe(left)">
                                      <p:cBhvr>
                                        <p:cTn id="7" dur="500"/>
                                        <p:tgtEl>
                                          <p:spTgt spid="8915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wipe(left)">
                                      <p:cBhvr>
                                        <p:cTn id="11" dur="500"/>
                                        <p:tgtEl>
                                          <p:spTgt spid="7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wipe(left)">
                                      <p:cBhvr>
                                        <p:cTn id="15" dur="500"/>
                                        <p:tgtEl>
                                          <p:spTgt spid="7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92"/>
                                        </p:tgtEl>
                                        <p:attrNameLst>
                                          <p:attrName>style.visibility</p:attrName>
                                        </p:attrNameLst>
                                      </p:cBhvr>
                                      <p:to>
                                        <p:strVal val="visible"/>
                                      </p:to>
                                    </p:set>
                                    <p:animEffect transition="in" filter="wipe(left)">
                                      <p:cBhvr>
                                        <p:cTn id="20" dur="500"/>
                                        <p:tgtEl>
                                          <p:spTgt spid="9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75"/>
                                        </p:tgtEl>
                                        <p:attrNameLst>
                                          <p:attrName>style.visibility</p:attrName>
                                        </p:attrNameLst>
                                      </p:cBhvr>
                                      <p:to>
                                        <p:strVal val="visible"/>
                                      </p:to>
                                    </p:set>
                                    <p:animEffect transition="in" filter="wipe(left)">
                                      <p:cBhvr>
                                        <p:cTn id="28" dur="500"/>
                                        <p:tgtEl>
                                          <p:spTgt spid="75"/>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wipe(left)">
                                      <p:cBhvr>
                                        <p:cTn id="31" dur="500"/>
                                        <p:tgtEl>
                                          <p:spTgt spid="84"/>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74"/>
                                        </p:tgtEl>
                                        <p:attrNameLst>
                                          <p:attrName>style.visibility</p:attrName>
                                        </p:attrNameLst>
                                      </p:cBhvr>
                                      <p:to>
                                        <p:strVal val="visible"/>
                                      </p:to>
                                    </p:set>
                                    <p:animEffect transition="in" filter="wipe(left)">
                                      <p:cBhvr>
                                        <p:cTn id="34" dur="500"/>
                                        <p:tgtEl>
                                          <p:spTgt spid="74"/>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76"/>
                                        </p:tgtEl>
                                        <p:attrNameLst>
                                          <p:attrName>style.visibility</p:attrName>
                                        </p:attrNameLst>
                                      </p:cBhvr>
                                      <p:to>
                                        <p:strVal val="visible"/>
                                      </p:to>
                                    </p:set>
                                    <p:animEffect transition="in" filter="wipe(left)">
                                      <p:cBhvr>
                                        <p:cTn id="37" dur="500"/>
                                        <p:tgtEl>
                                          <p:spTgt spid="76"/>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77"/>
                                        </p:tgtEl>
                                        <p:attrNameLst>
                                          <p:attrName>style.visibility</p:attrName>
                                        </p:attrNameLst>
                                      </p:cBhvr>
                                      <p:to>
                                        <p:strVal val="visible"/>
                                      </p:to>
                                    </p:set>
                                    <p:animEffect transition="in" filter="wipe(left)">
                                      <p:cBhvr>
                                        <p:cTn id="40" dur="500"/>
                                        <p:tgtEl>
                                          <p:spTgt spid="77"/>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82"/>
                                        </p:tgtEl>
                                        <p:attrNameLst>
                                          <p:attrName>style.visibility</p:attrName>
                                        </p:attrNameLst>
                                      </p:cBhvr>
                                      <p:to>
                                        <p:strVal val="visible"/>
                                      </p:to>
                                    </p:set>
                                    <p:animEffect transition="in" filter="wipe(left)">
                                      <p:cBhvr>
                                        <p:cTn id="43" dur="500"/>
                                        <p:tgtEl>
                                          <p:spTgt spid="82"/>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wipe(left)">
                                      <p:cBhvr>
                                        <p:cTn id="48" dur="500"/>
                                        <p:tgtEl>
                                          <p:spTgt spid="8"/>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79"/>
                                        </p:tgtEl>
                                        <p:attrNameLst>
                                          <p:attrName>style.visibility</p:attrName>
                                        </p:attrNameLst>
                                      </p:cBhvr>
                                      <p:to>
                                        <p:strVal val="visible"/>
                                      </p:to>
                                    </p:set>
                                    <p:animEffect transition="in" filter="wipe(left)">
                                      <p:cBhvr>
                                        <p:cTn id="51" dur="500"/>
                                        <p:tgtEl>
                                          <p:spTgt spid="79"/>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78"/>
                                        </p:tgtEl>
                                        <p:attrNameLst>
                                          <p:attrName>style.visibility</p:attrName>
                                        </p:attrNameLst>
                                      </p:cBhvr>
                                      <p:to>
                                        <p:strVal val="visible"/>
                                      </p:to>
                                    </p:set>
                                    <p:animEffect transition="in" filter="wipe(left)">
                                      <p:cBhvr>
                                        <p:cTn id="54" dur="500"/>
                                        <p:tgtEl>
                                          <p:spTgt spid="78"/>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80"/>
                                        </p:tgtEl>
                                        <p:attrNameLst>
                                          <p:attrName>style.visibility</p:attrName>
                                        </p:attrNameLst>
                                      </p:cBhvr>
                                      <p:to>
                                        <p:strVal val="visible"/>
                                      </p:to>
                                    </p:set>
                                    <p:animEffect transition="in" filter="wipe(left)">
                                      <p:cBhvr>
                                        <p:cTn id="57" dur="500"/>
                                        <p:tgtEl>
                                          <p:spTgt spid="80"/>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81"/>
                                        </p:tgtEl>
                                        <p:attrNameLst>
                                          <p:attrName>style.visibility</p:attrName>
                                        </p:attrNameLst>
                                      </p:cBhvr>
                                      <p:to>
                                        <p:strVal val="visible"/>
                                      </p:to>
                                    </p:set>
                                    <p:animEffect transition="in" filter="wipe(left)">
                                      <p:cBhvr>
                                        <p:cTn id="60" dur="500"/>
                                        <p:tgtEl>
                                          <p:spTgt spid="81"/>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83"/>
                                        </p:tgtEl>
                                        <p:attrNameLst>
                                          <p:attrName>style.visibility</p:attrName>
                                        </p:attrNameLst>
                                      </p:cBhvr>
                                      <p:to>
                                        <p:strVal val="visible"/>
                                      </p:to>
                                    </p:set>
                                    <p:animEffect transition="in" filter="wipe(left)">
                                      <p:cBhvr>
                                        <p:cTn id="63" dur="500"/>
                                        <p:tgtEl>
                                          <p:spTgt spid="8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95"/>
                                        </p:tgtEl>
                                        <p:attrNameLst>
                                          <p:attrName>style.visibility</p:attrName>
                                        </p:attrNameLst>
                                      </p:cBhvr>
                                      <p:to>
                                        <p:strVal val="visible"/>
                                      </p:to>
                                    </p:set>
                                    <p:animEffect transition="in" filter="wipe(left)">
                                      <p:cBhvr>
                                        <p:cTn id="68" dur="500"/>
                                        <p:tgtEl>
                                          <p:spTgt spid="95"/>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85"/>
                                        </p:tgtEl>
                                        <p:attrNameLst>
                                          <p:attrName>style.visibility</p:attrName>
                                        </p:attrNameLst>
                                      </p:cBhvr>
                                      <p:to>
                                        <p:strVal val="visible"/>
                                      </p:to>
                                    </p:set>
                                    <p:animEffect transition="in" filter="wipe(left)">
                                      <p:cBhvr>
                                        <p:cTn id="73" dur="500"/>
                                        <p:tgtEl>
                                          <p:spTgt spid="85"/>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86"/>
                                        </p:tgtEl>
                                        <p:attrNameLst>
                                          <p:attrName>style.visibility</p:attrName>
                                        </p:attrNameLst>
                                      </p:cBhvr>
                                      <p:to>
                                        <p:strVal val="visible"/>
                                      </p:to>
                                    </p:set>
                                    <p:animEffect transition="in" filter="wipe(left)">
                                      <p:cBhvr>
                                        <p:cTn id="78"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5" grpId="0"/>
      <p:bldP spid="72" grpId="0"/>
      <p:bldP spid="73" grpId="0"/>
      <p:bldP spid="74" grpId="0"/>
      <p:bldP spid="75" grpId="0"/>
      <p:bldP spid="76" grpId="0"/>
      <p:bldP spid="77" grpId="0"/>
      <p:bldP spid="78" grpId="0"/>
      <p:bldP spid="79" grpId="0"/>
      <p:bldP spid="80" grpId="0"/>
      <p:bldP spid="81" grpId="0"/>
      <p:bldP spid="82" grpId="0"/>
      <p:bldP spid="83" grpId="0"/>
      <p:bldP spid="84" grpId="0"/>
      <p:bldP spid="85" grpId="0"/>
      <p:bldP spid="8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5" name="Rectangle 39"/>
              <p:cNvSpPr>
                <a:spLocks noChangeArrowheads="1"/>
              </p:cNvSpPr>
              <p:nvPr/>
            </p:nvSpPr>
            <p:spPr bwMode="auto">
              <a:xfrm>
                <a:off x="776478" y="1398689"/>
                <a:ext cx="6911593" cy="52540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2800" dirty="0">
                    <a:solidFill>
                      <a:srgbClr val="0000FF"/>
                    </a:solidFill>
                    <a:latin typeface="+mn-ea"/>
                    <a:ea typeface="+mn-ea"/>
                  </a:rPr>
                  <a:t>缝分成奇数个“半波带”</a:t>
                </a:r>
                <a:r>
                  <a:rPr kumimoji="1" lang="en-US" altLang="zh-CN" sz="2800" dirty="0">
                    <a:solidFill>
                      <a:srgbClr val="0000FF"/>
                    </a:solidFill>
                    <a:latin typeface="+mn-ea"/>
                    <a:ea typeface="+mn-ea"/>
                  </a:rPr>
                  <a:t>, </a:t>
                </a:r>
                <a14:m>
                  <m:oMath xmlns:m="http://schemas.openxmlformats.org/officeDocument/2006/math">
                    <m:r>
                      <a:rPr lang="en-US" altLang="zh-CN" sz="2800" i="1">
                        <a:solidFill>
                          <a:srgbClr val="0000FF"/>
                        </a:solidFill>
                        <a:latin typeface="Cambria Math" panose="02040503050406030204" pitchFamily="18" charset="0"/>
                        <a:ea typeface="+mn-ea"/>
                      </a:rPr>
                      <m:t>𝑃</m:t>
                    </m:r>
                  </m:oMath>
                </a14:m>
                <a:r>
                  <a:rPr kumimoji="1" lang="zh-CN" altLang="en-US" sz="2800" dirty="0">
                    <a:solidFill>
                      <a:srgbClr val="0000FF"/>
                    </a:solidFill>
                    <a:latin typeface="+mn-ea"/>
                    <a:ea typeface="+mn-ea"/>
                  </a:rPr>
                  <a:t>为明纹。</a:t>
                </a:r>
              </a:p>
            </p:txBody>
          </p:sp>
        </mc:Choice>
        <mc:Fallback xmlns="">
          <p:sp>
            <p:nvSpPr>
              <p:cNvPr id="85" name="Rectangle 39"/>
              <p:cNvSpPr>
                <a:spLocks noRot="1" noChangeAspect="1" noMove="1" noResize="1" noEditPoints="1" noAdjustHandles="1" noChangeArrowheads="1" noChangeShapeType="1" noTextEdit="1"/>
              </p:cNvSpPr>
              <p:nvPr/>
            </p:nvSpPr>
            <p:spPr bwMode="auto">
              <a:xfrm>
                <a:off x="776478" y="1398689"/>
                <a:ext cx="6911593" cy="525401"/>
              </a:xfrm>
              <a:prstGeom prst="rect">
                <a:avLst/>
              </a:prstGeom>
              <a:blipFill>
                <a:blip r:embed="rId3"/>
                <a:stretch>
                  <a:fillRect l="-1764" t="-11494" b="-3103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86" name="Text Box 41"/>
          <p:cNvSpPr txBox="1">
            <a:spLocks noChangeArrowheads="1"/>
          </p:cNvSpPr>
          <p:nvPr/>
        </p:nvSpPr>
        <p:spPr bwMode="auto">
          <a:xfrm>
            <a:off x="770923" y="5550975"/>
            <a:ext cx="1884362" cy="523220"/>
          </a:xfrm>
          <a:prstGeom prst="rect">
            <a:avLst/>
          </a:prstGeom>
          <a:noFill/>
          <a:ln w="9525">
            <a:noFill/>
            <a:miter lim="800000"/>
            <a:headEnd/>
            <a:tailEnd/>
          </a:ln>
        </p:spPr>
        <p:txBody>
          <a:bodyPr>
            <a:spAutoFit/>
          </a:bodyPr>
          <a:lstStyle/>
          <a:p>
            <a:pPr fontAlgn="auto">
              <a:spcBef>
                <a:spcPct val="50000"/>
              </a:spcBef>
              <a:spcAft>
                <a:spcPts val="0"/>
              </a:spcAft>
              <a:defRPr/>
            </a:pPr>
            <a:r>
              <a:rPr kumimoji="1" lang="zh-CN" altLang="en-US" sz="2800" kern="0" dirty="0">
                <a:solidFill>
                  <a:srgbClr val="0000FF"/>
                </a:solidFill>
                <a:latin typeface="+mn-ea"/>
                <a:ea typeface="+mn-ea"/>
              </a:rPr>
              <a:t>明纹条件：</a:t>
            </a:r>
          </a:p>
        </p:txBody>
      </p:sp>
      <p:pic>
        <p:nvPicPr>
          <p:cNvPr id="91191" name="Picture 125" descr="BD14868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478" y="752857"/>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72" name="矩形 71"/>
              <p:cNvSpPr/>
              <p:nvPr/>
            </p:nvSpPr>
            <p:spPr>
              <a:xfrm>
                <a:off x="1058360" y="442785"/>
                <a:ext cx="3336939"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func>
                        <m:funcPr>
                          <m:ctrlPr>
                            <a:rPr lang="en-US" altLang="zh-CN" sz="2800" b="0" i="1" smtClean="0">
                              <a:solidFill>
                                <a:srgbClr val="0000FF"/>
                              </a:solidFill>
                              <a:latin typeface="Cambria Math"/>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r>
                            <a:rPr lang="zh-CN" altLang="en-US" sz="2800" b="0" i="1" smtClean="0">
                              <a:solidFill>
                                <a:srgbClr val="0000FF"/>
                              </a:solidFill>
                              <a:latin typeface="Cambria Math" panose="02040503050406030204" pitchFamily="18" charset="0"/>
                              <a:ea typeface="+mn-ea"/>
                            </a:rPr>
                            <m:t>𝜃</m:t>
                          </m:r>
                        </m:e>
                      </m:func>
                      <m:r>
                        <a:rPr lang="en-US" altLang="zh-CN" sz="2800" b="0" i="1" smtClean="0">
                          <a:solidFill>
                            <a:srgbClr val="0000FF"/>
                          </a:solidFill>
                          <a:latin typeface="Cambria Math" panose="02040503050406030204" pitchFamily="18" charset="0"/>
                          <a:ea typeface="+mn-ea"/>
                        </a:rPr>
                        <m:t>=</m:t>
                      </m:r>
                      <m:d>
                        <m:dPr>
                          <m:ctrlPr>
                            <a:rPr lang="en-US" altLang="zh-CN" sz="2800" b="0" i="1" smtClean="0">
                              <a:solidFill>
                                <a:srgbClr val="0000FF"/>
                              </a:solidFill>
                              <a:latin typeface="Cambria Math"/>
                              <a:ea typeface="+mn-ea"/>
                            </a:rPr>
                          </m:ctrlPr>
                        </m:dPr>
                        <m:e>
                          <m:r>
                            <a:rPr lang="en-US" altLang="zh-CN" sz="2800" b="0" i="1" smtClean="0">
                              <a:solidFill>
                                <a:srgbClr val="0000FF"/>
                              </a:solidFill>
                              <a:latin typeface="Cambria Math" panose="02040503050406030204" pitchFamily="18" charset="0"/>
                              <a:ea typeface="+mn-ea"/>
                            </a:rPr>
                            <m:t>2</m:t>
                          </m:r>
                          <m:r>
                            <a:rPr lang="en-US" altLang="zh-CN" sz="2800" b="0" i="1" smtClean="0">
                              <a:solidFill>
                                <a:srgbClr val="0000FF"/>
                              </a:solidFill>
                              <a:latin typeface="Cambria Math" panose="02040503050406030204" pitchFamily="18" charset="0"/>
                              <a:ea typeface="+mn-ea"/>
                            </a:rPr>
                            <m:t>𝑘</m:t>
                          </m:r>
                          <m:r>
                            <a:rPr lang="en-US" altLang="zh-CN" sz="2800" b="0" i="1" smtClean="0">
                              <a:solidFill>
                                <a:srgbClr val="0000FF"/>
                              </a:solidFill>
                              <a:latin typeface="Cambria Math" panose="02040503050406030204" pitchFamily="18" charset="0"/>
                              <a:ea typeface="+mn-ea"/>
                            </a:rPr>
                            <m:t>+1</m:t>
                          </m:r>
                        </m:e>
                      </m:d>
                      <m:f>
                        <m:fPr>
                          <m:ctrlPr>
                            <a:rPr lang="en-US" altLang="zh-CN" sz="2800" b="0" i="1" smtClean="0">
                              <a:solidFill>
                                <a:srgbClr val="0000FF"/>
                              </a:solidFill>
                              <a:latin typeface="Cambria Math"/>
                              <a:ea typeface="+mn-ea"/>
                            </a:rPr>
                          </m:ctrlPr>
                        </m:fPr>
                        <m:num>
                          <m:r>
                            <m:rPr>
                              <m:sty m:val="p"/>
                            </m:rPr>
                            <a:rPr lang="el-GR" altLang="zh-CN" sz="2800" i="1">
                              <a:solidFill>
                                <a:srgbClr val="0000FF"/>
                              </a:solidFill>
                              <a:latin typeface="Cambria Math" panose="02040503050406030204" pitchFamily="18" charset="0"/>
                              <a:ea typeface="+mn-ea"/>
                            </a:rPr>
                            <m:t>λ</m:t>
                          </m:r>
                        </m:num>
                        <m:den>
                          <m:r>
                            <a:rPr lang="en-US" altLang="zh-CN" sz="2800" b="0" i="1" smtClean="0">
                              <a:solidFill>
                                <a:srgbClr val="0000FF"/>
                              </a:solidFill>
                              <a:latin typeface="Cambria Math" panose="02040503050406030204" pitchFamily="18" charset="0"/>
                              <a:ea typeface="+mn-ea"/>
                            </a:rPr>
                            <m:t>2</m:t>
                          </m:r>
                        </m:den>
                      </m:f>
                    </m:oMath>
                  </m:oMathPara>
                </a14:m>
                <a:endParaRPr lang="zh-CN" altLang="en-US" sz="2800" i="1" dirty="0">
                  <a:solidFill>
                    <a:srgbClr val="0000FF"/>
                  </a:solidFill>
                  <a:latin typeface="+mn-ea"/>
                  <a:ea typeface="+mn-ea"/>
                </a:endParaRPr>
              </a:p>
            </p:txBody>
          </p:sp>
        </mc:Choice>
        <mc:Fallback xmlns="">
          <p:sp>
            <p:nvSpPr>
              <p:cNvPr id="72" name="矩形 71"/>
              <p:cNvSpPr>
                <a:spLocks noRot="1" noChangeAspect="1" noMove="1" noResize="1" noEditPoints="1" noAdjustHandles="1" noChangeArrowheads="1" noChangeShapeType="1" noTextEdit="1"/>
              </p:cNvSpPr>
              <p:nvPr/>
            </p:nvSpPr>
            <p:spPr>
              <a:xfrm>
                <a:off x="1058360" y="442785"/>
                <a:ext cx="3336939" cy="90774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4944883" y="663988"/>
                <a:ext cx="21457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𝑘</m:t>
                      </m:r>
                      <m:r>
                        <a:rPr lang="en-US" altLang="zh-CN" sz="2800" b="0" i="1" smtClean="0">
                          <a:solidFill>
                            <a:srgbClr val="0000FF"/>
                          </a:solidFill>
                          <a:latin typeface="Cambria Math" panose="02040503050406030204" pitchFamily="18" charset="0"/>
                          <a:ea typeface="+mn-ea"/>
                        </a:rPr>
                        <m:t>=1,2,3,⋯</m:t>
                      </m:r>
                    </m:oMath>
                  </m:oMathPara>
                </a14:m>
                <a:endParaRPr lang="zh-CN" altLang="en-US" sz="2800" dirty="0">
                  <a:solidFill>
                    <a:srgbClr val="0000FF"/>
                  </a:solidFill>
                  <a:latin typeface="+mn-ea"/>
                  <a:ea typeface="+mn-ea"/>
                </a:endParaRPr>
              </a:p>
            </p:txBody>
          </p:sp>
        </mc:Choice>
        <mc:Fallback xmlns="">
          <p:sp>
            <p:nvSpPr>
              <p:cNvPr id="73" name="矩形 72"/>
              <p:cNvSpPr>
                <a:spLocks noRot="1" noChangeAspect="1" noMove="1" noResize="1" noEditPoints="1" noAdjustHandles="1" noChangeArrowheads="1" noChangeShapeType="1" noTextEdit="1"/>
              </p:cNvSpPr>
              <p:nvPr/>
            </p:nvSpPr>
            <p:spPr>
              <a:xfrm>
                <a:off x="4944883" y="663988"/>
                <a:ext cx="2145716"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p:cNvSpPr/>
              <p:nvPr/>
            </p:nvSpPr>
            <p:spPr>
              <a:xfrm>
                <a:off x="2538603" y="5305972"/>
                <a:ext cx="3604641"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func>
                        <m:funcPr>
                          <m:ctrlPr>
                            <a:rPr lang="en-US" altLang="zh-CN" sz="2800" b="0" i="1" smtClean="0">
                              <a:solidFill>
                                <a:srgbClr val="0000FF"/>
                              </a:solidFill>
                              <a:latin typeface="Cambria Math"/>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r>
                            <a:rPr lang="zh-CN" altLang="en-US" sz="2800" b="0" i="1" smtClean="0">
                              <a:solidFill>
                                <a:srgbClr val="0000FF"/>
                              </a:solidFill>
                              <a:latin typeface="Cambria Math" panose="02040503050406030204" pitchFamily="18" charset="0"/>
                              <a:ea typeface="+mn-ea"/>
                            </a:rPr>
                            <m:t>𝜃</m:t>
                          </m:r>
                        </m:e>
                      </m:func>
                      <m:r>
                        <a:rPr lang="en-US" altLang="zh-CN" sz="2800" b="0" i="1" smtClean="0">
                          <a:solidFill>
                            <a:srgbClr val="0000FF"/>
                          </a:solidFill>
                          <a:latin typeface="Cambria Math" panose="02040503050406030204" pitchFamily="18" charset="0"/>
                          <a:ea typeface="+mn-ea"/>
                        </a:rPr>
                        <m:t>=±</m:t>
                      </m:r>
                      <m:d>
                        <m:dPr>
                          <m:ctrlPr>
                            <a:rPr lang="en-US" altLang="zh-CN" sz="2800" b="0" i="1" smtClean="0">
                              <a:solidFill>
                                <a:srgbClr val="0000FF"/>
                              </a:solidFill>
                              <a:latin typeface="Cambria Math"/>
                              <a:ea typeface="+mn-ea"/>
                            </a:rPr>
                          </m:ctrlPr>
                        </m:dPr>
                        <m:e>
                          <m:r>
                            <a:rPr lang="en-US" altLang="zh-CN" sz="2800" b="0" i="1" smtClean="0">
                              <a:solidFill>
                                <a:srgbClr val="0000FF"/>
                              </a:solidFill>
                              <a:latin typeface="Cambria Math" panose="02040503050406030204" pitchFamily="18" charset="0"/>
                              <a:ea typeface="+mn-ea"/>
                            </a:rPr>
                            <m:t>2</m:t>
                          </m:r>
                          <m:r>
                            <a:rPr lang="en-US" altLang="zh-CN" sz="2800" b="0" i="1" smtClean="0">
                              <a:solidFill>
                                <a:srgbClr val="0000FF"/>
                              </a:solidFill>
                              <a:latin typeface="Cambria Math" panose="02040503050406030204" pitchFamily="18" charset="0"/>
                              <a:ea typeface="+mn-ea"/>
                            </a:rPr>
                            <m:t>𝑘</m:t>
                          </m:r>
                          <m:r>
                            <a:rPr lang="en-US" altLang="zh-CN" sz="2800" b="0" i="1" smtClean="0">
                              <a:solidFill>
                                <a:srgbClr val="0000FF"/>
                              </a:solidFill>
                              <a:latin typeface="Cambria Math" panose="02040503050406030204" pitchFamily="18" charset="0"/>
                              <a:ea typeface="+mn-ea"/>
                            </a:rPr>
                            <m:t>+1</m:t>
                          </m:r>
                        </m:e>
                      </m:d>
                      <m:f>
                        <m:fPr>
                          <m:ctrlPr>
                            <a:rPr lang="en-US" altLang="zh-CN" sz="2800" b="0" i="1" smtClean="0">
                              <a:solidFill>
                                <a:srgbClr val="0000FF"/>
                              </a:solidFill>
                              <a:latin typeface="Cambria Math"/>
                              <a:ea typeface="+mn-ea"/>
                            </a:rPr>
                          </m:ctrlPr>
                        </m:fPr>
                        <m:num>
                          <m:r>
                            <m:rPr>
                              <m:sty m:val="p"/>
                            </m:rPr>
                            <a:rPr lang="el-GR" altLang="zh-CN" sz="2800" i="1">
                              <a:solidFill>
                                <a:srgbClr val="0000FF"/>
                              </a:solidFill>
                              <a:latin typeface="Cambria Math" panose="02040503050406030204" pitchFamily="18" charset="0"/>
                              <a:ea typeface="+mn-ea"/>
                            </a:rPr>
                            <m:t>λ</m:t>
                          </m:r>
                        </m:num>
                        <m:den>
                          <m:r>
                            <a:rPr lang="en-US" altLang="zh-CN" sz="2800" b="0" i="1" smtClean="0">
                              <a:solidFill>
                                <a:srgbClr val="0000FF"/>
                              </a:solidFill>
                              <a:latin typeface="Cambria Math" panose="02040503050406030204" pitchFamily="18" charset="0"/>
                              <a:ea typeface="+mn-ea"/>
                            </a:rPr>
                            <m:t>2</m:t>
                          </m:r>
                        </m:den>
                      </m:f>
                    </m:oMath>
                  </m:oMathPara>
                </a14:m>
                <a:endParaRPr lang="zh-CN" altLang="en-US" sz="2800" i="1" dirty="0">
                  <a:solidFill>
                    <a:srgbClr val="0000FF"/>
                  </a:solidFill>
                  <a:latin typeface="+mn-ea"/>
                  <a:ea typeface="+mn-ea"/>
                </a:endParaRPr>
              </a:p>
            </p:txBody>
          </p:sp>
        </mc:Choice>
        <mc:Fallback xmlns="">
          <p:sp>
            <p:nvSpPr>
              <p:cNvPr id="74" name="矩形 73"/>
              <p:cNvSpPr>
                <a:spLocks noRot="1" noChangeAspect="1" noMove="1" noResize="1" noEditPoints="1" noAdjustHandles="1" noChangeArrowheads="1" noChangeShapeType="1" noTextEdit="1"/>
              </p:cNvSpPr>
              <p:nvPr/>
            </p:nvSpPr>
            <p:spPr>
              <a:xfrm>
                <a:off x="2538603" y="5305972"/>
                <a:ext cx="3604641" cy="90774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p:cNvSpPr/>
              <p:nvPr/>
            </p:nvSpPr>
            <p:spPr>
              <a:xfrm>
                <a:off x="6425126" y="5527175"/>
                <a:ext cx="21457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𝑘</m:t>
                      </m:r>
                      <m:r>
                        <a:rPr lang="en-US" altLang="zh-CN" sz="2800" b="0" i="1" smtClean="0">
                          <a:solidFill>
                            <a:srgbClr val="0000FF"/>
                          </a:solidFill>
                          <a:latin typeface="Cambria Math" panose="02040503050406030204" pitchFamily="18" charset="0"/>
                          <a:ea typeface="+mn-ea"/>
                        </a:rPr>
                        <m:t>=1,2,3,⋯</m:t>
                      </m:r>
                    </m:oMath>
                  </m:oMathPara>
                </a14:m>
                <a:endParaRPr lang="zh-CN" altLang="en-US" sz="2800" dirty="0">
                  <a:solidFill>
                    <a:srgbClr val="0000FF"/>
                  </a:solidFill>
                  <a:latin typeface="+mn-ea"/>
                  <a:ea typeface="+mn-ea"/>
                </a:endParaRPr>
              </a:p>
            </p:txBody>
          </p:sp>
        </mc:Choice>
        <mc:Fallback xmlns="">
          <p:sp>
            <p:nvSpPr>
              <p:cNvPr id="75" name="矩形 74"/>
              <p:cNvSpPr>
                <a:spLocks noRot="1" noChangeAspect="1" noMove="1" noResize="1" noEditPoints="1" noAdjustHandles="1" noChangeArrowheads="1" noChangeShapeType="1" noTextEdit="1"/>
              </p:cNvSpPr>
              <p:nvPr/>
            </p:nvSpPr>
            <p:spPr>
              <a:xfrm>
                <a:off x="6425126" y="5527175"/>
                <a:ext cx="2145716" cy="523220"/>
              </a:xfrm>
              <a:prstGeom prst="rect">
                <a:avLst/>
              </a:prstGeom>
              <a:blipFill>
                <a:blip r:embed="rId8"/>
                <a:stretch>
                  <a:fillRect/>
                </a:stretch>
              </a:blipFill>
            </p:spPr>
            <p:txBody>
              <a:bodyPr/>
              <a:lstStyle/>
              <a:p>
                <a:r>
                  <a:rPr lang="zh-CN" altLang="en-US">
                    <a:noFill/>
                  </a:rPr>
                  <a:t> </a:t>
                </a:r>
              </a:p>
            </p:txBody>
          </p:sp>
        </mc:Fallback>
      </mc:AlternateContent>
      <p:grpSp>
        <p:nvGrpSpPr>
          <p:cNvPr id="2" name="组合 1"/>
          <p:cNvGrpSpPr/>
          <p:nvPr/>
        </p:nvGrpSpPr>
        <p:grpSpPr>
          <a:xfrm>
            <a:off x="1373187" y="2387690"/>
            <a:ext cx="4699456" cy="2461852"/>
            <a:chOff x="1373187" y="2387690"/>
            <a:chExt cx="4699456" cy="2461852"/>
          </a:xfrm>
        </p:grpSpPr>
        <p:grpSp>
          <p:nvGrpSpPr>
            <p:cNvPr id="78" name="Group 15"/>
            <p:cNvGrpSpPr>
              <a:grpSpLocks/>
            </p:cNvGrpSpPr>
            <p:nvPr/>
          </p:nvGrpSpPr>
          <p:grpSpPr bwMode="auto">
            <a:xfrm>
              <a:off x="1373187" y="2387690"/>
              <a:ext cx="4665663" cy="2461852"/>
              <a:chOff x="528" y="481"/>
              <a:chExt cx="3024" cy="1779"/>
            </a:xfrm>
          </p:grpSpPr>
          <p:sp>
            <p:nvSpPr>
              <p:cNvPr id="80" name="Freeform 16" descr="浅色上对角线"/>
              <p:cNvSpPr>
                <a:spLocks/>
              </p:cNvSpPr>
              <p:nvPr/>
            </p:nvSpPr>
            <p:spPr bwMode="auto">
              <a:xfrm>
                <a:off x="1166" y="1564"/>
                <a:ext cx="280" cy="686"/>
              </a:xfrm>
              <a:custGeom>
                <a:avLst/>
                <a:gdLst>
                  <a:gd name="T0" fmla="*/ 0 w 280"/>
                  <a:gd name="T1" fmla="*/ 0 h 686"/>
                  <a:gd name="T2" fmla="*/ 280 w 280"/>
                  <a:gd name="T3" fmla="*/ 668 h 686"/>
                  <a:gd name="T4" fmla="*/ 200 w 280"/>
                  <a:gd name="T5" fmla="*/ 686 h 686"/>
                  <a:gd name="T6" fmla="*/ 20 w 280"/>
                  <a:gd name="T7" fmla="*/ 244 h 686"/>
                  <a:gd name="T8" fmla="*/ 0 w 280"/>
                  <a:gd name="T9" fmla="*/ 0 h 686"/>
                  <a:gd name="T10" fmla="*/ 0 60000 65536"/>
                  <a:gd name="T11" fmla="*/ 0 60000 65536"/>
                  <a:gd name="T12" fmla="*/ 0 60000 65536"/>
                  <a:gd name="T13" fmla="*/ 0 60000 65536"/>
                  <a:gd name="T14" fmla="*/ 0 60000 65536"/>
                  <a:gd name="T15" fmla="*/ 0 w 280"/>
                  <a:gd name="T16" fmla="*/ 0 h 686"/>
                  <a:gd name="T17" fmla="*/ 280 w 280"/>
                  <a:gd name="T18" fmla="*/ 686 h 686"/>
                </a:gdLst>
                <a:ahLst/>
                <a:cxnLst>
                  <a:cxn ang="T10">
                    <a:pos x="T0" y="T1"/>
                  </a:cxn>
                  <a:cxn ang="T11">
                    <a:pos x="T2" y="T3"/>
                  </a:cxn>
                  <a:cxn ang="T12">
                    <a:pos x="T4" y="T5"/>
                  </a:cxn>
                  <a:cxn ang="T13">
                    <a:pos x="T6" y="T7"/>
                  </a:cxn>
                  <a:cxn ang="T14">
                    <a:pos x="T8" y="T9"/>
                  </a:cxn>
                </a:cxnLst>
                <a:rect l="T15" t="T16" r="T17" b="T18"/>
                <a:pathLst>
                  <a:path w="280" h="686">
                    <a:moveTo>
                      <a:pt x="0" y="0"/>
                    </a:moveTo>
                    <a:lnTo>
                      <a:pt x="280" y="668"/>
                    </a:lnTo>
                    <a:lnTo>
                      <a:pt x="200" y="686"/>
                    </a:lnTo>
                    <a:lnTo>
                      <a:pt x="20" y="244"/>
                    </a:lnTo>
                    <a:lnTo>
                      <a:pt x="0" y="0"/>
                    </a:lnTo>
                    <a:close/>
                  </a:path>
                </a:pathLst>
              </a:custGeom>
              <a:blipFill dpi="0" rotWithShape="0">
                <a:blip r:embed="rId9"/>
                <a:srcRect/>
                <a:tile tx="0" ty="0" sx="100000" sy="100000" flip="none" algn="tl"/>
              </a:blipFill>
              <a:ln>
                <a:noFill/>
              </a:ln>
              <a:extLst>
                <a:ext uri="{91240B29-F687-4F45-9708-019B960494DF}">
                  <a14:hiddenLine xmlns:a14="http://schemas.microsoft.com/office/drawing/2010/main" w="9525">
                    <a:solidFill>
                      <a:srgbClr val="000000"/>
                    </a:solidFill>
                    <a:round/>
                    <a:headEnd/>
                    <a:tailEnd type="none" w="sm" len="lg"/>
                  </a14:hiddenLine>
                </a:ext>
              </a:extLst>
            </p:spPr>
            <p:txBody>
              <a:bodyPr wrap="none"/>
              <a:lstStyle/>
              <a:p>
                <a:endParaRPr lang="zh-CN" altLang="en-US">
                  <a:latin typeface="+mn-ea"/>
                  <a:ea typeface="+mn-ea"/>
                </a:endParaRPr>
              </a:p>
            </p:txBody>
          </p:sp>
          <p:sp>
            <p:nvSpPr>
              <p:cNvPr id="81" name="Freeform 17" descr="浅色上对角线"/>
              <p:cNvSpPr>
                <a:spLocks/>
              </p:cNvSpPr>
              <p:nvPr/>
            </p:nvSpPr>
            <p:spPr bwMode="auto">
              <a:xfrm>
                <a:off x="1152" y="1064"/>
                <a:ext cx="460" cy="1124"/>
              </a:xfrm>
              <a:custGeom>
                <a:avLst/>
                <a:gdLst>
                  <a:gd name="T0" fmla="*/ 12 w 460"/>
                  <a:gd name="T1" fmla="*/ 0 h 1124"/>
                  <a:gd name="T2" fmla="*/ 460 w 460"/>
                  <a:gd name="T3" fmla="*/ 1084 h 1124"/>
                  <a:gd name="T4" fmla="*/ 380 w 460"/>
                  <a:gd name="T5" fmla="*/ 1124 h 1124"/>
                  <a:gd name="T6" fmla="*/ 0 w 460"/>
                  <a:gd name="T7" fmla="*/ 259 h 1124"/>
                  <a:gd name="T8" fmla="*/ 12 w 460"/>
                  <a:gd name="T9" fmla="*/ 0 h 1124"/>
                  <a:gd name="T10" fmla="*/ 0 60000 65536"/>
                  <a:gd name="T11" fmla="*/ 0 60000 65536"/>
                  <a:gd name="T12" fmla="*/ 0 60000 65536"/>
                  <a:gd name="T13" fmla="*/ 0 60000 65536"/>
                  <a:gd name="T14" fmla="*/ 0 60000 65536"/>
                  <a:gd name="T15" fmla="*/ 0 w 460"/>
                  <a:gd name="T16" fmla="*/ 0 h 1124"/>
                  <a:gd name="T17" fmla="*/ 460 w 460"/>
                  <a:gd name="T18" fmla="*/ 1124 h 1124"/>
                </a:gdLst>
                <a:ahLst/>
                <a:cxnLst>
                  <a:cxn ang="T10">
                    <a:pos x="T0" y="T1"/>
                  </a:cxn>
                  <a:cxn ang="T11">
                    <a:pos x="T2" y="T3"/>
                  </a:cxn>
                  <a:cxn ang="T12">
                    <a:pos x="T4" y="T5"/>
                  </a:cxn>
                  <a:cxn ang="T13">
                    <a:pos x="T6" y="T7"/>
                  </a:cxn>
                  <a:cxn ang="T14">
                    <a:pos x="T8" y="T9"/>
                  </a:cxn>
                </a:cxnLst>
                <a:rect l="T15" t="T16" r="T17" b="T18"/>
                <a:pathLst>
                  <a:path w="460" h="1124">
                    <a:moveTo>
                      <a:pt x="12" y="0"/>
                    </a:moveTo>
                    <a:lnTo>
                      <a:pt x="460" y="1084"/>
                    </a:lnTo>
                    <a:lnTo>
                      <a:pt x="380" y="1124"/>
                    </a:lnTo>
                    <a:lnTo>
                      <a:pt x="0" y="259"/>
                    </a:lnTo>
                    <a:lnTo>
                      <a:pt x="12" y="0"/>
                    </a:lnTo>
                    <a:close/>
                  </a:path>
                </a:pathLst>
              </a:custGeom>
              <a:blipFill dpi="0" rotWithShape="0">
                <a:blip r:embed="rId9"/>
                <a:srcRect/>
                <a:tile tx="0" ty="0" sx="100000" sy="100000" flip="none" algn="tl"/>
              </a:blipFill>
              <a:ln>
                <a:noFill/>
              </a:ln>
              <a:extLst>
                <a:ext uri="{91240B29-F687-4F45-9708-019B960494DF}">
                  <a14:hiddenLine xmlns:a14="http://schemas.microsoft.com/office/drawing/2010/main" w="9525">
                    <a:solidFill>
                      <a:srgbClr val="000000"/>
                    </a:solidFill>
                    <a:round/>
                    <a:headEnd/>
                    <a:tailEnd type="none" w="sm" len="lg"/>
                  </a14:hiddenLine>
                </a:ext>
              </a:extLst>
            </p:spPr>
            <p:txBody>
              <a:bodyPr wrap="none"/>
              <a:lstStyle/>
              <a:p>
                <a:endParaRPr lang="zh-CN" altLang="en-US">
                  <a:latin typeface="+mn-ea"/>
                  <a:ea typeface="+mn-ea"/>
                </a:endParaRPr>
              </a:p>
            </p:txBody>
          </p:sp>
          <p:sp>
            <p:nvSpPr>
              <p:cNvPr id="82" name="Freeform 18" descr="浅色横线"/>
              <p:cNvSpPr>
                <a:spLocks/>
              </p:cNvSpPr>
              <p:nvPr/>
            </p:nvSpPr>
            <p:spPr bwMode="auto">
              <a:xfrm>
                <a:off x="1166" y="1328"/>
                <a:ext cx="376" cy="892"/>
              </a:xfrm>
              <a:custGeom>
                <a:avLst/>
                <a:gdLst>
                  <a:gd name="T0" fmla="*/ 0 w 376"/>
                  <a:gd name="T1" fmla="*/ 0 h 892"/>
                  <a:gd name="T2" fmla="*/ 376 w 376"/>
                  <a:gd name="T3" fmla="*/ 864 h 892"/>
                  <a:gd name="T4" fmla="*/ 274 w 376"/>
                  <a:gd name="T5" fmla="*/ 892 h 892"/>
                  <a:gd name="T6" fmla="*/ 48 w 376"/>
                  <a:gd name="T7" fmla="*/ 344 h 892"/>
                  <a:gd name="T8" fmla="*/ 0 w 376"/>
                  <a:gd name="T9" fmla="*/ 240 h 892"/>
                  <a:gd name="T10" fmla="*/ 0 w 376"/>
                  <a:gd name="T11" fmla="*/ 0 h 892"/>
                  <a:gd name="T12" fmla="*/ 0 60000 65536"/>
                  <a:gd name="T13" fmla="*/ 0 60000 65536"/>
                  <a:gd name="T14" fmla="*/ 0 60000 65536"/>
                  <a:gd name="T15" fmla="*/ 0 60000 65536"/>
                  <a:gd name="T16" fmla="*/ 0 60000 65536"/>
                  <a:gd name="T17" fmla="*/ 0 60000 65536"/>
                  <a:gd name="T18" fmla="*/ 0 w 376"/>
                  <a:gd name="T19" fmla="*/ 0 h 892"/>
                  <a:gd name="T20" fmla="*/ 376 w 376"/>
                  <a:gd name="T21" fmla="*/ 892 h 892"/>
                </a:gdLst>
                <a:ahLst/>
                <a:cxnLst>
                  <a:cxn ang="T12">
                    <a:pos x="T0" y="T1"/>
                  </a:cxn>
                  <a:cxn ang="T13">
                    <a:pos x="T2" y="T3"/>
                  </a:cxn>
                  <a:cxn ang="T14">
                    <a:pos x="T4" y="T5"/>
                  </a:cxn>
                  <a:cxn ang="T15">
                    <a:pos x="T6" y="T7"/>
                  </a:cxn>
                  <a:cxn ang="T16">
                    <a:pos x="T8" y="T9"/>
                  </a:cxn>
                  <a:cxn ang="T17">
                    <a:pos x="T10" y="T11"/>
                  </a:cxn>
                </a:cxnLst>
                <a:rect l="T18" t="T19" r="T20" b="T21"/>
                <a:pathLst>
                  <a:path w="376" h="892">
                    <a:moveTo>
                      <a:pt x="0" y="0"/>
                    </a:moveTo>
                    <a:lnTo>
                      <a:pt x="376" y="864"/>
                    </a:lnTo>
                    <a:lnTo>
                      <a:pt x="274" y="892"/>
                    </a:lnTo>
                    <a:lnTo>
                      <a:pt x="48" y="344"/>
                    </a:lnTo>
                    <a:lnTo>
                      <a:pt x="0" y="240"/>
                    </a:lnTo>
                    <a:lnTo>
                      <a:pt x="0" y="0"/>
                    </a:lnTo>
                    <a:close/>
                  </a:path>
                </a:pathLst>
              </a:custGeom>
              <a:blipFill dpi="0" rotWithShape="0">
                <a:blip r:embed="rId10"/>
                <a:srcRect/>
                <a:tile tx="0" ty="0" sx="100000" sy="100000" flip="none" algn="tl"/>
              </a:blipFill>
              <a:ln>
                <a:noFill/>
              </a:ln>
              <a:extLst>
                <a:ext uri="{91240B29-F687-4F45-9708-019B960494DF}">
                  <a14:hiddenLine xmlns:a14="http://schemas.microsoft.com/office/drawing/2010/main" w="9525">
                    <a:solidFill>
                      <a:srgbClr val="000000"/>
                    </a:solidFill>
                    <a:round/>
                    <a:headEnd/>
                    <a:tailEnd type="none" w="sm" len="lg"/>
                  </a14:hiddenLine>
                </a:ext>
              </a:extLst>
            </p:spPr>
            <p:txBody>
              <a:bodyPr wrap="none"/>
              <a:lstStyle/>
              <a:p>
                <a:endParaRPr lang="zh-CN" altLang="en-US">
                  <a:latin typeface="+mn-ea"/>
                  <a:ea typeface="+mn-ea"/>
                </a:endParaRPr>
              </a:p>
            </p:txBody>
          </p:sp>
          <p:grpSp>
            <p:nvGrpSpPr>
              <p:cNvPr id="83" name="Group 19"/>
              <p:cNvGrpSpPr>
                <a:grpSpLocks/>
              </p:cNvGrpSpPr>
              <p:nvPr/>
            </p:nvGrpSpPr>
            <p:grpSpPr bwMode="auto">
              <a:xfrm>
                <a:off x="1152" y="1056"/>
                <a:ext cx="460" cy="1204"/>
                <a:chOff x="3236" y="2880"/>
                <a:chExt cx="460" cy="1204"/>
              </a:xfrm>
            </p:grpSpPr>
            <p:sp>
              <p:nvSpPr>
                <p:cNvPr id="147" name="Freeform 20" descr="宽上对角线"/>
                <p:cNvSpPr>
                  <a:spLocks/>
                </p:cNvSpPr>
                <p:nvPr/>
              </p:nvSpPr>
              <p:spPr bwMode="auto">
                <a:xfrm>
                  <a:off x="3252" y="3624"/>
                  <a:ext cx="188" cy="460"/>
                </a:xfrm>
                <a:custGeom>
                  <a:avLst/>
                  <a:gdLst>
                    <a:gd name="T0" fmla="*/ 0 w 188"/>
                    <a:gd name="T1" fmla="*/ 0 h 460"/>
                    <a:gd name="T2" fmla="*/ 188 w 188"/>
                    <a:gd name="T3" fmla="*/ 460 h 460"/>
                    <a:gd name="T4" fmla="*/ 0 60000 65536"/>
                    <a:gd name="T5" fmla="*/ 0 60000 65536"/>
                    <a:gd name="T6" fmla="*/ 0 w 188"/>
                    <a:gd name="T7" fmla="*/ 0 h 460"/>
                    <a:gd name="T8" fmla="*/ 188 w 188"/>
                    <a:gd name="T9" fmla="*/ 460 h 460"/>
                  </a:gdLst>
                  <a:ahLst/>
                  <a:cxnLst>
                    <a:cxn ang="T4">
                      <a:pos x="T0" y="T1"/>
                    </a:cxn>
                    <a:cxn ang="T5">
                      <a:pos x="T2" y="T3"/>
                    </a:cxn>
                  </a:cxnLst>
                  <a:rect l="T6" t="T7" r="T8" b="T9"/>
                  <a:pathLst>
                    <a:path w="188" h="460">
                      <a:moveTo>
                        <a:pt x="0" y="0"/>
                      </a:moveTo>
                      <a:lnTo>
                        <a:pt x="188" y="460"/>
                      </a:lnTo>
                    </a:path>
                  </a:pathLst>
                </a:custGeom>
                <a:blipFill dpi="0" rotWithShape="0">
                  <a:blip r:embed="rId11"/>
                  <a:srcRect/>
                  <a:tile tx="0" ty="0" sx="100000" sy="100000" flip="none" algn="tl"/>
                </a:blipFill>
                <a:ln w="19050">
                  <a:solidFill>
                    <a:schemeClr val="tx1"/>
                  </a:solidFill>
                  <a:round/>
                  <a:headEnd/>
                  <a:tailEnd/>
                </a:ln>
              </p:spPr>
              <p:txBody>
                <a:bodyPr wrap="none" anchor="ctr"/>
                <a:lstStyle/>
                <a:p>
                  <a:endParaRPr lang="zh-CN" altLang="en-US">
                    <a:latin typeface="+mn-ea"/>
                    <a:ea typeface="+mn-ea"/>
                  </a:endParaRPr>
                </a:p>
              </p:txBody>
            </p:sp>
            <p:sp>
              <p:nvSpPr>
                <p:cNvPr id="148" name="Freeform 21" descr="宽上对角线"/>
                <p:cNvSpPr>
                  <a:spLocks/>
                </p:cNvSpPr>
                <p:nvPr/>
              </p:nvSpPr>
              <p:spPr bwMode="auto">
                <a:xfrm>
                  <a:off x="3252" y="2880"/>
                  <a:ext cx="444" cy="1092"/>
                </a:xfrm>
                <a:custGeom>
                  <a:avLst/>
                  <a:gdLst>
                    <a:gd name="T0" fmla="*/ 0 w 444"/>
                    <a:gd name="T1" fmla="*/ 0 h 1092"/>
                    <a:gd name="T2" fmla="*/ 444 w 444"/>
                    <a:gd name="T3" fmla="*/ 1092 h 1092"/>
                    <a:gd name="T4" fmla="*/ 0 60000 65536"/>
                    <a:gd name="T5" fmla="*/ 0 60000 65536"/>
                    <a:gd name="T6" fmla="*/ 0 w 444"/>
                    <a:gd name="T7" fmla="*/ 0 h 1092"/>
                    <a:gd name="T8" fmla="*/ 444 w 444"/>
                    <a:gd name="T9" fmla="*/ 1092 h 1092"/>
                  </a:gdLst>
                  <a:ahLst/>
                  <a:cxnLst>
                    <a:cxn ang="T4">
                      <a:pos x="T0" y="T1"/>
                    </a:cxn>
                    <a:cxn ang="T5">
                      <a:pos x="T2" y="T3"/>
                    </a:cxn>
                  </a:cxnLst>
                  <a:rect l="T6" t="T7" r="T8" b="T9"/>
                  <a:pathLst>
                    <a:path w="444" h="1092">
                      <a:moveTo>
                        <a:pt x="0" y="0"/>
                      </a:moveTo>
                      <a:lnTo>
                        <a:pt x="444" y="1092"/>
                      </a:lnTo>
                    </a:path>
                  </a:pathLst>
                </a:custGeom>
                <a:blipFill dpi="0" rotWithShape="0">
                  <a:blip r:embed="rId11"/>
                  <a:srcRect/>
                  <a:tile tx="0" ty="0" sx="100000" sy="100000" flip="none" algn="tl"/>
                </a:blipFill>
                <a:ln w="19050">
                  <a:solidFill>
                    <a:schemeClr val="tx1"/>
                  </a:solidFill>
                  <a:round/>
                  <a:headEnd/>
                  <a:tailEnd/>
                </a:ln>
              </p:spPr>
              <p:txBody>
                <a:bodyPr wrap="none" anchor="ctr"/>
                <a:lstStyle/>
                <a:p>
                  <a:endParaRPr lang="zh-CN" altLang="en-US">
                    <a:latin typeface="+mn-ea"/>
                    <a:ea typeface="+mn-ea"/>
                  </a:endParaRPr>
                </a:p>
              </p:txBody>
            </p:sp>
            <p:sp>
              <p:nvSpPr>
                <p:cNvPr id="149" name="Freeform 22" descr="宽上对角线"/>
                <p:cNvSpPr>
                  <a:spLocks/>
                </p:cNvSpPr>
                <p:nvPr/>
              </p:nvSpPr>
              <p:spPr bwMode="auto">
                <a:xfrm>
                  <a:off x="3236" y="3122"/>
                  <a:ext cx="380" cy="890"/>
                </a:xfrm>
                <a:custGeom>
                  <a:avLst/>
                  <a:gdLst>
                    <a:gd name="T0" fmla="*/ 0 w 380"/>
                    <a:gd name="T1" fmla="*/ 0 h 890"/>
                    <a:gd name="T2" fmla="*/ 380 w 380"/>
                    <a:gd name="T3" fmla="*/ 890 h 890"/>
                    <a:gd name="T4" fmla="*/ 0 60000 65536"/>
                    <a:gd name="T5" fmla="*/ 0 60000 65536"/>
                    <a:gd name="T6" fmla="*/ 0 w 380"/>
                    <a:gd name="T7" fmla="*/ 0 h 890"/>
                    <a:gd name="T8" fmla="*/ 380 w 380"/>
                    <a:gd name="T9" fmla="*/ 890 h 890"/>
                  </a:gdLst>
                  <a:ahLst/>
                  <a:cxnLst>
                    <a:cxn ang="T4">
                      <a:pos x="T0" y="T1"/>
                    </a:cxn>
                    <a:cxn ang="T5">
                      <a:pos x="T2" y="T3"/>
                    </a:cxn>
                  </a:cxnLst>
                  <a:rect l="T6" t="T7" r="T8" b="T9"/>
                  <a:pathLst>
                    <a:path w="380" h="890">
                      <a:moveTo>
                        <a:pt x="0" y="0"/>
                      </a:moveTo>
                      <a:lnTo>
                        <a:pt x="380" y="890"/>
                      </a:lnTo>
                    </a:path>
                  </a:pathLst>
                </a:custGeom>
                <a:blipFill dpi="0" rotWithShape="0">
                  <a:blip r:embed="rId11"/>
                  <a:srcRect/>
                  <a:tile tx="0" ty="0" sx="100000" sy="100000" flip="none" algn="tl"/>
                </a:blipFill>
                <a:ln w="19050">
                  <a:solidFill>
                    <a:schemeClr val="tx1"/>
                  </a:solidFill>
                  <a:round/>
                  <a:headEnd/>
                  <a:tailEnd/>
                </a:ln>
              </p:spPr>
              <p:txBody>
                <a:bodyPr wrap="none" anchor="ctr"/>
                <a:lstStyle/>
                <a:p>
                  <a:endParaRPr lang="zh-CN" altLang="en-US">
                    <a:latin typeface="+mn-ea"/>
                    <a:ea typeface="+mn-ea"/>
                  </a:endParaRPr>
                </a:p>
              </p:txBody>
            </p:sp>
            <p:sp>
              <p:nvSpPr>
                <p:cNvPr id="150" name="Freeform 23" descr="宽上对角线"/>
                <p:cNvSpPr>
                  <a:spLocks/>
                </p:cNvSpPr>
                <p:nvPr/>
              </p:nvSpPr>
              <p:spPr bwMode="auto">
                <a:xfrm>
                  <a:off x="3236" y="3374"/>
                  <a:ext cx="280" cy="676"/>
                </a:xfrm>
                <a:custGeom>
                  <a:avLst/>
                  <a:gdLst>
                    <a:gd name="T0" fmla="*/ 0 w 280"/>
                    <a:gd name="T1" fmla="*/ 0 h 676"/>
                    <a:gd name="T2" fmla="*/ 280 w 280"/>
                    <a:gd name="T3" fmla="*/ 676 h 676"/>
                    <a:gd name="T4" fmla="*/ 0 60000 65536"/>
                    <a:gd name="T5" fmla="*/ 0 60000 65536"/>
                    <a:gd name="T6" fmla="*/ 0 w 280"/>
                    <a:gd name="T7" fmla="*/ 0 h 676"/>
                    <a:gd name="T8" fmla="*/ 280 w 280"/>
                    <a:gd name="T9" fmla="*/ 676 h 676"/>
                  </a:gdLst>
                  <a:ahLst/>
                  <a:cxnLst>
                    <a:cxn ang="T4">
                      <a:pos x="T0" y="T1"/>
                    </a:cxn>
                    <a:cxn ang="T5">
                      <a:pos x="T2" y="T3"/>
                    </a:cxn>
                  </a:cxnLst>
                  <a:rect l="T6" t="T7" r="T8" b="T9"/>
                  <a:pathLst>
                    <a:path w="280" h="676">
                      <a:moveTo>
                        <a:pt x="0" y="0"/>
                      </a:moveTo>
                      <a:lnTo>
                        <a:pt x="280" y="676"/>
                      </a:lnTo>
                    </a:path>
                  </a:pathLst>
                </a:custGeom>
                <a:blipFill dpi="0" rotWithShape="0">
                  <a:blip r:embed="rId11"/>
                  <a:srcRect/>
                  <a:tile tx="0" ty="0" sx="100000" sy="100000" flip="none" algn="tl"/>
                </a:blipFill>
                <a:ln w="19050">
                  <a:solidFill>
                    <a:schemeClr val="tx1"/>
                  </a:solidFill>
                  <a:round/>
                  <a:headEnd/>
                  <a:tailEnd/>
                </a:ln>
              </p:spPr>
              <p:txBody>
                <a:bodyPr wrap="none" anchor="ctr"/>
                <a:lstStyle/>
                <a:p>
                  <a:endParaRPr lang="zh-CN" altLang="en-US">
                    <a:latin typeface="+mn-ea"/>
                    <a:ea typeface="+mn-ea"/>
                  </a:endParaRPr>
                </a:p>
              </p:txBody>
            </p:sp>
          </p:grpSp>
          <p:grpSp>
            <p:nvGrpSpPr>
              <p:cNvPr id="84" name="Group 24"/>
              <p:cNvGrpSpPr>
                <a:grpSpLocks/>
              </p:cNvGrpSpPr>
              <p:nvPr/>
            </p:nvGrpSpPr>
            <p:grpSpPr bwMode="auto">
              <a:xfrm rot="-83261">
                <a:off x="1152" y="791"/>
                <a:ext cx="1008" cy="1008"/>
                <a:chOff x="3120" y="2688"/>
                <a:chExt cx="912" cy="1008"/>
              </a:xfrm>
            </p:grpSpPr>
            <p:sp>
              <p:nvSpPr>
                <p:cNvPr id="143" name="Line 25"/>
                <p:cNvSpPr>
                  <a:spLocks noChangeShapeType="1"/>
                </p:cNvSpPr>
                <p:nvPr/>
              </p:nvSpPr>
              <p:spPr bwMode="auto">
                <a:xfrm flipV="1">
                  <a:off x="3120" y="2688"/>
                  <a:ext cx="864" cy="272"/>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sp>
              <p:nvSpPr>
                <p:cNvPr id="144" name="Line 26"/>
                <p:cNvSpPr>
                  <a:spLocks noChangeShapeType="1"/>
                </p:cNvSpPr>
                <p:nvPr/>
              </p:nvSpPr>
              <p:spPr bwMode="auto">
                <a:xfrm flipV="1">
                  <a:off x="3120" y="2928"/>
                  <a:ext cx="912" cy="288"/>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sp>
              <p:nvSpPr>
                <p:cNvPr id="145" name="Line 27"/>
                <p:cNvSpPr>
                  <a:spLocks noChangeShapeType="1"/>
                </p:cNvSpPr>
                <p:nvPr/>
              </p:nvSpPr>
              <p:spPr bwMode="auto">
                <a:xfrm flipV="1">
                  <a:off x="3120" y="3168"/>
                  <a:ext cx="912" cy="288"/>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sp>
              <p:nvSpPr>
                <p:cNvPr id="146" name="Line 28"/>
                <p:cNvSpPr>
                  <a:spLocks noChangeShapeType="1"/>
                </p:cNvSpPr>
                <p:nvPr/>
              </p:nvSpPr>
              <p:spPr bwMode="auto">
                <a:xfrm flipV="1">
                  <a:off x="3120" y="3408"/>
                  <a:ext cx="912" cy="288"/>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grpSp>
          <p:grpSp>
            <p:nvGrpSpPr>
              <p:cNvPr id="87" name="Group 29"/>
              <p:cNvGrpSpPr>
                <a:grpSpLocks/>
              </p:cNvGrpSpPr>
              <p:nvPr/>
            </p:nvGrpSpPr>
            <p:grpSpPr bwMode="auto">
              <a:xfrm>
                <a:off x="2058" y="768"/>
                <a:ext cx="1198" cy="720"/>
                <a:chOff x="3936" y="2688"/>
                <a:chExt cx="1296" cy="720"/>
              </a:xfrm>
            </p:grpSpPr>
            <p:sp>
              <p:nvSpPr>
                <p:cNvPr id="133" name="Line 30"/>
                <p:cNvSpPr>
                  <a:spLocks noChangeShapeType="1"/>
                </p:cNvSpPr>
                <p:nvPr/>
              </p:nvSpPr>
              <p:spPr bwMode="auto">
                <a:xfrm>
                  <a:off x="3984" y="2928"/>
                  <a:ext cx="1200" cy="48"/>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sp>
              <p:nvSpPr>
                <p:cNvPr id="135" name="Line 31"/>
                <p:cNvSpPr>
                  <a:spLocks noChangeShapeType="1"/>
                </p:cNvSpPr>
                <p:nvPr/>
              </p:nvSpPr>
              <p:spPr bwMode="auto">
                <a:xfrm flipV="1">
                  <a:off x="4032" y="2976"/>
                  <a:ext cx="1200" cy="192"/>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sp>
              <p:nvSpPr>
                <p:cNvPr id="136" name="Line 32"/>
                <p:cNvSpPr>
                  <a:spLocks noChangeShapeType="1"/>
                </p:cNvSpPr>
                <p:nvPr/>
              </p:nvSpPr>
              <p:spPr bwMode="auto">
                <a:xfrm>
                  <a:off x="3936" y="2688"/>
                  <a:ext cx="1296" cy="288"/>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sp>
              <p:nvSpPr>
                <p:cNvPr id="137" name="Line 33"/>
                <p:cNvSpPr>
                  <a:spLocks noChangeShapeType="1"/>
                </p:cNvSpPr>
                <p:nvPr/>
              </p:nvSpPr>
              <p:spPr bwMode="auto">
                <a:xfrm flipV="1">
                  <a:off x="4032" y="2976"/>
                  <a:ext cx="1200" cy="432"/>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grpSp>
          <p:sp>
            <p:nvSpPr>
              <p:cNvPr id="93" name="Line 34"/>
              <p:cNvSpPr>
                <a:spLocks noChangeShapeType="1"/>
              </p:cNvSpPr>
              <p:nvPr/>
            </p:nvSpPr>
            <p:spPr bwMode="auto">
              <a:xfrm>
                <a:off x="624" y="1440"/>
                <a:ext cx="2928" cy="0"/>
              </a:xfrm>
              <a:prstGeom prst="line">
                <a:avLst/>
              </a:prstGeom>
              <a:noFill/>
              <a:ln w="19050">
                <a:solidFill>
                  <a:schemeClr val="tx1"/>
                </a:solidFill>
                <a:prstDash val="lgDashDot"/>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sp>
            <p:nvSpPr>
              <p:cNvPr id="102" name="Oval 36"/>
              <p:cNvSpPr>
                <a:spLocks noChangeArrowheads="1"/>
              </p:cNvSpPr>
              <p:nvPr/>
            </p:nvSpPr>
            <p:spPr bwMode="auto">
              <a:xfrm>
                <a:off x="2005" y="528"/>
                <a:ext cx="251" cy="1658"/>
              </a:xfrm>
              <a:prstGeom prst="ellipse">
                <a:avLst/>
              </a:prstGeom>
              <a:solidFill>
                <a:srgbClr val="00FFCC">
                  <a:alpha val="50195"/>
                </a:srgbClr>
              </a:solidFill>
              <a:ln w="19050">
                <a:solidFill>
                  <a:srgbClr val="006666"/>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mn-ea"/>
                  <a:ea typeface="+mn-ea"/>
                </a:endParaRPr>
              </a:p>
            </p:txBody>
          </p:sp>
          <p:sp>
            <p:nvSpPr>
              <p:cNvPr id="104" name="Rectangle 37"/>
              <p:cNvSpPr>
                <a:spLocks noChangeArrowheads="1"/>
              </p:cNvSpPr>
              <p:nvPr/>
            </p:nvSpPr>
            <p:spPr bwMode="auto">
              <a:xfrm>
                <a:off x="3247" y="481"/>
                <a:ext cx="34" cy="1775"/>
              </a:xfrm>
              <a:prstGeom prst="rect">
                <a:avLst/>
              </a:prstGeom>
              <a:gradFill rotWithShape="0">
                <a:gsLst>
                  <a:gs pos="0">
                    <a:schemeClr val="bg1"/>
                  </a:gs>
                  <a:gs pos="100000">
                    <a:schemeClr val="bg1">
                      <a:gamma/>
                      <a:shade val="0"/>
                      <a:invGamma/>
                    </a:schemeClr>
                  </a:gs>
                </a:gsLst>
                <a:lin ang="0" scaled="1"/>
              </a:gradFill>
              <a:ln w="19050">
                <a:solidFill>
                  <a:schemeClr val="tx1"/>
                </a:solidFill>
                <a:miter lim="800000"/>
                <a:headEnd/>
                <a:tailEnd/>
              </a:ln>
              <a:effectLst/>
            </p:spPr>
            <p:txBody>
              <a:bodyPr wrap="none" anchor="ctr"/>
              <a:lstStyle/>
              <a:p>
                <a:pPr eaLnBrk="1" hangingPunct="1">
                  <a:defRPr/>
                </a:pPr>
                <a:endParaRPr lang="zh-CN" altLang="en-US">
                  <a:latin typeface="+mn-ea"/>
                  <a:ea typeface="+mn-ea"/>
                </a:endParaRPr>
              </a:p>
            </p:txBody>
          </p:sp>
          <p:sp>
            <p:nvSpPr>
              <p:cNvPr id="107" name="Rectangle 40"/>
              <p:cNvSpPr>
                <a:spLocks noChangeArrowheads="1"/>
              </p:cNvSpPr>
              <p:nvPr/>
            </p:nvSpPr>
            <p:spPr bwMode="auto">
              <a:xfrm>
                <a:off x="1140" y="674"/>
                <a:ext cx="60" cy="382"/>
              </a:xfrm>
              <a:prstGeom prst="rect">
                <a:avLst/>
              </a:prstGeom>
              <a:gradFill rotWithShape="0">
                <a:gsLst>
                  <a:gs pos="0">
                    <a:schemeClr val="tx1"/>
                  </a:gs>
                  <a:gs pos="50000">
                    <a:schemeClr val="tx1">
                      <a:gamma/>
                      <a:tint val="20000"/>
                      <a:invGamma/>
                    </a:schemeClr>
                  </a:gs>
                  <a:gs pos="100000">
                    <a:schemeClr val="tx1"/>
                  </a:gs>
                </a:gsLst>
                <a:lin ang="0" scaled="1"/>
              </a:gradFill>
              <a:ln w="19050">
                <a:solidFill>
                  <a:schemeClr val="tx1"/>
                </a:solidFill>
                <a:miter lim="800000"/>
                <a:headEnd/>
                <a:tailEnd/>
              </a:ln>
              <a:effectLst/>
            </p:spPr>
            <p:txBody>
              <a:bodyPr wrap="none" anchor="ctr"/>
              <a:lstStyle/>
              <a:p>
                <a:pPr eaLnBrk="1" hangingPunct="1">
                  <a:defRPr/>
                </a:pPr>
                <a:endParaRPr lang="zh-CN" altLang="en-US">
                  <a:latin typeface="+mn-ea"/>
                  <a:ea typeface="+mn-ea"/>
                </a:endParaRPr>
              </a:p>
            </p:txBody>
          </p:sp>
          <p:sp>
            <p:nvSpPr>
              <p:cNvPr id="108" name="Rectangle 41"/>
              <p:cNvSpPr>
                <a:spLocks noChangeArrowheads="1"/>
              </p:cNvSpPr>
              <p:nvPr/>
            </p:nvSpPr>
            <p:spPr bwMode="auto">
              <a:xfrm>
                <a:off x="1148" y="1824"/>
                <a:ext cx="38" cy="351"/>
              </a:xfrm>
              <a:prstGeom prst="rect">
                <a:avLst/>
              </a:prstGeom>
              <a:gradFill rotWithShape="0">
                <a:gsLst>
                  <a:gs pos="0">
                    <a:schemeClr val="tx1"/>
                  </a:gs>
                  <a:gs pos="50000">
                    <a:schemeClr val="tx1">
                      <a:gamma/>
                      <a:tint val="20000"/>
                      <a:invGamma/>
                    </a:schemeClr>
                  </a:gs>
                  <a:gs pos="100000">
                    <a:schemeClr val="tx1"/>
                  </a:gs>
                </a:gsLst>
                <a:lin ang="0" scaled="1"/>
              </a:gradFill>
              <a:ln w="19050">
                <a:solidFill>
                  <a:schemeClr val="tx1"/>
                </a:solidFill>
                <a:miter lim="800000"/>
                <a:headEnd/>
                <a:tailEnd/>
              </a:ln>
              <a:effectLst/>
            </p:spPr>
            <p:txBody>
              <a:bodyPr wrap="none" anchor="ctr"/>
              <a:lstStyle/>
              <a:p>
                <a:pPr eaLnBrk="1" hangingPunct="1">
                  <a:defRPr/>
                </a:pPr>
                <a:endParaRPr lang="zh-CN" altLang="en-US">
                  <a:latin typeface="+mn-ea"/>
                  <a:ea typeface="+mn-ea"/>
                </a:endParaRPr>
              </a:p>
            </p:txBody>
          </p:sp>
          <p:sp>
            <p:nvSpPr>
              <p:cNvPr id="117" name="Line 48"/>
              <p:cNvSpPr>
                <a:spLocks noChangeShapeType="1"/>
              </p:cNvSpPr>
              <p:nvPr/>
            </p:nvSpPr>
            <p:spPr bwMode="auto">
              <a:xfrm>
                <a:off x="1200" y="1056"/>
                <a:ext cx="624"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a typeface="+mn-ea"/>
                </a:endParaRPr>
              </a:p>
            </p:txBody>
          </p:sp>
          <p:sp>
            <p:nvSpPr>
              <p:cNvPr id="120" name="Freeform 51"/>
              <p:cNvSpPr>
                <a:spLocks/>
              </p:cNvSpPr>
              <p:nvPr/>
            </p:nvSpPr>
            <p:spPr bwMode="auto">
              <a:xfrm>
                <a:off x="1100" y="1968"/>
                <a:ext cx="340" cy="132"/>
              </a:xfrm>
              <a:custGeom>
                <a:avLst/>
                <a:gdLst>
                  <a:gd name="T0" fmla="*/ 0 w 340"/>
                  <a:gd name="T1" fmla="*/ 132 h 132"/>
                  <a:gd name="T2" fmla="*/ 340 w 340"/>
                  <a:gd name="T3" fmla="*/ 0 h 132"/>
                  <a:gd name="T4" fmla="*/ 0 60000 65536"/>
                  <a:gd name="T5" fmla="*/ 0 60000 65536"/>
                  <a:gd name="T6" fmla="*/ 0 w 340"/>
                  <a:gd name="T7" fmla="*/ 0 h 132"/>
                  <a:gd name="T8" fmla="*/ 340 w 340"/>
                  <a:gd name="T9" fmla="*/ 132 h 132"/>
                </a:gdLst>
                <a:ahLst/>
                <a:cxnLst>
                  <a:cxn ang="T4">
                    <a:pos x="T0" y="T1"/>
                  </a:cxn>
                  <a:cxn ang="T5">
                    <a:pos x="T2" y="T3"/>
                  </a:cxn>
                </a:cxnLst>
                <a:rect l="T6" t="T7" r="T8" b="T9"/>
                <a:pathLst>
                  <a:path w="340" h="132">
                    <a:moveTo>
                      <a:pt x="0" y="132"/>
                    </a:moveTo>
                    <a:lnTo>
                      <a:pt x="340" y="0"/>
                    </a:lnTo>
                  </a:path>
                </a:pathLst>
              </a:custGeom>
              <a:noFill/>
              <a:ln w="38100">
                <a:solidFill>
                  <a:srgbClr val="FF0000"/>
                </a:solidFill>
                <a:round/>
                <a:headEnd/>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a typeface="+mn-ea"/>
                </a:endParaRPr>
              </a:p>
            </p:txBody>
          </p:sp>
          <p:sp>
            <p:nvSpPr>
              <p:cNvPr id="121" name="Freeform 52"/>
              <p:cNvSpPr>
                <a:spLocks/>
              </p:cNvSpPr>
              <p:nvPr/>
            </p:nvSpPr>
            <p:spPr bwMode="auto">
              <a:xfrm>
                <a:off x="1532" y="1816"/>
                <a:ext cx="308" cy="120"/>
              </a:xfrm>
              <a:custGeom>
                <a:avLst/>
                <a:gdLst>
                  <a:gd name="T0" fmla="*/ 308 w 308"/>
                  <a:gd name="T1" fmla="*/ 0 h 120"/>
                  <a:gd name="T2" fmla="*/ 0 w 308"/>
                  <a:gd name="T3" fmla="*/ 120 h 120"/>
                  <a:gd name="T4" fmla="*/ 0 60000 65536"/>
                  <a:gd name="T5" fmla="*/ 0 60000 65536"/>
                  <a:gd name="T6" fmla="*/ 0 w 308"/>
                  <a:gd name="T7" fmla="*/ 0 h 120"/>
                  <a:gd name="T8" fmla="*/ 308 w 308"/>
                  <a:gd name="T9" fmla="*/ 120 h 120"/>
                </a:gdLst>
                <a:ahLst/>
                <a:cxnLst>
                  <a:cxn ang="T4">
                    <a:pos x="T0" y="T1"/>
                  </a:cxn>
                  <a:cxn ang="T5">
                    <a:pos x="T2" y="T3"/>
                  </a:cxn>
                </a:cxnLst>
                <a:rect l="T6" t="T7" r="T8" b="T9"/>
                <a:pathLst>
                  <a:path w="308" h="120">
                    <a:moveTo>
                      <a:pt x="308" y="0"/>
                    </a:moveTo>
                    <a:lnTo>
                      <a:pt x="0" y="120"/>
                    </a:lnTo>
                  </a:path>
                </a:pathLst>
              </a:custGeom>
              <a:noFill/>
              <a:ln w="38100">
                <a:solidFill>
                  <a:srgbClr val="FF0000"/>
                </a:solidFill>
                <a:round/>
                <a:headEnd/>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a typeface="+mn-ea"/>
                </a:endParaRPr>
              </a:p>
            </p:txBody>
          </p:sp>
          <p:grpSp>
            <p:nvGrpSpPr>
              <p:cNvPr id="123" name="Group 54"/>
              <p:cNvGrpSpPr>
                <a:grpSpLocks/>
              </p:cNvGrpSpPr>
              <p:nvPr/>
            </p:nvGrpSpPr>
            <p:grpSpPr bwMode="auto">
              <a:xfrm>
                <a:off x="528" y="1056"/>
                <a:ext cx="643" cy="768"/>
                <a:chOff x="2592" y="2880"/>
                <a:chExt cx="643" cy="768"/>
              </a:xfrm>
            </p:grpSpPr>
            <p:sp>
              <p:nvSpPr>
                <p:cNvPr id="124" name="Line 55"/>
                <p:cNvSpPr>
                  <a:spLocks noChangeShapeType="1"/>
                </p:cNvSpPr>
                <p:nvPr/>
              </p:nvSpPr>
              <p:spPr bwMode="auto">
                <a:xfrm flipV="1">
                  <a:off x="2762" y="3168"/>
                  <a:ext cx="473" cy="0"/>
                </a:xfrm>
                <a:prstGeom prst="line">
                  <a:avLst/>
                </a:prstGeom>
                <a:noFill/>
                <a:ln w="19050">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sp>
              <p:nvSpPr>
                <p:cNvPr id="126" name="Line 56"/>
                <p:cNvSpPr>
                  <a:spLocks noChangeShapeType="1"/>
                </p:cNvSpPr>
                <p:nvPr/>
              </p:nvSpPr>
              <p:spPr bwMode="auto">
                <a:xfrm>
                  <a:off x="2762" y="3408"/>
                  <a:ext cx="473" cy="0"/>
                </a:xfrm>
                <a:prstGeom prst="line">
                  <a:avLst/>
                </a:prstGeom>
                <a:noFill/>
                <a:ln w="19050">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sp>
              <p:nvSpPr>
                <p:cNvPr id="127" name="Line 57"/>
                <p:cNvSpPr>
                  <a:spLocks noChangeShapeType="1"/>
                </p:cNvSpPr>
                <p:nvPr/>
              </p:nvSpPr>
              <p:spPr bwMode="auto">
                <a:xfrm flipV="1">
                  <a:off x="2762" y="3648"/>
                  <a:ext cx="473" cy="0"/>
                </a:xfrm>
                <a:prstGeom prst="line">
                  <a:avLst/>
                </a:prstGeom>
                <a:noFill/>
                <a:ln w="19050">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sp>
              <p:nvSpPr>
                <p:cNvPr id="128" name="Line 58"/>
                <p:cNvSpPr>
                  <a:spLocks noChangeShapeType="1"/>
                </p:cNvSpPr>
                <p:nvPr/>
              </p:nvSpPr>
              <p:spPr bwMode="auto">
                <a:xfrm>
                  <a:off x="2772" y="2880"/>
                  <a:ext cx="463" cy="0"/>
                </a:xfrm>
                <a:prstGeom prst="line">
                  <a:avLst/>
                </a:prstGeom>
                <a:noFill/>
                <a:ln w="19050">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sp>
              <p:nvSpPr>
                <p:cNvPr id="129" name="Line 59"/>
                <p:cNvSpPr>
                  <a:spLocks noChangeShapeType="1"/>
                </p:cNvSpPr>
                <p:nvPr/>
              </p:nvSpPr>
              <p:spPr bwMode="auto">
                <a:xfrm flipH="1">
                  <a:off x="2592" y="3168"/>
                  <a:ext cx="271" cy="0"/>
                </a:xfrm>
                <a:prstGeom prst="line">
                  <a:avLst/>
                </a:prstGeom>
                <a:noFill/>
                <a:ln w="19050">
                  <a:solidFill>
                    <a:srgbClr val="0000FF"/>
                  </a:solidFill>
                  <a:round/>
                  <a:headEnd type="triangl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sp>
              <p:nvSpPr>
                <p:cNvPr id="130" name="Line 60"/>
                <p:cNvSpPr>
                  <a:spLocks noChangeShapeType="1"/>
                </p:cNvSpPr>
                <p:nvPr/>
              </p:nvSpPr>
              <p:spPr bwMode="auto">
                <a:xfrm flipH="1">
                  <a:off x="2592" y="3408"/>
                  <a:ext cx="271" cy="0"/>
                </a:xfrm>
                <a:prstGeom prst="line">
                  <a:avLst/>
                </a:prstGeom>
                <a:noFill/>
                <a:ln w="19050">
                  <a:solidFill>
                    <a:srgbClr val="0000FF"/>
                  </a:solidFill>
                  <a:round/>
                  <a:headEnd type="triangl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sp>
              <p:nvSpPr>
                <p:cNvPr id="131" name="Line 61"/>
                <p:cNvSpPr>
                  <a:spLocks noChangeShapeType="1"/>
                </p:cNvSpPr>
                <p:nvPr/>
              </p:nvSpPr>
              <p:spPr bwMode="auto">
                <a:xfrm flipH="1">
                  <a:off x="2592" y="3647"/>
                  <a:ext cx="271" cy="0"/>
                </a:xfrm>
                <a:prstGeom prst="line">
                  <a:avLst/>
                </a:prstGeom>
                <a:noFill/>
                <a:ln w="19050">
                  <a:solidFill>
                    <a:srgbClr val="0000FF"/>
                  </a:solidFill>
                  <a:round/>
                  <a:headEnd type="triangl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sp>
              <p:nvSpPr>
                <p:cNvPr id="132" name="Line 62"/>
                <p:cNvSpPr>
                  <a:spLocks noChangeShapeType="1"/>
                </p:cNvSpPr>
                <p:nvPr/>
              </p:nvSpPr>
              <p:spPr bwMode="auto">
                <a:xfrm flipH="1">
                  <a:off x="2592" y="2880"/>
                  <a:ext cx="271" cy="0"/>
                </a:xfrm>
                <a:prstGeom prst="line">
                  <a:avLst/>
                </a:prstGeom>
                <a:noFill/>
                <a:ln w="19050">
                  <a:solidFill>
                    <a:srgbClr val="0000FF"/>
                  </a:solidFill>
                  <a:round/>
                  <a:headEnd type="triangl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grpSp>
        </p:grpSp>
        <mc:AlternateContent xmlns:mc="http://schemas.openxmlformats.org/markup-compatibility/2006" xmlns:a14="http://schemas.microsoft.com/office/drawing/2010/main">
          <mc:Choice Requires="a14">
            <p:sp>
              <p:nvSpPr>
                <p:cNvPr id="151" name="矩形 150"/>
                <p:cNvSpPr/>
                <p:nvPr/>
              </p:nvSpPr>
              <p:spPr>
                <a:xfrm>
                  <a:off x="1916999" y="4152469"/>
                  <a:ext cx="53572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𝐵</m:t>
                        </m:r>
                      </m:oMath>
                    </m:oMathPara>
                  </a14:m>
                  <a:endParaRPr lang="zh-CN" altLang="en-US" sz="2800" dirty="0">
                    <a:solidFill>
                      <a:srgbClr val="0000FF"/>
                    </a:solidFill>
                    <a:latin typeface="+mn-ea"/>
                    <a:ea typeface="+mn-ea"/>
                  </a:endParaRPr>
                </a:p>
              </p:txBody>
            </p:sp>
          </mc:Choice>
          <mc:Fallback xmlns="">
            <p:sp>
              <p:nvSpPr>
                <p:cNvPr id="151" name="矩形 150"/>
                <p:cNvSpPr>
                  <a:spLocks noRot="1" noChangeAspect="1" noMove="1" noResize="1" noEditPoints="1" noAdjustHandles="1" noChangeArrowheads="1" noChangeShapeType="1" noTextEdit="1"/>
                </p:cNvSpPr>
                <p:nvPr/>
              </p:nvSpPr>
              <p:spPr>
                <a:xfrm>
                  <a:off x="1916999" y="4152469"/>
                  <a:ext cx="535724"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2" name="矩形 151"/>
                <p:cNvSpPr/>
                <p:nvPr/>
              </p:nvSpPr>
              <p:spPr>
                <a:xfrm>
                  <a:off x="1884740" y="2751576"/>
                  <a:ext cx="52161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𝐴</m:t>
                        </m:r>
                      </m:oMath>
                    </m:oMathPara>
                  </a14:m>
                  <a:endParaRPr lang="zh-CN" altLang="en-US" sz="2800" dirty="0">
                    <a:solidFill>
                      <a:srgbClr val="0000FF"/>
                    </a:solidFill>
                    <a:latin typeface="+mn-ea"/>
                    <a:ea typeface="+mn-ea"/>
                  </a:endParaRPr>
                </a:p>
              </p:txBody>
            </p:sp>
          </mc:Choice>
          <mc:Fallback xmlns="">
            <p:sp>
              <p:nvSpPr>
                <p:cNvPr id="152" name="矩形 151"/>
                <p:cNvSpPr>
                  <a:spLocks noRot="1" noChangeAspect="1" noMove="1" noResize="1" noEditPoints="1" noAdjustHandles="1" noChangeArrowheads="1" noChangeShapeType="1" noTextEdit="1"/>
                </p:cNvSpPr>
                <p:nvPr/>
              </p:nvSpPr>
              <p:spPr>
                <a:xfrm>
                  <a:off x="1884740" y="2751576"/>
                  <a:ext cx="521618"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3" name="矩形 152"/>
                <p:cNvSpPr/>
                <p:nvPr/>
              </p:nvSpPr>
              <p:spPr>
                <a:xfrm>
                  <a:off x="2613237" y="3650944"/>
                  <a:ext cx="52104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𝐶</m:t>
                        </m:r>
                      </m:oMath>
                    </m:oMathPara>
                  </a14:m>
                  <a:endParaRPr lang="zh-CN" altLang="en-US" sz="2800" dirty="0">
                    <a:solidFill>
                      <a:srgbClr val="0000FF"/>
                    </a:solidFill>
                    <a:latin typeface="+mn-ea"/>
                    <a:ea typeface="+mn-ea"/>
                  </a:endParaRPr>
                </a:p>
              </p:txBody>
            </p:sp>
          </mc:Choice>
          <mc:Fallback xmlns="">
            <p:sp>
              <p:nvSpPr>
                <p:cNvPr id="153" name="矩形 152"/>
                <p:cNvSpPr>
                  <a:spLocks noRot="1" noChangeAspect="1" noMove="1" noResize="1" noEditPoints="1" noAdjustHandles="1" noChangeArrowheads="1" noChangeShapeType="1" noTextEdit="1"/>
                </p:cNvSpPr>
                <p:nvPr/>
              </p:nvSpPr>
              <p:spPr>
                <a:xfrm>
                  <a:off x="2613237" y="3650944"/>
                  <a:ext cx="521040"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4" name="矩形 153"/>
                <p:cNvSpPr/>
                <p:nvPr/>
              </p:nvSpPr>
              <p:spPr>
                <a:xfrm>
                  <a:off x="2648506" y="2611327"/>
                  <a:ext cx="5029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mn-ea"/>
                          </a:rPr>
                          <m:t>𝜃</m:t>
                        </m:r>
                      </m:oMath>
                    </m:oMathPara>
                  </a14:m>
                  <a:endParaRPr lang="zh-CN" altLang="en-US" sz="2800" dirty="0">
                    <a:solidFill>
                      <a:srgbClr val="0000FF"/>
                    </a:solidFill>
                    <a:latin typeface="+mn-ea"/>
                    <a:ea typeface="+mn-ea"/>
                  </a:endParaRPr>
                </a:p>
              </p:txBody>
            </p:sp>
          </mc:Choice>
          <mc:Fallback xmlns="">
            <p:sp>
              <p:nvSpPr>
                <p:cNvPr id="154" name="矩形 153"/>
                <p:cNvSpPr>
                  <a:spLocks noRot="1" noChangeAspect="1" noMove="1" noResize="1" noEditPoints="1" noAdjustHandles="1" noChangeArrowheads="1" noChangeShapeType="1" noTextEdit="1"/>
                </p:cNvSpPr>
                <p:nvPr/>
              </p:nvSpPr>
              <p:spPr>
                <a:xfrm>
                  <a:off x="2648506" y="2611327"/>
                  <a:ext cx="502958"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9" name="矩形 158"/>
                <p:cNvSpPr/>
                <p:nvPr/>
              </p:nvSpPr>
              <p:spPr>
                <a:xfrm>
                  <a:off x="1772124" y="3612182"/>
                  <a:ext cx="67883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𝐴</m:t>
                            </m:r>
                          </m:e>
                          <m:sub>
                            <m:r>
                              <a:rPr lang="en-US" altLang="zh-CN" sz="2800" b="0" i="1" smtClean="0">
                                <a:solidFill>
                                  <a:srgbClr val="0000FF"/>
                                </a:solidFill>
                                <a:latin typeface="Cambria Math" panose="02040503050406030204" pitchFamily="18" charset="0"/>
                                <a:ea typeface="+mn-ea"/>
                              </a:rPr>
                              <m:t>2</m:t>
                            </m:r>
                          </m:sub>
                        </m:sSub>
                      </m:oMath>
                    </m:oMathPara>
                  </a14:m>
                  <a:endParaRPr lang="zh-CN" altLang="en-US" sz="2800" dirty="0">
                    <a:solidFill>
                      <a:srgbClr val="0000FF"/>
                    </a:solidFill>
                    <a:latin typeface="+mn-ea"/>
                    <a:ea typeface="+mn-ea"/>
                  </a:endParaRPr>
                </a:p>
              </p:txBody>
            </p:sp>
          </mc:Choice>
          <mc:Fallback xmlns="">
            <p:sp>
              <p:nvSpPr>
                <p:cNvPr id="159" name="矩形 158"/>
                <p:cNvSpPr>
                  <a:spLocks noRot="1" noChangeAspect="1" noMove="1" noResize="1" noEditPoints="1" noAdjustHandles="1" noChangeArrowheads="1" noChangeShapeType="1" noTextEdit="1"/>
                </p:cNvSpPr>
                <p:nvPr/>
              </p:nvSpPr>
              <p:spPr>
                <a:xfrm>
                  <a:off x="1772124" y="3612182"/>
                  <a:ext cx="678839"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0" name="矩形 159"/>
                <p:cNvSpPr/>
                <p:nvPr/>
              </p:nvSpPr>
              <p:spPr>
                <a:xfrm>
                  <a:off x="1785955" y="3095107"/>
                  <a:ext cx="67883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𝐴</m:t>
                            </m:r>
                          </m:e>
                          <m:sub>
                            <m:r>
                              <a:rPr lang="en-US" altLang="zh-CN" sz="2800" b="0" i="1" smtClean="0">
                                <a:solidFill>
                                  <a:srgbClr val="0000FF"/>
                                </a:solidFill>
                                <a:latin typeface="Cambria Math" panose="02040503050406030204" pitchFamily="18" charset="0"/>
                                <a:ea typeface="+mn-ea"/>
                              </a:rPr>
                              <m:t>1</m:t>
                            </m:r>
                          </m:sub>
                        </m:sSub>
                      </m:oMath>
                    </m:oMathPara>
                  </a14:m>
                  <a:endParaRPr lang="zh-CN" altLang="en-US" sz="2800" dirty="0">
                    <a:solidFill>
                      <a:srgbClr val="0000FF"/>
                    </a:solidFill>
                    <a:latin typeface="+mn-ea"/>
                    <a:ea typeface="+mn-ea"/>
                  </a:endParaRPr>
                </a:p>
              </p:txBody>
            </p:sp>
          </mc:Choice>
          <mc:Fallback xmlns="">
            <p:sp>
              <p:nvSpPr>
                <p:cNvPr id="160" name="矩形 159"/>
                <p:cNvSpPr>
                  <a:spLocks noRot="1" noChangeAspect="1" noMove="1" noResize="1" noEditPoints="1" noAdjustHandles="1" noChangeArrowheads="1" noChangeShapeType="1" noTextEdit="1"/>
                </p:cNvSpPr>
                <p:nvPr/>
              </p:nvSpPr>
              <p:spPr>
                <a:xfrm>
                  <a:off x="1785955" y="3095107"/>
                  <a:ext cx="678839" cy="52322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1" name="矩形 160"/>
                <p:cNvSpPr/>
                <p:nvPr/>
              </p:nvSpPr>
              <p:spPr>
                <a:xfrm>
                  <a:off x="5550577" y="2912869"/>
                  <a:ext cx="52206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𝑃</m:t>
                        </m:r>
                      </m:oMath>
                    </m:oMathPara>
                  </a14:m>
                  <a:endParaRPr lang="zh-CN" altLang="en-US" sz="2800" dirty="0">
                    <a:solidFill>
                      <a:srgbClr val="0000FF"/>
                    </a:solidFill>
                    <a:latin typeface="+mn-ea"/>
                    <a:ea typeface="+mn-ea"/>
                  </a:endParaRPr>
                </a:p>
              </p:txBody>
            </p:sp>
          </mc:Choice>
          <mc:Fallback xmlns="">
            <p:sp>
              <p:nvSpPr>
                <p:cNvPr id="161" name="矩形 160"/>
                <p:cNvSpPr>
                  <a:spLocks noRot="1" noChangeAspect="1" noMove="1" noResize="1" noEditPoints="1" noAdjustHandles="1" noChangeArrowheads="1" noChangeShapeType="1" noTextEdit="1"/>
                </p:cNvSpPr>
                <p:nvPr/>
              </p:nvSpPr>
              <p:spPr>
                <a:xfrm>
                  <a:off x="5550577" y="2912869"/>
                  <a:ext cx="522066"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2" name="矩形 161"/>
                <p:cNvSpPr/>
                <p:nvPr/>
              </p:nvSpPr>
              <p:spPr>
                <a:xfrm>
                  <a:off x="5580693" y="3641255"/>
                  <a:ext cx="455422"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𝑂</m:t>
                        </m:r>
                      </m:oMath>
                    </m:oMathPara>
                  </a14:m>
                  <a:endParaRPr lang="zh-CN" altLang="en-US" sz="2800" dirty="0">
                    <a:solidFill>
                      <a:srgbClr val="0000FF"/>
                    </a:solidFill>
                    <a:latin typeface="+mn-ea"/>
                    <a:ea typeface="+mn-ea"/>
                  </a:endParaRPr>
                </a:p>
              </p:txBody>
            </p:sp>
          </mc:Choice>
          <mc:Fallback xmlns="">
            <p:sp>
              <p:nvSpPr>
                <p:cNvPr id="162" name="矩形 161"/>
                <p:cNvSpPr>
                  <a:spLocks noRot="1" noChangeAspect="1" noMove="1" noResize="1" noEditPoints="1" noAdjustHandles="1" noChangeArrowheads="1" noChangeShapeType="1" noTextEdit="1"/>
                </p:cNvSpPr>
                <p:nvPr/>
              </p:nvSpPr>
              <p:spPr>
                <a:xfrm>
                  <a:off x="5580693" y="3641255"/>
                  <a:ext cx="455422" cy="52322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3" name="矩形 162"/>
                <p:cNvSpPr/>
                <p:nvPr/>
              </p:nvSpPr>
              <p:spPr>
                <a:xfrm>
                  <a:off x="3289470" y="3887847"/>
                  <a:ext cx="489236"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a:ea typeface="+mn-ea"/>
                              </a:rPr>
                            </m:ctrlPr>
                          </m:fPr>
                          <m:num>
                            <m:r>
                              <m:rPr>
                                <m:sty m:val="p"/>
                              </m:rPr>
                              <a:rPr lang="el-GR" altLang="zh-CN" sz="2800" i="1">
                                <a:solidFill>
                                  <a:srgbClr val="0000FF"/>
                                </a:solidFill>
                                <a:latin typeface="Cambria Math" panose="02040503050406030204" pitchFamily="18" charset="0"/>
                                <a:ea typeface="+mn-ea"/>
                              </a:rPr>
                              <m:t>λ</m:t>
                            </m:r>
                          </m:num>
                          <m:den>
                            <m:r>
                              <a:rPr lang="en-US" altLang="zh-CN" sz="2800" b="0" i="1" smtClean="0">
                                <a:solidFill>
                                  <a:srgbClr val="0000FF"/>
                                </a:solidFill>
                                <a:latin typeface="Cambria Math" panose="02040503050406030204" pitchFamily="18" charset="0"/>
                                <a:ea typeface="+mn-ea"/>
                              </a:rPr>
                              <m:t>2</m:t>
                            </m:r>
                          </m:den>
                        </m:f>
                      </m:oMath>
                    </m:oMathPara>
                  </a14:m>
                  <a:endParaRPr lang="zh-CN" altLang="en-US" sz="2800" i="1" dirty="0">
                    <a:solidFill>
                      <a:srgbClr val="0000FF"/>
                    </a:solidFill>
                    <a:latin typeface="+mn-ea"/>
                    <a:ea typeface="+mn-ea"/>
                  </a:endParaRPr>
                </a:p>
              </p:txBody>
            </p:sp>
          </mc:Choice>
          <mc:Fallback xmlns="">
            <p:sp>
              <p:nvSpPr>
                <p:cNvPr id="163" name="矩形 162"/>
                <p:cNvSpPr>
                  <a:spLocks noRot="1" noChangeAspect="1" noMove="1" noResize="1" noEditPoints="1" noAdjustHandles="1" noChangeArrowheads="1" noChangeShapeType="1" noTextEdit="1"/>
                </p:cNvSpPr>
                <p:nvPr/>
              </p:nvSpPr>
              <p:spPr>
                <a:xfrm>
                  <a:off x="3289470" y="3887847"/>
                  <a:ext cx="489236" cy="907749"/>
                </a:xfrm>
                <a:prstGeom prst="rect">
                  <a:avLst/>
                </a:prstGeom>
                <a:blipFill>
                  <a:blip r:embed="rId20"/>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81734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1191"/>
                                        </p:tgtEl>
                                        <p:attrNameLst>
                                          <p:attrName>style.visibility</p:attrName>
                                        </p:attrNameLst>
                                      </p:cBhvr>
                                      <p:to>
                                        <p:strVal val="visible"/>
                                      </p:to>
                                    </p:set>
                                    <p:animEffect transition="in" filter="wipe(left)">
                                      <p:cBhvr>
                                        <p:cTn id="7" dur="500"/>
                                        <p:tgtEl>
                                          <p:spTgt spid="9119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wipe(left)">
                                      <p:cBhvr>
                                        <p:cTn id="11" dur="500"/>
                                        <p:tgtEl>
                                          <p:spTgt spid="7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wipe(left)">
                                      <p:cBhvr>
                                        <p:cTn id="15" dur="500"/>
                                        <p:tgtEl>
                                          <p:spTgt spid="7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85"/>
                                        </p:tgtEl>
                                        <p:attrNameLst>
                                          <p:attrName>style.visibility</p:attrName>
                                        </p:attrNameLst>
                                      </p:cBhvr>
                                      <p:to>
                                        <p:strVal val="visible"/>
                                      </p:to>
                                    </p:set>
                                    <p:animEffect transition="in" filter="wipe(left)">
                                      <p:cBhvr>
                                        <p:cTn id="20" dur="500"/>
                                        <p:tgtEl>
                                          <p:spTgt spid="8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left)">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86"/>
                                        </p:tgtEl>
                                        <p:attrNameLst>
                                          <p:attrName>style.visibility</p:attrName>
                                        </p:attrNameLst>
                                      </p:cBhvr>
                                      <p:to>
                                        <p:strVal val="visible"/>
                                      </p:to>
                                    </p:set>
                                    <p:animEffect transition="in" filter="wipe(left)">
                                      <p:cBhvr>
                                        <p:cTn id="30" dur="500"/>
                                        <p:tgtEl>
                                          <p:spTgt spid="8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74"/>
                                        </p:tgtEl>
                                        <p:attrNameLst>
                                          <p:attrName>style.visibility</p:attrName>
                                        </p:attrNameLst>
                                      </p:cBhvr>
                                      <p:to>
                                        <p:strVal val="visible"/>
                                      </p:to>
                                    </p:set>
                                    <p:animEffect transition="in" filter="wipe(left)">
                                      <p:cBhvr>
                                        <p:cTn id="35" dur="500"/>
                                        <p:tgtEl>
                                          <p:spTgt spid="7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75"/>
                                        </p:tgtEl>
                                        <p:attrNameLst>
                                          <p:attrName>style.visibility</p:attrName>
                                        </p:attrNameLst>
                                      </p:cBhvr>
                                      <p:to>
                                        <p:strVal val="visible"/>
                                      </p:to>
                                    </p:set>
                                    <p:animEffect transition="in" filter="wipe(left)">
                                      <p:cBhvr>
                                        <p:cTn id="40"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p:bldP spid="72" grpId="0"/>
      <p:bldP spid="73" grpId="0"/>
      <p:bldP spid="74" grpId="0"/>
      <p:bldP spid="7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utoShape 2"/>
          <p:cNvSpPr>
            <a:spLocks/>
          </p:cNvSpPr>
          <p:nvPr/>
        </p:nvSpPr>
        <p:spPr bwMode="auto">
          <a:xfrm>
            <a:off x="642938" y="3573590"/>
            <a:ext cx="304800" cy="2438400"/>
          </a:xfrm>
          <a:prstGeom prst="leftBrace">
            <a:avLst>
              <a:gd name="adj1" fmla="val 66667"/>
              <a:gd name="adj2" fmla="val 50000"/>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mn-ea"/>
              <a:ea typeface="+mn-ea"/>
            </a:endParaRPr>
          </a:p>
        </p:txBody>
      </p:sp>
      <p:sp>
        <p:nvSpPr>
          <p:cNvPr id="36" name="Text Box 6"/>
          <p:cNvSpPr txBox="1">
            <a:spLocks noChangeArrowheads="1"/>
          </p:cNvSpPr>
          <p:nvPr/>
        </p:nvSpPr>
        <p:spPr bwMode="auto">
          <a:xfrm>
            <a:off x="4597846" y="4010446"/>
            <a:ext cx="3411538" cy="519113"/>
          </a:xfrm>
          <a:prstGeom prst="rect">
            <a:avLst/>
          </a:prstGeom>
          <a:noFill/>
          <a:ln w="9525">
            <a:noFill/>
            <a:miter lim="800000"/>
            <a:headEnd/>
            <a:tailEnd/>
          </a:ln>
          <a:effectLst/>
        </p:spPr>
        <p:txBody>
          <a:bodyPr wrap="square">
            <a:spAutoFit/>
          </a:bodyPr>
          <a:lstStyle/>
          <a:p>
            <a:pPr eaLnBrk="1" hangingPunct="1">
              <a:spcBef>
                <a:spcPct val="50000"/>
              </a:spcBef>
              <a:defRPr/>
            </a:pPr>
            <a:r>
              <a:rPr lang="zh-CN" altLang="en-US" sz="2800" dirty="0">
                <a:solidFill>
                  <a:srgbClr val="FF0000"/>
                </a:solidFill>
                <a:latin typeface="+mn-ea"/>
                <a:ea typeface="+mn-ea"/>
              </a:rPr>
              <a:t>干涉相消（暗纹）</a:t>
            </a:r>
          </a:p>
        </p:txBody>
      </p:sp>
      <p:sp>
        <p:nvSpPr>
          <p:cNvPr id="39" name="Text Box 9"/>
          <p:cNvSpPr txBox="1">
            <a:spLocks noChangeArrowheads="1"/>
          </p:cNvSpPr>
          <p:nvPr/>
        </p:nvSpPr>
        <p:spPr bwMode="auto">
          <a:xfrm>
            <a:off x="4597846" y="4859503"/>
            <a:ext cx="3617913" cy="519113"/>
          </a:xfrm>
          <a:prstGeom prst="rect">
            <a:avLst/>
          </a:prstGeom>
          <a:noFill/>
          <a:ln w="9525">
            <a:noFill/>
            <a:miter lim="800000"/>
            <a:headEnd/>
            <a:tailEnd/>
          </a:ln>
          <a:effectLst/>
        </p:spPr>
        <p:txBody>
          <a:bodyPr wrap="square">
            <a:spAutoFit/>
          </a:bodyPr>
          <a:lstStyle/>
          <a:p>
            <a:pPr eaLnBrk="1" hangingPunct="1">
              <a:spcBef>
                <a:spcPct val="50000"/>
              </a:spcBef>
              <a:defRPr/>
            </a:pPr>
            <a:r>
              <a:rPr lang="zh-CN" altLang="en-US" sz="2800" dirty="0">
                <a:solidFill>
                  <a:srgbClr val="FF0000"/>
                </a:solidFill>
                <a:latin typeface="+mn-ea"/>
                <a:ea typeface="+mn-ea"/>
              </a:rPr>
              <a:t>干涉加强（明纹）</a:t>
            </a:r>
          </a:p>
        </p:txBody>
      </p:sp>
      <p:sp>
        <p:nvSpPr>
          <p:cNvPr id="93258" name="Text Box 12"/>
          <p:cNvSpPr txBox="1">
            <a:spLocks noChangeArrowheads="1"/>
          </p:cNvSpPr>
          <p:nvPr/>
        </p:nvSpPr>
        <p:spPr bwMode="auto">
          <a:xfrm>
            <a:off x="3306763" y="5639549"/>
            <a:ext cx="3352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800" dirty="0">
                <a:solidFill>
                  <a:srgbClr val="0000FF"/>
                </a:solidFill>
                <a:latin typeface="+mn-ea"/>
                <a:ea typeface="+mn-ea"/>
              </a:rPr>
              <a:t>（介于明暗之间）</a:t>
            </a:r>
          </a:p>
        </p:txBody>
      </p:sp>
      <p:grpSp>
        <p:nvGrpSpPr>
          <p:cNvPr id="12" name="Group 68"/>
          <p:cNvGrpSpPr>
            <a:grpSpLocks/>
          </p:cNvGrpSpPr>
          <p:nvPr/>
        </p:nvGrpSpPr>
        <p:grpSpPr bwMode="auto">
          <a:xfrm>
            <a:off x="7505413" y="3909978"/>
            <a:ext cx="2197100" cy="609600"/>
            <a:chOff x="4280" y="2400"/>
            <a:chExt cx="1384" cy="384"/>
          </a:xfrm>
        </p:grpSpPr>
        <p:sp>
          <p:nvSpPr>
            <p:cNvPr id="93202" name="Rectangle 69"/>
            <p:cNvSpPr>
              <a:spLocks noChangeArrowheads="1"/>
            </p:cNvSpPr>
            <p:nvPr/>
          </p:nvSpPr>
          <p:spPr bwMode="auto">
            <a:xfrm>
              <a:off x="4320" y="2400"/>
              <a:ext cx="1344" cy="384"/>
            </a:xfrm>
            <a:prstGeom prst="rect">
              <a:avLst/>
            </a:prstGeom>
            <a:gradFill rotWithShape="0">
              <a:gsLst>
                <a:gs pos="0">
                  <a:srgbClr val="CCECFF"/>
                </a:gs>
                <a:gs pos="50000">
                  <a:srgbClr val="FFFFFF"/>
                </a:gs>
                <a:gs pos="100000">
                  <a:srgbClr val="CCECFF"/>
                </a:gs>
              </a:gsLst>
              <a:lin ang="5400000" scaled="1"/>
            </a:gradFill>
            <a:ln w="9525">
              <a:solidFill>
                <a:srgbClr val="0000FF"/>
              </a:solidFill>
              <a:miter lim="800000"/>
              <a:headEnd/>
              <a:tailEnd type="none" w="sm" len="lg"/>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mn-ea"/>
                <a:ea typeface="+mn-ea"/>
              </a:endParaRPr>
            </a:p>
          </p:txBody>
        </p:sp>
        <mc:AlternateContent xmlns:mc="http://schemas.openxmlformats.org/markup-compatibility/2006" xmlns:a14="http://schemas.microsoft.com/office/drawing/2010/main">
          <mc:Choice Requires="a14">
            <p:sp>
              <p:nvSpPr>
                <p:cNvPr id="93203" name="Text Box 70"/>
                <p:cNvSpPr txBox="1">
                  <a:spLocks noChangeArrowheads="1"/>
                </p:cNvSpPr>
                <p:nvPr/>
              </p:nvSpPr>
              <p:spPr bwMode="auto">
                <a:xfrm>
                  <a:off x="4280" y="2445"/>
                  <a:ext cx="1384" cy="32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type="none" w="sm" len="lg"/>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800" dirty="0">
                      <a:solidFill>
                        <a:srgbClr val="0000FF"/>
                      </a:solidFill>
                      <a:latin typeface="+mn-ea"/>
                      <a:ea typeface="+mn-ea"/>
                    </a:rPr>
                    <a:t> </a:t>
                  </a:r>
                  <a14:m>
                    <m:oMath xmlns:m="http://schemas.openxmlformats.org/officeDocument/2006/math">
                      <m:r>
                        <a:rPr lang="en-US" altLang="zh-CN" sz="2800" b="0" i="0" smtClean="0">
                          <a:solidFill>
                            <a:srgbClr val="0000FF"/>
                          </a:solidFill>
                          <a:latin typeface="Cambria Math" panose="02040503050406030204" pitchFamily="18" charset="0"/>
                          <a:ea typeface="+mn-ea"/>
                        </a:rPr>
                        <m:t>2</m:t>
                      </m:r>
                      <m:r>
                        <a:rPr lang="en-US" altLang="zh-CN" sz="2800" b="0" i="1">
                          <a:solidFill>
                            <a:srgbClr val="0000FF"/>
                          </a:solidFill>
                          <a:latin typeface="Cambria Math" panose="02040503050406030204" pitchFamily="18" charset="0"/>
                          <a:ea typeface="+mn-ea"/>
                        </a:rPr>
                        <m:t>𝑘</m:t>
                      </m:r>
                    </m:oMath>
                  </a14:m>
                  <a:r>
                    <a:rPr lang="zh-CN" altLang="en-US" sz="2800" dirty="0">
                      <a:solidFill>
                        <a:srgbClr val="0000FF"/>
                      </a:solidFill>
                      <a:latin typeface="+mn-ea"/>
                      <a:ea typeface="+mn-ea"/>
                    </a:rPr>
                    <a:t>个半波带</a:t>
                  </a:r>
                </a:p>
              </p:txBody>
            </p:sp>
          </mc:Choice>
          <mc:Fallback xmlns="">
            <p:sp>
              <p:nvSpPr>
                <p:cNvPr id="93203" name="Text Box 70"/>
                <p:cNvSpPr txBox="1">
                  <a:spLocks noRot="1" noChangeAspect="1" noMove="1" noResize="1" noEditPoints="1" noAdjustHandles="1" noChangeArrowheads="1" noChangeShapeType="1" noTextEdit="1"/>
                </p:cNvSpPr>
                <p:nvPr/>
              </p:nvSpPr>
              <p:spPr bwMode="auto">
                <a:xfrm>
                  <a:off x="4280" y="2445"/>
                  <a:ext cx="1384" cy="327"/>
                </a:xfrm>
                <a:prstGeom prst="rect">
                  <a:avLst/>
                </a:prstGeom>
                <a:blipFill>
                  <a:blip r:embed="rId7"/>
                  <a:stretch>
                    <a:fillRect t="-11765" r="-1385"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lstStyle/>
                <a:p>
                  <a:r>
                    <a:rPr lang="zh-CN" altLang="en-US">
                      <a:noFill/>
                    </a:rPr>
                    <a:t> </a:t>
                  </a:r>
                </a:p>
              </p:txBody>
            </p:sp>
          </mc:Fallback>
        </mc:AlternateContent>
      </p:grpSp>
      <p:grpSp>
        <p:nvGrpSpPr>
          <p:cNvPr id="13" name="Group 72"/>
          <p:cNvGrpSpPr>
            <a:grpSpLocks/>
          </p:cNvGrpSpPr>
          <p:nvPr/>
        </p:nvGrpSpPr>
        <p:grpSpPr bwMode="auto">
          <a:xfrm>
            <a:off x="7568912" y="4597445"/>
            <a:ext cx="2133600" cy="954088"/>
            <a:chOff x="4320" y="3033"/>
            <a:chExt cx="1344" cy="601"/>
          </a:xfrm>
        </p:grpSpPr>
        <p:sp>
          <p:nvSpPr>
            <p:cNvPr id="93199" name="Rectangle 73"/>
            <p:cNvSpPr>
              <a:spLocks noChangeArrowheads="1"/>
            </p:cNvSpPr>
            <p:nvPr/>
          </p:nvSpPr>
          <p:spPr bwMode="auto">
            <a:xfrm>
              <a:off x="4320" y="3072"/>
              <a:ext cx="1344" cy="537"/>
            </a:xfrm>
            <a:prstGeom prst="rect">
              <a:avLst/>
            </a:prstGeom>
            <a:gradFill rotWithShape="0">
              <a:gsLst>
                <a:gs pos="0">
                  <a:srgbClr val="FFCCCC"/>
                </a:gs>
                <a:gs pos="50000">
                  <a:srgbClr val="FFFFFF"/>
                </a:gs>
                <a:gs pos="100000">
                  <a:srgbClr val="FFCCCC"/>
                </a:gs>
              </a:gsLst>
              <a:lin ang="5400000" scaled="1"/>
            </a:gradFill>
            <a:ln w="9525">
              <a:solidFill>
                <a:srgbClr val="FF0000"/>
              </a:solidFill>
              <a:miter lim="800000"/>
              <a:headEnd/>
              <a:tailEnd type="none" w="sm" len="lg"/>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mn-ea"/>
                <a:ea typeface="+mn-ea"/>
              </a:endParaRPr>
            </a:p>
          </p:txBody>
        </p:sp>
        <mc:AlternateContent xmlns:mc="http://schemas.openxmlformats.org/markup-compatibility/2006" xmlns:a14="http://schemas.microsoft.com/office/drawing/2010/main">
          <mc:Choice Requires="a14">
            <p:sp>
              <p:nvSpPr>
                <p:cNvPr id="93200" name="Text Box 74"/>
                <p:cNvSpPr txBox="1">
                  <a:spLocks noChangeArrowheads="1"/>
                </p:cNvSpPr>
                <p:nvPr/>
              </p:nvSpPr>
              <p:spPr bwMode="auto">
                <a:xfrm>
                  <a:off x="4453" y="3033"/>
                  <a:ext cx="1171" cy="60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type="none" w="sm" len="lg"/>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ts val="0"/>
                    </a:spcBef>
                    <a:buFontTx/>
                    <a:buNone/>
                  </a:pPr>
                  <a14:m>
                    <m:oMathPara xmlns:m="http://schemas.openxmlformats.org/officeDocument/2006/math">
                      <m:oMathParaPr>
                        <m:jc m:val="centerGroup"/>
                      </m:oMathParaPr>
                      <m:oMath xmlns:m="http://schemas.openxmlformats.org/officeDocument/2006/math">
                        <m:r>
                          <a:rPr lang="en-US" altLang="zh-CN" sz="2800" b="0" smtClean="0">
                            <a:solidFill>
                              <a:srgbClr val="0000FF"/>
                            </a:solidFill>
                            <a:latin typeface="Cambria Math" panose="02040503050406030204" pitchFamily="18" charset="0"/>
                            <a:ea typeface="+mn-ea"/>
                          </a:rPr>
                          <m:t>2</m:t>
                        </m:r>
                        <m:r>
                          <a:rPr lang="en-US" altLang="zh-CN" sz="2800" b="0" i="1">
                            <a:solidFill>
                              <a:srgbClr val="0000FF"/>
                            </a:solidFill>
                            <a:latin typeface="Cambria Math" panose="02040503050406030204" pitchFamily="18" charset="0"/>
                            <a:ea typeface="+mn-ea"/>
                          </a:rPr>
                          <m:t>𝑘</m:t>
                        </m:r>
                        <m:r>
                          <a:rPr lang="en-US" altLang="zh-CN" sz="2800" b="0" i="1">
                            <a:solidFill>
                              <a:srgbClr val="0000FF"/>
                            </a:solidFill>
                            <a:latin typeface="Cambria Math" panose="02040503050406030204" pitchFamily="18" charset="0"/>
                            <a:ea typeface="+mn-ea"/>
                          </a:rPr>
                          <m:t>+</m:t>
                        </m:r>
                        <m:r>
                          <a:rPr lang="en-US" altLang="zh-CN" sz="2800" b="0" i="0" smtClean="0">
                            <a:solidFill>
                              <a:srgbClr val="0000FF"/>
                            </a:solidFill>
                            <a:latin typeface="Cambria Math" panose="02040503050406030204" pitchFamily="18" charset="0"/>
                            <a:ea typeface="+mn-ea"/>
                          </a:rPr>
                          <m:t>1</m:t>
                        </m:r>
                      </m:oMath>
                    </m:oMathPara>
                  </a14:m>
                  <a:endParaRPr lang="en-US" altLang="zh-CN" sz="2800" dirty="0">
                    <a:solidFill>
                      <a:srgbClr val="0000FF"/>
                    </a:solidFill>
                    <a:latin typeface="+mn-ea"/>
                    <a:ea typeface="+mn-ea"/>
                  </a:endParaRPr>
                </a:p>
                <a:p>
                  <a:pPr eaLnBrk="1" hangingPunct="1">
                    <a:spcBef>
                      <a:spcPts val="0"/>
                    </a:spcBef>
                    <a:buFontTx/>
                    <a:buNone/>
                  </a:pPr>
                  <a:r>
                    <a:rPr lang="zh-CN" altLang="en-US" sz="2800" dirty="0">
                      <a:solidFill>
                        <a:srgbClr val="0000FF"/>
                      </a:solidFill>
                      <a:latin typeface="+mn-ea"/>
                      <a:ea typeface="+mn-ea"/>
                    </a:rPr>
                    <a:t>个半波带</a:t>
                  </a:r>
                </a:p>
              </p:txBody>
            </p:sp>
          </mc:Choice>
          <mc:Fallback xmlns="">
            <p:sp>
              <p:nvSpPr>
                <p:cNvPr id="93200" name="Text Box 74"/>
                <p:cNvSpPr txBox="1">
                  <a:spLocks noRot="1" noChangeAspect="1" noMove="1" noResize="1" noEditPoints="1" noAdjustHandles="1" noChangeArrowheads="1" noChangeShapeType="1" noTextEdit="1"/>
                </p:cNvSpPr>
                <p:nvPr/>
              </p:nvSpPr>
              <p:spPr bwMode="auto">
                <a:xfrm>
                  <a:off x="4453" y="3033"/>
                  <a:ext cx="1171" cy="601"/>
                </a:xfrm>
                <a:prstGeom prst="rect">
                  <a:avLst/>
                </a:prstGeom>
                <a:blipFill>
                  <a:blip r:embed="rId8"/>
                  <a:stretch>
                    <a:fillRect l="-6557"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lstStyle/>
                <a:p>
                  <a:r>
                    <a:rPr lang="zh-CN" altLang="en-US">
                      <a:noFill/>
                    </a:rPr>
                    <a:t> </a:t>
                  </a:r>
                </a:p>
              </p:txBody>
            </p:sp>
          </mc:Fallback>
        </mc:AlternateContent>
      </p:grpSp>
      <p:sp>
        <p:nvSpPr>
          <p:cNvPr id="93198" name="Text Box 78"/>
          <p:cNvSpPr txBox="1">
            <a:spLocks noChangeArrowheads="1"/>
          </p:cNvSpPr>
          <p:nvPr/>
        </p:nvSpPr>
        <p:spPr bwMode="auto">
          <a:xfrm>
            <a:off x="4629062" y="3343733"/>
            <a:ext cx="3124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800" dirty="0">
                <a:solidFill>
                  <a:srgbClr val="FF0000"/>
                </a:solidFill>
                <a:latin typeface="+mn-ea"/>
                <a:ea typeface="+mn-ea"/>
              </a:rPr>
              <a:t>中央明纹中心</a:t>
            </a:r>
          </a:p>
        </p:txBody>
      </p:sp>
      <p:grpSp>
        <p:nvGrpSpPr>
          <p:cNvPr id="2" name="组合 1"/>
          <p:cNvGrpSpPr/>
          <p:nvPr/>
        </p:nvGrpSpPr>
        <p:grpSpPr>
          <a:xfrm>
            <a:off x="868363" y="555752"/>
            <a:ext cx="8229600" cy="2590800"/>
            <a:chOff x="868363" y="555752"/>
            <a:chExt cx="8229600" cy="2590800"/>
          </a:xfrm>
        </p:grpSpPr>
        <p:grpSp>
          <p:nvGrpSpPr>
            <p:cNvPr id="93191" name="Group 13"/>
            <p:cNvGrpSpPr>
              <a:grpSpLocks/>
            </p:cNvGrpSpPr>
            <p:nvPr/>
          </p:nvGrpSpPr>
          <p:grpSpPr bwMode="auto">
            <a:xfrm>
              <a:off x="868363" y="555752"/>
              <a:ext cx="8229600" cy="2590800"/>
              <a:chOff x="384" y="432"/>
              <a:chExt cx="5184" cy="1632"/>
            </a:xfrm>
          </p:grpSpPr>
          <p:sp>
            <p:nvSpPr>
              <p:cNvPr id="93207" name="Rectangle 14"/>
              <p:cNvSpPr>
                <a:spLocks noChangeArrowheads="1"/>
              </p:cNvSpPr>
              <p:nvPr/>
            </p:nvSpPr>
            <p:spPr bwMode="auto">
              <a:xfrm>
                <a:off x="384" y="432"/>
                <a:ext cx="5184" cy="1632"/>
              </a:xfrm>
              <a:prstGeom prst="rect">
                <a:avLst/>
              </a:prstGeom>
              <a:noFill/>
              <a:ln w="9525">
                <a:solidFill>
                  <a:schemeClr val="tx2"/>
                </a:solidFill>
                <a:miter lim="800000"/>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mn-ea"/>
                  <a:ea typeface="+mn-ea"/>
                </a:endParaRPr>
              </a:p>
            </p:txBody>
          </p:sp>
          <p:grpSp>
            <p:nvGrpSpPr>
              <p:cNvPr id="93208" name="Group 15"/>
              <p:cNvGrpSpPr>
                <a:grpSpLocks/>
              </p:cNvGrpSpPr>
              <p:nvPr/>
            </p:nvGrpSpPr>
            <p:grpSpPr bwMode="auto">
              <a:xfrm>
                <a:off x="621" y="475"/>
                <a:ext cx="2939" cy="1551"/>
                <a:chOff x="528" y="481"/>
                <a:chExt cx="3024" cy="1779"/>
              </a:xfrm>
            </p:grpSpPr>
            <p:sp>
              <p:nvSpPr>
                <p:cNvPr id="93210" name="Freeform 16" descr="浅色上对角线"/>
                <p:cNvSpPr>
                  <a:spLocks/>
                </p:cNvSpPr>
                <p:nvPr/>
              </p:nvSpPr>
              <p:spPr bwMode="auto">
                <a:xfrm>
                  <a:off x="1166" y="1564"/>
                  <a:ext cx="280" cy="686"/>
                </a:xfrm>
                <a:custGeom>
                  <a:avLst/>
                  <a:gdLst>
                    <a:gd name="T0" fmla="*/ 0 w 280"/>
                    <a:gd name="T1" fmla="*/ 0 h 686"/>
                    <a:gd name="T2" fmla="*/ 280 w 280"/>
                    <a:gd name="T3" fmla="*/ 668 h 686"/>
                    <a:gd name="T4" fmla="*/ 200 w 280"/>
                    <a:gd name="T5" fmla="*/ 686 h 686"/>
                    <a:gd name="T6" fmla="*/ 20 w 280"/>
                    <a:gd name="T7" fmla="*/ 244 h 686"/>
                    <a:gd name="T8" fmla="*/ 0 w 280"/>
                    <a:gd name="T9" fmla="*/ 0 h 686"/>
                    <a:gd name="T10" fmla="*/ 0 60000 65536"/>
                    <a:gd name="T11" fmla="*/ 0 60000 65536"/>
                    <a:gd name="T12" fmla="*/ 0 60000 65536"/>
                    <a:gd name="T13" fmla="*/ 0 60000 65536"/>
                    <a:gd name="T14" fmla="*/ 0 60000 65536"/>
                    <a:gd name="T15" fmla="*/ 0 w 280"/>
                    <a:gd name="T16" fmla="*/ 0 h 686"/>
                    <a:gd name="T17" fmla="*/ 280 w 280"/>
                    <a:gd name="T18" fmla="*/ 686 h 686"/>
                  </a:gdLst>
                  <a:ahLst/>
                  <a:cxnLst>
                    <a:cxn ang="T10">
                      <a:pos x="T0" y="T1"/>
                    </a:cxn>
                    <a:cxn ang="T11">
                      <a:pos x="T2" y="T3"/>
                    </a:cxn>
                    <a:cxn ang="T12">
                      <a:pos x="T4" y="T5"/>
                    </a:cxn>
                    <a:cxn ang="T13">
                      <a:pos x="T6" y="T7"/>
                    </a:cxn>
                    <a:cxn ang="T14">
                      <a:pos x="T8" y="T9"/>
                    </a:cxn>
                  </a:cxnLst>
                  <a:rect l="T15" t="T16" r="T17" b="T18"/>
                  <a:pathLst>
                    <a:path w="280" h="686">
                      <a:moveTo>
                        <a:pt x="0" y="0"/>
                      </a:moveTo>
                      <a:lnTo>
                        <a:pt x="280" y="668"/>
                      </a:lnTo>
                      <a:lnTo>
                        <a:pt x="200" y="686"/>
                      </a:lnTo>
                      <a:lnTo>
                        <a:pt x="20" y="244"/>
                      </a:lnTo>
                      <a:lnTo>
                        <a:pt x="0" y="0"/>
                      </a:lnTo>
                      <a:close/>
                    </a:path>
                  </a:pathLst>
                </a:custGeom>
                <a:blipFill dpi="0" rotWithShape="0">
                  <a:blip r:embed="rId9"/>
                  <a:srcRect/>
                  <a:tile tx="0" ty="0" sx="100000" sy="100000" flip="none" algn="tl"/>
                </a:blipFill>
                <a:ln>
                  <a:noFill/>
                </a:ln>
                <a:extLst>
                  <a:ext uri="{91240B29-F687-4F45-9708-019B960494DF}">
                    <a14:hiddenLine xmlns:a14="http://schemas.microsoft.com/office/drawing/2010/main" w="9525">
                      <a:solidFill>
                        <a:srgbClr val="000000"/>
                      </a:solidFill>
                      <a:round/>
                      <a:headEnd/>
                      <a:tailEnd type="none" w="sm" len="lg"/>
                    </a14:hiddenLine>
                  </a:ext>
                </a:extLst>
              </p:spPr>
              <p:txBody>
                <a:bodyPr wrap="none"/>
                <a:lstStyle/>
                <a:p>
                  <a:endParaRPr lang="zh-CN" altLang="en-US">
                    <a:latin typeface="+mn-ea"/>
                    <a:ea typeface="+mn-ea"/>
                  </a:endParaRPr>
                </a:p>
              </p:txBody>
            </p:sp>
            <p:sp>
              <p:nvSpPr>
                <p:cNvPr id="93211" name="Freeform 17" descr="浅色上对角线"/>
                <p:cNvSpPr>
                  <a:spLocks/>
                </p:cNvSpPr>
                <p:nvPr/>
              </p:nvSpPr>
              <p:spPr bwMode="auto">
                <a:xfrm>
                  <a:off x="1152" y="1064"/>
                  <a:ext cx="460" cy="1124"/>
                </a:xfrm>
                <a:custGeom>
                  <a:avLst/>
                  <a:gdLst>
                    <a:gd name="T0" fmla="*/ 12 w 460"/>
                    <a:gd name="T1" fmla="*/ 0 h 1124"/>
                    <a:gd name="T2" fmla="*/ 460 w 460"/>
                    <a:gd name="T3" fmla="*/ 1084 h 1124"/>
                    <a:gd name="T4" fmla="*/ 380 w 460"/>
                    <a:gd name="T5" fmla="*/ 1124 h 1124"/>
                    <a:gd name="T6" fmla="*/ 0 w 460"/>
                    <a:gd name="T7" fmla="*/ 259 h 1124"/>
                    <a:gd name="T8" fmla="*/ 12 w 460"/>
                    <a:gd name="T9" fmla="*/ 0 h 1124"/>
                    <a:gd name="T10" fmla="*/ 0 60000 65536"/>
                    <a:gd name="T11" fmla="*/ 0 60000 65536"/>
                    <a:gd name="T12" fmla="*/ 0 60000 65536"/>
                    <a:gd name="T13" fmla="*/ 0 60000 65536"/>
                    <a:gd name="T14" fmla="*/ 0 60000 65536"/>
                    <a:gd name="T15" fmla="*/ 0 w 460"/>
                    <a:gd name="T16" fmla="*/ 0 h 1124"/>
                    <a:gd name="T17" fmla="*/ 460 w 460"/>
                    <a:gd name="T18" fmla="*/ 1124 h 1124"/>
                  </a:gdLst>
                  <a:ahLst/>
                  <a:cxnLst>
                    <a:cxn ang="T10">
                      <a:pos x="T0" y="T1"/>
                    </a:cxn>
                    <a:cxn ang="T11">
                      <a:pos x="T2" y="T3"/>
                    </a:cxn>
                    <a:cxn ang="T12">
                      <a:pos x="T4" y="T5"/>
                    </a:cxn>
                    <a:cxn ang="T13">
                      <a:pos x="T6" y="T7"/>
                    </a:cxn>
                    <a:cxn ang="T14">
                      <a:pos x="T8" y="T9"/>
                    </a:cxn>
                  </a:cxnLst>
                  <a:rect l="T15" t="T16" r="T17" b="T18"/>
                  <a:pathLst>
                    <a:path w="460" h="1124">
                      <a:moveTo>
                        <a:pt x="12" y="0"/>
                      </a:moveTo>
                      <a:lnTo>
                        <a:pt x="460" y="1084"/>
                      </a:lnTo>
                      <a:lnTo>
                        <a:pt x="380" y="1124"/>
                      </a:lnTo>
                      <a:lnTo>
                        <a:pt x="0" y="259"/>
                      </a:lnTo>
                      <a:lnTo>
                        <a:pt x="12" y="0"/>
                      </a:lnTo>
                      <a:close/>
                    </a:path>
                  </a:pathLst>
                </a:custGeom>
                <a:blipFill dpi="0" rotWithShape="0">
                  <a:blip r:embed="rId9"/>
                  <a:srcRect/>
                  <a:tile tx="0" ty="0" sx="100000" sy="100000" flip="none" algn="tl"/>
                </a:blipFill>
                <a:ln>
                  <a:noFill/>
                </a:ln>
                <a:extLst>
                  <a:ext uri="{91240B29-F687-4F45-9708-019B960494DF}">
                    <a14:hiddenLine xmlns:a14="http://schemas.microsoft.com/office/drawing/2010/main" w="9525">
                      <a:solidFill>
                        <a:srgbClr val="000000"/>
                      </a:solidFill>
                      <a:round/>
                      <a:headEnd/>
                      <a:tailEnd type="none" w="sm" len="lg"/>
                    </a14:hiddenLine>
                  </a:ext>
                </a:extLst>
              </p:spPr>
              <p:txBody>
                <a:bodyPr wrap="none"/>
                <a:lstStyle/>
                <a:p>
                  <a:endParaRPr lang="zh-CN" altLang="en-US">
                    <a:latin typeface="+mn-ea"/>
                    <a:ea typeface="+mn-ea"/>
                  </a:endParaRPr>
                </a:p>
              </p:txBody>
            </p:sp>
            <p:sp>
              <p:nvSpPr>
                <p:cNvPr id="93212" name="Freeform 18" descr="浅色横线"/>
                <p:cNvSpPr>
                  <a:spLocks/>
                </p:cNvSpPr>
                <p:nvPr/>
              </p:nvSpPr>
              <p:spPr bwMode="auto">
                <a:xfrm>
                  <a:off x="1166" y="1328"/>
                  <a:ext cx="376" cy="892"/>
                </a:xfrm>
                <a:custGeom>
                  <a:avLst/>
                  <a:gdLst>
                    <a:gd name="T0" fmla="*/ 0 w 376"/>
                    <a:gd name="T1" fmla="*/ 0 h 892"/>
                    <a:gd name="T2" fmla="*/ 376 w 376"/>
                    <a:gd name="T3" fmla="*/ 864 h 892"/>
                    <a:gd name="T4" fmla="*/ 274 w 376"/>
                    <a:gd name="T5" fmla="*/ 892 h 892"/>
                    <a:gd name="T6" fmla="*/ 48 w 376"/>
                    <a:gd name="T7" fmla="*/ 344 h 892"/>
                    <a:gd name="T8" fmla="*/ 0 w 376"/>
                    <a:gd name="T9" fmla="*/ 240 h 892"/>
                    <a:gd name="T10" fmla="*/ 0 w 376"/>
                    <a:gd name="T11" fmla="*/ 0 h 892"/>
                    <a:gd name="T12" fmla="*/ 0 60000 65536"/>
                    <a:gd name="T13" fmla="*/ 0 60000 65536"/>
                    <a:gd name="T14" fmla="*/ 0 60000 65536"/>
                    <a:gd name="T15" fmla="*/ 0 60000 65536"/>
                    <a:gd name="T16" fmla="*/ 0 60000 65536"/>
                    <a:gd name="T17" fmla="*/ 0 60000 65536"/>
                    <a:gd name="T18" fmla="*/ 0 w 376"/>
                    <a:gd name="T19" fmla="*/ 0 h 892"/>
                    <a:gd name="T20" fmla="*/ 376 w 376"/>
                    <a:gd name="T21" fmla="*/ 892 h 892"/>
                  </a:gdLst>
                  <a:ahLst/>
                  <a:cxnLst>
                    <a:cxn ang="T12">
                      <a:pos x="T0" y="T1"/>
                    </a:cxn>
                    <a:cxn ang="T13">
                      <a:pos x="T2" y="T3"/>
                    </a:cxn>
                    <a:cxn ang="T14">
                      <a:pos x="T4" y="T5"/>
                    </a:cxn>
                    <a:cxn ang="T15">
                      <a:pos x="T6" y="T7"/>
                    </a:cxn>
                    <a:cxn ang="T16">
                      <a:pos x="T8" y="T9"/>
                    </a:cxn>
                    <a:cxn ang="T17">
                      <a:pos x="T10" y="T11"/>
                    </a:cxn>
                  </a:cxnLst>
                  <a:rect l="T18" t="T19" r="T20" b="T21"/>
                  <a:pathLst>
                    <a:path w="376" h="892">
                      <a:moveTo>
                        <a:pt x="0" y="0"/>
                      </a:moveTo>
                      <a:lnTo>
                        <a:pt x="376" y="864"/>
                      </a:lnTo>
                      <a:lnTo>
                        <a:pt x="274" y="892"/>
                      </a:lnTo>
                      <a:lnTo>
                        <a:pt x="48" y="344"/>
                      </a:lnTo>
                      <a:lnTo>
                        <a:pt x="0" y="240"/>
                      </a:lnTo>
                      <a:lnTo>
                        <a:pt x="0" y="0"/>
                      </a:lnTo>
                      <a:close/>
                    </a:path>
                  </a:pathLst>
                </a:custGeom>
                <a:blipFill dpi="0" rotWithShape="0">
                  <a:blip r:embed="rId10"/>
                  <a:srcRect/>
                  <a:tile tx="0" ty="0" sx="100000" sy="100000" flip="none" algn="tl"/>
                </a:blipFill>
                <a:ln>
                  <a:noFill/>
                </a:ln>
                <a:extLst>
                  <a:ext uri="{91240B29-F687-4F45-9708-019B960494DF}">
                    <a14:hiddenLine xmlns:a14="http://schemas.microsoft.com/office/drawing/2010/main" w="9525">
                      <a:solidFill>
                        <a:srgbClr val="000000"/>
                      </a:solidFill>
                      <a:round/>
                      <a:headEnd/>
                      <a:tailEnd type="none" w="sm" len="lg"/>
                    </a14:hiddenLine>
                  </a:ext>
                </a:extLst>
              </p:spPr>
              <p:txBody>
                <a:bodyPr wrap="none"/>
                <a:lstStyle/>
                <a:p>
                  <a:endParaRPr lang="zh-CN" altLang="en-US">
                    <a:latin typeface="+mn-ea"/>
                    <a:ea typeface="+mn-ea"/>
                  </a:endParaRPr>
                </a:p>
              </p:txBody>
            </p:sp>
            <p:grpSp>
              <p:nvGrpSpPr>
                <p:cNvPr id="93213" name="Group 19"/>
                <p:cNvGrpSpPr>
                  <a:grpSpLocks/>
                </p:cNvGrpSpPr>
                <p:nvPr/>
              </p:nvGrpSpPr>
              <p:grpSpPr bwMode="auto">
                <a:xfrm>
                  <a:off x="1152" y="1056"/>
                  <a:ext cx="460" cy="1204"/>
                  <a:chOff x="3236" y="2880"/>
                  <a:chExt cx="460" cy="1204"/>
                </a:xfrm>
              </p:grpSpPr>
              <p:sp>
                <p:nvSpPr>
                  <p:cNvPr id="93253" name="Freeform 20" descr="宽上对角线"/>
                  <p:cNvSpPr>
                    <a:spLocks/>
                  </p:cNvSpPr>
                  <p:nvPr/>
                </p:nvSpPr>
                <p:spPr bwMode="auto">
                  <a:xfrm>
                    <a:off x="3252" y="3624"/>
                    <a:ext cx="188" cy="460"/>
                  </a:xfrm>
                  <a:custGeom>
                    <a:avLst/>
                    <a:gdLst>
                      <a:gd name="T0" fmla="*/ 0 w 188"/>
                      <a:gd name="T1" fmla="*/ 0 h 460"/>
                      <a:gd name="T2" fmla="*/ 188 w 188"/>
                      <a:gd name="T3" fmla="*/ 460 h 460"/>
                      <a:gd name="T4" fmla="*/ 0 60000 65536"/>
                      <a:gd name="T5" fmla="*/ 0 60000 65536"/>
                      <a:gd name="T6" fmla="*/ 0 w 188"/>
                      <a:gd name="T7" fmla="*/ 0 h 460"/>
                      <a:gd name="T8" fmla="*/ 188 w 188"/>
                      <a:gd name="T9" fmla="*/ 460 h 460"/>
                    </a:gdLst>
                    <a:ahLst/>
                    <a:cxnLst>
                      <a:cxn ang="T4">
                        <a:pos x="T0" y="T1"/>
                      </a:cxn>
                      <a:cxn ang="T5">
                        <a:pos x="T2" y="T3"/>
                      </a:cxn>
                    </a:cxnLst>
                    <a:rect l="T6" t="T7" r="T8" b="T9"/>
                    <a:pathLst>
                      <a:path w="188" h="460">
                        <a:moveTo>
                          <a:pt x="0" y="0"/>
                        </a:moveTo>
                        <a:lnTo>
                          <a:pt x="188" y="460"/>
                        </a:lnTo>
                      </a:path>
                    </a:pathLst>
                  </a:custGeom>
                  <a:blipFill dpi="0" rotWithShape="0">
                    <a:blip r:embed="rId11"/>
                    <a:srcRect/>
                    <a:tile tx="0" ty="0" sx="100000" sy="100000" flip="none" algn="tl"/>
                  </a:blipFill>
                  <a:ln w="19050">
                    <a:solidFill>
                      <a:schemeClr val="tx1"/>
                    </a:solidFill>
                    <a:round/>
                    <a:headEnd/>
                    <a:tailEnd/>
                  </a:ln>
                </p:spPr>
                <p:txBody>
                  <a:bodyPr wrap="none" anchor="ctr"/>
                  <a:lstStyle/>
                  <a:p>
                    <a:endParaRPr lang="zh-CN" altLang="en-US">
                      <a:latin typeface="+mn-ea"/>
                      <a:ea typeface="+mn-ea"/>
                    </a:endParaRPr>
                  </a:p>
                </p:txBody>
              </p:sp>
              <p:sp>
                <p:nvSpPr>
                  <p:cNvPr id="93254" name="Freeform 21" descr="宽上对角线"/>
                  <p:cNvSpPr>
                    <a:spLocks/>
                  </p:cNvSpPr>
                  <p:nvPr/>
                </p:nvSpPr>
                <p:spPr bwMode="auto">
                  <a:xfrm>
                    <a:off x="3252" y="2880"/>
                    <a:ext cx="444" cy="1092"/>
                  </a:xfrm>
                  <a:custGeom>
                    <a:avLst/>
                    <a:gdLst>
                      <a:gd name="T0" fmla="*/ 0 w 444"/>
                      <a:gd name="T1" fmla="*/ 0 h 1092"/>
                      <a:gd name="T2" fmla="*/ 444 w 444"/>
                      <a:gd name="T3" fmla="*/ 1092 h 1092"/>
                      <a:gd name="T4" fmla="*/ 0 60000 65536"/>
                      <a:gd name="T5" fmla="*/ 0 60000 65536"/>
                      <a:gd name="T6" fmla="*/ 0 w 444"/>
                      <a:gd name="T7" fmla="*/ 0 h 1092"/>
                      <a:gd name="T8" fmla="*/ 444 w 444"/>
                      <a:gd name="T9" fmla="*/ 1092 h 1092"/>
                    </a:gdLst>
                    <a:ahLst/>
                    <a:cxnLst>
                      <a:cxn ang="T4">
                        <a:pos x="T0" y="T1"/>
                      </a:cxn>
                      <a:cxn ang="T5">
                        <a:pos x="T2" y="T3"/>
                      </a:cxn>
                    </a:cxnLst>
                    <a:rect l="T6" t="T7" r="T8" b="T9"/>
                    <a:pathLst>
                      <a:path w="444" h="1092">
                        <a:moveTo>
                          <a:pt x="0" y="0"/>
                        </a:moveTo>
                        <a:lnTo>
                          <a:pt x="444" y="1092"/>
                        </a:lnTo>
                      </a:path>
                    </a:pathLst>
                  </a:custGeom>
                  <a:blipFill dpi="0" rotWithShape="0">
                    <a:blip r:embed="rId11"/>
                    <a:srcRect/>
                    <a:tile tx="0" ty="0" sx="100000" sy="100000" flip="none" algn="tl"/>
                  </a:blipFill>
                  <a:ln w="19050">
                    <a:solidFill>
                      <a:schemeClr val="tx1"/>
                    </a:solidFill>
                    <a:round/>
                    <a:headEnd/>
                    <a:tailEnd/>
                  </a:ln>
                </p:spPr>
                <p:txBody>
                  <a:bodyPr wrap="none" anchor="ctr"/>
                  <a:lstStyle/>
                  <a:p>
                    <a:endParaRPr lang="zh-CN" altLang="en-US">
                      <a:latin typeface="+mn-ea"/>
                      <a:ea typeface="+mn-ea"/>
                    </a:endParaRPr>
                  </a:p>
                </p:txBody>
              </p:sp>
              <p:sp>
                <p:nvSpPr>
                  <p:cNvPr id="93255" name="Freeform 22" descr="宽上对角线"/>
                  <p:cNvSpPr>
                    <a:spLocks/>
                  </p:cNvSpPr>
                  <p:nvPr/>
                </p:nvSpPr>
                <p:spPr bwMode="auto">
                  <a:xfrm>
                    <a:off x="3236" y="3122"/>
                    <a:ext cx="380" cy="890"/>
                  </a:xfrm>
                  <a:custGeom>
                    <a:avLst/>
                    <a:gdLst>
                      <a:gd name="T0" fmla="*/ 0 w 380"/>
                      <a:gd name="T1" fmla="*/ 0 h 890"/>
                      <a:gd name="T2" fmla="*/ 380 w 380"/>
                      <a:gd name="T3" fmla="*/ 890 h 890"/>
                      <a:gd name="T4" fmla="*/ 0 60000 65536"/>
                      <a:gd name="T5" fmla="*/ 0 60000 65536"/>
                      <a:gd name="T6" fmla="*/ 0 w 380"/>
                      <a:gd name="T7" fmla="*/ 0 h 890"/>
                      <a:gd name="T8" fmla="*/ 380 w 380"/>
                      <a:gd name="T9" fmla="*/ 890 h 890"/>
                    </a:gdLst>
                    <a:ahLst/>
                    <a:cxnLst>
                      <a:cxn ang="T4">
                        <a:pos x="T0" y="T1"/>
                      </a:cxn>
                      <a:cxn ang="T5">
                        <a:pos x="T2" y="T3"/>
                      </a:cxn>
                    </a:cxnLst>
                    <a:rect l="T6" t="T7" r="T8" b="T9"/>
                    <a:pathLst>
                      <a:path w="380" h="890">
                        <a:moveTo>
                          <a:pt x="0" y="0"/>
                        </a:moveTo>
                        <a:lnTo>
                          <a:pt x="380" y="890"/>
                        </a:lnTo>
                      </a:path>
                    </a:pathLst>
                  </a:custGeom>
                  <a:blipFill dpi="0" rotWithShape="0">
                    <a:blip r:embed="rId11"/>
                    <a:srcRect/>
                    <a:tile tx="0" ty="0" sx="100000" sy="100000" flip="none" algn="tl"/>
                  </a:blipFill>
                  <a:ln w="19050">
                    <a:solidFill>
                      <a:schemeClr val="tx1"/>
                    </a:solidFill>
                    <a:round/>
                    <a:headEnd/>
                    <a:tailEnd/>
                  </a:ln>
                </p:spPr>
                <p:txBody>
                  <a:bodyPr wrap="none" anchor="ctr"/>
                  <a:lstStyle/>
                  <a:p>
                    <a:endParaRPr lang="zh-CN" altLang="en-US">
                      <a:latin typeface="+mn-ea"/>
                      <a:ea typeface="+mn-ea"/>
                    </a:endParaRPr>
                  </a:p>
                </p:txBody>
              </p:sp>
              <p:sp>
                <p:nvSpPr>
                  <p:cNvPr id="93256" name="Freeform 23" descr="宽上对角线"/>
                  <p:cNvSpPr>
                    <a:spLocks/>
                  </p:cNvSpPr>
                  <p:nvPr/>
                </p:nvSpPr>
                <p:spPr bwMode="auto">
                  <a:xfrm>
                    <a:off x="3236" y="3374"/>
                    <a:ext cx="280" cy="676"/>
                  </a:xfrm>
                  <a:custGeom>
                    <a:avLst/>
                    <a:gdLst>
                      <a:gd name="T0" fmla="*/ 0 w 280"/>
                      <a:gd name="T1" fmla="*/ 0 h 676"/>
                      <a:gd name="T2" fmla="*/ 280 w 280"/>
                      <a:gd name="T3" fmla="*/ 676 h 676"/>
                      <a:gd name="T4" fmla="*/ 0 60000 65536"/>
                      <a:gd name="T5" fmla="*/ 0 60000 65536"/>
                      <a:gd name="T6" fmla="*/ 0 w 280"/>
                      <a:gd name="T7" fmla="*/ 0 h 676"/>
                      <a:gd name="T8" fmla="*/ 280 w 280"/>
                      <a:gd name="T9" fmla="*/ 676 h 676"/>
                    </a:gdLst>
                    <a:ahLst/>
                    <a:cxnLst>
                      <a:cxn ang="T4">
                        <a:pos x="T0" y="T1"/>
                      </a:cxn>
                      <a:cxn ang="T5">
                        <a:pos x="T2" y="T3"/>
                      </a:cxn>
                    </a:cxnLst>
                    <a:rect l="T6" t="T7" r="T8" b="T9"/>
                    <a:pathLst>
                      <a:path w="280" h="676">
                        <a:moveTo>
                          <a:pt x="0" y="0"/>
                        </a:moveTo>
                        <a:lnTo>
                          <a:pt x="280" y="676"/>
                        </a:lnTo>
                      </a:path>
                    </a:pathLst>
                  </a:custGeom>
                  <a:blipFill dpi="0" rotWithShape="0">
                    <a:blip r:embed="rId11"/>
                    <a:srcRect/>
                    <a:tile tx="0" ty="0" sx="100000" sy="100000" flip="none" algn="tl"/>
                  </a:blipFill>
                  <a:ln w="19050">
                    <a:solidFill>
                      <a:schemeClr val="tx1"/>
                    </a:solidFill>
                    <a:round/>
                    <a:headEnd/>
                    <a:tailEnd/>
                  </a:ln>
                </p:spPr>
                <p:txBody>
                  <a:bodyPr wrap="none" anchor="ctr"/>
                  <a:lstStyle/>
                  <a:p>
                    <a:endParaRPr lang="zh-CN" altLang="en-US">
                      <a:latin typeface="+mn-ea"/>
                      <a:ea typeface="+mn-ea"/>
                    </a:endParaRPr>
                  </a:p>
                </p:txBody>
              </p:sp>
            </p:grpSp>
            <p:grpSp>
              <p:nvGrpSpPr>
                <p:cNvPr id="93214" name="Group 24"/>
                <p:cNvGrpSpPr>
                  <a:grpSpLocks/>
                </p:cNvGrpSpPr>
                <p:nvPr/>
              </p:nvGrpSpPr>
              <p:grpSpPr bwMode="auto">
                <a:xfrm rot="-83261">
                  <a:off x="1152" y="791"/>
                  <a:ext cx="1008" cy="1008"/>
                  <a:chOff x="3120" y="2688"/>
                  <a:chExt cx="912" cy="1008"/>
                </a:xfrm>
              </p:grpSpPr>
              <p:sp>
                <p:nvSpPr>
                  <p:cNvPr id="93249" name="Line 25"/>
                  <p:cNvSpPr>
                    <a:spLocks noChangeShapeType="1"/>
                  </p:cNvSpPr>
                  <p:nvPr/>
                </p:nvSpPr>
                <p:spPr bwMode="auto">
                  <a:xfrm flipV="1">
                    <a:off x="3120" y="2688"/>
                    <a:ext cx="864" cy="272"/>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sp>
                <p:nvSpPr>
                  <p:cNvPr id="93250" name="Line 26"/>
                  <p:cNvSpPr>
                    <a:spLocks noChangeShapeType="1"/>
                  </p:cNvSpPr>
                  <p:nvPr/>
                </p:nvSpPr>
                <p:spPr bwMode="auto">
                  <a:xfrm flipV="1">
                    <a:off x="3120" y="2928"/>
                    <a:ext cx="912" cy="288"/>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sp>
                <p:nvSpPr>
                  <p:cNvPr id="93251" name="Line 27"/>
                  <p:cNvSpPr>
                    <a:spLocks noChangeShapeType="1"/>
                  </p:cNvSpPr>
                  <p:nvPr/>
                </p:nvSpPr>
                <p:spPr bwMode="auto">
                  <a:xfrm flipV="1">
                    <a:off x="3120" y="3168"/>
                    <a:ext cx="912" cy="288"/>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sp>
                <p:nvSpPr>
                  <p:cNvPr id="93252" name="Line 28"/>
                  <p:cNvSpPr>
                    <a:spLocks noChangeShapeType="1"/>
                  </p:cNvSpPr>
                  <p:nvPr/>
                </p:nvSpPr>
                <p:spPr bwMode="auto">
                  <a:xfrm flipV="1">
                    <a:off x="3120" y="3408"/>
                    <a:ext cx="912" cy="288"/>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grpSp>
            <p:grpSp>
              <p:nvGrpSpPr>
                <p:cNvPr id="93215" name="Group 29"/>
                <p:cNvGrpSpPr>
                  <a:grpSpLocks/>
                </p:cNvGrpSpPr>
                <p:nvPr/>
              </p:nvGrpSpPr>
              <p:grpSpPr bwMode="auto">
                <a:xfrm>
                  <a:off x="2058" y="768"/>
                  <a:ext cx="1198" cy="720"/>
                  <a:chOff x="3936" y="2688"/>
                  <a:chExt cx="1296" cy="720"/>
                </a:xfrm>
              </p:grpSpPr>
              <p:sp>
                <p:nvSpPr>
                  <p:cNvPr id="93245" name="Line 30"/>
                  <p:cNvSpPr>
                    <a:spLocks noChangeShapeType="1"/>
                  </p:cNvSpPr>
                  <p:nvPr/>
                </p:nvSpPr>
                <p:spPr bwMode="auto">
                  <a:xfrm>
                    <a:off x="3984" y="2928"/>
                    <a:ext cx="1200" cy="48"/>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sp>
                <p:nvSpPr>
                  <p:cNvPr id="93246" name="Line 31"/>
                  <p:cNvSpPr>
                    <a:spLocks noChangeShapeType="1"/>
                  </p:cNvSpPr>
                  <p:nvPr/>
                </p:nvSpPr>
                <p:spPr bwMode="auto">
                  <a:xfrm flipV="1">
                    <a:off x="4032" y="2976"/>
                    <a:ext cx="1200" cy="192"/>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sp>
                <p:nvSpPr>
                  <p:cNvPr id="93247" name="Line 32"/>
                  <p:cNvSpPr>
                    <a:spLocks noChangeShapeType="1"/>
                  </p:cNvSpPr>
                  <p:nvPr/>
                </p:nvSpPr>
                <p:spPr bwMode="auto">
                  <a:xfrm>
                    <a:off x="3936" y="2688"/>
                    <a:ext cx="1296" cy="288"/>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sp>
                <p:nvSpPr>
                  <p:cNvPr id="93248" name="Line 33"/>
                  <p:cNvSpPr>
                    <a:spLocks noChangeShapeType="1"/>
                  </p:cNvSpPr>
                  <p:nvPr/>
                </p:nvSpPr>
                <p:spPr bwMode="auto">
                  <a:xfrm flipV="1">
                    <a:off x="4032" y="2976"/>
                    <a:ext cx="1200" cy="432"/>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grpSp>
            <p:sp>
              <p:nvSpPr>
                <p:cNvPr id="93216" name="Line 34"/>
                <p:cNvSpPr>
                  <a:spLocks noChangeShapeType="1"/>
                </p:cNvSpPr>
                <p:nvPr/>
              </p:nvSpPr>
              <p:spPr bwMode="auto">
                <a:xfrm>
                  <a:off x="624" y="1440"/>
                  <a:ext cx="2928" cy="0"/>
                </a:xfrm>
                <a:prstGeom prst="line">
                  <a:avLst/>
                </a:prstGeom>
                <a:noFill/>
                <a:ln w="19050">
                  <a:solidFill>
                    <a:schemeClr val="tx1"/>
                  </a:solidFill>
                  <a:prstDash val="lgDashDot"/>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sp>
              <p:nvSpPr>
                <p:cNvPr id="93218" name="Oval 36"/>
                <p:cNvSpPr>
                  <a:spLocks noChangeArrowheads="1"/>
                </p:cNvSpPr>
                <p:nvPr/>
              </p:nvSpPr>
              <p:spPr bwMode="auto">
                <a:xfrm>
                  <a:off x="2005" y="528"/>
                  <a:ext cx="251" cy="1658"/>
                </a:xfrm>
                <a:prstGeom prst="ellipse">
                  <a:avLst/>
                </a:prstGeom>
                <a:solidFill>
                  <a:srgbClr val="00FFCC">
                    <a:alpha val="50195"/>
                  </a:srgbClr>
                </a:solidFill>
                <a:ln w="19050">
                  <a:solidFill>
                    <a:srgbClr val="006666"/>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mn-ea"/>
                    <a:ea typeface="+mn-ea"/>
                  </a:endParaRPr>
                </a:p>
              </p:txBody>
            </p:sp>
            <p:sp>
              <p:nvSpPr>
                <p:cNvPr id="56" name="Rectangle 37"/>
                <p:cNvSpPr>
                  <a:spLocks noChangeArrowheads="1"/>
                </p:cNvSpPr>
                <p:nvPr/>
              </p:nvSpPr>
              <p:spPr bwMode="auto">
                <a:xfrm>
                  <a:off x="3247" y="481"/>
                  <a:ext cx="34" cy="1775"/>
                </a:xfrm>
                <a:prstGeom prst="rect">
                  <a:avLst/>
                </a:prstGeom>
                <a:gradFill rotWithShape="0">
                  <a:gsLst>
                    <a:gs pos="0">
                      <a:schemeClr val="bg1"/>
                    </a:gs>
                    <a:gs pos="100000">
                      <a:schemeClr val="bg1">
                        <a:gamma/>
                        <a:shade val="0"/>
                        <a:invGamma/>
                      </a:schemeClr>
                    </a:gs>
                  </a:gsLst>
                  <a:lin ang="0" scaled="1"/>
                </a:gradFill>
                <a:ln w="19050">
                  <a:solidFill>
                    <a:schemeClr val="tx1"/>
                  </a:solidFill>
                  <a:miter lim="800000"/>
                  <a:headEnd/>
                  <a:tailEnd/>
                </a:ln>
                <a:effectLst/>
              </p:spPr>
              <p:txBody>
                <a:bodyPr wrap="none" anchor="ctr"/>
                <a:lstStyle/>
                <a:p>
                  <a:pPr eaLnBrk="1" hangingPunct="1">
                    <a:defRPr/>
                  </a:pPr>
                  <a:endParaRPr lang="zh-CN" altLang="en-US">
                    <a:latin typeface="+mn-ea"/>
                    <a:ea typeface="+mn-ea"/>
                  </a:endParaRPr>
                </a:p>
              </p:txBody>
            </p:sp>
            <p:sp>
              <p:nvSpPr>
                <p:cNvPr id="59" name="Rectangle 40"/>
                <p:cNvSpPr>
                  <a:spLocks noChangeArrowheads="1"/>
                </p:cNvSpPr>
                <p:nvPr/>
              </p:nvSpPr>
              <p:spPr bwMode="auto">
                <a:xfrm>
                  <a:off x="1140" y="674"/>
                  <a:ext cx="60" cy="382"/>
                </a:xfrm>
                <a:prstGeom prst="rect">
                  <a:avLst/>
                </a:prstGeom>
                <a:gradFill rotWithShape="0">
                  <a:gsLst>
                    <a:gs pos="0">
                      <a:schemeClr val="tx1"/>
                    </a:gs>
                    <a:gs pos="50000">
                      <a:schemeClr val="tx1">
                        <a:gamma/>
                        <a:tint val="20000"/>
                        <a:invGamma/>
                      </a:schemeClr>
                    </a:gs>
                    <a:gs pos="100000">
                      <a:schemeClr val="tx1"/>
                    </a:gs>
                  </a:gsLst>
                  <a:lin ang="0" scaled="1"/>
                </a:gradFill>
                <a:ln w="19050">
                  <a:solidFill>
                    <a:schemeClr val="tx1"/>
                  </a:solidFill>
                  <a:miter lim="800000"/>
                  <a:headEnd/>
                  <a:tailEnd/>
                </a:ln>
                <a:effectLst/>
              </p:spPr>
              <p:txBody>
                <a:bodyPr wrap="none" anchor="ctr"/>
                <a:lstStyle/>
                <a:p>
                  <a:pPr eaLnBrk="1" hangingPunct="1">
                    <a:defRPr/>
                  </a:pPr>
                  <a:endParaRPr lang="zh-CN" altLang="en-US">
                    <a:latin typeface="+mn-ea"/>
                    <a:ea typeface="+mn-ea"/>
                  </a:endParaRPr>
                </a:p>
              </p:txBody>
            </p:sp>
            <p:sp>
              <p:nvSpPr>
                <p:cNvPr id="60" name="Rectangle 41"/>
                <p:cNvSpPr>
                  <a:spLocks noChangeArrowheads="1"/>
                </p:cNvSpPr>
                <p:nvPr/>
              </p:nvSpPr>
              <p:spPr bwMode="auto">
                <a:xfrm>
                  <a:off x="1148" y="1824"/>
                  <a:ext cx="38" cy="351"/>
                </a:xfrm>
                <a:prstGeom prst="rect">
                  <a:avLst/>
                </a:prstGeom>
                <a:gradFill rotWithShape="0">
                  <a:gsLst>
                    <a:gs pos="0">
                      <a:schemeClr val="tx1"/>
                    </a:gs>
                    <a:gs pos="50000">
                      <a:schemeClr val="tx1">
                        <a:gamma/>
                        <a:tint val="20000"/>
                        <a:invGamma/>
                      </a:schemeClr>
                    </a:gs>
                    <a:gs pos="100000">
                      <a:schemeClr val="tx1"/>
                    </a:gs>
                  </a:gsLst>
                  <a:lin ang="0" scaled="1"/>
                </a:gradFill>
                <a:ln w="19050">
                  <a:solidFill>
                    <a:schemeClr val="tx1"/>
                  </a:solidFill>
                  <a:miter lim="800000"/>
                  <a:headEnd/>
                  <a:tailEnd/>
                </a:ln>
                <a:effectLst/>
              </p:spPr>
              <p:txBody>
                <a:bodyPr wrap="none" anchor="ctr"/>
                <a:lstStyle/>
                <a:p>
                  <a:pPr eaLnBrk="1" hangingPunct="1">
                    <a:defRPr/>
                  </a:pPr>
                  <a:endParaRPr lang="zh-CN" altLang="en-US">
                    <a:latin typeface="+mn-ea"/>
                    <a:ea typeface="+mn-ea"/>
                  </a:endParaRPr>
                </a:p>
              </p:txBody>
            </p:sp>
            <p:sp>
              <p:nvSpPr>
                <p:cNvPr id="93230" name="Line 48"/>
                <p:cNvSpPr>
                  <a:spLocks noChangeShapeType="1"/>
                </p:cNvSpPr>
                <p:nvPr/>
              </p:nvSpPr>
              <p:spPr bwMode="auto">
                <a:xfrm>
                  <a:off x="1200" y="1056"/>
                  <a:ext cx="624"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latin typeface="+mn-ea"/>
                    <a:ea typeface="+mn-ea"/>
                  </a:endParaRPr>
                </a:p>
              </p:txBody>
            </p:sp>
            <p:sp>
              <p:nvSpPr>
                <p:cNvPr id="93233" name="Freeform 51"/>
                <p:cNvSpPr>
                  <a:spLocks/>
                </p:cNvSpPr>
                <p:nvPr/>
              </p:nvSpPr>
              <p:spPr bwMode="auto">
                <a:xfrm>
                  <a:off x="1100" y="1968"/>
                  <a:ext cx="340" cy="132"/>
                </a:xfrm>
                <a:custGeom>
                  <a:avLst/>
                  <a:gdLst>
                    <a:gd name="T0" fmla="*/ 0 w 340"/>
                    <a:gd name="T1" fmla="*/ 132 h 132"/>
                    <a:gd name="T2" fmla="*/ 340 w 340"/>
                    <a:gd name="T3" fmla="*/ 0 h 132"/>
                    <a:gd name="T4" fmla="*/ 0 60000 65536"/>
                    <a:gd name="T5" fmla="*/ 0 60000 65536"/>
                    <a:gd name="T6" fmla="*/ 0 w 340"/>
                    <a:gd name="T7" fmla="*/ 0 h 132"/>
                    <a:gd name="T8" fmla="*/ 340 w 340"/>
                    <a:gd name="T9" fmla="*/ 132 h 132"/>
                  </a:gdLst>
                  <a:ahLst/>
                  <a:cxnLst>
                    <a:cxn ang="T4">
                      <a:pos x="T0" y="T1"/>
                    </a:cxn>
                    <a:cxn ang="T5">
                      <a:pos x="T2" y="T3"/>
                    </a:cxn>
                  </a:cxnLst>
                  <a:rect l="T6" t="T7" r="T8" b="T9"/>
                  <a:pathLst>
                    <a:path w="340" h="132">
                      <a:moveTo>
                        <a:pt x="0" y="132"/>
                      </a:moveTo>
                      <a:lnTo>
                        <a:pt x="340" y="0"/>
                      </a:lnTo>
                    </a:path>
                  </a:pathLst>
                </a:custGeom>
                <a:noFill/>
                <a:ln w="38100">
                  <a:solidFill>
                    <a:srgbClr val="FF0000"/>
                  </a:solidFill>
                  <a:round/>
                  <a:headEnd/>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a typeface="+mn-ea"/>
                  </a:endParaRPr>
                </a:p>
              </p:txBody>
            </p:sp>
            <p:sp>
              <p:nvSpPr>
                <p:cNvPr id="93234" name="Freeform 52"/>
                <p:cNvSpPr>
                  <a:spLocks/>
                </p:cNvSpPr>
                <p:nvPr/>
              </p:nvSpPr>
              <p:spPr bwMode="auto">
                <a:xfrm>
                  <a:off x="1532" y="1816"/>
                  <a:ext cx="308" cy="120"/>
                </a:xfrm>
                <a:custGeom>
                  <a:avLst/>
                  <a:gdLst>
                    <a:gd name="T0" fmla="*/ 308 w 308"/>
                    <a:gd name="T1" fmla="*/ 0 h 120"/>
                    <a:gd name="T2" fmla="*/ 0 w 308"/>
                    <a:gd name="T3" fmla="*/ 120 h 120"/>
                    <a:gd name="T4" fmla="*/ 0 60000 65536"/>
                    <a:gd name="T5" fmla="*/ 0 60000 65536"/>
                    <a:gd name="T6" fmla="*/ 0 w 308"/>
                    <a:gd name="T7" fmla="*/ 0 h 120"/>
                    <a:gd name="T8" fmla="*/ 308 w 308"/>
                    <a:gd name="T9" fmla="*/ 120 h 120"/>
                  </a:gdLst>
                  <a:ahLst/>
                  <a:cxnLst>
                    <a:cxn ang="T4">
                      <a:pos x="T0" y="T1"/>
                    </a:cxn>
                    <a:cxn ang="T5">
                      <a:pos x="T2" y="T3"/>
                    </a:cxn>
                  </a:cxnLst>
                  <a:rect l="T6" t="T7" r="T8" b="T9"/>
                  <a:pathLst>
                    <a:path w="308" h="120">
                      <a:moveTo>
                        <a:pt x="308" y="0"/>
                      </a:moveTo>
                      <a:lnTo>
                        <a:pt x="0" y="120"/>
                      </a:lnTo>
                    </a:path>
                  </a:pathLst>
                </a:custGeom>
                <a:noFill/>
                <a:ln w="38100">
                  <a:solidFill>
                    <a:srgbClr val="FF0000"/>
                  </a:solidFill>
                  <a:round/>
                  <a:headEnd/>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mn-ea"/>
                    <a:ea typeface="+mn-ea"/>
                  </a:endParaRPr>
                </a:p>
              </p:txBody>
            </p:sp>
            <p:grpSp>
              <p:nvGrpSpPr>
                <p:cNvPr id="93236" name="Group 54"/>
                <p:cNvGrpSpPr>
                  <a:grpSpLocks/>
                </p:cNvGrpSpPr>
                <p:nvPr/>
              </p:nvGrpSpPr>
              <p:grpSpPr bwMode="auto">
                <a:xfrm>
                  <a:off x="528" y="1056"/>
                  <a:ext cx="643" cy="768"/>
                  <a:chOff x="2592" y="2880"/>
                  <a:chExt cx="643" cy="768"/>
                </a:xfrm>
              </p:grpSpPr>
              <p:sp>
                <p:nvSpPr>
                  <p:cNvPr id="93237" name="Line 55"/>
                  <p:cNvSpPr>
                    <a:spLocks noChangeShapeType="1"/>
                  </p:cNvSpPr>
                  <p:nvPr/>
                </p:nvSpPr>
                <p:spPr bwMode="auto">
                  <a:xfrm flipV="1">
                    <a:off x="2762" y="3168"/>
                    <a:ext cx="473" cy="0"/>
                  </a:xfrm>
                  <a:prstGeom prst="line">
                    <a:avLst/>
                  </a:prstGeom>
                  <a:noFill/>
                  <a:ln w="19050">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sp>
                <p:nvSpPr>
                  <p:cNvPr id="93238" name="Line 56"/>
                  <p:cNvSpPr>
                    <a:spLocks noChangeShapeType="1"/>
                  </p:cNvSpPr>
                  <p:nvPr/>
                </p:nvSpPr>
                <p:spPr bwMode="auto">
                  <a:xfrm>
                    <a:off x="2762" y="3408"/>
                    <a:ext cx="473" cy="0"/>
                  </a:xfrm>
                  <a:prstGeom prst="line">
                    <a:avLst/>
                  </a:prstGeom>
                  <a:noFill/>
                  <a:ln w="19050">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sp>
                <p:nvSpPr>
                  <p:cNvPr id="93239" name="Line 57"/>
                  <p:cNvSpPr>
                    <a:spLocks noChangeShapeType="1"/>
                  </p:cNvSpPr>
                  <p:nvPr/>
                </p:nvSpPr>
                <p:spPr bwMode="auto">
                  <a:xfrm flipV="1">
                    <a:off x="2762" y="3648"/>
                    <a:ext cx="473" cy="0"/>
                  </a:xfrm>
                  <a:prstGeom prst="line">
                    <a:avLst/>
                  </a:prstGeom>
                  <a:noFill/>
                  <a:ln w="19050">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sp>
                <p:nvSpPr>
                  <p:cNvPr id="93240" name="Line 58"/>
                  <p:cNvSpPr>
                    <a:spLocks noChangeShapeType="1"/>
                  </p:cNvSpPr>
                  <p:nvPr/>
                </p:nvSpPr>
                <p:spPr bwMode="auto">
                  <a:xfrm>
                    <a:off x="2772" y="2880"/>
                    <a:ext cx="463" cy="0"/>
                  </a:xfrm>
                  <a:prstGeom prst="line">
                    <a:avLst/>
                  </a:prstGeom>
                  <a:noFill/>
                  <a:ln w="19050">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sp>
                <p:nvSpPr>
                  <p:cNvPr id="93241" name="Line 59"/>
                  <p:cNvSpPr>
                    <a:spLocks noChangeShapeType="1"/>
                  </p:cNvSpPr>
                  <p:nvPr/>
                </p:nvSpPr>
                <p:spPr bwMode="auto">
                  <a:xfrm flipH="1">
                    <a:off x="2592" y="3168"/>
                    <a:ext cx="271" cy="0"/>
                  </a:xfrm>
                  <a:prstGeom prst="line">
                    <a:avLst/>
                  </a:prstGeom>
                  <a:noFill/>
                  <a:ln w="19050">
                    <a:solidFill>
                      <a:srgbClr val="0000FF"/>
                    </a:solidFill>
                    <a:round/>
                    <a:headEnd type="triangl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sp>
                <p:nvSpPr>
                  <p:cNvPr id="93242" name="Line 60"/>
                  <p:cNvSpPr>
                    <a:spLocks noChangeShapeType="1"/>
                  </p:cNvSpPr>
                  <p:nvPr/>
                </p:nvSpPr>
                <p:spPr bwMode="auto">
                  <a:xfrm flipH="1">
                    <a:off x="2592" y="3408"/>
                    <a:ext cx="271" cy="0"/>
                  </a:xfrm>
                  <a:prstGeom prst="line">
                    <a:avLst/>
                  </a:prstGeom>
                  <a:noFill/>
                  <a:ln w="19050">
                    <a:solidFill>
                      <a:srgbClr val="0000FF"/>
                    </a:solidFill>
                    <a:round/>
                    <a:headEnd type="triangl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sp>
                <p:nvSpPr>
                  <p:cNvPr id="93243" name="Line 61"/>
                  <p:cNvSpPr>
                    <a:spLocks noChangeShapeType="1"/>
                  </p:cNvSpPr>
                  <p:nvPr/>
                </p:nvSpPr>
                <p:spPr bwMode="auto">
                  <a:xfrm flipH="1">
                    <a:off x="2592" y="3647"/>
                    <a:ext cx="271" cy="0"/>
                  </a:xfrm>
                  <a:prstGeom prst="line">
                    <a:avLst/>
                  </a:prstGeom>
                  <a:noFill/>
                  <a:ln w="19050">
                    <a:solidFill>
                      <a:srgbClr val="0000FF"/>
                    </a:solidFill>
                    <a:round/>
                    <a:headEnd type="triangl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sp>
                <p:nvSpPr>
                  <p:cNvPr id="93244" name="Line 62"/>
                  <p:cNvSpPr>
                    <a:spLocks noChangeShapeType="1"/>
                  </p:cNvSpPr>
                  <p:nvPr/>
                </p:nvSpPr>
                <p:spPr bwMode="auto">
                  <a:xfrm flipH="1">
                    <a:off x="2592" y="2880"/>
                    <a:ext cx="271" cy="0"/>
                  </a:xfrm>
                  <a:prstGeom prst="line">
                    <a:avLst/>
                  </a:prstGeom>
                  <a:noFill/>
                  <a:ln w="19050">
                    <a:solidFill>
                      <a:srgbClr val="0000FF"/>
                    </a:solidFill>
                    <a:round/>
                    <a:headEnd type="triangl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latin typeface="+mn-ea"/>
                      <a:ea typeface="+mn-ea"/>
                    </a:endParaRPr>
                  </a:p>
                </p:txBody>
              </p:sp>
            </p:grpSp>
          </p:grpSp>
        </p:grpSp>
        <mc:AlternateContent xmlns:mc="http://schemas.openxmlformats.org/markup-compatibility/2006" xmlns:a14="http://schemas.microsoft.com/office/drawing/2010/main">
          <mc:Choice Requires="a14">
            <p:sp>
              <p:nvSpPr>
                <p:cNvPr id="93205" name="Text Box 66"/>
                <p:cNvSpPr txBox="1">
                  <a:spLocks noChangeArrowheads="1"/>
                </p:cNvSpPr>
                <p:nvPr/>
              </p:nvSpPr>
              <p:spPr bwMode="auto">
                <a:xfrm>
                  <a:off x="6148335" y="2432178"/>
                  <a:ext cx="2714008" cy="5191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type="none" w="sm" len="lg"/>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800" dirty="0">
                      <a:solidFill>
                        <a:srgbClr val="0000FF"/>
                      </a:solidFill>
                      <a:latin typeface="+mn-ea"/>
                      <a:ea typeface="+mn-ea"/>
                    </a:rPr>
                    <a:t>（</a:t>
                  </a:r>
                  <a14:m>
                    <m:oMath xmlns:m="http://schemas.openxmlformats.org/officeDocument/2006/math">
                      <m:r>
                        <a:rPr lang="en-US" altLang="zh-CN" sz="2800" b="0" i="1">
                          <a:solidFill>
                            <a:srgbClr val="0000FF"/>
                          </a:solidFill>
                          <a:latin typeface="Cambria Math" panose="02040503050406030204" pitchFamily="18" charset="0"/>
                          <a:ea typeface="+mn-ea"/>
                        </a:rPr>
                        <m:t>𝑘</m:t>
                      </m:r>
                    </m:oMath>
                  </a14:m>
                  <a:r>
                    <a:rPr lang="zh-CN" altLang="en-US" sz="2800" dirty="0">
                      <a:solidFill>
                        <a:srgbClr val="0000FF"/>
                      </a:solidFill>
                      <a:latin typeface="+mn-ea"/>
                      <a:ea typeface="+mn-ea"/>
                    </a:rPr>
                    <a:t>个半波带）</a:t>
                  </a:r>
                </a:p>
              </p:txBody>
            </p:sp>
          </mc:Choice>
          <mc:Fallback xmlns="">
            <p:sp>
              <p:nvSpPr>
                <p:cNvPr id="93205" name="Text Box 66"/>
                <p:cNvSpPr txBox="1">
                  <a:spLocks noRot="1" noChangeAspect="1" noMove="1" noResize="1" noEditPoints="1" noAdjustHandles="1" noChangeArrowheads="1" noChangeShapeType="1" noTextEdit="1"/>
                </p:cNvSpPr>
                <p:nvPr/>
              </p:nvSpPr>
              <p:spPr bwMode="auto">
                <a:xfrm>
                  <a:off x="6148335" y="2432178"/>
                  <a:ext cx="2714008" cy="519113"/>
                </a:xfrm>
                <a:prstGeom prst="rect">
                  <a:avLst/>
                </a:prstGeom>
                <a:blipFill>
                  <a:blip r:embed="rId12"/>
                  <a:stretch>
                    <a:fillRect l="-4719"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p:cNvSpPr/>
                <p:nvPr/>
              </p:nvSpPr>
              <p:spPr>
                <a:xfrm>
                  <a:off x="1763484" y="2379197"/>
                  <a:ext cx="53572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𝐵</m:t>
                        </m:r>
                      </m:oMath>
                    </m:oMathPara>
                  </a14:m>
                  <a:endParaRPr lang="zh-CN" altLang="en-US" sz="2800" dirty="0">
                    <a:solidFill>
                      <a:srgbClr val="0000FF"/>
                    </a:solidFill>
                    <a:latin typeface="+mn-ea"/>
                    <a:ea typeface="+mn-ea"/>
                  </a:endParaRPr>
                </a:p>
              </p:txBody>
            </p:sp>
          </mc:Choice>
          <mc:Fallback xmlns="">
            <p:sp>
              <p:nvSpPr>
                <p:cNvPr id="79" name="矩形 78"/>
                <p:cNvSpPr>
                  <a:spLocks noRot="1" noChangeAspect="1" noMove="1" noResize="1" noEditPoints="1" noAdjustHandles="1" noChangeArrowheads="1" noChangeShapeType="1" noTextEdit="1"/>
                </p:cNvSpPr>
                <p:nvPr/>
              </p:nvSpPr>
              <p:spPr>
                <a:xfrm>
                  <a:off x="1763484" y="2379197"/>
                  <a:ext cx="535724"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p:cNvSpPr/>
                <p:nvPr/>
              </p:nvSpPr>
              <p:spPr>
                <a:xfrm>
                  <a:off x="1731225" y="978304"/>
                  <a:ext cx="52161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𝐴</m:t>
                        </m:r>
                      </m:oMath>
                    </m:oMathPara>
                  </a14:m>
                  <a:endParaRPr lang="zh-CN" altLang="en-US" sz="2800" dirty="0">
                    <a:solidFill>
                      <a:srgbClr val="0000FF"/>
                    </a:solidFill>
                    <a:latin typeface="+mn-ea"/>
                    <a:ea typeface="+mn-ea"/>
                  </a:endParaRPr>
                </a:p>
              </p:txBody>
            </p:sp>
          </mc:Choice>
          <mc:Fallback xmlns="">
            <p:sp>
              <p:nvSpPr>
                <p:cNvPr id="80" name="矩形 79"/>
                <p:cNvSpPr>
                  <a:spLocks noRot="1" noChangeAspect="1" noMove="1" noResize="1" noEditPoints="1" noAdjustHandles="1" noChangeArrowheads="1" noChangeShapeType="1" noTextEdit="1"/>
                </p:cNvSpPr>
                <p:nvPr/>
              </p:nvSpPr>
              <p:spPr>
                <a:xfrm>
                  <a:off x="1731225" y="978304"/>
                  <a:ext cx="521618"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p:cNvSpPr/>
                <p:nvPr/>
              </p:nvSpPr>
              <p:spPr>
                <a:xfrm>
                  <a:off x="2459722" y="1877672"/>
                  <a:ext cx="52104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𝐶</m:t>
                        </m:r>
                      </m:oMath>
                    </m:oMathPara>
                  </a14:m>
                  <a:endParaRPr lang="zh-CN" altLang="en-US" sz="2800" dirty="0">
                    <a:solidFill>
                      <a:srgbClr val="0000FF"/>
                    </a:solidFill>
                    <a:latin typeface="+mn-ea"/>
                    <a:ea typeface="+mn-ea"/>
                  </a:endParaRPr>
                </a:p>
              </p:txBody>
            </p:sp>
          </mc:Choice>
          <mc:Fallback xmlns="">
            <p:sp>
              <p:nvSpPr>
                <p:cNvPr id="81" name="矩形 80"/>
                <p:cNvSpPr>
                  <a:spLocks noRot="1" noChangeAspect="1" noMove="1" noResize="1" noEditPoints="1" noAdjustHandles="1" noChangeArrowheads="1" noChangeShapeType="1" noTextEdit="1"/>
                </p:cNvSpPr>
                <p:nvPr/>
              </p:nvSpPr>
              <p:spPr>
                <a:xfrm>
                  <a:off x="2459722" y="1877672"/>
                  <a:ext cx="521040"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矩形 81"/>
                <p:cNvSpPr/>
                <p:nvPr/>
              </p:nvSpPr>
              <p:spPr>
                <a:xfrm>
                  <a:off x="2494991" y="838055"/>
                  <a:ext cx="5029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mn-ea"/>
                          </a:rPr>
                          <m:t>𝜃</m:t>
                        </m:r>
                      </m:oMath>
                    </m:oMathPara>
                  </a14:m>
                  <a:endParaRPr lang="zh-CN" altLang="en-US" sz="2800" dirty="0">
                    <a:solidFill>
                      <a:srgbClr val="0000FF"/>
                    </a:solidFill>
                    <a:latin typeface="+mn-ea"/>
                    <a:ea typeface="+mn-ea"/>
                  </a:endParaRPr>
                </a:p>
              </p:txBody>
            </p:sp>
          </mc:Choice>
          <mc:Fallback xmlns="">
            <p:sp>
              <p:nvSpPr>
                <p:cNvPr id="82" name="矩形 81"/>
                <p:cNvSpPr>
                  <a:spLocks noRot="1" noChangeAspect="1" noMove="1" noResize="1" noEditPoints="1" noAdjustHandles="1" noChangeArrowheads="1" noChangeShapeType="1" noTextEdit="1"/>
                </p:cNvSpPr>
                <p:nvPr/>
              </p:nvSpPr>
              <p:spPr>
                <a:xfrm>
                  <a:off x="2494991" y="838055"/>
                  <a:ext cx="502958"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矩形 82"/>
                <p:cNvSpPr/>
                <p:nvPr/>
              </p:nvSpPr>
              <p:spPr>
                <a:xfrm>
                  <a:off x="1618609" y="1838910"/>
                  <a:ext cx="67883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𝐴</m:t>
                            </m:r>
                          </m:e>
                          <m:sub>
                            <m:r>
                              <a:rPr lang="en-US" altLang="zh-CN" sz="2800" b="0" i="1" smtClean="0">
                                <a:solidFill>
                                  <a:srgbClr val="0000FF"/>
                                </a:solidFill>
                                <a:latin typeface="Cambria Math" panose="02040503050406030204" pitchFamily="18" charset="0"/>
                                <a:ea typeface="+mn-ea"/>
                              </a:rPr>
                              <m:t>2</m:t>
                            </m:r>
                          </m:sub>
                        </m:sSub>
                      </m:oMath>
                    </m:oMathPara>
                  </a14:m>
                  <a:endParaRPr lang="zh-CN" altLang="en-US" sz="2800" dirty="0">
                    <a:solidFill>
                      <a:srgbClr val="0000FF"/>
                    </a:solidFill>
                    <a:latin typeface="+mn-ea"/>
                    <a:ea typeface="+mn-ea"/>
                  </a:endParaRPr>
                </a:p>
              </p:txBody>
            </p:sp>
          </mc:Choice>
          <mc:Fallback xmlns="">
            <p:sp>
              <p:nvSpPr>
                <p:cNvPr id="83" name="矩形 82"/>
                <p:cNvSpPr>
                  <a:spLocks noRot="1" noChangeAspect="1" noMove="1" noResize="1" noEditPoints="1" noAdjustHandles="1" noChangeArrowheads="1" noChangeShapeType="1" noTextEdit="1"/>
                </p:cNvSpPr>
                <p:nvPr/>
              </p:nvSpPr>
              <p:spPr>
                <a:xfrm>
                  <a:off x="1618609" y="1838910"/>
                  <a:ext cx="678839" cy="52322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p:cNvSpPr/>
                <p:nvPr/>
              </p:nvSpPr>
              <p:spPr>
                <a:xfrm>
                  <a:off x="1632440" y="1321835"/>
                  <a:ext cx="67883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𝐴</m:t>
                            </m:r>
                          </m:e>
                          <m:sub>
                            <m:r>
                              <a:rPr lang="en-US" altLang="zh-CN" sz="2800" b="0" i="1" smtClean="0">
                                <a:solidFill>
                                  <a:srgbClr val="0000FF"/>
                                </a:solidFill>
                                <a:latin typeface="Cambria Math" panose="02040503050406030204" pitchFamily="18" charset="0"/>
                                <a:ea typeface="+mn-ea"/>
                              </a:rPr>
                              <m:t>1</m:t>
                            </m:r>
                          </m:sub>
                        </m:sSub>
                      </m:oMath>
                    </m:oMathPara>
                  </a14:m>
                  <a:endParaRPr lang="zh-CN" altLang="en-US" sz="2800" dirty="0">
                    <a:solidFill>
                      <a:srgbClr val="0000FF"/>
                    </a:solidFill>
                    <a:latin typeface="+mn-ea"/>
                    <a:ea typeface="+mn-ea"/>
                  </a:endParaRPr>
                </a:p>
              </p:txBody>
            </p:sp>
          </mc:Choice>
          <mc:Fallback xmlns="">
            <p:sp>
              <p:nvSpPr>
                <p:cNvPr id="84" name="矩形 83"/>
                <p:cNvSpPr>
                  <a:spLocks noRot="1" noChangeAspect="1" noMove="1" noResize="1" noEditPoints="1" noAdjustHandles="1" noChangeArrowheads="1" noChangeShapeType="1" noTextEdit="1"/>
                </p:cNvSpPr>
                <p:nvPr/>
              </p:nvSpPr>
              <p:spPr>
                <a:xfrm>
                  <a:off x="1632440" y="1321835"/>
                  <a:ext cx="678839"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p:cNvSpPr/>
                <p:nvPr/>
              </p:nvSpPr>
              <p:spPr>
                <a:xfrm>
                  <a:off x="5397062" y="1139597"/>
                  <a:ext cx="52206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𝑃</m:t>
                        </m:r>
                      </m:oMath>
                    </m:oMathPara>
                  </a14:m>
                  <a:endParaRPr lang="zh-CN" altLang="en-US" sz="2800" dirty="0">
                    <a:solidFill>
                      <a:srgbClr val="0000FF"/>
                    </a:solidFill>
                    <a:latin typeface="+mn-ea"/>
                    <a:ea typeface="+mn-ea"/>
                  </a:endParaRPr>
                </a:p>
              </p:txBody>
            </p:sp>
          </mc:Choice>
          <mc:Fallback xmlns="">
            <p:sp>
              <p:nvSpPr>
                <p:cNvPr id="85" name="矩形 84"/>
                <p:cNvSpPr>
                  <a:spLocks noRot="1" noChangeAspect="1" noMove="1" noResize="1" noEditPoints="1" noAdjustHandles="1" noChangeArrowheads="1" noChangeShapeType="1" noTextEdit="1"/>
                </p:cNvSpPr>
                <p:nvPr/>
              </p:nvSpPr>
              <p:spPr>
                <a:xfrm>
                  <a:off x="5397062" y="1139597"/>
                  <a:ext cx="522066" cy="52322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p:cNvSpPr/>
                <p:nvPr/>
              </p:nvSpPr>
              <p:spPr>
                <a:xfrm>
                  <a:off x="5427178" y="1867983"/>
                  <a:ext cx="455422"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𝑂</m:t>
                        </m:r>
                      </m:oMath>
                    </m:oMathPara>
                  </a14:m>
                  <a:endParaRPr lang="zh-CN" altLang="en-US" sz="2800" dirty="0">
                    <a:solidFill>
                      <a:srgbClr val="0000FF"/>
                    </a:solidFill>
                    <a:latin typeface="+mn-ea"/>
                    <a:ea typeface="+mn-ea"/>
                  </a:endParaRPr>
                </a:p>
              </p:txBody>
            </p:sp>
          </mc:Choice>
          <mc:Fallback xmlns="">
            <p:sp>
              <p:nvSpPr>
                <p:cNvPr id="86" name="矩形 85"/>
                <p:cNvSpPr>
                  <a:spLocks noRot="1" noChangeAspect="1" noMove="1" noResize="1" noEditPoints="1" noAdjustHandles="1" noChangeArrowheads="1" noChangeShapeType="1" noTextEdit="1"/>
                </p:cNvSpPr>
                <p:nvPr/>
              </p:nvSpPr>
              <p:spPr>
                <a:xfrm>
                  <a:off x="5427178" y="1867983"/>
                  <a:ext cx="455422" cy="523220"/>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p:cNvSpPr/>
                <p:nvPr/>
              </p:nvSpPr>
              <p:spPr>
                <a:xfrm>
                  <a:off x="6399107" y="834778"/>
                  <a:ext cx="221246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𝐵𝐶</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𝑎</m:t>
                        </m:r>
                        <m:func>
                          <m:funcPr>
                            <m:ctrlPr>
                              <a:rPr lang="en-US" altLang="zh-CN" sz="2800" b="0" i="1" smtClean="0">
                                <a:solidFill>
                                  <a:srgbClr val="0000FF"/>
                                </a:solidFill>
                                <a:latin typeface="Cambria Math"/>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r>
                              <a:rPr lang="zh-CN" altLang="en-US" sz="2800" b="0" i="1" smtClean="0">
                                <a:solidFill>
                                  <a:srgbClr val="0000FF"/>
                                </a:solidFill>
                                <a:latin typeface="Cambria Math" panose="02040503050406030204" pitchFamily="18" charset="0"/>
                                <a:ea typeface="+mn-ea"/>
                              </a:rPr>
                              <m:t>𝜃</m:t>
                            </m:r>
                          </m:e>
                        </m:func>
                      </m:oMath>
                    </m:oMathPara>
                  </a14:m>
                  <a:endParaRPr lang="zh-CN" altLang="en-US" sz="2800" dirty="0">
                    <a:solidFill>
                      <a:srgbClr val="0000FF"/>
                    </a:solidFill>
                    <a:latin typeface="+mn-ea"/>
                    <a:ea typeface="+mn-ea"/>
                  </a:endParaRPr>
                </a:p>
              </p:txBody>
            </p:sp>
          </mc:Choice>
          <mc:Fallback xmlns="">
            <p:sp>
              <p:nvSpPr>
                <p:cNvPr id="87" name="矩形 86"/>
                <p:cNvSpPr>
                  <a:spLocks noRot="1" noChangeAspect="1" noMove="1" noResize="1" noEditPoints="1" noAdjustHandles="1" noChangeArrowheads="1" noChangeShapeType="1" noTextEdit="1"/>
                </p:cNvSpPr>
                <p:nvPr/>
              </p:nvSpPr>
              <p:spPr>
                <a:xfrm>
                  <a:off x="6399107" y="834778"/>
                  <a:ext cx="2212464" cy="523220"/>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p:cNvSpPr/>
                <p:nvPr/>
              </p:nvSpPr>
              <p:spPr>
                <a:xfrm>
                  <a:off x="3150821" y="2199937"/>
                  <a:ext cx="489236"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a:ea typeface="+mn-ea"/>
                              </a:rPr>
                            </m:ctrlPr>
                          </m:fPr>
                          <m:num>
                            <m:r>
                              <m:rPr>
                                <m:sty m:val="p"/>
                              </m:rPr>
                              <a:rPr lang="el-GR" altLang="zh-CN" sz="2800" i="1">
                                <a:solidFill>
                                  <a:srgbClr val="0000FF"/>
                                </a:solidFill>
                                <a:latin typeface="Cambria Math" panose="02040503050406030204" pitchFamily="18" charset="0"/>
                                <a:ea typeface="+mn-ea"/>
                              </a:rPr>
                              <m:t>λ</m:t>
                            </m:r>
                          </m:num>
                          <m:den>
                            <m:r>
                              <a:rPr lang="en-US" altLang="zh-CN" sz="2800" b="0" i="1" smtClean="0">
                                <a:solidFill>
                                  <a:srgbClr val="0000FF"/>
                                </a:solidFill>
                                <a:latin typeface="Cambria Math" panose="02040503050406030204" pitchFamily="18" charset="0"/>
                                <a:ea typeface="+mn-ea"/>
                              </a:rPr>
                              <m:t>2</m:t>
                            </m:r>
                          </m:den>
                        </m:f>
                      </m:oMath>
                    </m:oMathPara>
                  </a14:m>
                  <a:endParaRPr lang="zh-CN" altLang="en-US" sz="2800" i="1" dirty="0">
                    <a:solidFill>
                      <a:srgbClr val="0000FF"/>
                    </a:solidFill>
                    <a:latin typeface="+mn-ea"/>
                    <a:ea typeface="+mn-ea"/>
                  </a:endParaRPr>
                </a:p>
              </p:txBody>
            </p:sp>
          </mc:Choice>
          <mc:Fallback xmlns="">
            <p:sp>
              <p:nvSpPr>
                <p:cNvPr id="88" name="矩形 87"/>
                <p:cNvSpPr>
                  <a:spLocks noRot="1" noChangeAspect="1" noMove="1" noResize="1" noEditPoints="1" noAdjustHandles="1" noChangeArrowheads="1" noChangeShapeType="1" noTextEdit="1"/>
                </p:cNvSpPr>
                <p:nvPr/>
              </p:nvSpPr>
              <p:spPr>
                <a:xfrm>
                  <a:off x="3150821" y="2199937"/>
                  <a:ext cx="489236" cy="907749"/>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p:cNvSpPr/>
                <p:nvPr/>
              </p:nvSpPr>
              <p:spPr>
                <a:xfrm>
                  <a:off x="6970056" y="1372029"/>
                  <a:ext cx="1387110"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𝑘</m:t>
                        </m:r>
                        <m:f>
                          <m:fPr>
                            <m:ctrlPr>
                              <a:rPr lang="en-US" altLang="zh-CN" sz="2800" b="0" i="1" smtClean="0">
                                <a:solidFill>
                                  <a:srgbClr val="0000FF"/>
                                </a:solidFill>
                                <a:latin typeface="Cambria Math"/>
                                <a:ea typeface="+mn-ea"/>
                              </a:rPr>
                            </m:ctrlPr>
                          </m:fPr>
                          <m:num>
                            <m:r>
                              <m:rPr>
                                <m:sty m:val="p"/>
                              </m:rPr>
                              <a:rPr lang="el-GR" altLang="zh-CN" sz="2800" i="1">
                                <a:solidFill>
                                  <a:srgbClr val="0000FF"/>
                                </a:solidFill>
                                <a:latin typeface="Cambria Math" panose="02040503050406030204" pitchFamily="18" charset="0"/>
                                <a:ea typeface="+mn-ea"/>
                              </a:rPr>
                              <m:t>λ</m:t>
                            </m:r>
                          </m:num>
                          <m:den>
                            <m:r>
                              <a:rPr lang="en-US" altLang="zh-CN" sz="2800" b="0" i="1" smtClean="0">
                                <a:solidFill>
                                  <a:srgbClr val="0000FF"/>
                                </a:solidFill>
                                <a:latin typeface="Cambria Math" panose="02040503050406030204" pitchFamily="18" charset="0"/>
                                <a:ea typeface="+mn-ea"/>
                              </a:rPr>
                              <m:t>2</m:t>
                            </m:r>
                          </m:den>
                        </m:f>
                      </m:oMath>
                    </m:oMathPara>
                  </a14:m>
                  <a:endParaRPr lang="zh-CN" altLang="en-US" sz="2800" i="1" dirty="0">
                    <a:solidFill>
                      <a:srgbClr val="0000FF"/>
                    </a:solidFill>
                    <a:latin typeface="+mn-ea"/>
                    <a:ea typeface="+mn-ea"/>
                  </a:endParaRPr>
                </a:p>
              </p:txBody>
            </p:sp>
          </mc:Choice>
          <mc:Fallback xmlns="">
            <p:sp>
              <p:nvSpPr>
                <p:cNvPr id="89" name="矩形 88"/>
                <p:cNvSpPr>
                  <a:spLocks noRot="1" noChangeAspect="1" noMove="1" noResize="1" noEditPoints="1" noAdjustHandles="1" noChangeArrowheads="1" noChangeShapeType="1" noTextEdit="1"/>
                </p:cNvSpPr>
                <p:nvPr/>
              </p:nvSpPr>
              <p:spPr>
                <a:xfrm>
                  <a:off x="6970056" y="1372029"/>
                  <a:ext cx="1387110" cy="907749"/>
                </a:xfrm>
                <a:prstGeom prst="rect">
                  <a:avLst/>
                </a:prstGeom>
                <a:blipFill>
                  <a:blip r:embed="rId23"/>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90" name="矩形 89"/>
              <p:cNvSpPr/>
              <p:nvPr/>
            </p:nvSpPr>
            <p:spPr>
              <a:xfrm>
                <a:off x="899271" y="3340881"/>
                <a:ext cx="194502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𝑎</m:t>
                      </m:r>
                      <m:func>
                        <m:funcPr>
                          <m:ctrlPr>
                            <a:rPr lang="en-US" altLang="zh-CN" sz="2800" b="0" i="1" smtClean="0">
                              <a:solidFill>
                                <a:srgbClr val="FF0000"/>
                              </a:solidFill>
                              <a:latin typeface="Cambria Math"/>
                              <a:ea typeface="+mn-ea"/>
                            </a:rPr>
                          </m:ctrlPr>
                        </m:funcPr>
                        <m:fName>
                          <m:r>
                            <m:rPr>
                              <m:sty m:val="p"/>
                            </m:rPr>
                            <a:rPr lang="en-US" altLang="zh-CN" sz="2800" b="0" i="0" smtClean="0">
                              <a:solidFill>
                                <a:srgbClr val="FF0000"/>
                              </a:solidFill>
                              <a:latin typeface="Cambria Math" panose="02040503050406030204" pitchFamily="18" charset="0"/>
                              <a:ea typeface="+mn-ea"/>
                            </a:rPr>
                            <m:t>sin</m:t>
                          </m:r>
                        </m:fName>
                        <m:e>
                          <m:r>
                            <a:rPr lang="zh-CN" altLang="en-US" sz="2800" b="0" i="1" smtClean="0">
                              <a:solidFill>
                                <a:srgbClr val="FF0000"/>
                              </a:solidFill>
                              <a:latin typeface="Cambria Math" panose="02040503050406030204" pitchFamily="18" charset="0"/>
                              <a:ea typeface="+mn-ea"/>
                            </a:rPr>
                            <m:t>𝜃</m:t>
                          </m:r>
                        </m:e>
                      </m:func>
                      <m:r>
                        <a:rPr lang="en-US" altLang="zh-CN" sz="2800" b="0" i="1" smtClean="0">
                          <a:solidFill>
                            <a:srgbClr val="FF0000"/>
                          </a:solidFill>
                          <a:latin typeface="Cambria Math" panose="02040503050406030204" pitchFamily="18" charset="0"/>
                          <a:ea typeface="+mn-ea"/>
                        </a:rPr>
                        <m:t>=0</m:t>
                      </m:r>
                    </m:oMath>
                  </m:oMathPara>
                </a14:m>
                <a:endParaRPr lang="zh-CN" altLang="en-US" sz="2800" dirty="0">
                  <a:solidFill>
                    <a:srgbClr val="FF0000"/>
                  </a:solidFill>
                  <a:latin typeface="+mn-ea"/>
                  <a:ea typeface="+mn-ea"/>
                </a:endParaRPr>
              </a:p>
            </p:txBody>
          </p:sp>
        </mc:Choice>
        <mc:Fallback xmlns="">
          <p:sp>
            <p:nvSpPr>
              <p:cNvPr id="90" name="矩形 89"/>
              <p:cNvSpPr>
                <a:spLocks noRot="1" noChangeAspect="1" noMove="1" noResize="1" noEditPoints="1" noAdjustHandles="1" noChangeArrowheads="1" noChangeShapeType="1" noTextEdit="1"/>
              </p:cNvSpPr>
              <p:nvPr/>
            </p:nvSpPr>
            <p:spPr>
              <a:xfrm>
                <a:off x="899271" y="3340881"/>
                <a:ext cx="1945020" cy="523220"/>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矩形 90"/>
              <p:cNvSpPr/>
              <p:nvPr/>
            </p:nvSpPr>
            <p:spPr>
              <a:xfrm>
                <a:off x="899124" y="3780168"/>
                <a:ext cx="3789051"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𝑎</m:t>
                      </m:r>
                      <m:func>
                        <m:funcPr>
                          <m:ctrlPr>
                            <a:rPr lang="en-US" altLang="zh-CN" sz="2800" b="0" i="1" smtClean="0">
                              <a:solidFill>
                                <a:srgbClr val="FF0000"/>
                              </a:solidFill>
                              <a:latin typeface="Cambria Math"/>
                              <a:ea typeface="+mn-ea"/>
                            </a:rPr>
                          </m:ctrlPr>
                        </m:funcPr>
                        <m:fName>
                          <m:r>
                            <m:rPr>
                              <m:sty m:val="p"/>
                            </m:rPr>
                            <a:rPr lang="en-US" altLang="zh-CN" sz="2800" b="0" i="0" smtClean="0">
                              <a:solidFill>
                                <a:srgbClr val="FF0000"/>
                              </a:solidFill>
                              <a:latin typeface="Cambria Math" panose="02040503050406030204" pitchFamily="18" charset="0"/>
                              <a:ea typeface="+mn-ea"/>
                            </a:rPr>
                            <m:t>sin</m:t>
                          </m:r>
                        </m:fName>
                        <m:e>
                          <m:r>
                            <a:rPr lang="zh-CN" altLang="en-US" sz="2800" b="0" i="1" smtClean="0">
                              <a:solidFill>
                                <a:srgbClr val="FF0000"/>
                              </a:solidFill>
                              <a:latin typeface="Cambria Math" panose="02040503050406030204" pitchFamily="18" charset="0"/>
                              <a:ea typeface="+mn-ea"/>
                            </a:rPr>
                            <m:t>𝜃</m:t>
                          </m:r>
                        </m:e>
                      </m:func>
                      <m:r>
                        <a:rPr lang="en-US" altLang="zh-CN" sz="2800" b="0" i="1" smtClean="0">
                          <a:solidFill>
                            <a:srgbClr val="FF0000"/>
                          </a:solidFill>
                          <a:latin typeface="Cambria Math" panose="02040503050406030204" pitchFamily="18" charset="0"/>
                          <a:ea typeface="+mn-ea"/>
                        </a:rPr>
                        <m:t>=±2</m:t>
                      </m:r>
                      <m:r>
                        <a:rPr lang="en-US" altLang="zh-CN" sz="2800" b="0" i="1" smtClean="0">
                          <a:solidFill>
                            <a:srgbClr val="FF0000"/>
                          </a:solidFill>
                          <a:latin typeface="Cambria Math" panose="02040503050406030204" pitchFamily="18" charset="0"/>
                          <a:ea typeface="+mn-ea"/>
                        </a:rPr>
                        <m:t>𝑘</m:t>
                      </m:r>
                      <m:f>
                        <m:fPr>
                          <m:ctrlPr>
                            <a:rPr lang="en-US" altLang="zh-CN" sz="2800" b="0" i="1" smtClean="0">
                              <a:solidFill>
                                <a:srgbClr val="FF0000"/>
                              </a:solidFill>
                              <a:latin typeface="Cambria Math"/>
                              <a:ea typeface="+mn-ea"/>
                            </a:rPr>
                          </m:ctrlPr>
                        </m:fPr>
                        <m:num>
                          <m:r>
                            <m:rPr>
                              <m:sty m:val="p"/>
                            </m:rPr>
                            <a:rPr lang="el-GR" altLang="zh-CN" sz="2800" i="1">
                              <a:solidFill>
                                <a:srgbClr val="FF0000"/>
                              </a:solidFill>
                              <a:latin typeface="Cambria Math" panose="02040503050406030204" pitchFamily="18" charset="0"/>
                              <a:ea typeface="+mn-ea"/>
                            </a:rPr>
                            <m:t>λ</m:t>
                          </m:r>
                        </m:num>
                        <m:den>
                          <m:r>
                            <a:rPr lang="en-US" altLang="zh-CN" sz="2800" b="0" i="1" smtClean="0">
                              <a:solidFill>
                                <a:srgbClr val="FF0000"/>
                              </a:solidFill>
                              <a:latin typeface="Cambria Math" panose="02040503050406030204" pitchFamily="18" charset="0"/>
                              <a:ea typeface="+mn-ea"/>
                            </a:rPr>
                            <m:t>2</m:t>
                          </m:r>
                        </m:den>
                      </m:f>
                      <m:r>
                        <a:rPr lang="en-US" altLang="zh-CN" sz="2800" i="1">
                          <a:solidFill>
                            <a:srgbClr val="FF0000"/>
                          </a:solidFill>
                          <a:latin typeface="Cambria Math" panose="02040503050406030204" pitchFamily="18" charset="0"/>
                          <a:ea typeface="+mn-ea"/>
                        </a:rPr>
                        <m:t>=</m:t>
                      </m:r>
                      <m:r>
                        <a:rPr lang="en-US" altLang="zh-CN" sz="2800" i="1" smtClean="0">
                          <a:solidFill>
                            <a:srgbClr val="FF0000"/>
                          </a:solidFill>
                          <a:latin typeface="Cambria Math" panose="02040503050406030204" pitchFamily="18" charset="0"/>
                          <a:ea typeface="+mn-ea"/>
                        </a:rPr>
                        <m:t>±</m:t>
                      </m:r>
                      <m:r>
                        <a:rPr lang="en-US" altLang="zh-CN" sz="2800" b="0" i="1" smtClean="0">
                          <a:solidFill>
                            <a:srgbClr val="FF0000"/>
                          </a:solidFill>
                          <a:latin typeface="Cambria Math" panose="02040503050406030204" pitchFamily="18" charset="0"/>
                          <a:ea typeface="+mn-ea"/>
                        </a:rPr>
                        <m:t>𝑘</m:t>
                      </m:r>
                      <m:r>
                        <m:rPr>
                          <m:sty m:val="p"/>
                        </m:rPr>
                        <a:rPr lang="el-GR" altLang="zh-CN" sz="2800" i="1">
                          <a:solidFill>
                            <a:srgbClr val="FF0000"/>
                          </a:solidFill>
                          <a:latin typeface="Cambria Math" panose="02040503050406030204" pitchFamily="18" charset="0"/>
                          <a:ea typeface="+mn-ea"/>
                        </a:rPr>
                        <m:t>λ</m:t>
                      </m:r>
                    </m:oMath>
                  </m:oMathPara>
                </a14:m>
                <a:endParaRPr lang="zh-CN" altLang="en-US" sz="2800" i="1" dirty="0">
                  <a:solidFill>
                    <a:srgbClr val="FF0000"/>
                  </a:solidFill>
                  <a:latin typeface="+mn-ea"/>
                  <a:ea typeface="+mn-ea"/>
                </a:endParaRPr>
              </a:p>
            </p:txBody>
          </p:sp>
        </mc:Choice>
        <mc:Fallback xmlns="">
          <p:sp>
            <p:nvSpPr>
              <p:cNvPr id="91" name="矩形 90"/>
              <p:cNvSpPr>
                <a:spLocks noRot="1" noChangeAspect="1" noMove="1" noResize="1" noEditPoints="1" noAdjustHandles="1" noChangeArrowheads="1" noChangeShapeType="1" noTextEdit="1"/>
              </p:cNvSpPr>
              <p:nvPr/>
            </p:nvSpPr>
            <p:spPr>
              <a:xfrm>
                <a:off x="899124" y="3780168"/>
                <a:ext cx="3789051" cy="907749"/>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矩形 91"/>
              <p:cNvSpPr/>
              <p:nvPr/>
            </p:nvSpPr>
            <p:spPr>
              <a:xfrm>
                <a:off x="6303615" y="5664221"/>
                <a:ext cx="21457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𝑘</m:t>
                      </m:r>
                      <m:r>
                        <a:rPr lang="en-US" altLang="zh-CN" sz="2800" b="0" i="1" smtClean="0">
                          <a:solidFill>
                            <a:srgbClr val="0000FF"/>
                          </a:solidFill>
                          <a:latin typeface="Cambria Math" panose="02040503050406030204" pitchFamily="18" charset="0"/>
                          <a:ea typeface="+mn-ea"/>
                        </a:rPr>
                        <m:t>=1,2,3,⋯</m:t>
                      </m:r>
                    </m:oMath>
                  </m:oMathPara>
                </a14:m>
                <a:endParaRPr lang="zh-CN" altLang="en-US" sz="2800" dirty="0">
                  <a:solidFill>
                    <a:srgbClr val="0000FF"/>
                  </a:solidFill>
                  <a:latin typeface="+mn-ea"/>
                  <a:ea typeface="+mn-ea"/>
                </a:endParaRPr>
              </a:p>
            </p:txBody>
          </p:sp>
        </mc:Choice>
        <mc:Fallback xmlns="">
          <p:sp>
            <p:nvSpPr>
              <p:cNvPr id="92" name="矩形 91"/>
              <p:cNvSpPr>
                <a:spLocks noRot="1" noChangeAspect="1" noMove="1" noResize="1" noEditPoints="1" noAdjustHandles="1" noChangeArrowheads="1" noChangeShapeType="1" noTextEdit="1"/>
              </p:cNvSpPr>
              <p:nvPr/>
            </p:nvSpPr>
            <p:spPr>
              <a:xfrm>
                <a:off x="6303615" y="5664221"/>
                <a:ext cx="2145716" cy="523220"/>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p:cNvSpPr/>
              <p:nvPr/>
            </p:nvSpPr>
            <p:spPr>
              <a:xfrm>
                <a:off x="931870" y="4604098"/>
                <a:ext cx="3604641"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𝑎</m:t>
                      </m:r>
                      <m:func>
                        <m:funcPr>
                          <m:ctrlPr>
                            <a:rPr lang="en-US" altLang="zh-CN" sz="2800" b="0" i="1" smtClean="0">
                              <a:solidFill>
                                <a:srgbClr val="FF0000"/>
                              </a:solidFill>
                              <a:latin typeface="Cambria Math"/>
                              <a:ea typeface="+mn-ea"/>
                            </a:rPr>
                          </m:ctrlPr>
                        </m:funcPr>
                        <m:fName>
                          <m:r>
                            <m:rPr>
                              <m:sty m:val="p"/>
                            </m:rPr>
                            <a:rPr lang="en-US" altLang="zh-CN" sz="2800" b="0" i="0" smtClean="0">
                              <a:solidFill>
                                <a:srgbClr val="FF0000"/>
                              </a:solidFill>
                              <a:latin typeface="Cambria Math" panose="02040503050406030204" pitchFamily="18" charset="0"/>
                              <a:ea typeface="+mn-ea"/>
                            </a:rPr>
                            <m:t>sin</m:t>
                          </m:r>
                        </m:fName>
                        <m:e>
                          <m:r>
                            <a:rPr lang="zh-CN" altLang="en-US" sz="2800" b="0" i="1" smtClean="0">
                              <a:solidFill>
                                <a:srgbClr val="FF0000"/>
                              </a:solidFill>
                              <a:latin typeface="Cambria Math" panose="02040503050406030204" pitchFamily="18" charset="0"/>
                              <a:ea typeface="+mn-ea"/>
                            </a:rPr>
                            <m:t>𝜃</m:t>
                          </m:r>
                        </m:e>
                      </m:func>
                      <m:r>
                        <a:rPr lang="en-US" altLang="zh-CN" sz="2800" b="0" i="1" smtClean="0">
                          <a:solidFill>
                            <a:srgbClr val="FF0000"/>
                          </a:solidFill>
                          <a:latin typeface="Cambria Math" panose="02040503050406030204" pitchFamily="18" charset="0"/>
                          <a:ea typeface="+mn-ea"/>
                        </a:rPr>
                        <m:t>=±</m:t>
                      </m:r>
                      <m:d>
                        <m:dPr>
                          <m:ctrlPr>
                            <a:rPr lang="en-US" altLang="zh-CN" sz="2800" b="0" i="1" smtClean="0">
                              <a:solidFill>
                                <a:srgbClr val="FF0000"/>
                              </a:solidFill>
                              <a:latin typeface="Cambria Math"/>
                              <a:ea typeface="+mn-ea"/>
                            </a:rPr>
                          </m:ctrlPr>
                        </m:dPr>
                        <m:e>
                          <m:r>
                            <a:rPr lang="en-US" altLang="zh-CN" sz="2800" b="0" i="1" smtClean="0">
                              <a:solidFill>
                                <a:srgbClr val="FF0000"/>
                              </a:solidFill>
                              <a:latin typeface="Cambria Math" panose="02040503050406030204" pitchFamily="18" charset="0"/>
                              <a:ea typeface="+mn-ea"/>
                            </a:rPr>
                            <m:t>2</m:t>
                          </m:r>
                          <m:r>
                            <a:rPr lang="en-US" altLang="zh-CN" sz="2800" b="0" i="1" smtClean="0">
                              <a:solidFill>
                                <a:srgbClr val="FF0000"/>
                              </a:solidFill>
                              <a:latin typeface="Cambria Math" panose="02040503050406030204" pitchFamily="18" charset="0"/>
                              <a:ea typeface="+mn-ea"/>
                            </a:rPr>
                            <m:t>𝑘</m:t>
                          </m:r>
                          <m:r>
                            <a:rPr lang="en-US" altLang="zh-CN" sz="2800" b="0" i="1" smtClean="0">
                              <a:solidFill>
                                <a:srgbClr val="FF0000"/>
                              </a:solidFill>
                              <a:latin typeface="Cambria Math" panose="02040503050406030204" pitchFamily="18" charset="0"/>
                              <a:ea typeface="+mn-ea"/>
                            </a:rPr>
                            <m:t>+1</m:t>
                          </m:r>
                        </m:e>
                      </m:d>
                      <m:f>
                        <m:fPr>
                          <m:ctrlPr>
                            <a:rPr lang="en-US" altLang="zh-CN" sz="2800" b="0" i="1" smtClean="0">
                              <a:solidFill>
                                <a:srgbClr val="FF0000"/>
                              </a:solidFill>
                              <a:latin typeface="Cambria Math"/>
                              <a:ea typeface="+mn-ea"/>
                            </a:rPr>
                          </m:ctrlPr>
                        </m:fPr>
                        <m:num>
                          <m:r>
                            <m:rPr>
                              <m:sty m:val="p"/>
                            </m:rPr>
                            <a:rPr lang="el-GR" altLang="zh-CN" sz="2800" i="1">
                              <a:solidFill>
                                <a:srgbClr val="FF0000"/>
                              </a:solidFill>
                              <a:latin typeface="Cambria Math" panose="02040503050406030204" pitchFamily="18" charset="0"/>
                              <a:ea typeface="+mn-ea"/>
                            </a:rPr>
                            <m:t>λ</m:t>
                          </m:r>
                        </m:num>
                        <m:den>
                          <m:r>
                            <a:rPr lang="en-US" altLang="zh-CN" sz="2800" b="0" i="1" smtClean="0">
                              <a:solidFill>
                                <a:srgbClr val="FF0000"/>
                              </a:solidFill>
                              <a:latin typeface="Cambria Math" panose="02040503050406030204" pitchFamily="18" charset="0"/>
                              <a:ea typeface="+mn-ea"/>
                            </a:rPr>
                            <m:t>2</m:t>
                          </m:r>
                        </m:den>
                      </m:f>
                    </m:oMath>
                  </m:oMathPara>
                </a14:m>
                <a:endParaRPr lang="zh-CN" altLang="en-US" sz="2800" i="1" dirty="0">
                  <a:solidFill>
                    <a:srgbClr val="FF0000"/>
                  </a:solidFill>
                  <a:latin typeface="+mn-ea"/>
                  <a:ea typeface="+mn-ea"/>
                </a:endParaRPr>
              </a:p>
            </p:txBody>
          </p:sp>
        </mc:Choice>
        <mc:Fallback xmlns="">
          <p:sp>
            <p:nvSpPr>
              <p:cNvPr id="93" name="矩形 92"/>
              <p:cNvSpPr>
                <a:spLocks noRot="1" noChangeAspect="1" noMove="1" noResize="1" noEditPoints="1" noAdjustHandles="1" noChangeArrowheads="1" noChangeShapeType="1" noTextEdit="1"/>
              </p:cNvSpPr>
              <p:nvPr/>
            </p:nvSpPr>
            <p:spPr>
              <a:xfrm>
                <a:off x="931870" y="4604098"/>
                <a:ext cx="3604641" cy="907749"/>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矩形 94"/>
              <p:cNvSpPr/>
              <p:nvPr/>
            </p:nvSpPr>
            <p:spPr>
              <a:xfrm>
                <a:off x="947738" y="5378616"/>
                <a:ext cx="2481833"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mn-ea"/>
                        </a:rPr>
                        <m:t>𝑎</m:t>
                      </m:r>
                      <m:func>
                        <m:funcPr>
                          <m:ctrlPr>
                            <a:rPr lang="en-US" altLang="zh-CN" sz="2800" i="1">
                              <a:solidFill>
                                <a:srgbClr val="0000FF"/>
                              </a:solidFill>
                              <a:latin typeface="Cambria Math"/>
                              <a:ea typeface="+mn-ea"/>
                            </a:rPr>
                          </m:ctrlPr>
                        </m:funcPr>
                        <m:fName>
                          <m:r>
                            <m:rPr>
                              <m:sty m:val="p"/>
                            </m:rPr>
                            <a:rPr lang="en-US" altLang="zh-CN" sz="2800">
                              <a:solidFill>
                                <a:srgbClr val="0000FF"/>
                              </a:solidFill>
                              <a:latin typeface="Cambria Math" panose="02040503050406030204" pitchFamily="18" charset="0"/>
                              <a:ea typeface="+mn-ea"/>
                            </a:rPr>
                            <m:t>sin</m:t>
                          </m:r>
                        </m:fName>
                        <m:e>
                          <m:r>
                            <a:rPr lang="zh-CN" altLang="en-US" sz="2800" i="1">
                              <a:solidFill>
                                <a:srgbClr val="0000FF"/>
                              </a:solidFill>
                              <a:latin typeface="Cambria Math" panose="02040503050406030204" pitchFamily="18" charset="0"/>
                              <a:ea typeface="+mn-ea"/>
                            </a:rPr>
                            <m:t>𝜃</m:t>
                          </m:r>
                        </m:e>
                      </m:func>
                      <m:r>
                        <a:rPr lang="zh-CN" altLang="en-US" sz="280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𝑘</m:t>
                      </m:r>
                      <m:f>
                        <m:fPr>
                          <m:ctrlPr>
                            <a:rPr lang="en-US" altLang="zh-CN" sz="2800" b="0" i="1" smtClean="0">
                              <a:solidFill>
                                <a:srgbClr val="0000FF"/>
                              </a:solidFill>
                              <a:latin typeface="Cambria Math"/>
                              <a:ea typeface="+mn-ea"/>
                            </a:rPr>
                          </m:ctrlPr>
                        </m:fPr>
                        <m:num>
                          <m:r>
                            <m:rPr>
                              <m:sty m:val="p"/>
                            </m:rPr>
                            <a:rPr lang="el-GR" altLang="zh-CN" sz="2800" i="1">
                              <a:solidFill>
                                <a:srgbClr val="0000FF"/>
                              </a:solidFill>
                              <a:latin typeface="Cambria Math" panose="02040503050406030204" pitchFamily="18" charset="0"/>
                              <a:ea typeface="+mn-ea"/>
                            </a:rPr>
                            <m:t>λ</m:t>
                          </m:r>
                        </m:num>
                        <m:den>
                          <m:r>
                            <a:rPr lang="en-US" altLang="zh-CN" sz="2800" b="0" i="1" smtClean="0">
                              <a:solidFill>
                                <a:srgbClr val="0000FF"/>
                              </a:solidFill>
                              <a:latin typeface="Cambria Math" panose="02040503050406030204" pitchFamily="18" charset="0"/>
                              <a:ea typeface="+mn-ea"/>
                            </a:rPr>
                            <m:t>2</m:t>
                          </m:r>
                        </m:den>
                      </m:f>
                    </m:oMath>
                  </m:oMathPara>
                </a14:m>
                <a:endParaRPr lang="zh-CN" altLang="en-US" sz="2800" i="1" dirty="0">
                  <a:solidFill>
                    <a:srgbClr val="0000FF"/>
                  </a:solidFill>
                  <a:latin typeface="+mn-ea"/>
                  <a:ea typeface="+mn-ea"/>
                </a:endParaRPr>
              </a:p>
            </p:txBody>
          </p:sp>
        </mc:Choice>
        <mc:Fallback xmlns="">
          <p:sp>
            <p:nvSpPr>
              <p:cNvPr id="95" name="矩形 94"/>
              <p:cNvSpPr>
                <a:spLocks noRot="1" noChangeAspect="1" noMove="1" noResize="1" noEditPoints="1" noAdjustHandles="1" noChangeArrowheads="1" noChangeShapeType="1" noTextEdit="1"/>
              </p:cNvSpPr>
              <p:nvPr/>
            </p:nvSpPr>
            <p:spPr>
              <a:xfrm>
                <a:off x="947738" y="5378616"/>
                <a:ext cx="2481833" cy="907749"/>
              </a:xfrm>
              <a:prstGeom prst="rect">
                <a:avLst/>
              </a:prstGeom>
              <a:blipFill>
                <a:blip r:embed="rId2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49492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up)">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wipe(left)">
                                      <p:cBhvr>
                                        <p:cTn id="17" dur="500"/>
                                        <p:tgtEl>
                                          <p:spTgt spid="9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3198"/>
                                        </p:tgtEl>
                                        <p:attrNameLst>
                                          <p:attrName>style.visibility</p:attrName>
                                        </p:attrNameLst>
                                      </p:cBhvr>
                                      <p:to>
                                        <p:strVal val="visible"/>
                                      </p:to>
                                    </p:set>
                                    <p:animEffect transition="in" filter="wipe(left)">
                                      <p:cBhvr>
                                        <p:cTn id="22" dur="500"/>
                                        <p:tgtEl>
                                          <p:spTgt spid="9319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1"/>
                                        </p:tgtEl>
                                        <p:attrNameLst>
                                          <p:attrName>style.visibility</p:attrName>
                                        </p:attrNameLst>
                                      </p:cBhvr>
                                      <p:to>
                                        <p:strVal val="visible"/>
                                      </p:to>
                                    </p:set>
                                    <p:animEffect transition="in" filter="wipe(left)">
                                      <p:cBhvr>
                                        <p:cTn id="27" dur="500"/>
                                        <p:tgtEl>
                                          <p:spTgt spid="9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left)">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93"/>
                                        </p:tgtEl>
                                        <p:attrNameLst>
                                          <p:attrName>style.visibility</p:attrName>
                                        </p:attrNameLst>
                                      </p:cBhvr>
                                      <p:to>
                                        <p:strVal val="visible"/>
                                      </p:to>
                                    </p:set>
                                    <p:animEffect transition="in" filter="wipe(left)">
                                      <p:cBhvr>
                                        <p:cTn id="42" dur="500"/>
                                        <p:tgtEl>
                                          <p:spTgt spid="9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wipe(left)">
                                      <p:cBhvr>
                                        <p:cTn id="47" dur="500"/>
                                        <p:tgtEl>
                                          <p:spTgt spid="3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left)">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95"/>
                                        </p:tgtEl>
                                        <p:attrNameLst>
                                          <p:attrName>style.visibility</p:attrName>
                                        </p:attrNameLst>
                                      </p:cBhvr>
                                      <p:to>
                                        <p:strVal val="visible"/>
                                      </p:to>
                                    </p:set>
                                    <p:animEffect transition="in" filter="wipe(left)">
                                      <p:cBhvr>
                                        <p:cTn id="57" dur="500"/>
                                        <p:tgtEl>
                                          <p:spTgt spid="9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93258"/>
                                        </p:tgtEl>
                                        <p:attrNameLst>
                                          <p:attrName>style.visibility</p:attrName>
                                        </p:attrNameLst>
                                      </p:cBhvr>
                                      <p:to>
                                        <p:strVal val="visible"/>
                                      </p:to>
                                    </p:set>
                                    <p:animEffect transition="in" filter="wipe(left)">
                                      <p:cBhvr>
                                        <p:cTn id="62" dur="500"/>
                                        <p:tgtEl>
                                          <p:spTgt spid="9325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92"/>
                                        </p:tgtEl>
                                        <p:attrNameLst>
                                          <p:attrName>style.visibility</p:attrName>
                                        </p:attrNameLst>
                                      </p:cBhvr>
                                      <p:to>
                                        <p:strVal val="visible"/>
                                      </p:to>
                                    </p:set>
                                    <p:animEffect transition="in" filter="wipe(left)">
                                      <p:cBhvr>
                                        <p:cTn id="67"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6" grpId="0"/>
      <p:bldP spid="39" grpId="0"/>
      <p:bldP spid="93258" grpId="0"/>
      <p:bldP spid="93198" grpId="0"/>
      <p:bldP spid="90" grpId="0"/>
      <p:bldP spid="91" grpId="0"/>
      <p:bldP spid="92" grpId="0"/>
      <p:bldP spid="93" grpId="0"/>
      <p:bldP spid="9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52"/>
          <p:cNvGrpSpPr>
            <a:grpSpLocks/>
          </p:cNvGrpSpPr>
          <p:nvPr/>
        </p:nvGrpSpPr>
        <p:grpSpPr bwMode="auto">
          <a:xfrm>
            <a:off x="629527" y="696068"/>
            <a:ext cx="2016125" cy="863600"/>
            <a:chOff x="204" y="527"/>
            <a:chExt cx="1270" cy="544"/>
          </a:xfrm>
        </p:grpSpPr>
        <p:sp>
          <p:nvSpPr>
            <p:cNvPr id="70" name="AutoShape 50"/>
            <p:cNvSpPr>
              <a:spLocks noChangeArrowheads="1"/>
            </p:cNvSpPr>
            <p:nvPr/>
          </p:nvSpPr>
          <p:spPr bwMode="auto">
            <a:xfrm>
              <a:off x="204" y="527"/>
              <a:ext cx="1270" cy="544"/>
            </a:xfrm>
            <a:prstGeom prst="ribbon">
              <a:avLst>
                <a:gd name="adj1" fmla="val 12500"/>
                <a:gd name="adj2" fmla="val 50000"/>
              </a:avLst>
            </a:prstGeom>
            <a:solidFill>
              <a:srgbClr val="CC6600"/>
            </a:solidFill>
            <a:ln w="9525">
              <a:solidFill>
                <a:srgbClr val="000000"/>
              </a:solidFill>
              <a:miter lim="800000"/>
              <a:headEnd/>
              <a:tailEnd/>
            </a:ln>
          </p:spPr>
          <p:txBody>
            <a:bodyPr wrap="none" anchor="ctr"/>
            <a:lstStyle/>
            <a:p>
              <a:pPr algn="just" fontAlgn="auto">
                <a:spcBef>
                  <a:spcPts val="0"/>
                </a:spcBef>
                <a:spcAft>
                  <a:spcPts val="0"/>
                </a:spcAft>
                <a:defRPr/>
              </a:pPr>
              <a:endParaRPr lang="zh-CN" altLang="en-US" sz="2800" kern="0">
                <a:solidFill>
                  <a:srgbClr val="0000FF"/>
                </a:solidFill>
                <a:latin typeface="+mn-ea"/>
                <a:ea typeface="+mn-ea"/>
              </a:endParaRPr>
            </a:p>
          </p:txBody>
        </p:sp>
        <p:sp>
          <p:nvSpPr>
            <p:cNvPr id="71" name="Text Box 51"/>
            <p:cNvSpPr txBox="1">
              <a:spLocks noChangeArrowheads="1"/>
            </p:cNvSpPr>
            <p:nvPr/>
          </p:nvSpPr>
          <p:spPr bwMode="auto">
            <a:xfrm>
              <a:off x="535" y="669"/>
              <a:ext cx="619" cy="330"/>
            </a:xfrm>
            <a:prstGeom prst="rect">
              <a:avLst/>
            </a:prstGeom>
            <a:noFill/>
            <a:ln w="9525">
              <a:noFill/>
              <a:miter lim="800000"/>
              <a:headEnd/>
              <a:tailEnd/>
            </a:ln>
          </p:spPr>
          <p:txBody>
            <a:bodyPr wrap="square">
              <a:spAutoFit/>
            </a:bodyPr>
            <a:lstStyle/>
            <a:p>
              <a:pPr algn="ctr" fontAlgn="auto">
                <a:spcBef>
                  <a:spcPct val="50000"/>
                </a:spcBef>
                <a:spcAft>
                  <a:spcPts val="0"/>
                </a:spcAft>
                <a:defRPr/>
              </a:pPr>
              <a:r>
                <a:rPr lang="zh-CN" altLang="en-US" sz="2800" kern="0" dirty="0">
                  <a:solidFill>
                    <a:srgbClr val="0000FF"/>
                  </a:solidFill>
                  <a:latin typeface="+mn-ea"/>
                  <a:ea typeface="+mn-ea"/>
                </a:rPr>
                <a:t>讨论</a:t>
              </a:r>
            </a:p>
          </p:txBody>
        </p:sp>
      </p:grpSp>
      <p:sp>
        <p:nvSpPr>
          <p:cNvPr id="56" name="Rectangle 3"/>
          <p:cNvSpPr>
            <a:spLocks noChangeArrowheads="1"/>
          </p:cNvSpPr>
          <p:nvPr/>
        </p:nvSpPr>
        <p:spPr bwMode="auto">
          <a:xfrm>
            <a:off x="2969420" y="868311"/>
            <a:ext cx="728294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800" dirty="0">
                <a:solidFill>
                  <a:srgbClr val="0000FF"/>
                </a:solidFill>
                <a:latin typeface="+mn-ea"/>
                <a:ea typeface="+mn-ea"/>
              </a:rPr>
              <a:t>衍射图样中各级条纹的相对光强如图所示。</a:t>
            </a:r>
            <a:endParaRPr lang="en-US" altLang="zh-CN" sz="2800" dirty="0">
              <a:solidFill>
                <a:srgbClr val="0000FF"/>
              </a:solidFill>
              <a:latin typeface="+mn-ea"/>
              <a:ea typeface="+mn-ea"/>
            </a:endParaRPr>
          </a:p>
        </p:txBody>
      </p:sp>
      <p:grpSp>
        <p:nvGrpSpPr>
          <p:cNvPr id="58" name="Group 4"/>
          <p:cNvGrpSpPr>
            <a:grpSpLocks/>
          </p:cNvGrpSpPr>
          <p:nvPr/>
        </p:nvGrpSpPr>
        <p:grpSpPr bwMode="auto">
          <a:xfrm>
            <a:off x="2137653" y="1781381"/>
            <a:ext cx="5629276" cy="2676526"/>
            <a:chOff x="1248" y="1148"/>
            <a:chExt cx="3546" cy="1686"/>
          </a:xfrm>
        </p:grpSpPr>
        <p:sp>
          <p:nvSpPr>
            <p:cNvPr id="60" name="Rectangle 5"/>
            <p:cNvSpPr>
              <a:spLocks noChangeArrowheads="1"/>
            </p:cNvSpPr>
            <p:nvPr/>
          </p:nvSpPr>
          <p:spPr bwMode="auto">
            <a:xfrm>
              <a:off x="3023" y="2516"/>
              <a:ext cx="41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12700" tIns="12700" rIns="12700" bIns="12700"/>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b="1" i="1" dirty="0">
                  <a:latin typeface="+mn-lt"/>
                  <a:ea typeface="+mn-ea"/>
                  <a:sym typeface="Symbol" panose="05050102010706020507" pitchFamily="18" charset="2"/>
                </a:rPr>
                <a:t> </a:t>
              </a:r>
              <a:r>
                <a:rPr lang="en-US" altLang="zh-CN" b="1" dirty="0">
                  <a:latin typeface="+mn-lt"/>
                  <a:ea typeface="+mn-ea"/>
                </a:rPr>
                <a:t>/</a:t>
              </a:r>
              <a:r>
                <a:rPr lang="en-US" altLang="zh-CN" b="1" i="1" dirty="0">
                  <a:latin typeface="+mn-lt"/>
                  <a:ea typeface="+mn-ea"/>
                </a:rPr>
                <a:t>a</a:t>
              </a:r>
              <a:endParaRPr lang="en-US" altLang="zh-CN" b="1" dirty="0">
                <a:latin typeface="+mn-lt"/>
                <a:ea typeface="+mn-ea"/>
              </a:endParaRPr>
            </a:p>
          </p:txBody>
        </p:sp>
        <p:sp>
          <p:nvSpPr>
            <p:cNvPr id="65" name="Rectangle 6"/>
            <p:cNvSpPr>
              <a:spLocks noChangeArrowheads="1"/>
            </p:cNvSpPr>
            <p:nvPr/>
          </p:nvSpPr>
          <p:spPr bwMode="auto">
            <a:xfrm>
              <a:off x="2094" y="2541"/>
              <a:ext cx="617" cy="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12700" tIns="12700" rIns="12700" bIns="12700"/>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b="1" dirty="0">
                  <a:latin typeface="+mn-lt"/>
                  <a:ea typeface="+mn-ea"/>
                </a:rPr>
                <a:t>-(</a:t>
              </a:r>
              <a:r>
                <a:rPr lang="en-US" altLang="zh-CN" b="1" i="1" dirty="0">
                  <a:latin typeface="+mn-lt"/>
                  <a:ea typeface="+mn-ea"/>
                  <a:sym typeface="Symbol" panose="05050102010706020507" pitchFamily="18" charset="2"/>
                </a:rPr>
                <a:t> </a:t>
              </a:r>
              <a:r>
                <a:rPr lang="en-US" altLang="zh-CN" b="1" dirty="0">
                  <a:latin typeface="+mn-lt"/>
                  <a:ea typeface="+mn-ea"/>
                </a:rPr>
                <a:t>/</a:t>
              </a:r>
              <a:r>
                <a:rPr lang="en-US" altLang="zh-CN" b="1" i="1" dirty="0">
                  <a:latin typeface="+mn-lt"/>
                  <a:ea typeface="+mn-ea"/>
                </a:rPr>
                <a:t>a</a:t>
              </a:r>
              <a:r>
                <a:rPr lang="en-US" altLang="zh-CN" b="1" dirty="0">
                  <a:latin typeface="+mn-lt"/>
                  <a:ea typeface="+mn-ea"/>
                </a:rPr>
                <a:t>)</a:t>
              </a:r>
            </a:p>
          </p:txBody>
        </p:sp>
        <p:sp>
          <p:nvSpPr>
            <p:cNvPr id="76" name="Rectangle 7"/>
            <p:cNvSpPr>
              <a:spLocks noChangeArrowheads="1"/>
            </p:cNvSpPr>
            <p:nvPr/>
          </p:nvSpPr>
          <p:spPr bwMode="auto">
            <a:xfrm>
              <a:off x="3427" y="2522"/>
              <a:ext cx="688"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12700" tIns="12700" rIns="12700" bIns="12700"/>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b="1" dirty="0">
                  <a:latin typeface="+mn-lt"/>
                  <a:ea typeface="+mn-ea"/>
                </a:rPr>
                <a:t>2(</a:t>
              </a:r>
              <a:r>
                <a:rPr lang="en-US" altLang="zh-CN" b="1" i="1" dirty="0">
                  <a:latin typeface="+mn-lt"/>
                  <a:ea typeface="+mn-ea"/>
                  <a:sym typeface="Symbol" panose="05050102010706020507" pitchFamily="18" charset="2"/>
                </a:rPr>
                <a:t> </a:t>
              </a:r>
              <a:r>
                <a:rPr lang="en-US" altLang="zh-CN" b="1" dirty="0">
                  <a:latin typeface="+mn-lt"/>
                  <a:ea typeface="+mn-ea"/>
                </a:rPr>
                <a:t>/</a:t>
              </a:r>
              <a:r>
                <a:rPr lang="en-US" altLang="zh-CN" b="1" i="1" dirty="0">
                  <a:latin typeface="+mn-lt"/>
                  <a:ea typeface="+mn-ea"/>
                </a:rPr>
                <a:t>a</a:t>
              </a:r>
              <a:r>
                <a:rPr lang="en-US" altLang="zh-CN" b="1" dirty="0">
                  <a:latin typeface="+mn-lt"/>
                  <a:ea typeface="+mn-ea"/>
                </a:rPr>
                <a:t>)</a:t>
              </a:r>
            </a:p>
          </p:txBody>
        </p:sp>
        <p:sp>
          <p:nvSpPr>
            <p:cNvPr id="84" name="Rectangle 8"/>
            <p:cNvSpPr>
              <a:spLocks noChangeArrowheads="1"/>
            </p:cNvSpPr>
            <p:nvPr/>
          </p:nvSpPr>
          <p:spPr bwMode="auto">
            <a:xfrm>
              <a:off x="1412" y="2539"/>
              <a:ext cx="71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12700" tIns="12700" rIns="12700" bIns="12700"/>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b="1" dirty="0">
                  <a:latin typeface="+mn-lt"/>
                  <a:ea typeface="+mn-ea"/>
                </a:rPr>
                <a:t>-2(</a:t>
              </a:r>
              <a:r>
                <a:rPr lang="en-US" altLang="zh-CN" b="1" i="1" dirty="0">
                  <a:latin typeface="+mn-lt"/>
                  <a:ea typeface="+mn-ea"/>
                  <a:sym typeface="Symbol" panose="05050102010706020507" pitchFamily="18" charset="2"/>
                </a:rPr>
                <a:t></a:t>
              </a:r>
              <a:r>
                <a:rPr lang="en-US" altLang="zh-CN" b="1" dirty="0">
                  <a:latin typeface="+mn-lt"/>
                  <a:ea typeface="+mn-ea"/>
                  <a:sym typeface="Symbol" panose="05050102010706020507" pitchFamily="18" charset="2"/>
                </a:rPr>
                <a:t> </a:t>
              </a:r>
              <a:r>
                <a:rPr lang="en-US" altLang="zh-CN" b="1" dirty="0">
                  <a:latin typeface="+mn-lt"/>
                  <a:ea typeface="+mn-ea"/>
                </a:rPr>
                <a:t>/</a:t>
              </a:r>
              <a:r>
                <a:rPr lang="en-US" altLang="zh-CN" b="1" i="1" dirty="0">
                  <a:latin typeface="+mn-lt"/>
                  <a:ea typeface="+mn-ea"/>
                </a:rPr>
                <a:t>a</a:t>
              </a:r>
              <a:r>
                <a:rPr lang="en-US" altLang="zh-CN" b="1" dirty="0">
                  <a:latin typeface="+mn-lt"/>
                  <a:ea typeface="+mn-ea"/>
                </a:rPr>
                <a:t>)</a:t>
              </a:r>
            </a:p>
          </p:txBody>
        </p:sp>
        <p:sp>
          <p:nvSpPr>
            <p:cNvPr id="85" name="Rectangle 9"/>
            <p:cNvSpPr>
              <a:spLocks noChangeArrowheads="1"/>
            </p:cNvSpPr>
            <p:nvPr/>
          </p:nvSpPr>
          <p:spPr bwMode="auto">
            <a:xfrm>
              <a:off x="3192" y="2208"/>
              <a:ext cx="501"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12700" tIns="12700" rIns="12700" bIns="12700"/>
            <a:lstStyle/>
            <a:p>
              <a:pPr algn="just"/>
              <a:r>
                <a:rPr lang="en-US" altLang="zh-CN" sz="2000" dirty="0">
                  <a:solidFill>
                    <a:srgbClr val="FF0000"/>
                  </a:solidFill>
                  <a:latin typeface="+mn-ea"/>
                  <a:ea typeface="+mn-ea"/>
                </a:rPr>
                <a:t>0.047</a:t>
              </a:r>
            </a:p>
          </p:txBody>
        </p:sp>
        <p:sp>
          <p:nvSpPr>
            <p:cNvPr id="103" name="Rectangle 10"/>
            <p:cNvSpPr>
              <a:spLocks noChangeArrowheads="1"/>
            </p:cNvSpPr>
            <p:nvPr/>
          </p:nvSpPr>
          <p:spPr bwMode="auto">
            <a:xfrm>
              <a:off x="3720" y="2208"/>
              <a:ext cx="600" cy="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12700" tIns="12700" rIns="12700" bIns="12700"/>
            <a:lstStyle/>
            <a:p>
              <a:pPr algn="just"/>
              <a:r>
                <a:rPr lang="en-US" altLang="zh-CN" sz="2000" dirty="0">
                  <a:solidFill>
                    <a:srgbClr val="FF0000"/>
                  </a:solidFill>
                  <a:latin typeface="+mn-ea"/>
                  <a:ea typeface="+mn-ea"/>
                </a:rPr>
                <a:t>0.017</a:t>
              </a:r>
            </a:p>
          </p:txBody>
        </p:sp>
        <p:sp>
          <p:nvSpPr>
            <p:cNvPr id="104" name="Rectangle 11"/>
            <p:cNvSpPr>
              <a:spLocks noChangeArrowheads="1"/>
            </p:cNvSpPr>
            <p:nvPr/>
          </p:nvSpPr>
          <p:spPr bwMode="auto">
            <a:xfrm>
              <a:off x="2564" y="1250"/>
              <a:ext cx="375" cy="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12700" tIns="12700" rIns="12700" bIns="12700"/>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800" dirty="0">
                  <a:solidFill>
                    <a:srgbClr val="FF0000"/>
                  </a:solidFill>
                  <a:latin typeface="+mn-ea"/>
                  <a:ea typeface="+mn-ea"/>
                </a:rPr>
                <a:t> 1</a:t>
              </a:r>
              <a:endParaRPr lang="en-US" altLang="zh-CN" sz="2800" dirty="0">
                <a:latin typeface="+mn-ea"/>
                <a:ea typeface="+mn-ea"/>
              </a:endParaRPr>
            </a:p>
          </p:txBody>
        </p:sp>
        <p:sp>
          <p:nvSpPr>
            <p:cNvPr id="105" name="Rectangle 12"/>
            <p:cNvSpPr>
              <a:spLocks noChangeArrowheads="1"/>
            </p:cNvSpPr>
            <p:nvPr/>
          </p:nvSpPr>
          <p:spPr bwMode="auto">
            <a:xfrm>
              <a:off x="2895" y="1148"/>
              <a:ext cx="591"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12700" tIns="12700" rIns="12700" bIns="12700"/>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800" i="1" dirty="0">
                  <a:latin typeface="+mn-lt"/>
                  <a:ea typeface="+mn-ea"/>
                </a:rPr>
                <a:t>I </a:t>
              </a:r>
              <a:r>
                <a:rPr lang="en-US" altLang="zh-CN" sz="2800" dirty="0">
                  <a:latin typeface="+mn-lt"/>
                  <a:ea typeface="+mn-ea"/>
                </a:rPr>
                <a:t>/ </a:t>
              </a:r>
              <a:r>
                <a:rPr lang="en-US" altLang="zh-CN" sz="2800" i="1" dirty="0">
                  <a:latin typeface="+mn-lt"/>
                  <a:ea typeface="+mn-ea"/>
                </a:rPr>
                <a:t>I</a:t>
              </a:r>
              <a:r>
                <a:rPr lang="en-US" altLang="zh-CN" sz="2800" baseline="-25000" dirty="0">
                  <a:latin typeface="+mn-lt"/>
                  <a:ea typeface="+mn-ea"/>
                </a:rPr>
                <a:t>0</a:t>
              </a:r>
              <a:endParaRPr lang="en-US" altLang="zh-CN" sz="2800" dirty="0">
                <a:latin typeface="+mn-lt"/>
                <a:ea typeface="+mn-ea"/>
              </a:endParaRPr>
            </a:p>
          </p:txBody>
        </p:sp>
        <p:sp>
          <p:nvSpPr>
            <p:cNvPr id="106" name="Line 13"/>
            <p:cNvSpPr>
              <a:spLocks noChangeShapeType="1"/>
            </p:cNvSpPr>
            <p:nvPr/>
          </p:nvSpPr>
          <p:spPr bwMode="auto">
            <a:xfrm>
              <a:off x="1302" y="2503"/>
              <a:ext cx="3186" cy="5"/>
            </a:xfrm>
            <a:prstGeom prst="line">
              <a:avLst/>
            </a:prstGeom>
            <a:noFill/>
            <a:ln w="38100">
              <a:solidFill>
                <a:srgbClr val="00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sz="2800">
                <a:latin typeface="+mn-ea"/>
                <a:ea typeface="+mn-ea"/>
              </a:endParaRPr>
            </a:p>
          </p:txBody>
        </p:sp>
        <p:sp>
          <p:nvSpPr>
            <p:cNvPr id="107" name="Line 14"/>
            <p:cNvSpPr>
              <a:spLocks noChangeShapeType="1"/>
            </p:cNvSpPr>
            <p:nvPr/>
          </p:nvSpPr>
          <p:spPr bwMode="auto">
            <a:xfrm>
              <a:off x="2807" y="1350"/>
              <a:ext cx="1" cy="1154"/>
            </a:xfrm>
            <a:prstGeom prst="line">
              <a:avLst/>
            </a:prstGeom>
            <a:noFill/>
            <a:ln w="38100">
              <a:solidFill>
                <a:srgbClr val="000000"/>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sz="2800">
                <a:latin typeface="+mn-ea"/>
                <a:ea typeface="+mn-ea"/>
              </a:endParaRPr>
            </a:p>
          </p:txBody>
        </p:sp>
        <p:sp>
          <p:nvSpPr>
            <p:cNvPr id="108" name="Rectangle 15"/>
            <p:cNvSpPr>
              <a:spLocks noChangeArrowheads="1"/>
            </p:cNvSpPr>
            <p:nvPr/>
          </p:nvSpPr>
          <p:spPr bwMode="auto">
            <a:xfrm>
              <a:off x="2752" y="2507"/>
              <a:ext cx="224" cy="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12700" tIns="12700" rIns="12700" bIns="12700"/>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b="1">
                  <a:latin typeface="+mn-lt"/>
                  <a:ea typeface="+mn-ea"/>
                </a:rPr>
                <a:t> 0</a:t>
              </a:r>
            </a:p>
          </p:txBody>
        </p:sp>
        <p:sp>
          <p:nvSpPr>
            <p:cNvPr id="109" name="Rectangle 16"/>
            <p:cNvSpPr>
              <a:spLocks noChangeArrowheads="1"/>
            </p:cNvSpPr>
            <p:nvPr/>
          </p:nvSpPr>
          <p:spPr bwMode="auto">
            <a:xfrm>
              <a:off x="1248" y="1587"/>
              <a:ext cx="1391"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12700" tIns="12700" rIns="12700" bIns="12700"/>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a:solidFill>
                    <a:srgbClr val="FF0000"/>
                  </a:solidFill>
                  <a:latin typeface="+mn-ea"/>
                  <a:ea typeface="+mn-ea"/>
                </a:rPr>
                <a:t>相对光强曲线</a:t>
              </a:r>
              <a:endParaRPr lang="zh-CN" altLang="en-US" sz="2800">
                <a:latin typeface="+mn-ea"/>
                <a:ea typeface="+mn-ea"/>
              </a:endParaRPr>
            </a:p>
          </p:txBody>
        </p:sp>
        <p:sp>
          <p:nvSpPr>
            <p:cNvPr id="110" name="Freeform 17"/>
            <p:cNvSpPr>
              <a:spLocks noChangeArrowheads="1"/>
            </p:cNvSpPr>
            <p:nvPr/>
          </p:nvSpPr>
          <p:spPr bwMode="auto">
            <a:xfrm rot="353380">
              <a:off x="3130" y="2447"/>
              <a:ext cx="196" cy="5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1 w 20000"/>
                <a:gd name="T27" fmla="*/ 0 h 20000"/>
                <a:gd name="T28" fmla="*/ 1 w 20000"/>
                <a:gd name="T29" fmla="*/ 0 h 20000"/>
                <a:gd name="T30" fmla="*/ 1 w 20000"/>
                <a:gd name="T31" fmla="*/ 0 h 20000"/>
                <a:gd name="T32" fmla="*/ 1 w 20000"/>
                <a:gd name="T33" fmla="*/ 0 h 20000"/>
                <a:gd name="T34" fmla="*/ 1 w 20000"/>
                <a:gd name="T35" fmla="*/ 0 h 20000"/>
                <a:gd name="T36" fmla="*/ 1 w 20000"/>
                <a:gd name="T37" fmla="*/ 0 h 20000"/>
                <a:gd name="T38" fmla="*/ 1 w 20000"/>
                <a:gd name="T39" fmla="*/ 0 h 20000"/>
                <a:gd name="T40" fmla="*/ 1 w 20000"/>
                <a:gd name="T41" fmla="*/ 0 h 20000"/>
                <a:gd name="T42" fmla="*/ 1 w 20000"/>
                <a:gd name="T43" fmla="*/ 0 h 20000"/>
                <a:gd name="T44" fmla="*/ 1 w 20000"/>
                <a:gd name="T45" fmla="*/ 0 h 20000"/>
                <a:gd name="T46" fmla="*/ 1 w 20000"/>
                <a:gd name="T47" fmla="*/ 0 h 20000"/>
                <a:gd name="T48" fmla="*/ 1 w 20000"/>
                <a:gd name="T49" fmla="*/ 0 h 20000"/>
                <a:gd name="T50" fmla="*/ 1 w 20000"/>
                <a:gd name="T51" fmla="*/ 0 h 20000"/>
                <a:gd name="T52" fmla="*/ 1 w 20000"/>
                <a:gd name="T53" fmla="*/ 0 h 20000"/>
                <a:gd name="T54" fmla="*/ 1 w 20000"/>
                <a:gd name="T55" fmla="*/ 0 h 20000"/>
                <a:gd name="T56" fmla="*/ 1 w 20000"/>
                <a:gd name="T57" fmla="*/ 0 h 20000"/>
                <a:gd name="T58" fmla="*/ 1 w 20000"/>
                <a:gd name="T59" fmla="*/ 0 h 20000"/>
                <a:gd name="T60" fmla="*/ 1 w 20000"/>
                <a:gd name="T61" fmla="*/ 0 h 20000"/>
                <a:gd name="T62" fmla="*/ 1 w 20000"/>
                <a:gd name="T63" fmla="*/ 0 h 20000"/>
                <a:gd name="T64" fmla="*/ 1 w 20000"/>
                <a:gd name="T65" fmla="*/ 0 h 20000"/>
                <a:gd name="T66" fmla="*/ 1 w 20000"/>
                <a:gd name="T67" fmla="*/ 0 h 20000"/>
                <a:gd name="T68" fmla="*/ 1 w 20000"/>
                <a:gd name="T69" fmla="*/ 0 h 20000"/>
                <a:gd name="T70" fmla="*/ 1 w 20000"/>
                <a:gd name="T71" fmla="*/ 0 h 20000"/>
                <a:gd name="T72" fmla="*/ 1 w 20000"/>
                <a:gd name="T73" fmla="*/ 0 h 20000"/>
                <a:gd name="T74" fmla="*/ 2 w 20000"/>
                <a:gd name="T75" fmla="*/ 0 h 20000"/>
                <a:gd name="T76" fmla="*/ 2 w 20000"/>
                <a:gd name="T77" fmla="*/ 0 h 20000"/>
                <a:gd name="T78" fmla="*/ 2 w 20000"/>
                <a:gd name="T79" fmla="*/ 0 h 20000"/>
                <a:gd name="T80" fmla="*/ 2 w 20000"/>
                <a:gd name="T81" fmla="*/ 0 h 20000"/>
                <a:gd name="T82" fmla="*/ 2 w 20000"/>
                <a:gd name="T83" fmla="*/ 0 h 20000"/>
                <a:gd name="T84" fmla="*/ 2 w 20000"/>
                <a:gd name="T85" fmla="*/ 0 h 20000"/>
                <a:gd name="T86" fmla="*/ 2 w 20000"/>
                <a:gd name="T87" fmla="*/ 0 h 20000"/>
                <a:gd name="T88" fmla="*/ 2 w 20000"/>
                <a:gd name="T89" fmla="*/ 0 h 20000"/>
                <a:gd name="T90" fmla="*/ 2 w 20000"/>
                <a:gd name="T91" fmla="*/ 0 h 20000"/>
                <a:gd name="T92" fmla="*/ 2 w 20000"/>
                <a:gd name="T93" fmla="*/ 0 h 20000"/>
                <a:gd name="T94" fmla="*/ 2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0"/>
                  </a:moveTo>
                  <a:lnTo>
                    <a:pt x="239" y="738"/>
                  </a:lnTo>
                  <a:lnTo>
                    <a:pt x="444" y="1148"/>
                  </a:lnTo>
                  <a:lnTo>
                    <a:pt x="512" y="1885"/>
                  </a:lnTo>
                  <a:lnTo>
                    <a:pt x="785" y="2541"/>
                  </a:lnTo>
                  <a:lnTo>
                    <a:pt x="990" y="3115"/>
                  </a:lnTo>
                  <a:lnTo>
                    <a:pt x="1058" y="3852"/>
                  </a:lnTo>
                  <a:lnTo>
                    <a:pt x="1365" y="4262"/>
                  </a:lnTo>
                  <a:lnTo>
                    <a:pt x="1604" y="4918"/>
                  </a:lnTo>
                  <a:lnTo>
                    <a:pt x="1843" y="5328"/>
                  </a:lnTo>
                  <a:lnTo>
                    <a:pt x="2014" y="6148"/>
                  </a:lnTo>
                  <a:lnTo>
                    <a:pt x="2116" y="6803"/>
                  </a:lnTo>
                  <a:lnTo>
                    <a:pt x="2423" y="7213"/>
                  </a:lnTo>
                  <a:lnTo>
                    <a:pt x="2560" y="7869"/>
                  </a:lnTo>
                  <a:lnTo>
                    <a:pt x="2696" y="8443"/>
                  </a:lnTo>
                  <a:lnTo>
                    <a:pt x="2867" y="8934"/>
                  </a:lnTo>
                  <a:lnTo>
                    <a:pt x="3106" y="9590"/>
                  </a:lnTo>
                  <a:lnTo>
                    <a:pt x="3379" y="10082"/>
                  </a:lnTo>
                  <a:lnTo>
                    <a:pt x="3584" y="10574"/>
                  </a:lnTo>
                  <a:lnTo>
                    <a:pt x="3720" y="11148"/>
                  </a:lnTo>
                  <a:lnTo>
                    <a:pt x="3959" y="11639"/>
                  </a:lnTo>
                  <a:lnTo>
                    <a:pt x="4164" y="12131"/>
                  </a:lnTo>
                  <a:lnTo>
                    <a:pt x="4403" y="12705"/>
                  </a:lnTo>
                  <a:lnTo>
                    <a:pt x="4573" y="13115"/>
                  </a:lnTo>
                  <a:lnTo>
                    <a:pt x="4812" y="13607"/>
                  </a:lnTo>
                  <a:lnTo>
                    <a:pt x="5017" y="14098"/>
                  </a:lnTo>
                  <a:lnTo>
                    <a:pt x="5119" y="14672"/>
                  </a:lnTo>
                  <a:lnTo>
                    <a:pt x="5358" y="14918"/>
                  </a:lnTo>
                  <a:lnTo>
                    <a:pt x="5597" y="15328"/>
                  </a:lnTo>
                  <a:lnTo>
                    <a:pt x="5734" y="15738"/>
                  </a:lnTo>
                  <a:lnTo>
                    <a:pt x="5939" y="16148"/>
                  </a:lnTo>
                  <a:lnTo>
                    <a:pt x="6177" y="16393"/>
                  </a:lnTo>
                  <a:lnTo>
                    <a:pt x="6348" y="16885"/>
                  </a:lnTo>
                  <a:lnTo>
                    <a:pt x="6587" y="17131"/>
                  </a:lnTo>
                  <a:lnTo>
                    <a:pt x="6826" y="17459"/>
                  </a:lnTo>
                  <a:lnTo>
                    <a:pt x="6928" y="17705"/>
                  </a:lnTo>
                  <a:lnTo>
                    <a:pt x="7167" y="18115"/>
                  </a:lnTo>
                  <a:lnTo>
                    <a:pt x="7406" y="18361"/>
                  </a:lnTo>
                  <a:lnTo>
                    <a:pt x="7611" y="18689"/>
                  </a:lnTo>
                  <a:lnTo>
                    <a:pt x="7816" y="18852"/>
                  </a:lnTo>
                  <a:lnTo>
                    <a:pt x="7986" y="19098"/>
                  </a:lnTo>
                  <a:lnTo>
                    <a:pt x="8191" y="19262"/>
                  </a:lnTo>
                  <a:lnTo>
                    <a:pt x="8464" y="19262"/>
                  </a:lnTo>
                  <a:lnTo>
                    <a:pt x="8703" y="19590"/>
                  </a:lnTo>
                  <a:lnTo>
                    <a:pt x="8771" y="19672"/>
                  </a:lnTo>
                  <a:lnTo>
                    <a:pt x="8942" y="19754"/>
                  </a:lnTo>
                  <a:lnTo>
                    <a:pt x="9215" y="19754"/>
                  </a:lnTo>
                  <a:lnTo>
                    <a:pt x="9386" y="19918"/>
                  </a:lnTo>
                  <a:lnTo>
                    <a:pt x="9625" y="19918"/>
                  </a:lnTo>
                  <a:lnTo>
                    <a:pt x="9795" y="19918"/>
                  </a:lnTo>
                  <a:lnTo>
                    <a:pt x="10205" y="19754"/>
                  </a:lnTo>
                  <a:lnTo>
                    <a:pt x="10341" y="19672"/>
                  </a:lnTo>
                  <a:lnTo>
                    <a:pt x="10614" y="19590"/>
                  </a:lnTo>
                  <a:lnTo>
                    <a:pt x="10785" y="19344"/>
                  </a:lnTo>
                  <a:lnTo>
                    <a:pt x="11058" y="19262"/>
                  </a:lnTo>
                  <a:lnTo>
                    <a:pt x="11229" y="19098"/>
                  </a:lnTo>
                  <a:lnTo>
                    <a:pt x="11433" y="18852"/>
                  </a:lnTo>
                  <a:lnTo>
                    <a:pt x="11741" y="18443"/>
                  </a:lnTo>
                  <a:lnTo>
                    <a:pt x="12014" y="18115"/>
                  </a:lnTo>
                  <a:lnTo>
                    <a:pt x="12184" y="17705"/>
                  </a:lnTo>
                  <a:lnTo>
                    <a:pt x="12389" y="17295"/>
                  </a:lnTo>
                  <a:lnTo>
                    <a:pt x="12594" y="17049"/>
                  </a:lnTo>
                  <a:lnTo>
                    <a:pt x="12901" y="16639"/>
                  </a:lnTo>
                  <a:lnTo>
                    <a:pt x="13174" y="16148"/>
                  </a:lnTo>
                  <a:lnTo>
                    <a:pt x="13345" y="15738"/>
                  </a:lnTo>
                  <a:lnTo>
                    <a:pt x="13652" y="15246"/>
                  </a:lnTo>
                  <a:lnTo>
                    <a:pt x="13925" y="14754"/>
                  </a:lnTo>
                  <a:lnTo>
                    <a:pt x="14130" y="14344"/>
                  </a:lnTo>
                  <a:lnTo>
                    <a:pt x="14403" y="13689"/>
                  </a:lnTo>
                  <a:lnTo>
                    <a:pt x="14642" y="13115"/>
                  </a:lnTo>
                  <a:lnTo>
                    <a:pt x="14915" y="12787"/>
                  </a:lnTo>
                  <a:lnTo>
                    <a:pt x="15188" y="12131"/>
                  </a:lnTo>
                  <a:lnTo>
                    <a:pt x="15427" y="11639"/>
                  </a:lnTo>
                  <a:lnTo>
                    <a:pt x="15631" y="11148"/>
                  </a:lnTo>
                  <a:lnTo>
                    <a:pt x="15836" y="10574"/>
                  </a:lnTo>
                  <a:lnTo>
                    <a:pt x="16212" y="10082"/>
                  </a:lnTo>
                  <a:lnTo>
                    <a:pt x="16348" y="9426"/>
                  </a:lnTo>
                  <a:lnTo>
                    <a:pt x="16587" y="8852"/>
                  </a:lnTo>
                  <a:lnTo>
                    <a:pt x="16792" y="8361"/>
                  </a:lnTo>
                  <a:lnTo>
                    <a:pt x="17133" y="7869"/>
                  </a:lnTo>
                  <a:lnTo>
                    <a:pt x="17304" y="7213"/>
                  </a:lnTo>
                  <a:lnTo>
                    <a:pt x="17440" y="6803"/>
                  </a:lnTo>
                  <a:lnTo>
                    <a:pt x="17645" y="6148"/>
                  </a:lnTo>
                  <a:lnTo>
                    <a:pt x="17918" y="5656"/>
                  </a:lnTo>
                  <a:lnTo>
                    <a:pt x="17986" y="5164"/>
                  </a:lnTo>
                  <a:lnTo>
                    <a:pt x="18294" y="4754"/>
                  </a:lnTo>
                  <a:lnTo>
                    <a:pt x="18396" y="4262"/>
                  </a:lnTo>
                  <a:lnTo>
                    <a:pt x="18669" y="3852"/>
                  </a:lnTo>
                  <a:lnTo>
                    <a:pt x="18771" y="3361"/>
                  </a:lnTo>
                  <a:lnTo>
                    <a:pt x="19010" y="2951"/>
                  </a:lnTo>
                  <a:lnTo>
                    <a:pt x="19181" y="2705"/>
                  </a:lnTo>
                  <a:lnTo>
                    <a:pt x="19454" y="2295"/>
                  </a:lnTo>
                  <a:lnTo>
                    <a:pt x="19522" y="1885"/>
                  </a:lnTo>
                  <a:lnTo>
                    <a:pt x="19556" y="1639"/>
                  </a:lnTo>
                  <a:lnTo>
                    <a:pt x="19693" y="1230"/>
                  </a:lnTo>
                  <a:lnTo>
                    <a:pt x="19829" y="1066"/>
                  </a:lnTo>
                  <a:lnTo>
                    <a:pt x="19966" y="820"/>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latin typeface="+mn-ea"/>
                <a:ea typeface="+mn-ea"/>
              </a:endParaRPr>
            </a:p>
          </p:txBody>
        </p:sp>
        <p:sp>
          <p:nvSpPr>
            <p:cNvPr id="111" name="Freeform 18"/>
            <p:cNvSpPr>
              <a:spLocks noChangeArrowheads="1"/>
            </p:cNvSpPr>
            <p:nvPr/>
          </p:nvSpPr>
          <p:spPr bwMode="auto">
            <a:xfrm rot="-690341">
              <a:off x="2259" y="2440"/>
              <a:ext cx="196" cy="60"/>
            </a:xfrm>
            <a:custGeom>
              <a:avLst/>
              <a:gdLst>
                <a:gd name="T0" fmla="*/ 2 w 20000"/>
                <a:gd name="T1" fmla="*/ 0 h 20000"/>
                <a:gd name="T2" fmla="*/ 2 w 20000"/>
                <a:gd name="T3" fmla="*/ 0 h 20000"/>
                <a:gd name="T4" fmla="*/ 2 w 20000"/>
                <a:gd name="T5" fmla="*/ 0 h 20000"/>
                <a:gd name="T6" fmla="*/ 2 w 20000"/>
                <a:gd name="T7" fmla="*/ 0 h 20000"/>
                <a:gd name="T8" fmla="*/ 2 w 20000"/>
                <a:gd name="T9" fmla="*/ 0 h 20000"/>
                <a:gd name="T10" fmla="*/ 2 w 20000"/>
                <a:gd name="T11" fmla="*/ 0 h 20000"/>
                <a:gd name="T12" fmla="*/ 2 w 20000"/>
                <a:gd name="T13" fmla="*/ 0 h 20000"/>
                <a:gd name="T14" fmla="*/ 2 w 20000"/>
                <a:gd name="T15" fmla="*/ 0 h 20000"/>
                <a:gd name="T16" fmla="*/ 2 w 20000"/>
                <a:gd name="T17" fmla="*/ 0 h 20000"/>
                <a:gd name="T18" fmla="*/ 2 w 20000"/>
                <a:gd name="T19" fmla="*/ 0 h 20000"/>
                <a:gd name="T20" fmla="*/ 2 w 20000"/>
                <a:gd name="T21" fmla="*/ 0 h 20000"/>
                <a:gd name="T22" fmla="*/ 1 w 20000"/>
                <a:gd name="T23" fmla="*/ 0 h 20000"/>
                <a:gd name="T24" fmla="*/ 1 w 20000"/>
                <a:gd name="T25" fmla="*/ 0 h 20000"/>
                <a:gd name="T26" fmla="*/ 1 w 20000"/>
                <a:gd name="T27" fmla="*/ 0 h 20000"/>
                <a:gd name="T28" fmla="*/ 1 w 20000"/>
                <a:gd name="T29" fmla="*/ 0 h 20000"/>
                <a:gd name="T30" fmla="*/ 1 w 20000"/>
                <a:gd name="T31" fmla="*/ 0 h 20000"/>
                <a:gd name="T32" fmla="*/ 1 w 20000"/>
                <a:gd name="T33" fmla="*/ 0 h 20000"/>
                <a:gd name="T34" fmla="*/ 1 w 20000"/>
                <a:gd name="T35" fmla="*/ 0 h 20000"/>
                <a:gd name="T36" fmla="*/ 1 w 20000"/>
                <a:gd name="T37" fmla="*/ 0 h 20000"/>
                <a:gd name="T38" fmla="*/ 1 w 20000"/>
                <a:gd name="T39" fmla="*/ 0 h 20000"/>
                <a:gd name="T40" fmla="*/ 1 w 20000"/>
                <a:gd name="T41" fmla="*/ 0 h 20000"/>
                <a:gd name="T42" fmla="*/ 1 w 20000"/>
                <a:gd name="T43" fmla="*/ 0 h 20000"/>
                <a:gd name="T44" fmla="*/ 1 w 20000"/>
                <a:gd name="T45" fmla="*/ 0 h 20000"/>
                <a:gd name="T46" fmla="*/ 1 w 20000"/>
                <a:gd name="T47" fmla="*/ 0 h 20000"/>
                <a:gd name="T48" fmla="*/ 1 w 20000"/>
                <a:gd name="T49" fmla="*/ 0 h 20000"/>
                <a:gd name="T50" fmla="*/ 1 w 20000"/>
                <a:gd name="T51" fmla="*/ 0 h 20000"/>
                <a:gd name="T52" fmla="*/ 1 w 20000"/>
                <a:gd name="T53" fmla="*/ 0 h 20000"/>
                <a:gd name="T54" fmla="*/ 1 w 20000"/>
                <a:gd name="T55" fmla="*/ 0 h 20000"/>
                <a:gd name="T56" fmla="*/ 1 w 20000"/>
                <a:gd name="T57" fmla="*/ 0 h 20000"/>
                <a:gd name="T58" fmla="*/ 1 w 20000"/>
                <a:gd name="T59" fmla="*/ 0 h 20000"/>
                <a:gd name="T60" fmla="*/ 1 w 20000"/>
                <a:gd name="T61" fmla="*/ 0 h 20000"/>
                <a:gd name="T62" fmla="*/ 1 w 20000"/>
                <a:gd name="T63" fmla="*/ 0 h 20000"/>
                <a:gd name="T64" fmla="*/ 1 w 20000"/>
                <a:gd name="T65" fmla="*/ 0 h 20000"/>
                <a:gd name="T66" fmla="*/ 1 w 20000"/>
                <a:gd name="T67" fmla="*/ 0 h 20000"/>
                <a:gd name="T68" fmla="*/ 1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19966" y="0"/>
                  </a:moveTo>
                  <a:lnTo>
                    <a:pt x="19727" y="738"/>
                  </a:lnTo>
                  <a:lnTo>
                    <a:pt x="19522" y="1148"/>
                  </a:lnTo>
                  <a:lnTo>
                    <a:pt x="19454" y="1885"/>
                  </a:lnTo>
                  <a:lnTo>
                    <a:pt x="19181" y="2541"/>
                  </a:lnTo>
                  <a:lnTo>
                    <a:pt x="18976" y="3115"/>
                  </a:lnTo>
                  <a:lnTo>
                    <a:pt x="18908" y="3852"/>
                  </a:lnTo>
                  <a:lnTo>
                    <a:pt x="18601" y="4262"/>
                  </a:lnTo>
                  <a:lnTo>
                    <a:pt x="18396" y="4918"/>
                  </a:lnTo>
                  <a:lnTo>
                    <a:pt x="18123" y="5328"/>
                  </a:lnTo>
                  <a:lnTo>
                    <a:pt x="17952" y="6148"/>
                  </a:lnTo>
                  <a:lnTo>
                    <a:pt x="17850" y="6803"/>
                  </a:lnTo>
                  <a:lnTo>
                    <a:pt x="17543" y="7213"/>
                  </a:lnTo>
                  <a:lnTo>
                    <a:pt x="17406" y="7869"/>
                  </a:lnTo>
                  <a:lnTo>
                    <a:pt x="17304" y="8443"/>
                  </a:lnTo>
                  <a:lnTo>
                    <a:pt x="17099" y="8934"/>
                  </a:lnTo>
                  <a:lnTo>
                    <a:pt x="16860" y="9590"/>
                  </a:lnTo>
                  <a:lnTo>
                    <a:pt x="16587" y="10082"/>
                  </a:lnTo>
                  <a:lnTo>
                    <a:pt x="16382" y="10574"/>
                  </a:lnTo>
                  <a:lnTo>
                    <a:pt x="16246" y="11148"/>
                  </a:lnTo>
                  <a:lnTo>
                    <a:pt x="16041" y="11639"/>
                  </a:lnTo>
                  <a:lnTo>
                    <a:pt x="15802" y="12131"/>
                  </a:lnTo>
                  <a:lnTo>
                    <a:pt x="15563" y="12705"/>
                  </a:lnTo>
                  <a:lnTo>
                    <a:pt x="15358" y="13115"/>
                  </a:lnTo>
                  <a:lnTo>
                    <a:pt x="15154" y="13607"/>
                  </a:lnTo>
                  <a:lnTo>
                    <a:pt x="14983" y="14098"/>
                  </a:lnTo>
                  <a:lnTo>
                    <a:pt x="14846" y="14672"/>
                  </a:lnTo>
                  <a:lnTo>
                    <a:pt x="14608" y="14918"/>
                  </a:lnTo>
                  <a:lnTo>
                    <a:pt x="14369" y="15328"/>
                  </a:lnTo>
                  <a:lnTo>
                    <a:pt x="14232" y="15738"/>
                  </a:lnTo>
                  <a:lnTo>
                    <a:pt x="14027" y="16148"/>
                  </a:lnTo>
                  <a:lnTo>
                    <a:pt x="13788" y="16393"/>
                  </a:lnTo>
                  <a:lnTo>
                    <a:pt x="13618" y="16885"/>
                  </a:lnTo>
                  <a:lnTo>
                    <a:pt x="13379" y="17131"/>
                  </a:lnTo>
                  <a:lnTo>
                    <a:pt x="13140" y="17459"/>
                  </a:lnTo>
                  <a:lnTo>
                    <a:pt x="13038" y="17705"/>
                  </a:lnTo>
                  <a:lnTo>
                    <a:pt x="12730" y="18115"/>
                  </a:lnTo>
                  <a:lnTo>
                    <a:pt x="12560" y="18361"/>
                  </a:lnTo>
                  <a:lnTo>
                    <a:pt x="12355" y="18689"/>
                  </a:lnTo>
                  <a:lnTo>
                    <a:pt x="12150" y="18852"/>
                  </a:lnTo>
                  <a:lnTo>
                    <a:pt x="11980" y="19098"/>
                  </a:lnTo>
                  <a:lnTo>
                    <a:pt x="11775" y="19262"/>
                  </a:lnTo>
                  <a:lnTo>
                    <a:pt x="11502" y="19262"/>
                  </a:lnTo>
                  <a:lnTo>
                    <a:pt x="11263" y="19590"/>
                  </a:lnTo>
                  <a:lnTo>
                    <a:pt x="11195" y="19672"/>
                  </a:lnTo>
                  <a:lnTo>
                    <a:pt x="11024" y="19754"/>
                  </a:lnTo>
                  <a:lnTo>
                    <a:pt x="10751" y="19754"/>
                  </a:lnTo>
                  <a:lnTo>
                    <a:pt x="10580" y="19918"/>
                  </a:lnTo>
                  <a:lnTo>
                    <a:pt x="10341" y="19918"/>
                  </a:lnTo>
                  <a:lnTo>
                    <a:pt x="10171" y="19918"/>
                  </a:lnTo>
                  <a:lnTo>
                    <a:pt x="9761" y="19754"/>
                  </a:lnTo>
                  <a:lnTo>
                    <a:pt x="9625" y="19672"/>
                  </a:lnTo>
                  <a:lnTo>
                    <a:pt x="9352" y="19590"/>
                  </a:lnTo>
                  <a:lnTo>
                    <a:pt x="9181" y="19344"/>
                  </a:lnTo>
                  <a:lnTo>
                    <a:pt x="8908" y="19262"/>
                  </a:lnTo>
                  <a:lnTo>
                    <a:pt x="8737" y="19098"/>
                  </a:lnTo>
                  <a:lnTo>
                    <a:pt x="8532" y="18852"/>
                  </a:lnTo>
                  <a:lnTo>
                    <a:pt x="8225" y="18443"/>
                  </a:lnTo>
                  <a:lnTo>
                    <a:pt x="7952" y="18115"/>
                  </a:lnTo>
                  <a:lnTo>
                    <a:pt x="7782" y="17705"/>
                  </a:lnTo>
                  <a:lnTo>
                    <a:pt x="7577" y="17295"/>
                  </a:lnTo>
                  <a:lnTo>
                    <a:pt x="7372" y="17049"/>
                  </a:lnTo>
                  <a:lnTo>
                    <a:pt x="7065" y="16639"/>
                  </a:lnTo>
                  <a:lnTo>
                    <a:pt x="6792" y="16148"/>
                  </a:lnTo>
                  <a:lnTo>
                    <a:pt x="6621" y="15738"/>
                  </a:lnTo>
                  <a:lnTo>
                    <a:pt x="6314" y="15246"/>
                  </a:lnTo>
                  <a:lnTo>
                    <a:pt x="6041" y="14754"/>
                  </a:lnTo>
                  <a:lnTo>
                    <a:pt x="5836" y="14344"/>
                  </a:lnTo>
                  <a:lnTo>
                    <a:pt x="5563" y="13689"/>
                  </a:lnTo>
                  <a:lnTo>
                    <a:pt x="5324" y="13115"/>
                  </a:lnTo>
                  <a:lnTo>
                    <a:pt x="5051" y="12787"/>
                  </a:lnTo>
                  <a:lnTo>
                    <a:pt x="4778" y="12131"/>
                  </a:lnTo>
                  <a:lnTo>
                    <a:pt x="4539" y="11639"/>
                  </a:lnTo>
                  <a:lnTo>
                    <a:pt x="4334" y="11148"/>
                  </a:lnTo>
                  <a:lnTo>
                    <a:pt x="4130" y="10574"/>
                  </a:lnTo>
                  <a:lnTo>
                    <a:pt x="3754" y="10082"/>
                  </a:lnTo>
                  <a:lnTo>
                    <a:pt x="3618" y="9426"/>
                  </a:lnTo>
                  <a:lnTo>
                    <a:pt x="3379" y="8852"/>
                  </a:lnTo>
                  <a:lnTo>
                    <a:pt x="3174" y="8361"/>
                  </a:lnTo>
                  <a:lnTo>
                    <a:pt x="2833" y="7869"/>
                  </a:lnTo>
                  <a:lnTo>
                    <a:pt x="2696" y="7213"/>
                  </a:lnTo>
                  <a:lnTo>
                    <a:pt x="2526" y="6803"/>
                  </a:lnTo>
                  <a:lnTo>
                    <a:pt x="2321" y="6148"/>
                  </a:lnTo>
                  <a:lnTo>
                    <a:pt x="2048" y="5656"/>
                  </a:lnTo>
                  <a:lnTo>
                    <a:pt x="1980" y="5164"/>
                  </a:lnTo>
                  <a:lnTo>
                    <a:pt x="1604" y="4754"/>
                  </a:lnTo>
                  <a:lnTo>
                    <a:pt x="1570" y="4262"/>
                  </a:lnTo>
                  <a:lnTo>
                    <a:pt x="1297" y="3852"/>
                  </a:lnTo>
                  <a:lnTo>
                    <a:pt x="1195" y="3361"/>
                  </a:lnTo>
                  <a:lnTo>
                    <a:pt x="956" y="2951"/>
                  </a:lnTo>
                  <a:lnTo>
                    <a:pt x="785" y="2705"/>
                  </a:lnTo>
                  <a:lnTo>
                    <a:pt x="546" y="2295"/>
                  </a:lnTo>
                  <a:lnTo>
                    <a:pt x="444" y="1885"/>
                  </a:lnTo>
                  <a:lnTo>
                    <a:pt x="410" y="1639"/>
                  </a:lnTo>
                  <a:lnTo>
                    <a:pt x="273" y="1230"/>
                  </a:lnTo>
                  <a:lnTo>
                    <a:pt x="137" y="1066"/>
                  </a:lnTo>
                  <a:lnTo>
                    <a:pt x="0" y="820"/>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latin typeface="+mn-ea"/>
                <a:ea typeface="+mn-ea"/>
              </a:endParaRPr>
            </a:p>
          </p:txBody>
        </p:sp>
        <p:sp>
          <p:nvSpPr>
            <p:cNvPr id="114" name="Rectangle 19"/>
            <p:cNvSpPr>
              <a:spLocks noChangeArrowheads="1"/>
            </p:cNvSpPr>
            <p:nvPr/>
          </p:nvSpPr>
          <p:spPr bwMode="auto">
            <a:xfrm>
              <a:off x="2027" y="2208"/>
              <a:ext cx="781" cy="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12700" tIns="12700" rIns="12700" bIns="12700"/>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dirty="0">
                  <a:solidFill>
                    <a:srgbClr val="FF0000"/>
                  </a:solidFill>
                  <a:latin typeface="+mn-ea"/>
                  <a:ea typeface="+mn-ea"/>
                </a:rPr>
                <a:t>0.047</a:t>
              </a:r>
              <a:endParaRPr lang="en-US" altLang="zh-CN" sz="2000" dirty="0">
                <a:latin typeface="+mn-ea"/>
                <a:ea typeface="+mn-ea"/>
              </a:endParaRPr>
            </a:p>
          </p:txBody>
        </p:sp>
        <p:sp>
          <p:nvSpPr>
            <p:cNvPr id="115" name="Rectangle 20"/>
            <p:cNvSpPr>
              <a:spLocks noChangeArrowheads="1"/>
            </p:cNvSpPr>
            <p:nvPr/>
          </p:nvSpPr>
          <p:spPr bwMode="auto">
            <a:xfrm>
              <a:off x="1399" y="2181"/>
              <a:ext cx="822"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lIns="12700" tIns="12700" rIns="12700" bIns="12700"/>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000" dirty="0">
                  <a:solidFill>
                    <a:srgbClr val="FF0000"/>
                  </a:solidFill>
                  <a:latin typeface="+mn-ea"/>
                  <a:ea typeface="+mn-ea"/>
                </a:rPr>
                <a:t>0.017</a:t>
              </a:r>
              <a:endParaRPr lang="en-US" altLang="zh-CN" sz="2000" dirty="0">
                <a:latin typeface="+mn-ea"/>
                <a:ea typeface="+mn-ea"/>
              </a:endParaRPr>
            </a:p>
          </p:txBody>
        </p:sp>
        <p:sp>
          <p:nvSpPr>
            <p:cNvPr id="116" name="Line 21"/>
            <p:cNvSpPr>
              <a:spLocks noChangeShapeType="1"/>
            </p:cNvSpPr>
            <p:nvPr/>
          </p:nvSpPr>
          <p:spPr bwMode="auto">
            <a:xfrm>
              <a:off x="1456" y="2496"/>
              <a:ext cx="0" cy="2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latin typeface="+mn-ea"/>
                <a:ea typeface="+mn-ea"/>
              </a:endParaRPr>
            </a:p>
          </p:txBody>
        </p:sp>
        <p:sp>
          <p:nvSpPr>
            <p:cNvPr id="117" name="Line 22"/>
            <p:cNvSpPr>
              <a:spLocks noChangeShapeType="1"/>
            </p:cNvSpPr>
            <p:nvPr/>
          </p:nvSpPr>
          <p:spPr bwMode="auto">
            <a:xfrm>
              <a:off x="1902" y="2490"/>
              <a:ext cx="0" cy="3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latin typeface="+mn-ea"/>
                <a:ea typeface="+mn-ea"/>
              </a:endParaRPr>
            </a:p>
          </p:txBody>
        </p:sp>
        <p:sp>
          <p:nvSpPr>
            <p:cNvPr id="118" name="Line 23"/>
            <p:cNvSpPr>
              <a:spLocks noChangeShapeType="1"/>
            </p:cNvSpPr>
            <p:nvPr/>
          </p:nvSpPr>
          <p:spPr bwMode="auto">
            <a:xfrm>
              <a:off x="2361" y="2490"/>
              <a:ext cx="0" cy="3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latin typeface="+mn-ea"/>
                <a:ea typeface="+mn-ea"/>
              </a:endParaRPr>
            </a:p>
          </p:txBody>
        </p:sp>
        <p:grpSp>
          <p:nvGrpSpPr>
            <p:cNvPr id="129" name="Group 24"/>
            <p:cNvGrpSpPr>
              <a:grpSpLocks/>
            </p:cNvGrpSpPr>
            <p:nvPr/>
          </p:nvGrpSpPr>
          <p:grpSpPr bwMode="auto">
            <a:xfrm>
              <a:off x="1300" y="1538"/>
              <a:ext cx="2985" cy="987"/>
              <a:chOff x="1300" y="1538"/>
              <a:chExt cx="2985" cy="987"/>
            </a:xfrm>
          </p:grpSpPr>
          <p:sp>
            <p:nvSpPr>
              <p:cNvPr id="133" name="Freeform 25"/>
              <p:cNvSpPr>
                <a:spLocks noChangeArrowheads="1"/>
              </p:cNvSpPr>
              <p:nvPr/>
            </p:nvSpPr>
            <p:spPr bwMode="auto">
              <a:xfrm>
                <a:off x="2457" y="1538"/>
                <a:ext cx="675" cy="898"/>
              </a:xfrm>
              <a:custGeom>
                <a:avLst/>
                <a:gdLst>
                  <a:gd name="T0" fmla="*/ 0 w 20000"/>
                  <a:gd name="T1" fmla="*/ 37 h 20000"/>
                  <a:gd name="T2" fmla="*/ 1 w 20000"/>
                  <a:gd name="T3" fmla="*/ 35 h 20000"/>
                  <a:gd name="T4" fmla="*/ 1 w 20000"/>
                  <a:gd name="T5" fmla="*/ 32 h 20000"/>
                  <a:gd name="T6" fmla="*/ 2 w 20000"/>
                  <a:gd name="T7" fmla="*/ 30 h 20000"/>
                  <a:gd name="T8" fmla="*/ 2 w 20000"/>
                  <a:gd name="T9" fmla="*/ 28 h 20000"/>
                  <a:gd name="T10" fmla="*/ 3 w 20000"/>
                  <a:gd name="T11" fmla="*/ 25 h 20000"/>
                  <a:gd name="T12" fmla="*/ 3 w 20000"/>
                  <a:gd name="T13" fmla="*/ 23 h 20000"/>
                  <a:gd name="T14" fmla="*/ 4 w 20000"/>
                  <a:gd name="T15" fmla="*/ 21 h 20000"/>
                  <a:gd name="T16" fmla="*/ 4 w 20000"/>
                  <a:gd name="T17" fmla="*/ 19 h 20000"/>
                  <a:gd name="T18" fmla="*/ 5 w 20000"/>
                  <a:gd name="T19" fmla="*/ 17 h 20000"/>
                  <a:gd name="T20" fmla="*/ 5 w 20000"/>
                  <a:gd name="T21" fmla="*/ 15 h 20000"/>
                  <a:gd name="T22" fmla="*/ 6 w 20000"/>
                  <a:gd name="T23" fmla="*/ 13 h 20000"/>
                  <a:gd name="T24" fmla="*/ 6 w 20000"/>
                  <a:gd name="T25" fmla="*/ 11 h 20000"/>
                  <a:gd name="T26" fmla="*/ 7 w 20000"/>
                  <a:gd name="T27" fmla="*/ 9 h 20000"/>
                  <a:gd name="T28" fmla="*/ 7 w 20000"/>
                  <a:gd name="T29" fmla="*/ 8 h 20000"/>
                  <a:gd name="T30" fmla="*/ 8 w 20000"/>
                  <a:gd name="T31" fmla="*/ 6 h 20000"/>
                  <a:gd name="T32" fmla="*/ 8 w 20000"/>
                  <a:gd name="T33" fmla="*/ 5 h 20000"/>
                  <a:gd name="T34" fmla="*/ 9 w 20000"/>
                  <a:gd name="T35" fmla="*/ 4 h 20000"/>
                  <a:gd name="T36" fmla="*/ 9 w 20000"/>
                  <a:gd name="T37" fmla="*/ 3 h 20000"/>
                  <a:gd name="T38" fmla="*/ 10 w 20000"/>
                  <a:gd name="T39" fmla="*/ 2 h 20000"/>
                  <a:gd name="T40" fmla="*/ 10 w 20000"/>
                  <a:gd name="T41" fmla="*/ 1 h 20000"/>
                  <a:gd name="T42" fmla="*/ 11 w 20000"/>
                  <a:gd name="T43" fmla="*/ 0 h 20000"/>
                  <a:gd name="T44" fmla="*/ 11 w 20000"/>
                  <a:gd name="T45" fmla="*/ 0 h 20000"/>
                  <a:gd name="T46" fmla="*/ 12 w 20000"/>
                  <a:gd name="T47" fmla="*/ 0 h 20000"/>
                  <a:gd name="T48" fmla="*/ 12 w 20000"/>
                  <a:gd name="T49" fmla="*/ 0 h 20000"/>
                  <a:gd name="T50" fmla="*/ 13 w 20000"/>
                  <a:gd name="T51" fmla="*/ 0 h 20000"/>
                  <a:gd name="T52" fmla="*/ 13 w 20000"/>
                  <a:gd name="T53" fmla="*/ 1 h 20000"/>
                  <a:gd name="T54" fmla="*/ 14 w 20000"/>
                  <a:gd name="T55" fmla="*/ 2 h 20000"/>
                  <a:gd name="T56" fmla="*/ 14 w 20000"/>
                  <a:gd name="T57" fmla="*/ 3 h 20000"/>
                  <a:gd name="T58" fmla="*/ 15 w 20000"/>
                  <a:gd name="T59" fmla="*/ 5 h 20000"/>
                  <a:gd name="T60" fmla="*/ 15 w 20000"/>
                  <a:gd name="T61" fmla="*/ 6 h 20000"/>
                  <a:gd name="T62" fmla="*/ 16 w 20000"/>
                  <a:gd name="T63" fmla="*/ 8 h 20000"/>
                  <a:gd name="T64" fmla="*/ 16 w 20000"/>
                  <a:gd name="T65" fmla="*/ 10 h 20000"/>
                  <a:gd name="T66" fmla="*/ 17 w 20000"/>
                  <a:gd name="T67" fmla="*/ 12 h 20000"/>
                  <a:gd name="T68" fmla="*/ 17 w 20000"/>
                  <a:gd name="T69" fmla="*/ 14 h 20000"/>
                  <a:gd name="T70" fmla="*/ 18 w 20000"/>
                  <a:gd name="T71" fmla="*/ 17 h 20000"/>
                  <a:gd name="T72" fmla="*/ 18 w 20000"/>
                  <a:gd name="T73" fmla="*/ 19 h 20000"/>
                  <a:gd name="T74" fmla="*/ 19 w 20000"/>
                  <a:gd name="T75" fmla="*/ 21 h 20000"/>
                  <a:gd name="T76" fmla="*/ 19 w 20000"/>
                  <a:gd name="T77" fmla="*/ 23 h 20000"/>
                  <a:gd name="T78" fmla="*/ 20 w 20000"/>
                  <a:gd name="T79" fmla="*/ 26 h 20000"/>
                  <a:gd name="T80" fmla="*/ 20 w 20000"/>
                  <a:gd name="T81" fmla="*/ 28 h 20000"/>
                  <a:gd name="T82" fmla="*/ 21 w 20000"/>
                  <a:gd name="T83" fmla="*/ 30 h 20000"/>
                  <a:gd name="T84" fmla="*/ 21 w 20000"/>
                  <a:gd name="T85" fmla="*/ 32 h 20000"/>
                  <a:gd name="T86" fmla="*/ 21 w 20000"/>
                  <a:gd name="T87" fmla="*/ 34 h 20000"/>
                  <a:gd name="T88" fmla="*/ 22 w 20000"/>
                  <a:gd name="T89" fmla="*/ 36 h 20000"/>
                  <a:gd name="T90" fmla="*/ 22 w 20000"/>
                  <a:gd name="T91" fmla="*/ 37 h 20000"/>
                  <a:gd name="T92" fmla="*/ 22 w 20000"/>
                  <a:gd name="T93" fmla="*/ 39 h 20000"/>
                  <a:gd name="T94" fmla="*/ 23 w 20000"/>
                  <a:gd name="T95" fmla="*/ 4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19105"/>
                    </a:moveTo>
                    <a:lnTo>
                      <a:pt x="211" y="18494"/>
                    </a:lnTo>
                    <a:lnTo>
                      <a:pt x="469" y="17894"/>
                    </a:lnTo>
                    <a:lnTo>
                      <a:pt x="680" y="17283"/>
                    </a:lnTo>
                    <a:lnTo>
                      <a:pt x="890" y="16683"/>
                    </a:lnTo>
                    <a:lnTo>
                      <a:pt x="1111" y="16072"/>
                    </a:lnTo>
                    <a:lnTo>
                      <a:pt x="1331" y="15483"/>
                    </a:lnTo>
                    <a:lnTo>
                      <a:pt x="1541" y="14894"/>
                    </a:lnTo>
                    <a:lnTo>
                      <a:pt x="1771" y="14304"/>
                    </a:lnTo>
                    <a:lnTo>
                      <a:pt x="1953" y="13715"/>
                    </a:lnTo>
                    <a:lnTo>
                      <a:pt x="2231" y="13159"/>
                    </a:lnTo>
                    <a:lnTo>
                      <a:pt x="2470" y="12591"/>
                    </a:lnTo>
                    <a:lnTo>
                      <a:pt x="2681" y="12024"/>
                    </a:lnTo>
                    <a:lnTo>
                      <a:pt x="2891" y="11468"/>
                    </a:lnTo>
                    <a:lnTo>
                      <a:pt x="3112" y="10900"/>
                    </a:lnTo>
                    <a:lnTo>
                      <a:pt x="3332" y="10344"/>
                    </a:lnTo>
                    <a:lnTo>
                      <a:pt x="3552" y="9809"/>
                    </a:lnTo>
                    <a:lnTo>
                      <a:pt x="3791" y="9285"/>
                    </a:lnTo>
                    <a:lnTo>
                      <a:pt x="4011" y="8751"/>
                    </a:lnTo>
                    <a:lnTo>
                      <a:pt x="4203" y="8249"/>
                    </a:lnTo>
                    <a:lnTo>
                      <a:pt x="4442" y="7747"/>
                    </a:lnTo>
                    <a:lnTo>
                      <a:pt x="4682" y="7256"/>
                    </a:lnTo>
                    <a:lnTo>
                      <a:pt x="4883" y="6787"/>
                    </a:lnTo>
                    <a:lnTo>
                      <a:pt x="5103" y="6339"/>
                    </a:lnTo>
                    <a:lnTo>
                      <a:pt x="5352" y="5892"/>
                    </a:lnTo>
                    <a:lnTo>
                      <a:pt x="5572" y="5434"/>
                    </a:lnTo>
                    <a:lnTo>
                      <a:pt x="5744" y="4986"/>
                    </a:lnTo>
                    <a:lnTo>
                      <a:pt x="5945" y="4572"/>
                    </a:lnTo>
                    <a:lnTo>
                      <a:pt x="6204" y="4179"/>
                    </a:lnTo>
                    <a:lnTo>
                      <a:pt x="6415" y="3775"/>
                    </a:lnTo>
                    <a:lnTo>
                      <a:pt x="6644" y="3404"/>
                    </a:lnTo>
                    <a:lnTo>
                      <a:pt x="6865" y="3066"/>
                    </a:lnTo>
                    <a:lnTo>
                      <a:pt x="7085" y="2717"/>
                    </a:lnTo>
                    <a:lnTo>
                      <a:pt x="7295" y="2411"/>
                    </a:lnTo>
                    <a:lnTo>
                      <a:pt x="7487" y="2095"/>
                    </a:lnTo>
                    <a:lnTo>
                      <a:pt x="7755" y="1811"/>
                    </a:lnTo>
                    <a:lnTo>
                      <a:pt x="7985" y="1571"/>
                    </a:lnTo>
                    <a:lnTo>
                      <a:pt x="8138" y="1298"/>
                    </a:lnTo>
                    <a:lnTo>
                      <a:pt x="8368" y="1069"/>
                    </a:lnTo>
                    <a:lnTo>
                      <a:pt x="8578" y="873"/>
                    </a:lnTo>
                    <a:lnTo>
                      <a:pt x="8837" y="655"/>
                    </a:lnTo>
                    <a:lnTo>
                      <a:pt x="8990" y="502"/>
                    </a:lnTo>
                    <a:lnTo>
                      <a:pt x="9248" y="382"/>
                    </a:lnTo>
                    <a:lnTo>
                      <a:pt x="9469" y="240"/>
                    </a:lnTo>
                    <a:lnTo>
                      <a:pt x="9631" y="153"/>
                    </a:lnTo>
                    <a:lnTo>
                      <a:pt x="9852" y="87"/>
                    </a:lnTo>
                    <a:lnTo>
                      <a:pt x="10101" y="22"/>
                    </a:lnTo>
                    <a:lnTo>
                      <a:pt x="10321" y="0"/>
                    </a:lnTo>
                    <a:lnTo>
                      <a:pt x="10474" y="22"/>
                    </a:lnTo>
                    <a:lnTo>
                      <a:pt x="10685" y="22"/>
                    </a:lnTo>
                    <a:lnTo>
                      <a:pt x="10962" y="87"/>
                    </a:lnTo>
                    <a:lnTo>
                      <a:pt x="11125" y="207"/>
                    </a:lnTo>
                    <a:lnTo>
                      <a:pt x="11336" y="349"/>
                    </a:lnTo>
                    <a:lnTo>
                      <a:pt x="11546" y="524"/>
                    </a:lnTo>
                    <a:lnTo>
                      <a:pt x="11776" y="742"/>
                    </a:lnTo>
                    <a:lnTo>
                      <a:pt x="11987" y="993"/>
                    </a:lnTo>
                    <a:lnTo>
                      <a:pt x="12226" y="1244"/>
                    </a:lnTo>
                    <a:lnTo>
                      <a:pt x="12504" y="1571"/>
                    </a:lnTo>
                    <a:lnTo>
                      <a:pt x="12695" y="1909"/>
                    </a:lnTo>
                    <a:lnTo>
                      <a:pt x="12915" y="2280"/>
                    </a:lnTo>
                    <a:lnTo>
                      <a:pt x="13145" y="2706"/>
                    </a:lnTo>
                    <a:lnTo>
                      <a:pt x="13404" y="3099"/>
                    </a:lnTo>
                    <a:lnTo>
                      <a:pt x="13585" y="3524"/>
                    </a:lnTo>
                    <a:lnTo>
                      <a:pt x="13806" y="3983"/>
                    </a:lnTo>
                    <a:lnTo>
                      <a:pt x="14102" y="4430"/>
                    </a:lnTo>
                    <a:lnTo>
                      <a:pt x="14275" y="4932"/>
                    </a:lnTo>
                    <a:lnTo>
                      <a:pt x="14552" y="5466"/>
                    </a:lnTo>
                    <a:lnTo>
                      <a:pt x="14725" y="5990"/>
                    </a:lnTo>
                    <a:lnTo>
                      <a:pt x="14983" y="6514"/>
                    </a:lnTo>
                    <a:lnTo>
                      <a:pt x="15184" y="7059"/>
                    </a:lnTo>
                    <a:lnTo>
                      <a:pt x="15433" y="7616"/>
                    </a:lnTo>
                    <a:lnTo>
                      <a:pt x="15711" y="8194"/>
                    </a:lnTo>
                    <a:lnTo>
                      <a:pt x="15912" y="8783"/>
                    </a:lnTo>
                    <a:lnTo>
                      <a:pt x="16103" y="9340"/>
                    </a:lnTo>
                    <a:lnTo>
                      <a:pt x="16324" y="9907"/>
                    </a:lnTo>
                    <a:lnTo>
                      <a:pt x="16534" y="10475"/>
                    </a:lnTo>
                    <a:lnTo>
                      <a:pt x="16726" y="11053"/>
                    </a:lnTo>
                    <a:lnTo>
                      <a:pt x="16946" y="11620"/>
                    </a:lnTo>
                    <a:lnTo>
                      <a:pt x="17157" y="12188"/>
                    </a:lnTo>
                    <a:lnTo>
                      <a:pt x="17338" y="12755"/>
                    </a:lnTo>
                    <a:lnTo>
                      <a:pt x="17530" y="13301"/>
                    </a:lnTo>
                    <a:lnTo>
                      <a:pt x="17741" y="13835"/>
                    </a:lnTo>
                    <a:lnTo>
                      <a:pt x="17894" y="14392"/>
                    </a:lnTo>
                    <a:lnTo>
                      <a:pt x="18124" y="14926"/>
                    </a:lnTo>
                    <a:lnTo>
                      <a:pt x="18267" y="15428"/>
                    </a:lnTo>
                    <a:lnTo>
                      <a:pt x="18468" y="15941"/>
                    </a:lnTo>
                    <a:lnTo>
                      <a:pt x="18593" y="16432"/>
                    </a:lnTo>
                    <a:lnTo>
                      <a:pt x="18842" y="16869"/>
                    </a:lnTo>
                    <a:lnTo>
                      <a:pt x="18947" y="17338"/>
                    </a:lnTo>
                    <a:lnTo>
                      <a:pt x="19110" y="17752"/>
                    </a:lnTo>
                    <a:lnTo>
                      <a:pt x="19244" y="18145"/>
                    </a:lnTo>
                    <a:lnTo>
                      <a:pt x="19387" y="18538"/>
                    </a:lnTo>
                    <a:lnTo>
                      <a:pt x="19512" y="18898"/>
                    </a:lnTo>
                    <a:lnTo>
                      <a:pt x="19627" y="19193"/>
                    </a:lnTo>
                    <a:lnTo>
                      <a:pt x="19789" y="19509"/>
                    </a:lnTo>
                    <a:lnTo>
                      <a:pt x="19876" y="19782"/>
                    </a:lnTo>
                    <a:lnTo>
                      <a:pt x="19990" y="19989"/>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latin typeface="+mn-ea"/>
                  <a:ea typeface="+mn-ea"/>
                </a:endParaRPr>
              </a:p>
            </p:txBody>
          </p:sp>
          <p:sp>
            <p:nvSpPr>
              <p:cNvPr id="134" name="Freeform 26"/>
              <p:cNvSpPr>
                <a:spLocks noChangeArrowheads="1"/>
              </p:cNvSpPr>
              <p:nvPr/>
            </p:nvSpPr>
            <p:spPr bwMode="auto">
              <a:xfrm>
                <a:off x="3285" y="2428"/>
                <a:ext cx="271" cy="51"/>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1 w 20000"/>
                  <a:gd name="T15" fmla="*/ 0 h 20000"/>
                  <a:gd name="T16" fmla="*/ 1 w 20000"/>
                  <a:gd name="T17" fmla="*/ 0 h 20000"/>
                  <a:gd name="T18" fmla="*/ 1 w 20000"/>
                  <a:gd name="T19" fmla="*/ 0 h 20000"/>
                  <a:gd name="T20" fmla="*/ 1 w 20000"/>
                  <a:gd name="T21" fmla="*/ 0 h 20000"/>
                  <a:gd name="T22" fmla="*/ 1 w 20000"/>
                  <a:gd name="T23" fmla="*/ 0 h 20000"/>
                  <a:gd name="T24" fmla="*/ 1 w 20000"/>
                  <a:gd name="T25" fmla="*/ 0 h 20000"/>
                  <a:gd name="T26" fmla="*/ 1 w 20000"/>
                  <a:gd name="T27" fmla="*/ 0 h 20000"/>
                  <a:gd name="T28" fmla="*/ 1 w 20000"/>
                  <a:gd name="T29" fmla="*/ 0 h 20000"/>
                  <a:gd name="T30" fmla="*/ 1 w 20000"/>
                  <a:gd name="T31" fmla="*/ 0 h 20000"/>
                  <a:gd name="T32" fmla="*/ 1 w 20000"/>
                  <a:gd name="T33" fmla="*/ 0 h 20000"/>
                  <a:gd name="T34" fmla="*/ 1 w 20000"/>
                  <a:gd name="T35" fmla="*/ 0 h 20000"/>
                  <a:gd name="T36" fmla="*/ 1 w 20000"/>
                  <a:gd name="T37" fmla="*/ 0 h 20000"/>
                  <a:gd name="T38" fmla="*/ 1 w 20000"/>
                  <a:gd name="T39" fmla="*/ 0 h 20000"/>
                  <a:gd name="T40" fmla="*/ 2 w 20000"/>
                  <a:gd name="T41" fmla="*/ 0 h 20000"/>
                  <a:gd name="T42" fmla="*/ 2 w 20000"/>
                  <a:gd name="T43" fmla="*/ 0 h 20000"/>
                  <a:gd name="T44" fmla="*/ 2 w 20000"/>
                  <a:gd name="T45" fmla="*/ 0 h 20000"/>
                  <a:gd name="T46" fmla="*/ 2 w 20000"/>
                  <a:gd name="T47" fmla="*/ 0 h 20000"/>
                  <a:gd name="T48" fmla="*/ 2 w 20000"/>
                  <a:gd name="T49" fmla="*/ 0 h 20000"/>
                  <a:gd name="T50" fmla="*/ 2 w 20000"/>
                  <a:gd name="T51" fmla="*/ 0 h 20000"/>
                  <a:gd name="T52" fmla="*/ 2 w 20000"/>
                  <a:gd name="T53" fmla="*/ 0 h 20000"/>
                  <a:gd name="T54" fmla="*/ 2 w 20000"/>
                  <a:gd name="T55" fmla="*/ 0 h 20000"/>
                  <a:gd name="T56" fmla="*/ 2 w 20000"/>
                  <a:gd name="T57" fmla="*/ 0 h 20000"/>
                  <a:gd name="T58" fmla="*/ 2 w 20000"/>
                  <a:gd name="T59" fmla="*/ 0 h 20000"/>
                  <a:gd name="T60" fmla="*/ 2 w 20000"/>
                  <a:gd name="T61" fmla="*/ 0 h 20000"/>
                  <a:gd name="T62" fmla="*/ 2 w 20000"/>
                  <a:gd name="T63" fmla="*/ 0 h 20000"/>
                  <a:gd name="T64" fmla="*/ 3 w 20000"/>
                  <a:gd name="T65" fmla="*/ 0 h 20000"/>
                  <a:gd name="T66" fmla="*/ 3 w 20000"/>
                  <a:gd name="T67" fmla="*/ 0 h 20000"/>
                  <a:gd name="T68" fmla="*/ 3 w 20000"/>
                  <a:gd name="T69" fmla="*/ 0 h 20000"/>
                  <a:gd name="T70" fmla="*/ 3 w 20000"/>
                  <a:gd name="T71" fmla="*/ 0 h 20000"/>
                  <a:gd name="T72" fmla="*/ 3 w 20000"/>
                  <a:gd name="T73" fmla="*/ 0 h 20000"/>
                  <a:gd name="T74" fmla="*/ 3 w 20000"/>
                  <a:gd name="T75" fmla="*/ 0 h 20000"/>
                  <a:gd name="T76" fmla="*/ 3 w 20000"/>
                  <a:gd name="T77" fmla="*/ 0 h 20000"/>
                  <a:gd name="T78" fmla="*/ 3 w 20000"/>
                  <a:gd name="T79" fmla="*/ 0 h 20000"/>
                  <a:gd name="T80" fmla="*/ 3 w 20000"/>
                  <a:gd name="T81" fmla="*/ 0 h 20000"/>
                  <a:gd name="T82" fmla="*/ 3 w 20000"/>
                  <a:gd name="T83" fmla="*/ 0 h 20000"/>
                  <a:gd name="T84" fmla="*/ 3 w 20000"/>
                  <a:gd name="T85" fmla="*/ 0 h 20000"/>
                  <a:gd name="T86" fmla="*/ 3 w 20000"/>
                  <a:gd name="T87" fmla="*/ 0 h 20000"/>
                  <a:gd name="T88" fmla="*/ 3 w 20000"/>
                  <a:gd name="T89" fmla="*/ 0 h 20000"/>
                  <a:gd name="T90" fmla="*/ 4 w 20000"/>
                  <a:gd name="T91" fmla="*/ 0 h 20000"/>
                  <a:gd name="T92" fmla="*/ 4 w 20000"/>
                  <a:gd name="T93" fmla="*/ 0 h 20000"/>
                  <a:gd name="T94" fmla="*/ 4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19916"/>
                    </a:moveTo>
                    <a:lnTo>
                      <a:pt x="198" y="19244"/>
                    </a:lnTo>
                    <a:lnTo>
                      <a:pt x="372" y="18739"/>
                    </a:lnTo>
                    <a:lnTo>
                      <a:pt x="570" y="17983"/>
                    </a:lnTo>
                    <a:lnTo>
                      <a:pt x="818" y="17479"/>
                    </a:lnTo>
                    <a:lnTo>
                      <a:pt x="1016" y="16723"/>
                    </a:lnTo>
                    <a:lnTo>
                      <a:pt x="1214" y="16134"/>
                    </a:lnTo>
                    <a:lnTo>
                      <a:pt x="1388" y="15630"/>
                    </a:lnTo>
                    <a:lnTo>
                      <a:pt x="1561" y="15042"/>
                    </a:lnTo>
                    <a:lnTo>
                      <a:pt x="1735" y="14454"/>
                    </a:lnTo>
                    <a:lnTo>
                      <a:pt x="1958" y="13697"/>
                    </a:lnTo>
                    <a:lnTo>
                      <a:pt x="2156" y="13277"/>
                    </a:lnTo>
                    <a:lnTo>
                      <a:pt x="2354" y="12689"/>
                    </a:lnTo>
                    <a:lnTo>
                      <a:pt x="2553" y="12017"/>
                    </a:lnTo>
                    <a:lnTo>
                      <a:pt x="2825" y="11513"/>
                    </a:lnTo>
                    <a:lnTo>
                      <a:pt x="2949" y="10924"/>
                    </a:lnTo>
                    <a:lnTo>
                      <a:pt x="3172" y="10336"/>
                    </a:lnTo>
                    <a:lnTo>
                      <a:pt x="3346" y="9748"/>
                    </a:lnTo>
                    <a:lnTo>
                      <a:pt x="3544" y="9244"/>
                    </a:lnTo>
                    <a:lnTo>
                      <a:pt x="3767" y="8739"/>
                    </a:lnTo>
                    <a:lnTo>
                      <a:pt x="3941" y="8319"/>
                    </a:lnTo>
                    <a:lnTo>
                      <a:pt x="4139" y="7731"/>
                    </a:lnTo>
                    <a:lnTo>
                      <a:pt x="4362" y="7143"/>
                    </a:lnTo>
                    <a:lnTo>
                      <a:pt x="4560" y="6723"/>
                    </a:lnTo>
                    <a:lnTo>
                      <a:pt x="4783" y="6303"/>
                    </a:lnTo>
                    <a:lnTo>
                      <a:pt x="4932" y="5714"/>
                    </a:lnTo>
                    <a:lnTo>
                      <a:pt x="5130" y="5462"/>
                    </a:lnTo>
                    <a:lnTo>
                      <a:pt x="5304" y="4874"/>
                    </a:lnTo>
                    <a:lnTo>
                      <a:pt x="5551" y="4454"/>
                    </a:lnTo>
                    <a:lnTo>
                      <a:pt x="5799" y="4118"/>
                    </a:lnTo>
                    <a:lnTo>
                      <a:pt x="5973" y="3866"/>
                    </a:lnTo>
                    <a:lnTo>
                      <a:pt x="6171" y="3445"/>
                    </a:lnTo>
                    <a:lnTo>
                      <a:pt x="6369" y="3109"/>
                    </a:lnTo>
                    <a:lnTo>
                      <a:pt x="6568" y="2689"/>
                    </a:lnTo>
                    <a:lnTo>
                      <a:pt x="6766" y="2353"/>
                    </a:lnTo>
                    <a:lnTo>
                      <a:pt x="6964" y="2101"/>
                    </a:lnTo>
                    <a:lnTo>
                      <a:pt x="7237" y="1681"/>
                    </a:lnTo>
                    <a:lnTo>
                      <a:pt x="7410" y="1513"/>
                    </a:lnTo>
                    <a:lnTo>
                      <a:pt x="7608" y="1176"/>
                    </a:lnTo>
                    <a:lnTo>
                      <a:pt x="7807" y="1092"/>
                    </a:lnTo>
                    <a:lnTo>
                      <a:pt x="7980" y="756"/>
                    </a:lnTo>
                    <a:lnTo>
                      <a:pt x="8253" y="672"/>
                    </a:lnTo>
                    <a:lnTo>
                      <a:pt x="8401" y="504"/>
                    </a:lnTo>
                    <a:lnTo>
                      <a:pt x="8649" y="420"/>
                    </a:lnTo>
                    <a:lnTo>
                      <a:pt x="8848" y="252"/>
                    </a:lnTo>
                    <a:lnTo>
                      <a:pt x="9046" y="84"/>
                    </a:lnTo>
                    <a:lnTo>
                      <a:pt x="9269" y="84"/>
                    </a:lnTo>
                    <a:lnTo>
                      <a:pt x="9442" y="0"/>
                    </a:lnTo>
                    <a:lnTo>
                      <a:pt x="9690" y="0"/>
                    </a:lnTo>
                    <a:lnTo>
                      <a:pt x="9888" y="0"/>
                    </a:lnTo>
                    <a:lnTo>
                      <a:pt x="10112" y="84"/>
                    </a:lnTo>
                    <a:lnTo>
                      <a:pt x="10310" y="84"/>
                    </a:lnTo>
                    <a:lnTo>
                      <a:pt x="10508" y="252"/>
                    </a:lnTo>
                    <a:lnTo>
                      <a:pt x="10781" y="420"/>
                    </a:lnTo>
                    <a:lnTo>
                      <a:pt x="11004" y="672"/>
                    </a:lnTo>
                    <a:lnTo>
                      <a:pt x="11202" y="840"/>
                    </a:lnTo>
                    <a:lnTo>
                      <a:pt x="11475" y="1092"/>
                    </a:lnTo>
                    <a:lnTo>
                      <a:pt x="11698" y="1513"/>
                    </a:lnTo>
                    <a:lnTo>
                      <a:pt x="11995" y="1681"/>
                    </a:lnTo>
                    <a:lnTo>
                      <a:pt x="12193" y="2101"/>
                    </a:lnTo>
                    <a:lnTo>
                      <a:pt x="12441" y="2437"/>
                    </a:lnTo>
                    <a:lnTo>
                      <a:pt x="12689" y="2773"/>
                    </a:lnTo>
                    <a:lnTo>
                      <a:pt x="12912" y="3277"/>
                    </a:lnTo>
                    <a:lnTo>
                      <a:pt x="13209" y="3866"/>
                    </a:lnTo>
                    <a:lnTo>
                      <a:pt x="13432" y="4118"/>
                    </a:lnTo>
                    <a:lnTo>
                      <a:pt x="13680" y="4706"/>
                    </a:lnTo>
                    <a:lnTo>
                      <a:pt x="13953" y="5126"/>
                    </a:lnTo>
                    <a:lnTo>
                      <a:pt x="14176" y="5546"/>
                    </a:lnTo>
                    <a:lnTo>
                      <a:pt x="14399" y="6050"/>
                    </a:lnTo>
                    <a:lnTo>
                      <a:pt x="14696" y="6723"/>
                    </a:lnTo>
                    <a:lnTo>
                      <a:pt x="14895" y="7143"/>
                    </a:lnTo>
                    <a:lnTo>
                      <a:pt x="15192" y="7731"/>
                    </a:lnTo>
                    <a:lnTo>
                      <a:pt x="15415" y="8319"/>
                    </a:lnTo>
                    <a:lnTo>
                      <a:pt x="15638" y="8739"/>
                    </a:lnTo>
                    <a:lnTo>
                      <a:pt x="15911" y="9328"/>
                    </a:lnTo>
                    <a:lnTo>
                      <a:pt x="16084" y="9916"/>
                    </a:lnTo>
                    <a:lnTo>
                      <a:pt x="16332" y="10420"/>
                    </a:lnTo>
                    <a:lnTo>
                      <a:pt x="16605" y="11176"/>
                    </a:lnTo>
                    <a:lnTo>
                      <a:pt x="16803" y="11513"/>
                    </a:lnTo>
                    <a:lnTo>
                      <a:pt x="17051" y="12017"/>
                    </a:lnTo>
                    <a:lnTo>
                      <a:pt x="17249" y="12689"/>
                    </a:lnTo>
                    <a:lnTo>
                      <a:pt x="17472" y="13109"/>
                    </a:lnTo>
                    <a:lnTo>
                      <a:pt x="17670" y="13697"/>
                    </a:lnTo>
                    <a:lnTo>
                      <a:pt x="17918" y="14286"/>
                    </a:lnTo>
                    <a:lnTo>
                      <a:pt x="18116" y="14706"/>
                    </a:lnTo>
                    <a:lnTo>
                      <a:pt x="18290" y="15210"/>
                    </a:lnTo>
                    <a:lnTo>
                      <a:pt x="18463" y="15630"/>
                    </a:lnTo>
                    <a:lnTo>
                      <a:pt x="18686" y="16134"/>
                    </a:lnTo>
                    <a:lnTo>
                      <a:pt x="18810" y="16555"/>
                    </a:lnTo>
                    <a:lnTo>
                      <a:pt x="18984" y="16891"/>
                    </a:lnTo>
                    <a:lnTo>
                      <a:pt x="19133" y="17227"/>
                    </a:lnTo>
                    <a:lnTo>
                      <a:pt x="19306" y="17647"/>
                    </a:lnTo>
                    <a:lnTo>
                      <a:pt x="19480" y="17983"/>
                    </a:lnTo>
                    <a:lnTo>
                      <a:pt x="19603" y="18319"/>
                    </a:lnTo>
                    <a:lnTo>
                      <a:pt x="19703" y="18487"/>
                    </a:lnTo>
                    <a:lnTo>
                      <a:pt x="19851" y="18908"/>
                    </a:lnTo>
                    <a:lnTo>
                      <a:pt x="19975" y="19076"/>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latin typeface="+mn-ea"/>
                  <a:ea typeface="+mn-ea"/>
                </a:endParaRPr>
              </a:p>
            </p:txBody>
          </p:sp>
          <p:sp>
            <p:nvSpPr>
              <p:cNvPr id="135" name="Freeform 27"/>
              <p:cNvSpPr>
                <a:spLocks noChangeArrowheads="1"/>
              </p:cNvSpPr>
              <p:nvPr/>
            </p:nvSpPr>
            <p:spPr bwMode="auto">
              <a:xfrm>
                <a:off x="3525" y="2467"/>
                <a:ext cx="282" cy="36"/>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1 w 20000"/>
                  <a:gd name="T13" fmla="*/ 0 h 20000"/>
                  <a:gd name="T14" fmla="*/ 1 w 20000"/>
                  <a:gd name="T15" fmla="*/ 0 h 20000"/>
                  <a:gd name="T16" fmla="*/ 1 w 20000"/>
                  <a:gd name="T17" fmla="*/ 0 h 20000"/>
                  <a:gd name="T18" fmla="*/ 1 w 20000"/>
                  <a:gd name="T19" fmla="*/ 0 h 20000"/>
                  <a:gd name="T20" fmla="*/ 1 w 20000"/>
                  <a:gd name="T21" fmla="*/ 0 h 20000"/>
                  <a:gd name="T22" fmla="*/ 1 w 20000"/>
                  <a:gd name="T23" fmla="*/ 0 h 20000"/>
                  <a:gd name="T24" fmla="*/ 1 w 20000"/>
                  <a:gd name="T25" fmla="*/ 0 h 20000"/>
                  <a:gd name="T26" fmla="*/ 1 w 20000"/>
                  <a:gd name="T27" fmla="*/ 0 h 20000"/>
                  <a:gd name="T28" fmla="*/ 1 w 20000"/>
                  <a:gd name="T29" fmla="*/ 0 h 20000"/>
                  <a:gd name="T30" fmla="*/ 1 w 20000"/>
                  <a:gd name="T31" fmla="*/ 0 h 20000"/>
                  <a:gd name="T32" fmla="*/ 1 w 20000"/>
                  <a:gd name="T33" fmla="*/ 0 h 20000"/>
                  <a:gd name="T34" fmla="*/ 1 w 20000"/>
                  <a:gd name="T35" fmla="*/ 0 h 20000"/>
                  <a:gd name="T36" fmla="*/ 1 w 20000"/>
                  <a:gd name="T37" fmla="*/ 0 h 20000"/>
                  <a:gd name="T38" fmla="*/ 2 w 20000"/>
                  <a:gd name="T39" fmla="*/ 0 h 20000"/>
                  <a:gd name="T40" fmla="*/ 2 w 20000"/>
                  <a:gd name="T41" fmla="*/ 0 h 20000"/>
                  <a:gd name="T42" fmla="*/ 2 w 20000"/>
                  <a:gd name="T43" fmla="*/ 0 h 20000"/>
                  <a:gd name="T44" fmla="*/ 2 w 20000"/>
                  <a:gd name="T45" fmla="*/ 0 h 20000"/>
                  <a:gd name="T46" fmla="*/ 2 w 20000"/>
                  <a:gd name="T47" fmla="*/ 0 h 20000"/>
                  <a:gd name="T48" fmla="*/ 2 w 20000"/>
                  <a:gd name="T49" fmla="*/ 0 h 20000"/>
                  <a:gd name="T50" fmla="*/ 2 w 20000"/>
                  <a:gd name="T51" fmla="*/ 0 h 20000"/>
                  <a:gd name="T52" fmla="*/ 2 w 20000"/>
                  <a:gd name="T53" fmla="*/ 0 h 20000"/>
                  <a:gd name="T54" fmla="*/ 2 w 20000"/>
                  <a:gd name="T55" fmla="*/ 0 h 20000"/>
                  <a:gd name="T56" fmla="*/ 2 w 20000"/>
                  <a:gd name="T57" fmla="*/ 0 h 20000"/>
                  <a:gd name="T58" fmla="*/ 2 w 20000"/>
                  <a:gd name="T59" fmla="*/ 0 h 20000"/>
                  <a:gd name="T60" fmla="*/ 3 w 20000"/>
                  <a:gd name="T61" fmla="*/ 0 h 20000"/>
                  <a:gd name="T62" fmla="*/ 3 w 20000"/>
                  <a:gd name="T63" fmla="*/ 0 h 20000"/>
                  <a:gd name="T64" fmla="*/ 3 w 20000"/>
                  <a:gd name="T65" fmla="*/ 0 h 20000"/>
                  <a:gd name="T66" fmla="*/ 3 w 20000"/>
                  <a:gd name="T67" fmla="*/ 0 h 20000"/>
                  <a:gd name="T68" fmla="*/ 3 w 20000"/>
                  <a:gd name="T69" fmla="*/ 0 h 20000"/>
                  <a:gd name="T70" fmla="*/ 3 w 20000"/>
                  <a:gd name="T71" fmla="*/ 0 h 20000"/>
                  <a:gd name="T72" fmla="*/ 3 w 20000"/>
                  <a:gd name="T73" fmla="*/ 0 h 20000"/>
                  <a:gd name="T74" fmla="*/ 3 w 20000"/>
                  <a:gd name="T75" fmla="*/ 0 h 20000"/>
                  <a:gd name="T76" fmla="*/ 3 w 20000"/>
                  <a:gd name="T77" fmla="*/ 0 h 20000"/>
                  <a:gd name="T78" fmla="*/ 3 w 20000"/>
                  <a:gd name="T79" fmla="*/ 0 h 20000"/>
                  <a:gd name="T80" fmla="*/ 3 w 20000"/>
                  <a:gd name="T81" fmla="*/ 0 h 20000"/>
                  <a:gd name="T82" fmla="*/ 4 w 20000"/>
                  <a:gd name="T83" fmla="*/ 0 h 20000"/>
                  <a:gd name="T84" fmla="*/ 4 w 20000"/>
                  <a:gd name="T85" fmla="*/ 0 h 20000"/>
                  <a:gd name="T86" fmla="*/ 4 w 20000"/>
                  <a:gd name="T87" fmla="*/ 0 h 20000"/>
                  <a:gd name="T88" fmla="*/ 4 w 20000"/>
                  <a:gd name="T89" fmla="*/ 0 h 20000"/>
                  <a:gd name="T90" fmla="*/ 4 w 20000"/>
                  <a:gd name="T91" fmla="*/ 0 h 20000"/>
                  <a:gd name="T92" fmla="*/ 4 w 20000"/>
                  <a:gd name="T93" fmla="*/ 0 h 20000"/>
                  <a:gd name="T94" fmla="*/ 4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0"/>
                    </a:moveTo>
                    <a:lnTo>
                      <a:pt x="262" y="599"/>
                    </a:lnTo>
                    <a:lnTo>
                      <a:pt x="452" y="1317"/>
                    </a:lnTo>
                    <a:lnTo>
                      <a:pt x="523" y="1677"/>
                    </a:lnTo>
                    <a:lnTo>
                      <a:pt x="785" y="2635"/>
                    </a:lnTo>
                    <a:lnTo>
                      <a:pt x="999" y="3353"/>
                    </a:lnTo>
                    <a:lnTo>
                      <a:pt x="1070" y="3832"/>
                    </a:lnTo>
                    <a:lnTo>
                      <a:pt x="1379" y="4072"/>
                    </a:lnTo>
                    <a:lnTo>
                      <a:pt x="1546" y="5030"/>
                    </a:lnTo>
                    <a:lnTo>
                      <a:pt x="1807" y="5389"/>
                    </a:lnTo>
                    <a:lnTo>
                      <a:pt x="1998" y="5988"/>
                    </a:lnTo>
                    <a:lnTo>
                      <a:pt x="2069" y="6467"/>
                    </a:lnTo>
                    <a:lnTo>
                      <a:pt x="2402" y="7066"/>
                    </a:lnTo>
                    <a:lnTo>
                      <a:pt x="2568" y="7665"/>
                    </a:lnTo>
                    <a:lnTo>
                      <a:pt x="2711" y="8383"/>
                    </a:lnTo>
                    <a:lnTo>
                      <a:pt x="2878" y="8862"/>
                    </a:lnTo>
                    <a:lnTo>
                      <a:pt x="3092" y="9461"/>
                    </a:lnTo>
                    <a:lnTo>
                      <a:pt x="3401" y="10060"/>
                    </a:lnTo>
                    <a:lnTo>
                      <a:pt x="3639" y="10659"/>
                    </a:lnTo>
                    <a:lnTo>
                      <a:pt x="3781" y="11018"/>
                    </a:lnTo>
                    <a:lnTo>
                      <a:pt x="3948" y="11497"/>
                    </a:lnTo>
                    <a:lnTo>
                      <a:pt x="4185" y="12096"/>
                    </a:lnTo>
                    <a:lnTo>
                      <a:pt x="4352" y="12455"/>
                    </a:lnTo>
                    <a:lnTo>
                      <a:pt x="4542" y="13054"/>
                    </a:lnTo>
                    <a:lnTo>
                      <a:pt x="4780" y="13653"/>
                    </a:lnTo>
                    <a:lnTo>
                      <a:pt x="4946" y="13892"/>
                    </a:lnTo>
                    <a:lnTo>
                      <a:pt x="5065" y="14491"/>
                    </a:lnTo>
                    <a:lnTo>
                      <a:pt x="5327" y="14850"/>
                    </a:lnTo>
                    <a:lnTo>
                      <a:pt x="5612" y="15090"/>
                    </a:lnTo>
                    <a:lnTo>
                      <a:pt x="5707" y="15689"/>
                    </a:lnTo>
                    <a:lnTo>
                      <a:pt x="5969" y="16048"/>
                    </a:lnTo>
                    <a:lnTo>
                      <a:pt x="6183" y="16407"/>
                    </a:lnTo>
                    <a:lnTo>
                      <a:pt x="6350" y="16527"/>
                    </a:lnTo>
                    <a:lnTo>
                      <a:pt x="6564" y="16886"/>
                    </a:lnTo>
                    <a:lnTo>
                      <a:pt x="6825" y="17126"/>
                    </a:lnTo>
                    <a:lnTo>
                      <a:pt x="6968" y="17844"/>
                    </a:lnTo>
                    <a:lnTo>
                      <a:pt x="7182" y="18084"/>
                    </a:lnTo>
                    <a:lnTo>
                      <a:pt x="7348" y="18084"/>
                    </a:lnTo>
                    <a:lnTo>
                      <a:pt x="7562" y="18683"/>
                    </a:lnTo>
                    <a:lnTo>
                      <a:pt x="7800" y="18683"/>
                    </a:lnTo>
                    <a:lnTo>
                      <a:pt x="7990" y="18683"/>
                    </a:lnTo>
                    <a:lnTo>
                      <a:pt x="8228" y="18922"/>
                    </a:lnTo>
                    <a:lnTo>
                      <a:pt x="8466" y="19162"/>
                    </a:lnTo>
                    <a:lnTo>
                      <a:pt x="8704" y="19162"/>
                    </a:lnTo>
                    <a:lnTo>
                      <a:pt x="8799" y="19521"/>
                    </a:lnTo>
                    <a:lnTo>
                      <a:pt x="8989" y="19880"/>
                    </a:lnTo>
                    <a:lnTo>
                      <a:pt x="9227" y="19880"/>
                    </a:lnTo>
                    <a:lnTo>
                      <a:pt x="9441" y="19880"/>
                    </a:lnTo>
                    <a:lnTo>
                      <a:pt x="9655" y="19880"/>
                    </a:lnTo>
                    <a:lnTo>
                      <a:pt x="9822" y="19880"/>
                    </a:lnTo>
                    <a:lnTo>
                      <a:pt x="10178" y="19880"/>
                    </a:lnTo>
                    <a:lnTo>
                      <a:pt x="10321" y="19521"/>
                    </a:lnTo>
                    <a:lnTo>
                      <a:pt x="10559" y="19162"/>
                    </a:lnTo>
                    <a:lnTo>
                      <a:pt x="10773" y="19162"/>
                    </a:lnTo>
                    <a:lnTo>
                      <a:pt x="11011" y="18922"/>
                    </a:lnTo>
                    <a:lnTo>
                      <a:pt x="11201" y="18683"/>
                    </a:lnTo>
                    <a:lnTo>
                      <a:pt x="11463" y="18683"/>
                    </a:lnTo>
                    <a:lnTo>
                      <a:pt x="11724" y="18443"/>
                    </a:lnTo>
                    <a:lnTo>
                      <a:pt x="12010" y="18084"/>
                    </a:lnTo>
                    <a:lnTo>
                      <a:pt x="12200" y="17844"/>
                    </a:lnTo>
                    <a:lnTo>
                      <a:pt x="12438" y="17126"/>
                    </a:lnTo>
                    <a:lnTo>
                      <a:pt x="12652" y="16886"/>
                    </a:lnTo>
                    <a:lnTo>
                      <a:pt x="12842" y="16527"/>
                    </a:lnTo>
                    <a:lnTo>
                      <a:pt x="13175" y="16048"/>
                    </a:lnTo>
                    <a:lnTo>
                      <a:pt x="13341" y="15689"/>
                    </a:lnTo>
                    <a:lnTo>
                      <a:pt x="13650" y="15090"/>
                    </a:lnTo>
                    <a:lnTo>
                      <a:pt x="13936" y="14491"/>
                    </a:lnTo>
                    <a:lnTo>
                      <a:pt x="14150" y="14132"/>
                    </a:lnTo>
                    <a:lnTo>
                      <a:pt x="14388" y="13653"/>
                    </a:lnTo>
                    <a:lnTo>
                      <a:pt x="14673" y="13054"/>
                    </a:lnTo>
                    <a:lnTo>
                      <a:pt x="14958" y="12814"/>
                    </a:lnTo>
                    <a:lnTo>
                      <a:pt x="15220" y="12096"/>
                    </a:lnTo>
                    <a:lnTo>
                      <a:pt x="15458" y="11497"/>
                    </a:lnTo>
                    <a:lnTo>
                      <a:pt x="15672" y="11018"/>
                    </a:lnTo>
                    <a:lnTo>
                      <a:pt x="15815" y="10659"/>
                    </a:lnTo>
                    <a:lnTo>
                      <a:pt x="16171" y="10060"/>
                    </a:lnTo>
                    <a:lnTo>
                      <a:pt x="16290" y="9102"/>
                    </a:lnTo>
                    <a:lnTo>
                      <a:pt x="16552" y="8862"/>
                    </a:lnTo>
                    <a:lnTo>
                      <a:pt x="16790" y="8383"/>
                    </a:lnTo>
                    <a:lnTo>
                      <a:pt x="17122" y="7665"/>
                    </a:lnTo>
                    <a:lnTo>
                      <a:pt x="17218" y="7066"/>
                    </a:lnTo>
                    <a:lnTo>
                      <a:pt x="17432" y="6467"/>
                    </a:lnTo>
                    <a:lnTo>
                      <a:pt x="17693" y="5988"/>
                    </a:lnTo>
                    <a:lnTo>
                      <a:pt x="17955" y="5629"/>
                    </a:lnTo>
                    <a:lnTo>
                      <a:pt x="18002" y="5030"/>
                    </a:lnTo>
                    <a:lnTo>
                      <a:pt x="18335" y="4671"/>
                    </a:lnTo>
                    <a:lnTo>
                      <a:pt x="18454" y="4072"/>
                    </a:lnTo>
                    <a:lnTo>
                      <a:pt x="18668" y="3832"/>
                    </a:lnTo>
                    <a:lnTo>
                      <a:pt x="18716" y="3353"/>
                    </a:lnTo>
                    <a:lnTo>
                      <a:pt x="19001" y="2994"/>
                    </a:lnTo>
                    <a:lnTo>
                      <a:pt x="19191" y="2635"/>
                    </a:lnTo>
                    <a:lnTo>
                      <a:pt x="19405" y="2036"/>
                    </a:lnTo>
                    <a:lnTo>
                      <a:pt x="19501" y="1677"/>
                    </a:lnTo>
                    <a:lnTo>
                      <a:pt x="19548" y="1677"/>
                    </a:lnTo>
                    <a:lnTo>
                      <a:pt x="19667" y="1317"/>
                    </a:lnTo>
                    <a:lnTo>
                      <a:pt x="19810" y="1317"/>
                    </a:lnTo>
                    <a:lnTo>
                      <a:pt x="19976" y="958"/>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latin typeface="+mn-ea"/>
                  <a:ea typeface="+mn-ea"/>
                </a:endParaRPr>
              </a:p>
            </p:txBody>
          </p:sp>
          <p:sp>
            <p:nvSpPr>
              <p:cNvPr id="136" name="Freeform 28"/>
              <p:cNvSpPr>
                <a:spLocks noChangeArrowheads="1"/>
              </p:cNvSpPr>
              <p:nvPr/>
            </p:nvSpPr>
            <p:spPr bwMode="auto">
              <a:xfrm>
                <a:off x="3936" y="2473"/>
                <a:ext cx="349" cy="27"/>
              </a:xfrm>
              <a:custGeom>
                <a:avLst/>
                <a:gdLst>
                  <a:gd name="T0" fmla="*/ 6 w 20000"/>
                  <a:gd name="T1" fmla="*/ 0 h 20000"/>
                  <a:gd name="T2" fmla="*/ 6 w 20000"/>
                  <a:gd name="T3" fmla="*/ 0 h 20000"/>
                  <a:gd name="T4" fmla="*/ 6 w 20000"/>
                  <a:gd name="T5" fmla="*/ 0 h 20000"/>
                  <a:gd name="T6" fmla="*/ 6 w 20000"/>
                  <a:gd name="T7" fmla="*/ 0 h 20000"/>
                  <a:gd name="T8" fmla="*/ 6 w 20000"/>
                  <a:gd name="T9" fmla="*/ 0 h 20000"/>
                  <a:gd name="T10" fmla="*/ 5 w 20000"/>
                  <a:gd name="T11" fmla="*/ 0 h 20000"/>
                  <a:gd name="T12" fmla="*/ 5 w 20000"/>
                  <a:gd name="T13" fmla="*/ 0 h 20000"/>
                  <a:gd name="T14" fmla="*/ 5 w 20000"/>
                  <a:gd name="T15" fmla="*/ 0 h 20000"/>
                  <a:gd name="T16" fmla="*/ 5 w 20000"/>
                  <a:gd name="T17" fmla="*/ 0 h 20000"/>
                  <a:gd name="T18" fmla="*/ 5 w 20000"/>
                  <a:gd name="T19" fmla="*/ 0 h 20000"/>
                  <a:gd name="T20" fmla="*/ 5 w 20000"/>
                  <a:gd name="T21" fmla="*/ 0 h 20000"/>
                  <a:gd name="T22" fmla="*/ 5 w 20000"/>
                  <a:gd name="T23" fmla="*/ 0 h 20000"/>
                  <a:gd name="T24" fmla="*/ 5 w 20000"/>
                  <a:gd name="T25" fmla="*/ 0 h 20000"/>
                  <a:gd name="T26" fmla="*/ 4 w 20000"/>
                  <a:gd name="T27" fmla="*/ 0 h 20000"/>
                  <a:gd name="T28" fmla="*/ 4 w 20000"/>
                  <a:gd name="T29" fmla="*/ 0 h 20000"/>
                  <a:gd name="T30" fmla="*/ 4 w 20000"/>
                  <a:gd name="T31" fmla="*/ 0 h 20000"/>
                  <a:gd name="T32" fmla="*/ 4 w 20000"/>
                  <a:gd name="T33" fmla="*/ 0 h 20000"/>
                  <a:gd name="T34" fmla="*/ 4 w 20000"/>
                  <a:gd name="T35" fmla="*/ 0 h 20000"/>
                  <a:gd name="T36" fmla="*/ 4 w 20000"/>
                  <a:gd name="T37" fmla="*/ 0 h 20000"/>
                  <a:gd name="T38" fmla="*/ 4 w 20000"/>
                  <a:gd name="T39" fmla="*/ 0 h 20000"/>
                  <a:gd name="T40" fmla="*/ 4 w 20000"/>
                  <a:gd name="T41" fmla="*/ 0 h 20000"/>
                  <a:gd name="T42" fmla="*/ 3 w 20000"/>
                  <a:gd name="T43" fmla="*/ 0 h 20000"/>
                  <a:gd name="T44" fmla="*/ 3 w 20000"/>
                  <a:gd name="T45" fmla="*/ 0 h 20000"/>
                  <a:gd name="T46" fmla="*/ 3 w 20000"/>
                  <a:gd name="T47" fmla="*/ 0 h 20000"/>
                  <a:gd name="T48" fmla="*/ 3 w 20000"/>
                  <a:gd name="T49" fmla="*/ 0 h 20000"/>
                  <a:gd name="T50" fmla="*/ 3 w 20000"/>
                  <a:gd name="T51" fmla="*/ 0 h 20000"/>
                  <a:gd name="T52" fmla="*/ 3 w 20000"/>
                  <a:gd name="T53" fmla="*/ 0 h 20000"/>
                  <a:gd name="T54" fmla="*/ 3 w 20000"/>
                  <a:gd name="T55" fmla="*/ 0 h 20000"/>
                  <a:gd name="T56" fmla="*/ 2 w 20000"/>
                  <a:gd name="T57" fmla="*/ 0 h 20000"/>
                  <a:gd name="T58" fmla="*/ 2 w 20000"/>
                  <a:gd name="T59" fmla="*/ 0 h 20000"/>
                  <a:gd name="T60" fmla="*/ 2 w 20000"/>
                  <a:gd name="T61" fmla="*/ 0 h 20000"/>
                  <a:gd name="T62" fmla="*/ 2 w 20000"/>
                  <a:gd name="T63" fmla="*/ 0 h 20000"/>
                  <a:gd name="T64" fmla="*/ 2 w 20000"/>
                  <a:gd name="T65" fmla="*/ 0 h 20000"/>
                  <a:gd name="T66" fmla="*/ 2 w 20000"/>
                  <a:gd name="T67" fmla="*/ 0 h 20000"/>
                  <a:gd name="T68" fmla="*/ 2 w 20000"/>
                  <a:gd name="T69" fmla="*/ 0 h 20000"/>
                  <a:gd name="T70" fmla="*/ 1 w 20000"/>
                  <a:gd name="T71" fmla="*/ 0 h 20000"/>
                  <a:gd name="T72" fmla="*/ 1 w 20000"/>
                  <a:gd name="T73" fmla="*/ 0 h 20000"/>
                  <a:gd name="T74" fmla="*/ 1 w 20000"/>
                  <a:gd name="T75" fmla="*/ 0 h 20000"/>
                  <a:gd name="T76" fmla="*/ 1 w 20000"/>
                  <a:gd name="T77" fmla="*/ 0 h 20000"/>
                  <a:gd name="T78" fmla="*/ 1 w 20000"/>
                  <a:gd name="T79" fmla="*/ 0 h 20000"/>
                  <a:gd name="T80" fmla="*/ 1 w 20000"/>
                  <a:gd name="T81" fmla="*/ 0 h 20000"/>
                  <a:gd name="T82" fmla="*/ 1 w 20000"/>
                  <a:gd name="T83" fmla="*/ 0 h 20000"/>
                  <a:gd name="T84" fmla="*/ 1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19981" y="0"/>
                    </a:moveTo>
                    <a:lnTo>
                      <a:pt x="19731" y="826"/>
                    </a:lnTo>
                    <a:lnTo>
                      <a:pt x="19481" y="1157"/>
                    </a:lnTo>
                    <a:lnTo>
                      <a:pt x="19443" y="1818"/>
                    </a:lnTo>
                    <a:lnTo>
                      <a:pt x="19174" y="2314"/>
                    </a:lnTo>
                    <a:lnTo>
                      <a:pt x="19001" y="3140"/>
                    </a:lnTo>
                    <a:lnTo>
                      <a:pt x="18847" y="3802"/>
                    </a:lnTo>
                    <a:lnTo>
                      <a:pt x="18540" y="4132"/>
                    </a:lnTo>
                    <a:lnTo>
                      <a:pt x="18329" y="5124"/>
                    </a:lnTo>
                    <a:lnTo>
                      <a:pt x="18271" y="5289"/>
                    </a:lnTo>
                    <a:lnTo>
                      <a:pt x="17963" y="6116"/>
                    </a:lnTo>
                    <a:lnTo>
                      <a:pt x="17810" y="6942"/>
                    </a:lnTo>
                    <a:lnTo>
                      <a:pt x="17541" y="7107"/>
                    </a:lnTo>
                    <a:lnTo>
                      <a:pt x="17329" y="7438"/>
                    </a:lnTo>
                    <a:lnTo>
                      <a:pt x="17253" y="8264"/>
                    </a:lnTo>
                    <a:lnTo>
                      <a:pt x="17022" y="9091"/>
                    </a:lnTo>
                    <a:lnTo>
                      <a:pt x="16849" y="9752"/>
                    </a:lnTo>
                    <a:lnTo>
                      <a:pt x="16580" y="10248"/>
                    </a:lnTo>
                    <a:lnTo>
                      <a:pt x="16330" y="10744"/>
                    </a:lnTo>
                    <a:lnTo>
                      <a:pt x="16177" y="11074"/>
                    </a:lnTo>
                    <a:lnTo>
                      <a:pt x="16004" y="11736"/>
                    </a:lnTo>
                    <a:lnTo>
                      <a:pt x="15773" y="12231"/>
                    </a:lnTo>
                    <a:lnTo>
                      <a:pt x="15581" y="12893"/>
                    </a:lnTo>
                    <a:lnTo>
                      <a:pt x="15312" y="13058"/>
                    </a:lnTo>
                    <a:lnTo>
                      <a:pt x="15255" y="13719"/>
                    </a:lnTo>
                    <a:lnTo>
                      <a:pt x="14966" y="14215"/>
                    </a:lnTo>
                    <a:lnTo>
                      <a:pt x="14832" y="14711"/>
                    </a:lnTo>
                    <a:lnTo>
                      <a:pt x="14563" y="14711"/>
                    </a:lnTo>
                    <a:lnTo>
                      <a:pt x="14428" y="15041"/>
                    </a:lnTo>
                    <a:lnTo>
                      <a:pt x="14179" y="16033"/>
                    </a:lnTo>
                    <a:lnTo>
                      <a:pt x="14006" y="16198"/>
                    </a:lnTo>
                    <a:lnTo>
                      <a:pt x="13718" y="16364"/>
                    </a:lnTo>
                    <a:lnTo>
                      <a:pt x="13660" y="16860"/>
                    </a:lnTo>
                    <a:lnTo>
                      <a:pt x="13295" y="17190"/>
                    </a:lnTo>
                    <a:lnTo>
                      <a:pt x="13103" y="17355"/>
                    </a:lnTo>
                    <a:lnTo>
                      <a:pt x="12968" y="17686"/>
                    </a:lnTo>
                    <a:lnTo>
                      <a:pt x="12795" y="18347"/>
                    </a:lnTo>
                    <a:lnTo>
                      <a:pt x="12546" y="18347"/>
                    </a:lnTo>
                    <a:lnTo>
                      <a:pt x="12315" y="18678"/>
                    </a:lnTo>
                    <a:lnTo>
                      <a:pt x="12161" y="18678"/>
                    </a:lnTo>
                    <a:lnTo>
                      <a:pt x="11988" y="19008"/>
                    </a:lnTo>
                    <a:lnTo>
                      <a:pt x="11758" y="19174"/>
                    </a:lnTo>
                    <a:lnTo>
                      <a:pt x="11547" y="19174"/>
                    </a:lnTo>
                    <a:lnTo>
                      <a:pt x="11316" y="19504"/>
                    </a:lnTo>
                    <a:lnTo>
                      <a:pt x="11085" y="19835"/>
                    </a:lnTo>
                    <a:lnTo>
                      <a:pt x="10951" y="19835"/>
                    </a:lnTo>
                    <a:lnTo>
                      <a:pt x="10720" y="19835"/>
                    </a:lnTo>
                    <a:lnTo>
                      <a:pt x="10548" y="19835"/>
                    </a:lnTo>
                    <a:lnTo>
                      <a:pt x="10240" y="19835"/>
                    </a:lnTo>
                    <a:lnTo>
                      <a:pt x="10086" y="19835"/>
                    </a:lnTo>
                    <a:lnTo>
                      <a:pt x="9798" y="19835"/>
                    </a:lnTo>
                    <a:lnTo>
                      <a:pt x="9606" y="19835"/>
                    </a:lnTo>
                    <a:lnTo>
                      <a:pt x="9414" y="19504"/>
                    </a:lnTo>
                    <a:lnTo>
                      <a:pt x="9183" y="19504"/>
                    </a:lnTo>
                    <a:lnTo>
                      <a:pt x="9011" y="19174"/>
                    </a:lnTo>
                    <a:lnTo>
                      <a:pt x="8703" y="19008"/>
                    </a:lnTo>
                    <a:lnTo>
                      <a:pt x="8473" y="18678"/>
                    </a:lnTo>
                    <a:lnTo>
                      <a:pt x="8184" y="18347"/>
                    </a:lnTo>
                    <a:lnTo>
                      <a:pt x="7915" y="18347"/>
                    </a:lnTo>
                    <a:lnTo>
                      <a:pt x="7762" y="17686"/>
                    </a:lnTo>
                    <a:lnTo>
                      <a:pt x="7493" y="17190"/>
                    </a:lnTo>
                    <a:lnTo>
                      <a:pt x="7262" y="16860"/>
                    </a:lnTo>
                    <a:lnTo>
                      <a:pt x="7012" y="16364"/>
                    </a:lnTo>
                    <a:lnTo>
                      <a:pt x="6724" y="16198"/>
                    </a:lnTo>
                    <a:lnTo>
                      <a:pt x="6590" y="16033"/>
                    </a:lnTo>
                    <a:lnTo>
                      <a:pt x="6321" y="15041"/>
                    </a:lnTo>
                    <a:lnTo>
                      <a:pt x="6013" y="14711"/>
                    </a:lnTo>
                    <a:lnTo>
                      <a:pt x="5744" y="14215"/>
                    </a:lnTo>
                    <a:lnTo>
                      <a:pt x="5533" y="13719"/>
                    </a:lnTo>
                    <a:lnTo>
                      <a:pt x="5303" y="13223"/>
                    </a:lnTo>
                    <a:lnTo>
                      <a:pt x="4995" y="12893"/>
                    </a:lnTo>
                    <a:lnTo>
                      <a:pt x="4707" y="12231"/>
                    </a:lnTo>
                    <a:lnTo>
                      <a:pt x="4553" y="11736"/>
                    </a:lnTo>
                    <a:lnTo>
                      <a:pt x="4304" y="11074"/>
                    </a:lnTo>
                    <a:lnTo>
                      <a:pt x="4092" y="10744"/>
                    </a:lnTo>
                    <a:lnTo>
                      <a:pt x="3804" y="10248"/>
                    </a:lnTo>
                    <a:lnTo>
                      <a:pt x="3689" y="9256"/>
                    </a:lnTo>
                    <a:lnTo>
                      <a:pt x="3247" y="9091"/>
                    </a:lnTo>
                    <a:lnTo>
                      <a:pt x="3112" y="8264"/>
                    </a:lnTo>
                    <a:lnTo>
                      <a:pt x="2843" y="7438"/>
                    </a:lnTo>
                    <a:lnTo>
                      <a:pt x="2690" y="7107"/>
                    </a:lnTo>
                    <a:lnTo>
                      <a:pt x="2536" y="6942"/>
                    </a:lnTo>
                    <a:lnTo>
                      <a:pt x="2229" y="6116"/>
                    </a:lnTo>
                    <a:lnTo>
                      <a:pt x="2017" y="5620"/>
                    </a:lnTo>
                    <a:lnTo>
                      <a:pt x="1902" y="5124"/>
                    </a:lnTo>
                    <a:lnTo>
                      <a:pt x="1691" y="4793"/>
                    </a:lnTo>
                    <a:lnTo>
                      <a:pt x="1479" y="4132"/>
                    </a:lnTo>
                    <a:lnTo>
                      <a:pt x="1306" y="3802"/>
                    </a:lnTo>
                    <a:lnTo>
                      <a:pt x="1095" y="3140"/>
                    </a:lnTo>
                    <a:lnTo>
                      <a:pt x="903" y="2975"/>
                    </a:lnTo>
                    <a:lnTo>
                      <a:pt x="826" y="2810"/>
                    </a:lnTo>
                    <a:lnTo>
                      <a:pt x="596" y="2149"/>
                    </a:lnTo>
                    <a:lnTo>
                      <a:pt x="480" y="1818"/>
                    </a:lnTo>
                    <a:lnTo>
                      <a:pt x="365" y="1818"/>
                    </a:lnTo>
                    <a:lnTo>
                      <a:pt x="288" y="1157"/>
                    </a:lnTo>
                    <a:lnTo>
                      <a:pt x="96" y="1157"/>
                    </a:lnTo>
                    <a:lnTo>
                      <a:pt x="0" y="826"/>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latin typeface="+mn-ea"/>
                  <a:ea typeface="+mn-ea"/>
                </a:endParaRPr>
              </a:p>
            </p:txBody>
          </p:sp>
          <p:sp>
            <p:nvSpPr>
              <p:cNvPr id="137" name="Freeform 29"/>
              <p:cNvSpPr>
                <a:spLocks noChangeArrowheads="1"/>
              </p:cNvSpPr>
              <p:nvPr/>
            </p:nvSpPr>
            <p:spPr bwMode="auto">
              <a:xfrm>
                <a:off x="3793" y="2461"/>
                <a:ext cx="148" cy="1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1 w 20000"/>
                  <a:gd name="T47" fmla="*/ 0 h 20000"/>
                  <a:gd name="T48" fmla="*/ 1 w 20000"/>
                  <a:gd name="T49" fmla="*/ 0 h 20000"/>
                  <a:gd name="T50" fmla="*/ 1 w 20000"/>
                  <a:gd name="T51" fmla="*/ 0 h 20000"/>
                  <a:gd name="T52" fmla="*/ 1 w 20000"/>
                  <a:gd name="T53" fmla="*/ 0 h 20000"/>
                  <a:gd name="T54" fmla="*/ 1 w 20000"/>
                  <a:gd name="T55" fmla="*/ 0 h 20000"/>
                  <a:gd name="T56" fmla="*/ 1 w 20000"/>
                  <a:gd name="T57" fmla="*/ 0 h 20000"/>
                  <a:gd name="T58" fmla="*/ 1 w 20000"/>
                  <a:gd name="T59" fmla="*/ 0 h 20000"/>
                  <a:gd name="T60" fmla="*/ 1 w 20000"/>
                  <a:gd name="T61" fmla="*/ 0 h 20000"/>
                  <a:gd name="T62" fmla="*/ 1 w 20000"/>
                  <a:gd name="T63" fmla="*/ 0 h 20000"/>
                  <a:gd name="T64" fmla="*/ 1 w 20000"/>
                  <a:gd name="T65" fmla="*/ 0 h 20000"/>
                  <a:gd name="T66" fmla="*/ 1 w 20000"/>
                  <a:gd name="T67" fmla="*/ 0 h 20000"/>
                  <a:gd name="T68" fmla="*/ 1 w 20000"/>
                  <a:gd name="T69" fmla="*/ 0 h 20000"/>
                  <a:gd name="T70" fmla="*/ 1 w 20000"/>
                  <a:gd name="T71" fmla="*/ 0 h 20000"/>
                  <a:gd name="T72" fmla="*/ 1 w 20000"/>
                  <a:gd name="T73" fmla="*/ 0 h 20000"/>
                  <a:gd name="T74" fmla="*/ 1 w 20000"/>
                  <a:gd name="T75" fmla="*/ 0 h 20000"/>
                  <a:gd name="T76" fmla="*/ 1 w 20000"/>
                  <a:gd name="T77" fmla="*/ 0 h 20000"/>
                  <a:gd name="T78" fmla="*/ 1 w 20000"/>
                  <a:gd name="T79" fmla="*/ 0 h 20000"/>
                  <a:gd name="T80" fmla="*/ 1 w 20000"/>
                  <a:gd name="T81" fmla="*/ 0 h 20000"/>
                  <a:gd name="T82" fmla="*/ 1 w 20000"/>
                  <a:gd name="T83" fmla="*/ 0 h 20000"/>
                  <a:gd name="T84" fmla="*/ 1 w 20000"/>
                  <a:gd name="T85" fmla="*/ 0 h 20000"/>
                  <a:gd name="T86" fmla="*/ 1 w 20000"/>
                  <a:gd name="T87" fmla="*/ 0 h 20000"/>
                  <a:gd name="T88" fmla="*/ 1 w 20000"/>
                  <a:gd name="T89" fmla="*/ 0 h 20000"/>
                  <a:gd name="T90" fmla="*/ 1 w 20000"/>
                  <a:gd name="T91" fmla="*/ 0 h 20000"/>
                  <a:gd name="T92" fmla="*/ 1 w 20000"/>
                  <a:gd name="T93" fmla="*/ 0 h 20000"/>
                  <a:gd name="T94" fmla="*/ 1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19655"/>
                    </a:moveTo>
                    <a:lnTo>
                      <a:pt x="181" y="18621"/>
                    </a:lnTo>
                    <a:lnTo>
                      <a:pt x="363" y="17931"/>
                    </a:lnTo>
                    <a:lnTo>
                      <a:pt x="590" y="17931"/>
                    </a:lnTo>
                    <a:lnTo>
                      <a:pt x="771" y="16897"/>
                    </a:lnTo>
                    <a:lnTo>
                      <a:pt x="998" y="15862"/>
                    </a:lnTo>
                    <a:lnTo>
                      <a:pt x="1224" y="15862"/>
                    </a:lnTo>
                    <a:lnTo>
                      <a:pt x="1406" y="14828"/>
                    </a:lnTo>
                    <a:lnTo>
                      <a:pt x="1542" y="14828"/>
                    </a:lnTo>
                    <a:lnTo>
                      <a:pt x="1769" y="14138"/>
                    </a:lnTo>
                    <a:lnTo>
                      <a:pt x="1905" y="13103"/>
                    </a:lnTo>
                    <a:lnTo>
                      <a:pt x="2132" y="13103"/>
                    </a:lnTo>
                    <a:lnTo>
                      <a:pt x="2358" y="12069"/>
                    </a:lnTo>
                    <a:lnTo>
                      <a:pt x="2540" y="12069"/>
                    </a:lnTo>
                    <a:lnTo>
                      <a:pt x="2766" y="11034"/>
                    </a:lnTo>
                    <a:lnTo>
                      <a:pt x="2948" y="10345"/>
                    </a:lnTo>
                    <a:lnTo>
                      <a:pt x="3129" y="10345"/>
                    </a:lnTo>
                    <a:lnTo>
                      <a:pt x="3356" y="9310"/>
                    </a:lnTo>
                    <a:lnTo>
                      <a:pt x="3537" y="9310"/>
                    </a:lnTo>
                    <a:lnTo>
                      <a:pt x="3764" y="8276"/>
                    </a:lnTo>
                    <a:lnTo>
                      <a:pt x="3900" y="8276"/>
                    </a:lnTo>
                    <a:lnTo>
                      <a:pt x="4127" y="7586"/>
                    </a:lnTo>
                    <a:lnTo>
                      <a:pt x="4354" y="7586"/>
                    </a:lnTo>
                    <a:lnTo>
                      <a:pt x="4535" y="6552"/>
                    </a:lnTo>
                    <a:lnTo>
                      <a:pt x="4762" y="6552"/>
                    </a:lnTo>
                    <a:lnTo>
                      <a:pt x="4943" y="5517"/>
                    </a:lnTo>
                    <a:lnTo>
                      <a:pt x="5125" y="5517"/>
                    </a:lnTo>
                    <a:lnTo>
                      <a:pt x="5351" y="4483"/>
                    </a:lnTo>
                    <a:lnTo>
                      <a:pt x="5533" y="4483"/>
                    </a:lnTo>
                    <a:lnTo>
                      <a:pt x="5760" y="3793"/>
                    </a:lnTo>
                    <a:lnTo>
                      <a:pt x="5941" y="3793"/>
                    </a:lnTo>
                    <a:lnTo>
                      <a:pt x="6122" y="2759"/>
                    </a:lnTo>
                    <a:lnTo>
                      <a:pt x="6440" y="2759"/>
                    </a:lnTo>
                    <a:lnTo>
                      <a:pt x="6576" y="2759"/>
                    </a:lnTo>
                    <a:lnTo>
                      <a:pt x="6803" y="2759"/>
                    </a:lnTo>
                    <a:lnTo>
                      <a:pt x="6893" y="1724"/>
                    </a:lnTo>
                    <a:lnTo>
                      <a:pt x="7211" y="1724"/>
                    </a:lnTo>
                    <a:lnTo>
                      <a:pt x="7392" y="1724"/>
                    </a:lnTo>
                    <a:lnTo>
                      <a:pt x="7574" y="1724"/>
                    </a:lnTo>
                    <a:lnTo>
                      <a:pt x="7846" y="690"/>
                    </a:lnTo>
                    <a:lnTo>
                      <a:pt x="7982" y="690"/>
                    </a:lnTo>
                    <a:lnTo>
                      <a:pt x="8254" y="690"/>
                    </a:lnTo>
                    <a:lnTo>
                      <a:pt x="8390" y="690"/>
                    </a:lnTo>
                    <a:lnTo>
                      <a:pt x="8662" y="0"/>
                    </a:lnTo>
                    <a:lnTo>
                      <a:pt x="8844" y="0"/>
                    </a:lnTo>
                    <a:lnTo>
                      <a:pt x="9025" y="0"/>
                    </a:lnTo>
                    <a:lnTo>
                      <a:pt x="9252" y="0"/>
                    </a:lnTo>
                    <a:lnTo>
                      <a:pt x="9433" y="0"/>
                    </a:lnTo>
                    <a:lnTo>
                      <a:pt x="9660" y="0"/>
                    </a:lnTo>
                    <a:lnTo>
                      <a:pt x="9887" y="0"/>
                    </a:lnTo>
                    <a:lnTo>
                      <a:pt x="10113" y="0"/>
                    </a:lnTo>
                    <a:lnTo>
                      <a:pt x="10340" y="0"/>
                    </a:lnTo>
                    <a:lnTo>
                      <a:pt x="10567" y="0"/>
                    </a:lnTo>
                    <a:lnTo>
                      <a:pt x="10748" y="0"/>
                    </a:lnTo>
                    <a:lnTo>
                      <a:pt x="10975" y="690"/>
                    </a:lnTo>
                    <a:lnTo>
                      <a:pt x="11247" y="690"/>
                    </a:lnTo>
                    <a:lnTo>
                      <a:pt x="11474" y="690"/>
                    </a:lnTo>
                    <a:lnTo>
                      <a:pt x="11655" y="1724"/>
                    </a:lnTo>
                    <a:lnTo>
                      <a:pt x="11973" y="1724"/>
                    </a:lnTo>
                    <a:lnTo>
                      <a:pt x="12154" y="1724"/>
                    </a:lnTo>
                    <a:lnTo>
                      <a:pt x="12426" y="2759"/>
                    </a:lnTo>
                    <a:lnTo>
                      <a:pt x="12744" y="2759"/>
                    </a:lnTo>
                    <a:lnTo>
                      <a:pt x="12971" y="2759"/>
                    </a:lnTo>
                    <a:lnTo>
                      <a:pt x="13152" y="3793"/>
                    </a:lnTo>
                    <a:lnTo>
                      <a:pt x="13424" y="3793"/>
                    </a:lnTo>
                    <a:lnTo>
                      <a:pt x="13651" y="4483"/>
                    </a:lnTo>
                    <a:lnTo>
                      <a:pt x="13968" y="4483"/>
                    </a:lnTo>
                    <a:lnTo>
                      <a:pt x="14195" y="5517"/>
                    </a:lnTo>
                    <a:lnTo>
                      <a:pt x="14376" y="6552"/>
                    </a:lnTo>
                    <a:lnTo>
                      <a:pt x="14649" y="6552"/>
                    </a:lnTo>
                    <a:lnTo>
                      <a:pt x="14875" y="7586"/>
                    </a:lnTo>
                    <a:lnTo>
                      <a:pt x="15147" y="7586"/>
                    </a:lnTo>
                    <a:lnTo>
                      <a:pt x="15420" y="8276"/>
                    </a:lnTo>
                    <a:lnTo>
                      <a:pt x="15646" y="8276"/>
                    </a:lnTo>
                    <a:lnTo>
                      <a:pt x="15873" y="9310"/>
                    </a:lnTo>
                    <a:lnTo>
                      <a:pt x="16100" y="9310"/>
                    </a:lnTo>
                    <a:lnTo>
                      <a:pt x="16327" y="10345"/>
                    </a:lnTo>
                    <a:lnTo>
                      <a:pt x="16553" y="10345"/>
                    </a:lnTo>
                    <a:lnTo>
                      <a:pt x="16871" y="11034"/>
                    </a:lnTo>
                    <a:lnTo>
                      <a:pt x="17052" y="12069"/>
                    </a:lnTo>
                    <a:lnTo>
                      <a:pt x="17234" y="12069"/>
                    </a:lnTo>
                    <a:lnTo>
                      <a:pt x="17506" y="13103"/>
                    </a:lnTo>
                    <a:lnTo>
                      <a:pt x="17687" y="13103"/>
                    </a:lnTo>
                    <a:lnTo>
                      <a:pt x="17868" y="13103"/>
                    </a:lnTo>
                    <a:lnTo>
                      <a:pt x="18141" y="14138"/>
                    </a:lnTo>
                    <a:lnTo>
                      <a:pt x="18322" y="14828"/>
                    </a:lnTo>
                    <a:lnTo>
                      <a:pt x="18458" y="14828"/>
                    </a:lnTo>
                    <a:lnTo>
                      <a:pt x="18639" y="15862"/>
                    </a:lnTo>
                    <a:lnTo>
                      <a:pt x="18821" y="15862"/>
                    </a:lnTo>
                    <a:lnTo>
                      <a:pt x="18957" y="16897"/>
                    </a:lnTo>
                    <a:lnTo>
                      <a:pt x="19184" y="16897"/>
                    </a:lnTo>
                    <a:lnTo>
                      <a:pt x="19229" y="17931"/>
                    </a:lnTo>
                    <a:lnTo>
                      <a:pt x="19546" y="17931"/>
                    </a:lnTo>
                    <a:lnTo>
                      <a:pt x="19592" y="17931"/>
                    </a:lnTo>
                    <a:lnTo>
                      <a:pt x="19773" y="17931"/>
                    </a:lnTo>
                    <a:lnTo>
                      <a:pt x="19819" y="18621"/>
                    </a:lnTo>
                    <a:lnTo>
                      <a:pt x="19955" y="18621"/>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latin typeface="+mn-ea"/>
                  <a:ea typeface="+mn-ea"/>
                </a:endParaRPr>
              </a:p>
            </p:txBody>
          </p:sp>
          <p:sp>
            <p:nvSpPr>
              <p:cNvPr id="138" name="Freeform 30"/>
              <p:cNvSpPr>
                <a:spLocks noChangeArrowheads="1"/>
              </p:cNvSpPr>
              <p:nvPr/>
            </p:nvSpPr>
            <p:spPr bwMode="auto">
              <a:xfrm>
                <a:off x="2031" y="2437"/>
                <a:ext cx="256" cy="33"/>
              </a:xfrm>
              <a:custGeom>
                <a:avLst/>
                <a:gdLst>
                  <a:gd name="T0" fmla="*/ 3 w 20000"/>
                  <a:gd name="T1" fmla="*/ 0 h 20000"/>
                  <a:gd name="T2" fmla="*/ 3 w 20000"/>
                  <a:gd name="T3" fmla="*/ 0 h 20000"/>
                  <a:gd name="T4" fmla="*/ 3 w 20000"/>
                  <a:gd name="T5" fmla="*/ 0 h 20000"/>
                  <a:gd name="T6" fmla="*/ 3 w 20000"/>
                  <a:gd name="T7" fmla="*/ 0 h 20000"/>
                  <a:gd name="T8" fmla="*/ 3 w 20000"/>
                  <a:gd name="T9" fmla="*/ 0 h 20000"/>
                  <a:gd name="T10" fmla="*/ 3 w 20000"/>
                  <a:gd name="T11" fmla="*/ 0 h 20000"/>
                  <a:gd name="T12" fmla="*/ 3 w 20000"/>
                  <a:gd name="T13" fmla="*/ 0 h 20000"/>
                  <a:gd name="T14" fmla="*/ 3 w 20000"/>
                  <a:gd name="T15" fmla="*/ 0 h 20000"/>
                  <a:gd name="T16" fmla="*/ 3 w 20000"/>
                  <a:gd name="T17" fmla="*/ 0 h 20000"/>
                  <a:gd name="T18" fmla="*/ 3 w 20000"/>
                  <a:gd name="T19" fmla="*/ 0 h 20000"/>
                  <a:gd name="T20" fmla="*/ 3 w 20000"/>
                  <a:gd name="T21" fmla="*/ 0 h 20000"/>
                  <a:gd name="T22" fmla="*/ 3 w 20000"/>
                  <a:gd name="T23" fmla="*/ 0 h 20000"/>
                  <a:gd name="T24" fmla="*/ 2 w 20000"/>
                  <a:gd name="T25" fmla="*/ 0 h 20000"/>
                  <a:gd name="T26" fmla="*/ 2 w 20000"/>
                  <a:gd name="T27" fmla="*/ 0 h 20000"/>
                  <a:gd name="T28" fmla="*/ 2 w 20000"/>
                  <a:gd name="T29" fmla="*/ 0 h 20000"/>
                  <a:gd name="T30" fmla="*/ 2 w 20000"/>
                  <a:gd name="T31" fmla="*/ 0 h 20000"/>
                  <a:gd name="T32" fmla="*/ 2 w 20000"/>
                  <a:gd name="T33" fmla="*/ 0 h 20000"/>
                  <a:gd name="T34" fmla="*/ 2 w 20000"/>
                  <a:gd name="T35" fmla="*/ 0 h 20000"/>
                  <a:gd name="T36" fmla="*/ 2 w 20000"/>
                  <a:gd name="T37" fmla="*/ 0 h 20000"/>
                  <a:gd name="T38" fmla="*/ 2 w 20000"/>
                  <a:gd name="T39" fmla="*/ 0 h 20000"/>
                  <a:gd name="T40" fmla="*/ 2 w 20000"/>
                  <a:gd name="T41" fmla="*/ 0 h 20000"/>
                  <a:gd name="T42" fmla="*/ 2 w 20000"/>
                  <a:gd name="T43" fmla="*/ 0 h 20000"/>
                  <a:gd name="T44" fmla="*/ 2 w 20000"/>
                  <a:gd name="T45" fmla="*/ 0 h 20000"/>
                  <a:gd name="T46" fmla="*/ 2 w 20000"/>
                  <a:gd name="T47" fmla="*/ 0 h 20000"/>
                  <a:gd name="T48" fmla="*/ 2 w 20000"/>
                  <a:gd name="T49" fmla="*/ 0 h 20000"/>
                  <a:gd name="T50" fmla="*/ 2 w 20000"/>
                  <a:gd name="T51" fmla="*/ 0 h 20000"/>
                  <a:gd name="T52" fmla="*/ 2 w 20000"/>
                  <a:gd name="T53" fmla="*/ 0 h 20000"/>
                  <a:gd name="T54" fmla="*/ 1 w 20000"/>
                  <a:gd name="T55" fmla="*/ 0 h 20000"/>
                  <a:gd name="T56" fmla="*/ 1 w 20000"/>
                  <a:gd name="T57" fmla="*/ 0 h 20000"/>
                  <a:gd name="T58" fmla="*/ 1 w 20000"/>
                  <a:gd name="T59" fmla="*/ 0 h 20000"/>
                  <a:gd name="T60" fmla="*/ 1 w 20000"/>
                  <a:gd name="T61" fmla="*/ 0 h 20000"/>
                  <a:gd name="T62" fmla="*/ 1 w 20000"/>
                  <a:gd name="T63" fmla="*/ 0 h 20000"/>
                  <a:gd name="T64" fmla="*/ 1 w 20000"/>
                  <a:gd name="T65" fmla="*/ 0 h 20000"/>
                  <a:gd name="T66" fmla="*/ 1 w 20000"/>
                  <a:gd name="T67" fmla="*/ 0 h 20000"/>
                  <a:gd name="T68" fmla="*/ 1 w 20000"/>
                  <a:gd name="T69" fmla="*/ 0 h 20000"/>
                  <a:gd name="T70" fmla="*/ 1 w 20000"/>
                  <a:gd name="T71" fmla="*/ 0 h 20000"/>
                  <a:gd name="T72" fmla="*/ 1 w 20000"/>
                  <a:gd name="T73" fmla="*/ 0 h 20000"/>
                  <a:gd name="T74" fmla="*/ 1 w 20000"/>
                  <a:gd name="T75" fmla="*/ 0 h 20000"/>
                  <a:gd name="T76" fmla="*/ 1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19974" y="19867"/>
                    </a:moveTo>
                    <a:lnTo>
                      <a:pt x="19764" y="19200"/>
                    </a:lnTo>
                    <a:lnTo>
                      <a:pt x="19607" y="18800"/>
                    </a:lnTo>
                    <a:lnTo>
                      <a:pt x="19398" y="18000"/>
                    </a:lnTo>
                    <a:lnTo>
                      <a:pt x="19162" y="17600"/>
                    </a:lnTo>
                    <a:lnTo>
                      <a:pt x="18953" y="16667"/>
                    </a:lnTo>
                    <a:lnTo>
                      <a:pt x="18770" y="16133"/>
                    </a:lnTo>
                    <a:lnTo>
                      <a:pt x="18586" y="15733"/>
                    </a:lnTo>
                    <a:lnTo>
                      <a:pt x="18403" y="15067"/>
                    </a:lnTo>
                    <a:lnTo>
                      <a:pt x="18246" y="14400"/>
                    </a:lnTo>
                    <a:lnTo>
                      <a:pt x="18010" y="13733"/>
                    </a:lnTo>
                    <a:lnTo>
                      <a:pt x="17827" y="13200"/>
                    </a:lnTo>
                    <a:lnTo>
                      <a:pt x="17618" y="12667"/>
                    </a:lnTo>
                    <a:lnTo>
                      <a:pt x="17435" y="12000"/>
                    </a:lnTo>
                    <a:lnTo>
                      <a:pt x="17147" y="11600"/>
                    </a:lnTo>
                    <a:lnTo>
                      <a:pt x="17016" y="10933"/>
                    </a:lnTo>
                    <a:lnTo>
                      <a:pt x="16806" y="10267"/>
                    </a:lnTo>
                    <a:lnTo>
                      <a:pt x="16623" y="9733"/>
                    </a:lnTo>
                    <a:lnTo>
                      <a:pt x="16440" y="9200"/>
                    </a:lnTo>
                    <a:lnTo>
                      <a:pt x="16204" y="8800"/>
                    </a:lnTo>
                    <a:lnTo>
                      <a:pt x="16047" y="8267"/>
                    </a:lnTo>
                    <a:lnTo>
                      <a:pt x="15838" y="7733"/>
                    </a:lnTo>
                    <a:lnTo>
                      <a:pt x="15602" y="7067"/>
                    </a:lnTo>
                    <a:lnTo>
                      <a:pt x="15419" y="6800"/>
                    </a:lnTo>
                    <a:lnTo>
                      <a:pt x="15183" y="6267"/>
                    </a:lnTo>
                    <a:lnTo>
                      <a:pt x="15052" y="5733"/>
                    </a:lnTo>
                    <a:lnTo>
                      <a:pt x="14843" y="5333"/>
                    </a:lnTo>
                    <a:lnTo>
                      <a:pt x="14660" y="4933"/>
                    </a:lnTo>
                    <a:lnTo>
                      <a:pt x="14424" y="4400"/>
                    </a:lnTo>
                    <a:lnTo>
                      <a:pt x="14188" y="4133"/>
                    </a:lnTo>
                    <a:lnTo>
                      <a:pt x="14005" y="3867"/>
                    </a:lnTo>
                    <a:lnTo>
                      <a:pt x="13796" y="3333"/>
                    </a:lnTo>
                    <a:lnTo>
                      <a:pt x="13613" y="3067"/>
                    </a:lnTo>
                    <a:lnTo>
                      <a:pt x="13403" y="2800"/>
                    </a:lnTo>
                    <a:lnTo>
                      <a:pt x="13220" y="2267"/>
                    </a:lnTo>
                    <a:lnTo>
                      <a:pt x="13010" y="2133"/>
                    </a:lnTo>
                    <a:lnTo>
                      <a:pt x="12749" y="1733"/>
                    </a:lnTo>
                    <a:lnTo>
                      <a:pt x="12565" y="1600"/>
                    </a:lnTo>
                    <a:lnTo>
                      <a:pt x="12356" y="1200"/>
                    </a:lnTo>
                    <a:lnTo>
                      <a:pt x="12173" y="1067"/>
                    </a:lnTo>
                    <a:lnTo>
                      <a:pt x="11990" y="800"/>
                    </a:lnTo>
                    <a:lnTo>
                      <a:pt x="11728" y="800"/>
                    </a:lnTo>
                    <a:lnTo>
                      <a:pt x="11571" y="400"/>
                    </a:lnTo>
                    <a:lnTo>
                      <a:pt x="11335" y="400"/>
                    </a:lnTo>
                    <a:lnTo>
                      <a:pt x="11126" y="267"/>
                    </a:lnTo>
                    <a:lnTo>
                      <a:pt x="10942" y="133"/>
                    </a:lnTo>
                    <a:lnTo>
                      <a:pt x="10707" y="133"/>
                    </a:lnTo>
                    <a:lnTo>
                      <a:pt x="10524" y="0"/>
                    </a:lnTo>
                    <a:lnTo>
                      <a:pt x="10288" y="0"/>
                    </a:lnTo>
                    <a:lnTo>
                      <a:pt x="10079" y="0"/>
                    </a:lnTo>
                    <a:lnTo>
                      <a:pt x="9869" y="133"/>
                    </a:lnTo>
                    <a:lnTo>
                      <a:pt x="9660" y="133"/>
                    </a:lnTo>
                    <a:lnTo>
                      <a:pt x="9476" y="267"/>
                    </a:lnTo>
                    <a:lnTo>
                      <a:pt x="9188" y="400"/>
                    </a:lnTo>
                    <a:lnTo>
                      <a:pt x="8979" y="800"/>
                    </a:lnTo>
                    <a:lnTo>
                      <a:pt x="8770" y="800"/>
                    </a:lnTo>
                    <a:lnTo>
                      <a:pt x="8508" y="1067"/>
                    </a:lnTo>
                    <a:lnTo>
                      <a:pt x="8272" y="1600"/>
                    </a:lnTo>
                    <a:lnTo>
                      <a:pt x="7984" y="1733"/>
                    </a:lnTo>
                    <a:lnTo>
                      <a:pt x="7775" y="2133"/>
                    </a:lnTo>
                    <a:lnTo>
                      <a:pt x="7539" y="2400"/>
                    </a:lnTo>
                    <a:lnTo>
                      <a:pt x="7277" y="2800"/>
                    </a:lnTo>
                    <a:lnTo>
                      <a:pt x="7068" y="3333"/>
                    </a:lnTo>
                    <a:lnTo>
                      <a:pt x="6754" y="3867"/>
                    </a:lnTo>
                    <a:lnTo>
                      <a:pt x="6545" y="4133"/>
                    </a:lnTo>
                    <a:lnTo>
                      <a:pt x="6283" y="4800"/>
                    </a:lnTo>
                    <a:lnTo>
                      <a:pt x="6021" y="5067"/>
                    </a:lnTo>
                    <a:lnTo>
                      <a:pt x="5812" y="5600"/>
                    </a:lnTo>
                    <a:lnTo>
                      <a:pt x="5576" y="6000"/>
                    </a:lnTo>
                    <a:lnTo>
                      <a:pt x="5288" y="6800"/>
                    </a:lnTo>
                    <a:lnTo>
                      <a:pt x="5079" y="7067"/>
                    </a:lnTo>
                    <a:lnTo>
                      <a:pt x="4791" y="7733"/>
                    </a:lnTo>
                    <a:lnTo>
                      <a:pt x="4555" y="8267"/>
                    </a:lnTo>
                    <a:lnTo>
                      <a:pt x="4346" y="8800"/>
                    </a:lnTo>
                    <a:lnTo>
                      <a:pt x="4058" y="9333"/>
                    </a:lnTo>
                    <a:lnTo>
                      <a:pt x="3901" y="10000"/>
                    </a:lnTo>
                    <a:lnTo>
                      <a:pt x="3639" y="10400"/>
                    </a:lnTo>
                    <a:lnTo>
                      <a:pt x="3377" y="11067"/>
                    </a:lnTo>
                    <a:lnTo>
                      <a:pt x="3168" y="11600"/>
                    </a:lnTo>
                    <a:lnTo>
                      <a:pt x="2932" y="12000"/>
                    </a:lnTo>
                    <a:lnTo>
                      <a:pt x="2723" y="12667"/>
                    </a:lnTo>
                    <a:lnTo>
                      <a:pt x="2513" y="13067"/>
                    </a:lnTo>
                    <a:lnTo>
                      <a:pt x="2304" y="13733"/>
                    </a:lnTo>
                    <a:lnTo>
                      <a:pt x="2068" y="14267"/>
                    </a:lnTo>
                    <a:lnTo>
                      <a:pt x="1859" y="14667"/>
                    </a:lnTo>
                    <a:lnTo>
                      <a:pt x="1675" y="15200"/>
                    </a:lnTo>
                    <a:lnTo>
                      <a:pt x="1518" y="15733"/>
                    </a:lnTo>
                    <a:lnTo>
                      <a:pt x="1283" y="16133"/>
                    </a:lnTo>
                    <a:lnTo>
                      <a:pt x="1152" y="16667"/>
                    </a:lnTo>
                    <a:lnTo>
                      <a:pt x="995" y="16933"/>
                    </a:lnTo>
                    <a:lnTo>
                      <a:pt x="838" y="17200"/>
                    </a:lnTo>
                    <a:lnTo>
                      <a:pt x="681" y="17733"/>
                    </a:lnTo>
                    <a:lnTo>
                      <a:pt x="497" y="18000"/>
                    </a:lnTo>
                    <a:lnTo>
                      <a:pt x="366" y="18267"/>
                    </a:lnTo>
                    <a:lnTo>
                      <a:pt x="262" y="18400"/>
                    </a:lnTo>
                    <a:lnTo>
                      <a:pt x="131" y="18933"/>
                    </a:lnTo>
                    <a:lnTo>
                      <a:pt x="0" y="19067"/>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latin typeface="+mn-ea"/>
                  <a:ea typeface="+mn-ea"/>
                </a:endParaRPr>
              </a:p>
            </p:txBody>
          </p:sp>
          <p:sp>
            <p:nvSpPr>
              <p:cNvPr id="139" name="Freeform 31"/>
              <p:cNvSpPr>
                <a:spLocks noChangeArrowheads="1"/>
              </p:cNvSpPr>
              <p:nvPr/>
            </p:nvSpPr>
            <p:spPr bwMode="auto">
              <a:xfrm>
                <a:off x="1770" y="2468"/>
                <a:ext cx="267" cy="34"/>
              </a:xfrm>
              <a:custGeom>
                <a:avLst/>
                <a:gdLst>
                  <a:gd name="T0" fmla="*/ 4 w 20000"/>
                  <a:gd name="T1" fmla="*/ 0 h 20000"/>
                  <a:gd name="T2" fmla="*/ 3 w 20000"/>
                  <a:gd name="T3" fmla="*/ 0 h 20000"/>
                  <a:gd name="T4" fmla="*/ 3 w 20000"/>
                  <a:gd name="T5" fmla="*/ 0 h 20000"/>
                  <a:gd name="T6" fmla="*/ 3 w 20000"/>
                  <a:gd name="T7" fmla="*/ 0 h 20000"/>
                  <a:gd name="T8" fmla="*/ 3 w 20000"/>
                  <a:gd name="T9" fmla="*/ 0 h 20000"/>
                  <a:gd name="T10" fmla="*/ 3 w 20000"/>
                  <a:gd name="T11" fmla="*/ 0 h 20000"/>
                  <a:gd name="T12" fmla="*/ 3 w 20000"/>
                  <a:gd name="T13" fmla="*/ 0 h 20000"/>
                  <a:gd name="T14" fmla="*/ 3 w 20000"/>
                  <a:gd name="T15" fmla="*/ 0 h 20000"/>
                  <a:gd name="T16" fmla="*/ 3 w 20000"/>
                  <a:gd name="T17" fmla="*/ 0 h 20000"/>
                  <a:gd name="T18" fmla="*/ 3 w 20000"/>
                  <a:gd name="T19" fmla="*/ 0 h 20000"/>
                  <a:gd name="T20" fmla="*/ 3 w 20000"/>
                  <a:gd name="T21" fmla="*/ 0 h 20000"/>
                  <a:gd name="T22" fmla="*/ 3 w 20000"/>
                  <a:gd name="T23" fmla="*/ 0 h 20000"/>
                  <a:gd name="T24" fmla="*/ 3 w 20000"/>
                  <a:gd name="T25" fmla="*/ 0 h 20000"/>
                  <a:gd name="T26" fmla="*/ 3 w 20000"/>
                  <a:gd name="T27" fmla="*/ 0 h 20000"/>
                  <a:gd name="T28" fmla="*/ 3 w 20000"/>
                  <a:gd name="T29" fmla="*/ 0 h 20000"/>
                  <a:gd name="T30" fmla="*/ 2 w 20000"/>
                  <a:gd name="T31" fmla="*/ 0 h 20000"/>
                  <a:gd name="T32" fmla="*/ 2 w 20000"/>
                  <a:gd name="T33" fmla="*/ 0 h 20000"/>
                  <a:gd name="T34" fmla="*/ 2 w 20000"/>
                  <a:gd name="T35" fmla="*/ 0 h 20000"/>
                  <a:gd name="T36" fmla="*/ 2 w 20000"/>
                  <a:gd name="T37" fmla="*/ 0 h 20000"/>
                  <a:gd name="T38" fmla="*/ 2 w 20000"/>
                  <a:gd name="T39" fmla="*/ 0 h 20000"/>
                  <a:gd name="T40" fmla="*/ 2 w 20000"/>
                  <a:gd name="T41" fmla="*/ 0 h 20000"/>
                  <a:gd name="T42" fmla="*/ 2 w 20000"/>
                  <a:gd name="T43" fmla="*/ 0 h 20000"/>
                  <a:gd name="T44" fmla="*/ 2 w 20000"/>
                  <a:gd name="T45" fmla="*/ 0 h 20000"/>
                  <a:gd name="T46" fmla="*/ 2 w 20000"/>
                  <a:gd name="T47" fmla="*/ 0 h 20000"/>
                  <a:gd name="T48" fmla="*/ 2 w 20000"/>
                  <a:gd name="T49" fmla="*/ 0 h 20000"/>
                  <a:gd name="T50" fmla="*/ 2 w 20000"/>
                  <a:gd name="T51" fmla="*/ 0 h 20000"/>
                  <a:gd name="T52" fmla="*/ 2 w 20000"/>
                  <a:gd name="T53" fmla="*/ 0 h 20000"/>
                  <a:gd name="T54" fmla="*/ 2 w 20000"/>
                  <a:gd name="T55" fmla="*/ 0 h 20000"/>
                  <a:gd name="T56" fmla="*/ 1 w 20000"/>
                  <a:gd name="T57" fmla="*/ 0 h 20000"/>
                  <a:gd name="T58" fmla="*/ 1 w 20000"/>
                  <a:gd name="T59" fmla="*/ 0 h 20000"/>
                  <a:gd name="T60" fmla="*/ 1 w 20000"/>
                  <a:gd name="T61" fmla="*/ 0 h 20000"/>
                  <a:gd name="T62" fmla="*/ 1 w 20000"/>
                  <a:gd name="T63" fmla="*/ 0 h 20000"/>
                  <a:gd name="T64" fmla="*/ 1 w 20000"/>
                  <a:gd name="T65" fmla="*/ 0 h 20000"/>
                  <a:gd name="T66" fmla="*/ 1 w 20000"/>
                  <a:gd name="T67" fmla="*/ 0 h 20000"/>
                  <a:gd name="T68" fmla="*/ 1 w 20000"/>
                  <a:gd name="T69" fmla="*/ 0 h 20000"/>
                  <a:gd name="T70" fmla="*/ 1 w 20000"/>
                  <a:gd name="T71" fmla="*/ 0 h 20000"/>
                  <a:gd name="T72" fmla="*/ 1 w 20000"/>
                  <a:gd name="T73" fmla="*/ 0 h 20000"/>
                  <a:gd name="T74" fmla="*/ 1 w 20000"/>
                  <a:gd name="T75" fmla="*/ 0 h 20000"/>
                  <a:gd name="T76" fmla="*/ 1 w 20000"/>
                  <a:gd name="T77" fmla="*/ 0 h 20000"/>
                  <a:gd name="T78" fmla="*/ 1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19975" y="0"/>
                    </a:moveTo>
                    <a:lnTo>
                      <a:pt x="19724" y="755"/>
                    </a:lnTo>
                    <a:lnTo>
                      <a:pt x="19523" y="1258"/>
                    </a:lnTo>
                    <a:lnTo>
                      <a:pt x="19447" y="1761"/>
                    </a:lnTo>
                    <a:lnTo>
                      <a:pt x="19196" y="2642"/>
                    </a:lnTo>
                    <a:lnTo>
                      <a:pt x="18970" y="3396"/>
                    </a:lnTo>
                    <a:lnTo>
                      <a:pt x="18894" y="3899"/>
                    </a:lnTo>
                    <a:lnTo>
                      <a:pt x="18593" y="4025"/>
                    </a:lnTo>
                    <a:lnTo>
                      <a:pt x="18442" y="5031"/>
                    </a:lnTo>
                    <a:lnTo>
                      <a:pt x="18166" y="5535"/>
                    </a:lnTo>
                    <a:lnTo>
                      <a:pt x="17990" y="6038"/>
                    </a:lnTo>
                    <a:lnTo>
                      <a:pt x="17915" y="6415"/>
                    </a:lnTo>
                    <a:lnTo>
                      <a:pt x="17563" y="7044"/>
                    </a:lnTo>
                    <a:lnTo>
                      <a:pt x="17412" y="7799"/>
                    </a:lnTo>
                    <a:lnTo>
                      <a:pt x="17261" y="8428"/>
                    </a:lnTo>
                    <a:lnTo>
                      <a:pt x="17111" y="8931"/>
                    </a:lnTo>
                    <a:lnTo>
                      <a:pt x="16884" y="9434"/>
                    </a:lnTo>
                    <a:lnTo>
                      <a:pt x="16583" y="10189"/>
                    </a:lnTo>
                    <a:lnTo>
                      <a:pt x="16332" y="10692"/>
                    </a:lnTo>
                    <a:lnTo>
                      <a:pt x="16206" y="11195"/>
                    </a:lnTo>
                    <a:lnTo>
                      <a:pt x="16030" y="11447"/>
                    </a:lnTo>
                    <a:lnTo>
                      <a:pt x="15779" y="12201"/>
                    </a:lnTo>
                    <a:lnTo>
                      <a:pt x="15628" y="12579"/>
                    </a:lnTo>
                    <a:lnTo>
                      <a:pt x="15427" y="13208"/>
                    </a:lnTo>
                    <a:lnTo>
                      <a:pt x="15201" y="13585"/>
                    </a:lnTo>
                    <a:lnTo>
                      <a:pt x="15025" y="14088"/>
                    </a:lnTo>
                    <a:lnTo>
                      <a:pt x="14899" y="14465"/>
                    </a:lnTo>
                    <a:lnTo>
                      <a:pt x="14648" y="14969"/>
                    </a:lnTo>
                    <a:lnTo>
                      <a:pt x="14372" y="15220"/>
                    </a:lnTo>
                    <a:lnTo>
                      <a:pt x="14271" y="15597"/>
                    </a:lnTo>
                    <a:lnTo>
                      <a:pt x="13995" y="15975"/>
                    </a:lnTo>
                    <a:lnTo>
                      <a:pt x="13794" y="16478"/>
                    </a:lnTo>
                    <a:lnTo>
                      <a:pt x="13618" y="16478"/>
                    </a:lnTo>
                    <a:lnTo>
                      <a:pt x="13417" y="16981"/>
                    </a:lnTo>
                    <a:lnTo>
                      <a:pt x="13141" y="17233"/>
                    </a:lnTo>
                    <a:lnTo>
                      <a:pt x="13015" y="17862"/>
                    </a:lnTo>
                    <a:lnTo>
                      <a:pt x="12789" y="18239"/>
                    </a:lnTo>
                    <a:lnTo>
                      <a:pt x="12638" y="18239"/>
                    </a:lnTo>
                    <a:lnTo>
                      <a:pt x="12412" y="18868"/>
                    </a:lnTo>
                    <a:lnTo>
                      <a:pt x="12186" y="18868"/>
                    </a:lnTo>
                    <a:lnTo>
                      <a:pt x="11985" y="18868"/>
                    </a:lnTo>
                    <a:lnTo>
                      <a:pt x="11759" y="19119"/>
                    </a:lnTo>
                    <a:lnTo>
                      <a:pt x="11508" y="19245"/>
                    </a:lnTo>
                    <a:lnTo>
                      <a:pt x="11281" y="19245"/>
                    </a:lnTo>
                    <a:lnTo>
                      <a:pt x="11181" y="19623"/>
                    </a:lnTo>
                    <a:lnTo>
                      <a:pt x="10980" y="19874"/>
                    </a:lnTo>
                    <a:lnTo>
                      <a:pt x="10754" y="19874"/>
                    </a:lnTo>
                    <a:lnTo>
                      <a:pt x="10528" y="19874"/>
                    </a:lnTo>
                    <a:lnTo>
                      <a:pt x="10327" y="19874"/>
                    </a:lnTo>
                    <a:lnTo>
                      <a:pt x="10151" y="19874"/>
                    </a:lnTo>
                    <a:lnTo>
                      <a:pt x="9799" y="19874"/>
                    </a:lnTo>
                    <a:lnTo>
                      <a:pt x="9648" y="19623"/>
                    </a:lnTo>
                    <a:lnTo>
                      <a:pt x="9422" y="19245"/>
                    </a:lnTo>
                    <a:lnTo>
                      <a:pt x="9196" y="19245"/>
                    </a:lnTo>
                    <a:lnTo>
                      <a:pt x="8970" y="19119"/>
                    </a:lnTo>
                    <a:lnTo>
                      <a:pt x="8769" y="18868"/>
                    </a:lnTo>
                    <a:lnTo>
                      <a:pt x="8518" y="18868"/>
                    </a:lnTo>
                    <a:lnTo>
                      <a:pt x="8241" y="18491"/>
                    </a:lnTo>
                    <a:lnTo>
                      <a:pt x="7965" y="18239"/>
                    </a:lnTo>
                    <a:lnTo>
                      <a:pt x="7789" y="17862"/>
                    </a:lnTo>
                    <a:lnTo>
                      <a:pt x="7538" y="17233"/>
                    </a:lnTo>
                    <a:lnTo>
                      <a:pt x="7337" y="16981"/>
                    </a:lnTo>
                    <a:lnTo>
                      <a:pt x="7136" y="16478"/>
                    </a:lnTo>
                    <a:lnTo>
                      <a:pt x="6809" y="15975"/>
                    </a:lnTo>
                    <a:lnTo>
                      <a:pt x="6633" y="15597"/>
                    </a:lnTo>
                    <a:lnTo>
                      <a:pt x="6332" y="15220"/>
                    </a:lnTo>
                    <a:lnTo>
                      <a:pt x="6030" y="14465"/>
                    </a:lnTo>
                    <a:lnTo>
                      <a:pt x="5829" y="14214"/>
                    </a:lnTo>
                    <a:lnTo>
                      <a:pt x="5578" y="13585"/>
                    </a:lnTo>
                    <a:lnTo>
                      <a:pt x="5302" y="13208"/>
                    </a:lnTo>
                    <a:lnTo>
                      <a:pt x="5025" y="12956"/>
                    </a:lnTo>
                    <a:lnTo>
                      <a:pt x="4749" y="12201"/>
                    </a:lnTo>
                    <a:lnTo>
                      <a:pt x="4523" y="11447"/>
                    </a:lnTo>
                    <a:lnTo>
                      <a:pt x="4296" y="11195"/>
                    </a:lnTo>
                    <a:lnTo>
                      <a:pt x="4171" y="10692"/>
                    </a:lnTo>
                    <a:lnTo>
                      <a:pt x="3794" y="10189"/>
                    </a:lnTo>
                    <a:lnTo>
                      <a:pt x="3693" y="9182"/>
                    </a:lnTo>
                    <a:lnTo>
                      <a:pt x="3417" y="8931"/>
                    </a:lnTo>
                    <a:lnTo>
                      <a:pt x="3191" y="8428"/>
                    </a:lnTo>
                    <a:lnTo>
                      <a:pt x="2864" y="7799"/>
                    </a:lnTo>
                    <a:lnTo>
                      <a:pt x="2764" y="7044"/>
                    </a:lnTo>
                    <a:lnTo>
                      <a:pt x="2538" y="6415"/>
                    </a:lnTo>
                    <a:lnTo>
                      <a:pt x="2286" y="6038"/>
                    </a:lnTo>
                    <a:lnTo>
                      <a:pt x="2010" y="5535"/>
                    </a:lnTo>
                    <a:lnTo>
                      <a:pt x="1985" y="5031"/>
                    </a:lnTo>
                    <a:lnTo>
                      <a:pt x="1633" y="4780"/>
                    </a:lnTo>
                    <a:lnTo>
                      <a:pt x="1533" y="4025"/>
                    </a:lnTo>
                    <a:lnTo>
                      <a:pt x="1307" y="3899"/>
                    </a:lnTo>
                    <a:lnTo>
                      <a:pt x="1256" y="3396"/>
                    </a:lnTo>
                    <a:lnTo>
                      <a:pt x="980" y="3019"/>
                    </a:lnTo>
                    <a:lnTo>
                      <a:pt x="779" y="2642"/>
                    </a:lnTo>
                    <a:lnTo>
                      <a:pt x="578" y="2013"/>
                    </a:lnTo>
                    <a:lnTo>
                      <a:pt x="477" y="1761"/>
                    </a:lnTo>
                    <a:lnTo>
                      <a:pt x="427" y="1761"/>
                    </a:lnTo>
                    <a:lnTo>
                      <a:pt x="302" y="1258"/>
                    </a:lnTo>
                    <a:lnTo>
                      <a:pt x="176" y="1258"/>
                    </a:lnTo>
                    <a:lnTo>
                      <a:pt x="0" y="1006"/>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latin typeface="+mn-ea"/>
                  <a:ea typeface="+mn-ea"/>
                </a:endParaRPr>
              </a:p>
            </p:txBody>
          </p:sp>
          <p:sp>
            <p:nvSpPr>
              <p:cNvPr id="140" name="Freeform 32"/>
              <p:cNvSpPr>
                <a:spLocks noChangeArrowheads="1"/>
              </p:cNvSpPr>
              <p:nvPr/>
            </p:nvSpPr>
            <p:spPr bwMode="auto">
              <a:xfrm>
                <a:off x="1300" y="2471"/>
                <a:ext cx="331" cy="29"/>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1 w 20000"/>
                  <a:gd name="T11" fmla="*/ 0 h 20000"/>
                  <a:gd name="T12" fmla="*/ 1 w 20000"/>
                  <a:gd name="T13" fmla="*/ 0 h 20000"/>
                  <a:gd name="T14" fmla="*/ 1 w 20000"/>
                  <a:gd name="T15" fmla="*/ 0 h 20000"/>
                  <a:gd name="T16" fmla="*/ 1 w 20000"/>
                  <a:gd name="T17" fmla="*/ 0 h 20000"/>
                  <a:gd name="T18" fmla="*/ 1 w 20000"/>
                  <a:gd name="T19" fmla="*/ 0 h 20000"/>
                  <a:gd name="T20" fmla="*/ 1 w 20000"/>
                  <a:gd name="T21" fmla="*/ 0 h 20000"/>
                  <a:gd name="T22" fmla="*/ 1 w 20000"/>
                  <a:gd name="T23" fmla="*/ 0 h 20000"/>
                  <a:gd name="T24" fmla="*/ 1 w 20000"/>
                  <a:gd name="T25" fmla="*/ 0 h 20000"/>
                  <a:gd name="T26" fmla="*/ 1 w 20000"/>
                  <a:gd name="T27" fmla="*/ 0 h 20000"/>
                  <a:gd name="T28" fmla="*/ 2 w 20000"/>
                  <a:gd name="T29" fmla="*/ 0 h 20000"/>
                  <a:gd name="T30" fmla="*/ 2 w 20000"/>
                  <a:gd name="T31" fmla="*/ 0 h 20000"/>
                  <a:gd name="T32" fmla="*/ 2 w 20000"/>
                  <a:gd name="T33" fmla="*/ 0 h 20000"/>
                  <a:gd name="T34" fmla="*/ 2 w 20000"/>
                  <a:gd name="T35" fmla="*/ 0 h 20000"/>
                  <a:gd name="T36" fmla="*/ 2 w 20000"/>
                  <a:gd name="T37" fmla="*/ 0 h 20000"/>
                  <a:gd name="T38" fmla="*/ 2 w 20000"/>
                  <a:gd name="T39" fmla="*/ 0 h 20000"/>
                  <a:gd name="T40" fmla="*/ 2 w 20000"/>
                  <a:gd name="T41" fmla="*/ 0 h 20000"/>
                  <a:gd name="T42" fmla="*/ 2 w 20000"/>
                  <a:gd name="T43" fmla="*/ 0 h 20000"/>
                  <a:gd name="T44" fmla="*/ 2 w 20000"/>
                  <a:gd name="T45" fmla="*/ 0 h 20000"/>
                  <a:gd name="T46" fmla="*/ 3 w 20000"/>
                  <a:gd name="T47" fmla="*/ 0 h 20000"/>
                  <a:gd name="T48" fmla="*/ 3 w 20000"/>
                  <a:gd name="T49" fmla="*/ 0 h 20000"/>
                  <a:gd name="T50" fmla="*/ 3 w 20000"/>
                  <a:gd name="T51" fmla="*/ 0 h 20000"/>
                  <a:gd name="T52" fmla="*/ 3 w 20000"/>
                  <a:gd name="T53" fmla="*/ 0 h 20000"/>
                  <a:gd name="T54" fmla="*/ 3 w 20000"/>
                  <a:gd name="T55" fmla="*/ 0 h 20000"/>
                  <a:gd name="T56" fmla="*/ 3 w 20000"/>
                  <a:gd name="T57" fmla="*/ 0 h 20000"/>
                  <a:gd name="T58" fmla="*/ 3 w 20000"/>
                  <a:gd name="T59" fmla="*/ 0 h 20000"/>
                  <a:gd name="T60" fmla="*/ 3 w 20000"/>
                  <a:gd name="T61" fmla="*/ 0 h 20000"/>
                  <a:gd name="T62" fmla="*/ 4 w 20000"/>
                  <a:gd name="T63" fmla="*/ 0 h 20000"/>
                  <a:gd name="T64" fmla="*/ 4 w 20000"/>
                  <a:gd name="T65" fmla="*/ 0 h 20000"/>
                  <a:gd name="T66" fmla="*/ 4 w 20000"/>
                  <a:gd name="T67" fmla="*/ 0 h 20000"/>
                  <a:gd name="T68" fmla="*/ 4 w 20000"/>
                  <a:gd name="T69" fmla="*/ 0 h 20000"/>
                  <a:gd name="T70" fmla="*/ 4 w 20000"/>
                  <a:gd name="T71" fmla="*/ 0 h 20000"/>
                  <a:gd name="T72" fmla="*/ 4 w 20000"/>
                  <a:gd name="T73" fmla="*/ 0 h 20000"/>
                  <a:gd name="T74" fmla="*/ 4 w 20000"/>
                  <a:gd name="T75" fmla="*/ 0 h 20000"/>
                  <a:gd name="T76" fmla="*/ 5 w 20000"/>
                  <a:gd name="T77" fmla="*/ 0 h 20000"/>
                  <a:gd name="T78" fmla="*/ 5 w 20000"/>
                  <a:gd name="T79" fmla="*/ 0 h 20000"/>
                  <a:gd name="T80" fmla="*/ 5 w 20000"/>
                  <a:gd name="T81" fmla="*/ 0 h 20000"/>
                  <a:gd name="T82" fmla="*/ 5 w 20000"/>
                  <a:gd name="T83" fmla="*/ 0 h 20000"/>
                  <a:gd name="T84" fmla="*/ 5 w 20000"/>
                  <a:gd name="T85" fmla="*/ 0 h 20000"/>
                  <a:gd name="T86" fmla="*/ 5 w 20000"/>
                  <a:gd name="T87" fmla="*/ 0 h 20000"/>
                  <a:gd name="T88" fmla="*/ 5 w 20000"/>
                  <a:gd name="T89" fmla="*/ 0 h 20000"/>
                  <a:gd name="T90" fmla="*/ 5 w 20000"/>
                  <a:gd name="T91" fmla="*/ 0 h 20000"/>
                  <a:gd name="T92" fmla="*/ 5 w 20000"/>
                  <a:gd name="T93" fmla="*/ 0 h 20000"/>
                  <a:gd name="T94" fmla="*/ 5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0" y="0"/>
                    </a:moveTo>
                    <a:lnTo>
                      <a:pt x="244" y="889"/>
                    </a:lnTo>
                    <a:lnTo>
                      <a:pt x="508" y="1185"/>
                    </a:lnTo>
                    <a:lnTo>
                      <a:pt x="528" y="1926"/>
                    </a:lnTo>
                    <a:lnTo>
                      <a:pt x="812" y="2370"/>
                    </a:lnTo>
                    <a:lnTo>
                      <a:pt x="975" y="3259"/>
                    </a:lnTo>
                    <a:lnTo>
                      <a:pt x="1137" y="3704"/>
                    </a:lnTo>
                    <a:lnTo>
                      <a:pt x="1442" y="4296"/>
                    </a:lnTo>
                    <a:lnTo>
                      <a:pt x="1645" y="5185"/>
                    </a:lnTo>
                    <a:lnTo>
                      <a:pt x="1706" y="5481"/>
                    </a:lnTo>
                    <a:lnTo>
                      <a:pt x="2010" y="5926"/>
                    </a:lnTo>
                    <a:lnTo>
                      <a:pt x="2173" y="6963"/>
                    </a:lnTo>
                    <a:lnTo>
                      <a:pt x="2437" y="7111"/>
                    </a:lnTo>
                    <a:lnTo>
                      <a:pt x="2660" y="7556"/>
                    </a:lnTo>
                    <a:lnTo>
                      <a:pt x="2721" y="8444"/>
                    </a:lnTo>
                    <a:lnTo>
                      <a:pt x="2964" y="9037"/>
                    </a:lnTo>
                    <a:lnTo>
                      <a:pt x="3127" y="9926"/>
                    </a:lnTo>
                    <a:lnTo>
                      <a:pt x="3391" y="10222"/>
                    </a:lnTo>
                    <a:lnTo>
                      <a:pt x="3655" y="10815"/>
                    </a:lnTo>
                    <a:lnTo>
                      <a:pt x="3797" y="11111"/>
                    </a:lnTo>
                    <a:lnTo>
                      <a:pt x="3980" y="11852"/>
                    </a:lnTo>
                    <a:lnTo>
                      <a:pt x="4203" y="12296"/>
                    </a:lnTo>
                    <a:lnTo>
                      <a:pt x="4406" y="12889"/>
                    </a:lnTo>
                    <a:lnTo>
                      <a:pt x="4670" y="13185"/>
                    </a:lnTo>
                    <a:lnTo>
                      <a:pt x="4731" y="13778"/>
                    </a:lnTo>
                    <a:lnTo>
                      <a:pt x="5015" y="14370"/>
                    </a:lnTo>
                    <a:lnTo>
                      <a:pt x="5157" y="14667"/>
                    </a:lnTo>
                    <a:lnTo>
                      <a:pt x="5421" y="14667"/>
                    </a:lnTo>
                    <a:lnTo>
                      <a:pt x="5543" y="15259"/>
                    </a:lnTo>
                    <a:lnTo>
                      <a:pt x="5807" y="16296"/>
                    </a:lnTo>
                    <a:lnTo>
                      <a:pt x="5970" y="16444"/>
                    </a:lnTo>
                    <a:lnTo>
                      <a:pt x="6254" y="16444"/>
                    </a:lnTo>
                    <a:lnTo>
                      <a:pt x="6315" y="16889"/>
                    </a:lnTo>
                    <a:lnTo>
                      <a:pt x="6680" y="17481"/>
                    </a:lnTo>
                    <a:lnTo>
                      <a:pt x="6883" y="17481"/>
                    </a:lnTo>
                    <a:lnTo>
                      <a:pt x="7005" y="17778"/>
                    </a:lnTo>
                    <a:lnTo>
                      <a:pt x="7188" y="18667"/>
                    </a:lnTo>
                    <a:lnTo>
                      <a:pt x="7431" y="18667"/>
                    </a:lnTo>
                    <a:lnTo>
                      <a:pt x="7675" y="18667"/>
                    </a:lnTo>
                    <a:lnTo>
                      <a:pt x="7817" y="18667"/>
                    </a:lnTo>
                    <a:lnTo>
                      <a:pt x="8000" y="19111"/>
                    </a:lnTo>
                    <a:lnTo>
                      <a:pt x="8223" y="19111"/>
                    </a:lnTo>
                    <a:lnTo>
                      <a:pt x="8426" y="19111"/>
                    </a:lnTo>
                    <a:lnTo>
                      <a:pt x="8670" y="19704"/>
                    </a:lnTo>
                    <a:lnTo>
                      <a:pt x="8893" y="19852"/>
                    </a:lnTo>
                    <a:lnTo>
                      <a:pt x="9036" y="19852"/>
                    </a:lnTo>
                    <a:lnTo>
                      <a:pt x="9259" y="19852"/>
                    </a:lnTo>
                    <a:lnTo>
                      <a:pt x="9442" y="19852"/>
                    </a:lnTo>
                    <a:lnTo>
                      <a:pt x="9746" y="19852"/>
                    </a:lnTo>
                    <a:lnTo>
                      <a:pt x="9888" y="19852"/>
                    </a:lnTo>
                    <a:lnTo>
                      <a:pt x="10173" y="19852"/>
                    </a:lnTo>
                    <a:lnTo>
                      <a:pt x="10376" y="19852"/>
                    </a:lnTo>
                    <a:lnTo>
                      <a:pt x="10558" y="19704"/>
                    </a:lnTo>
                    <a:lnTo>
                      <a:pt x="10802" y="19704"/>
                    </a:lnTo>
                    <a:lnTo>
                      <a:pt x="10964" y="19111"/>
                    </a:lnTo>
                    <a:lnTo>
                      <a:pt x="11269" y="19111"/>
                    </a:lnTo>
                    <a:lnTo>
                      <a:pt x="11513" y="18667"/>
                    </a:lnTo>
                    <a:lnTo>
                      <a:pt x="11797" y="18667"/>
                    </a:lnTo>
                    <a:lnTo>
                      <a:pt x="12061" y="18667"/>
                    </a:lnTo>
                    <a:lnTo>
                      <a:pt x="12223" y="17778"/>
                    </a:lnTo>
                    <a:lnTo>
                      <a:pt x="12487" y="17481"/>
                    </a:lnTo>
                    <a:lnTo>
                      <a:pt x="12711" y="16889"/>
                    </a:lnTo>
                    <a:lnTo>
                      <a:pt x="12975" y="16444"/>
                    </a:lnTo>
                    <a:lnTo>
                      <a:pt x="13259" y="16444"/>
                    </a:lnTo>
                    <a:lnTo>
                      <a:pt x="13401" y="16296"/>
                    </a:lnTo>
                    <a:lnTo>
                      <a:pt x="13665" y="15259"/>
                    </a:lnTo>
                    <a:lnTo>
                      <a:pt x="13970" y="14667"/>
                    </a:lnTo>
                    <a:lnTo>
                      <a:pt x="14234" y="14370"/>
                    </a:lnTo>
                    <a:lnTo>
                      <a:pt x="14457" y="13778"/>
                    </a:lnTo>
                    <a:lnTo>
                      <a:pt x="14680" y="13333"/>
                    </a:lnTo>
                    <a:lnTo>
                      <a:pt x="14985" y="12889"/>
                    </a:lnTo>
                    <a:lnTo>
                      <a:pt x="15269" y="12296"/>
                    </a:lnTo>
                    <a:lnTo>
                      <a:pt x="15431" y="11852"/>
                    </a:lnTo>
                    <a:lnTo>
                      <a:pt x="15675" y="11111"/>
                    </a:lnTo>
                    <a:lnTo>
                      <a:pt x="15898" y="10815"/>
                    </a:lnTo>
                    <a:lnTo>
                      <a:pt x="16183" y="10222"/>
                    </a:lnTo>
                    <a:lnTo>
                      <a:pt x="16284" y="9333"/>
                    </a:lnTo>
                    <a:lnTo>
                      <a:pt x="16731" y="9037"/>
                    </a:lnTo>
                    <a:lnTo>
                      <a:pt x="16873" y="8444"/>
                    </a:lnTo>
                    <a:lnTo>
                      <a:pt x="17137" y="7556"/>
                    </a:lnTo>
                    <a:lnTo>
                      <a:pt x="17299" y="7111"/>
                    </a:lnTo>
                    <a:lnTo>
                      <a:pt x="17442" y="6963"/>
                    </a:lnTo>
                    <a:lnTo>
                      <a:pt x="17746" y="5926"/>
                    </a:lnTo>
                    <a:lnTo>
                      <a:pt x="17970" y="5630"/>
                    </a:lnTo>
                    <a:lnTo>
                      <a:pt x="18071" y="5185"/>
                    </a:lnTo>
                    <a:lnTo>
                      <a:pt x="18294" y="4741"/>
                    </a:lnTo>
                    <a:lnTo>
                      <a:pt x="18497" y="4296"/>
                    </a:lnTo>
                    <a:lnTo>
                      <a:pt x="18680" y="3704"/>
                    </a:lnTo>
                    <a:lnTo>
                      <a:pt x="18883" y="3259"/>
                    </a:lnTo>
                    <a:lnTo>
                      <a:pt x="19086" y="3111"/>
                    </a:lnTo>
                    <a:lnTo>
                      <a:pt x="19147" y="2667"/>
                    </a:lnTo>
                    <a:lnTo>
                      <a:pt x="19391" y="2074"/>
                    </a:lnTo>
                    <a:lnTo>
                      <a:pt x="19492" y="1926"/>
                    </a:lnTo>
                    <a:lnTo>
                      <a:pt x="19614" y="1926"/>
                    </a:lnTo>
                    <a:lnTo>
                      <a:pt x="19695" y="1185"/>
                    </a:lnTo>
                    <a:lnTo>
                      <a:pt x="19878" y="1185"/>
                    </a:lnTo>
                    <a:lnTo>
                      <a:pt x="19980" y="889"/>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latin typeface="+mn-ea"/>
                  <a:ea typeface="+mn-ea"/>
                </a:endParaRPr>
              </a:p>
            </p:txBody>
          </p:sp>
          <p:sp>
            <p:nvSpPr>
              <p:cNvPr id="141" name="Freeform 33"/>
              <p:cNvSpPr>
                <a:spLocks noChangeArrowheads="1"/>
              </p:cNvSpPr>
              <p:nvPr/>
            </p:nvSpPr>
            <p:spPr bwMode="auto">
              <a:xfrm>
                <a:off x="1629" y="2464"/>
                <a:ext cx="141" cy="8"/>
              </a:xfrm>
              <a:custGeom>
                <a:avLst/>
                <a:gdLst>
                  <a:gd name="T0" fmla="*/ 1 w 20000"/>
                  <a:gd name="T1" fmla="*/ 0 h 20000"/>
                  <a:gd name="T2" fmla="*/ 1 w 20000"/>
                  <a:gd name="T3" fmla="*/ 0 h 20000"/>
                  <a:gd name="T4" fmla="*/ 1 w 20000"/>
                  <a:gd name="T5" fmla="*/ 0 h 20000"/>
                  <a:gd name="T6" fmla="*/ 1 w 20000"/>
                  <a:gd name="T7" fmla="*/ 0 h 20000"/>
                  <a:gd name="T8" fmla="*/ 1 w 20000"/>
                  <a:gd name="T9" fmla="*/ 0 h 20000"/>
                  <a:gd name="T10" fmla="*/ 1 w 20000"/>
                  <a:gd name="T11" fmla="*/ 0 h 20000"/>
                  <a:gd name="T12" fmla="*/ 1 w 20000"/>
                  <a:gd name="T13" fmla="*/ 0 h 20000"/>
                  <a:gd name="T14" fmla="*/ 1 w 20000"/>
                  <a:gd name="T15" fmla="*/ 0 h 20000"/>
                  <a:gd name="T16" fmla="*/ 1 w 20000"/>
                  <a:gd name="T17" fmla="*/ 0 h 20000"/>
                  <a:gd name="T18" fmla="*/ 1 w 20000"/>
                  <a:gd name="T19" fmla="*/ 0 h 20000"/>
                  <a:gd name="T20" fmla="*/ 1 w 20000"/>
                  <a:gd name="T21" fmla="*/ 0 h 20000"/>
                  <a:gd name="T22" fmla="*/ 1 w 20000"/>
                  <a:gd name="T23" fmla="*/ 0 h 20000"/>
                  <a:gd name="T24" fmla="*/ 1 w 20000"/>
                  <a:gd name="T25" fmla="*/ 0 h 20000"/>
                  <a:gd name="T26" fmla="*/ 1 w 20000"/>
                  <a:gd name="T27" fmla="*/ 0 h 20000"/>
                  <a:gd name="T28" fmla="*/ 1 w 20000"/>
                  <a:gd name="T29" fmla="*/ 0 h 20000"/>
                  <a:gd name="T30" fmla="*/ 1 w 20000"/>
                  <a:gd name="T31" fmla="*/ 0 h 20000"/>
                  <a:gd name="T32" fmla="*/ 1 w 20000"/>
                  <a:gd name="T33" fmla="*/ 0 h 20000"/>
                  <a:gd name="T34" fmla="*/ 1 w 20000"/>
                  <a:gd name="T35" fmla="*/ 0 h 20000"/>
                  <a:gd name="T36" fmla="*/ 1 w 20000"/>
                  <a:gd name="T37" fmla="*/ 0 h 20000"/>
                  <a:gd name="T38" fmla="*/ 1 w 20000"/>
                  <a:gd name="T39" fmla="*/ 0 h 20000"/>
                  <a:gd name="T40" fmla="*/ 1 w 20000"/>
                  <a:gd name="T41" fmla="*/ 0 h 20000"/>
                  <a:gd name="T42" fmla="*/ 1 w 20000"/>
                  <a:gd name="T43" fmla="*/ 0 h 20000"/>
                  <a:gd name="T44" fmla="*/ 1 w 20000"/>
                  <a:gd name="T45" fmla="*/ 0 h 20000"/>
                  <a:gd name="T46" fmla="*/ 1 w 20000"/>
                  <a:gd name="T47" fmla="*/ 0 h 20000"/>
                  <a:gd name="T48" fmla="*/ 1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000" h="20000">
                    <a:moveTo>
                      <a:pt x="19952" y="19444"/>
                    </a:moveTo>
                    <a:lnTo>
                      <a:pt x="19760" y="18889"/>
                    </a:lnTo>
                    <a:lnTo>
                      <a:pt x="19568" y="18333"/>
                    </a:lnTo>
                    <a:lnTo>
                      <a:pt x="19376" y="18333"/>
                    </a:lnTo>
                    <a:lnTo>
                      <a:pt x="19185" y="16667"/>
                    </a:lnTo>
                    <a:lnTo>
                      <a:pt x="18945" y="16111"/>
                    </a:lnTo>
                    <a:lnTo>
                      <a:pt x="18753" y="16111"/>
                    </a:lnTo>
                    <a:lnTo>
                      <a:pt x="18561" y="15000"/>
                    </a:lnTo>
                    <a:lnTo>
                      <a:pt x="18417" y="15000"/>
                    </a:lnTo>
                    <a:lnTo>
                      <a:pt x="18177" y="14444"/>
                    </a:lnTo>
                    <a:lnTo>
                      <a:pt x="18034" y="12778"/>
                    </a:lnTo>
                    <a:lnTo>
                      <a:pt x="17842" y="12778"/>
                    </a:lnTo>
                    <a:lnTo>
                      <a:pt x="17602" y="12222"/>
                    </a:lnTo>
                    <a:lnTo>
                      <a:pt x="17410" y="12222"/>
                    </a:lnTo>
                    <a:lnTo>
                      <a:pt x="17170" y="11111"/>
                    </a:lnTo>
                    <a:lnTo>
                      <a:pt x="17026" y="10556"/>
                    </a:lnTo>
                    <a:lnTo>
                      <a:pt x="16835" y="10556"/>
                    </a:lnTo>
                    <a:lnTo>
                      <a:pt x="16595" y="8889"/>
                    </a:lnTo>
                    <a:lnTo>
                      <a:pt x="16403" y="8889"/>
                    </a:lnTo>
                    <a:lnTo>
                      <a:pt x="16211" y="8333"/>
                    </a:lnTo>
                    <a:lnTo>
                      <a:pt x="16067" y="8333"/>
                    </a:lnTo>
                    <a:lnTo>
                      <a:pt x="15827" y="7778"/>
                    </a:lnTo>
                    <a:lnTo>
                      <a:pt x="15588" y="7778"/>
                    </a:lnTo>
                    <a:lnTo>
                      <a:pt x="15396" y="6667"/>
                    </a:lnTo>
                    <a:lnTo>
                      <a:pt x="15204" y="6667"/>
                    </a:lnTo>
                    <a:lnTo>
                      <a:pt x="15012" y="5000"/>
                    </a:lnTo>
                    <a:lnTo>
                      <a:pt x="14820" y="5000"/>
                    </a:lnTo>
                    <a:lnTo>
                      <a:pt x="14580" y="4444"/>
                    </a:lnTo>
                    <a:lnTo>
                      <a:pt x="14436" y="4444"/>
                    </a:lnTo>
                    <a:lnTo>
                      <a:pt x="14197" y="3889"/>
                    </a:lnTo>
                    <a:lnTo>
                      <a:pt x="14005" y="3889"/>
                    </a:lnTo>
                    <a:lnTo>
                      <a:pt x="13813" y="3333"/>
                    </a:lnTo>
                    <a:lnTo>
                      <a:pt x="13525" y="3333"/>
                    </a:lnTo>
                    <a:lnTo>
                      <a:pt x="13381" y="3333"/>
                    </a:lnTo>
                    <a:lnTo>
                      <a:pt x="13141" y="3333"/>
                    </a:lnTo>
                    <a:lnTo>
                      <a:pt x="13046" y="1667"/>
                    </a:lnTo>
                    <a:lnTo>
                      <a:pt x="12758" y="1667"/>
                    </a:lnTo>
                    <a:lnTo>
                      <a:pt x="12566" y="1667"/>
                    </a:lnTo>
                    <a:lnTo>
                      <a:pt x="12374" y="1667"/>
                    </a:lnTo>
                    <a:lnTo>
                      <a:pt x="12086" y="556"/>
                    </a:lnTo>
                    <a:lnTo>
                      <a:pt x="11990" y="556"/>
                    </a:lnTo>
                    <a:lnTo>
                      <a:pt x="11703" y="556"/>
                    </a:lnTo>
                    <a:lnTo>
                      <a:pt x="11559" y="556"/>
                    </a:lnTo>
                    <a:lnTo>
                      <a:pt x="11271" y="0"/>
                    </a:lnTo>
                    <a:lnTo>
                      <a:pt x="11127" y="0"/>
                    </a:lnTo>
                    <a:lnTo>
                      <a:pt x="10935" y="0"/>
                    </a:lnTo>
                    <a:lnTo>
                      <a:pt x="10695" y="0"/>
                    </a:lnTo>
                    <a:lnTo>
                      <a:pt x="10504" y="0"/>
                    </a:lnTo>
                    <a:lnTo>
                      <a:pt x="10312" y="0"/>
                    </a:lnTo>
                    <a:lnTo>
                      <a:pt x="10072" y="0"/>
                    </a:lnTo>
                    <a:lnTo>
                      <a:pt x="9832" y="0"/>
                    </a:lnTo>
                    <a:lnTo>
                      <a:pt x="9592" y="0"/>
                    </a:lnTo>
                    <a:lnTo>
                      <a:pt x="9400" y="0"/>
                    </a:lnTo>
                    <a:lnTo>
                      <a:pt x="9209" y="0"/>
                    </a:lnTo>
                    <a:lnTo>
                      <a:pt x="8969" y="556"/>
                    </a:lnTo>
                    <a:lnTo>
                      <a:pt x="8729" y="556"/>
                    </a:lnTo>
                    <a:lnTo>
                      <a:pt x="8489" y="556"/>
                    </a:lnTo>
                    <a:lnTo>
                      <a:pt x="8297" y="1667"/>
                    </a:lnTo>
                    <a:lnTo>
                      <a:pt x="7962" y="1667"/>
                    </a:lnTo>
                    <a:lnTo>
                      <a:pt x="7818" y="1667"/>
                    </a:lnTo>
                    <a:lnTo>
                      <a:pt x="7530" y="3333"/>
                    </a:lnTo>
                    <a:lnTo>
                      <a:pt x="7194" y="3333"/>
                    </a:lnTo>
                    <a:lnTo>
                      <a:pt x="7002" y="3333"/>
                    </a:lnTo>
                    <a:lnTo>
                      <a:pt x="6811" y="3889"/>
                    </a:lnTo>
                    <a:lnTo>
                      <a:pt x="6523" y="3889"/>
                    </a:lnTo>
                    <a:lnTo>
                      <a:pt x="6283" y="4444"/>
                    </a:lnTo>
                    <a:lnTo>
                      <a:pt x="5995" y="4444"/>
                    </a:lnTo>
                    <a:lnTo>
                      <a:pt x="5755" y="5000"/>
                    </a:lnTo>
                    <a:lnTo>
                      <a:pt x="5564" y="6667"/>
                    </a:lnTo>
                    <a:lnTo>
                      <a:pt x="5324" y="6667"/>
                    </a:lnTo>
                    <a:lnTo>
                      <a:pt x="5084" y="7778"/>
                    </a:lnTo>
                    <a:lnTo>
                      <a:pt x="4796" y="7778"/>
                    </a:lnTo>
                    <a:lnTo>
                      <a:pt x="4556" y="8333"/>
                    </a:lnTo>
                    <a:lnTo>
                      <a:pt x="4317" y="8333"/>
                    </a:lnTo>
                    <a:lnTo>
                      <a:pt x="4077" y="8889"/>
                    </a:lnTo>
                    <a:lnTo>
                      <a:pt x="3837" y="8889"/>
                    </a:lnTo>
                    <a:lnTo>
                      <a:pt x="3645" y="10556"/>
                    </a:lnTo>
                    <a:lnTo>
                      <a:pt x="3405" y="10556"/>
                    </a:lnTo>
                    <a:lnTo>
                      <a:pt x="3070" y="11111"/>
                    </a:lnTo>
                    <a:lnTo>
                      <a:pt x="2926" y="12222"/>
                    </a:lnTo>
                    <a:lnTo>
                      <a:pt x="2734" y="12222"/>
                    </a:lnTo>
                    <a:lnTo>
                      <a:pt x="2446" y="12778"/>
                    </a:lnTo>
                    <a:lnTo>
                      <a:pt x="2254" y="12778"/>
                    </a:lnTo>
                    <a:lnTo>
                      <a:pt x="2062" y="12778"/>
                    </a:lnTo>
                    <a:lnTo>
                      <a:pt x="1823" y="14444"/>
                    </a:lnTo>
                    <a:lnTo>
                      <a:pt x="1631" y="15000"/>
                    </a:lnTo>
                    <a:lnTo>
                      <a:pt x="1487" y="15000"/>
                    </a:lnTo>
                    <a:lnTo>
                      <a:pt x="1295" y="16111"/>
                    </a:lnTo>
                    <a:lnTo>
                      <a:pt x="1151" y="16111"/>
                    </a:lnTo>
                    <a:lnTo>
                      <a:pt x="1007" y="16667"/>
                    </a:lnTo>
                    <a:lnTo>
                      <a:pt x="767" y="16667"/>
                    </a:lnTo>
                    <a:lnTo>
                      <a:pt x="719" y="18333"/>
                    </a:lnTo>
                    <a:lnTo>
                      <a:pt x="432" y="18333"/>
                    </a:lnTo>
                    <a:lnTo>
                      <a:pt x="384" y="18333"/>
                    </a:lnTo>
                    <a:lnTo>
                      <a:pt x="192" y="18333"/>
                    </a:lnTo>
                    <a:lnTo>
                      <a:pt x="144" y="18889"/>
                    </a:lnTo>
                    <a:lnTo>
                      <a:pt x="0" y="18889"/>
                    </a:ln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latin typeface="+mn-ea"/>
                  <a:ea typeface="+mn-ea"/>
                </a:endParaRPr>
              </a:p>
            </p:txBody>
          </p:sp>
          <p:sp>
            <p:nvSpPr>
              <p:cNvPr id="142" name="Line 34"/>
              <p:cNvSpPr>
                <a:spLocks noChangeShapeType="1"/>
              </p:cNvSpPr>
              <p:nvPr/>
            </p:nvSpPr>
            <p:spPr bwMode="auto">
              <a:xfrm flipH="1">
                <a:off x="2437" y="2388"/>
                <a:ext cx="20" cy="49"/>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sz="2800">
                  <a:latin typeface="+mn-ea"/>
                  <a:ea typeface="+mn-ea"/>
                </a:endParaRPr>
              </a:p>
            </p:txBody>
          </p:sp>
          <p:sp>
            <p:nvSpPr>
              <p:cNvPr id="143" name="Line 35"/>
              <p:cNvSpPr>
                <a:spLocks noChangeShapeType="1"/>
              </p:cNvSpPr>
              <p:nvPr/>
            </p:nvSpPr>
            <p:spPr bwMode="auto">
              <a:xfrm>
                <a:off x="3225" y="2490"/>
                <a:ext cx="0" cy="3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latin typeface="+mn-ea"/>
                  <a:ea typeface="+mn-ea"/>
                </a:endParaRPr>
              </a:p>
            </p:txBody>
          </p:sp>
        </p:grpSp>
        <p:sp>
          <p:nvSpPr>
            <p:cNvPr id="130" name="Line 36"/>
            <p:cNvSpPr>
              <a:spLocks noChangeShapeType="1"/>
            </p:cNvSpPr>
            <p:nvPr/>
          </p:nvSpPr>
          <p:spPr bwMode="auto">
            <a:xfrm>
              <a:off x="3657" y="2490"/>
              <a:ext cx="0" cy="3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latin typeface="+mn-ea"/>
                <a:ea typeface="+mn-ea"/>
              </a:endParaRPr>
            </a:p>
          </p:txBody>
        </p:sp>
        <p:sp>
          <p:nvSpPr>
            <p:cNvPr id="131" name="Line 37"/>
            <p:cNvSpPr>
              <a:spLocks noChangeShapeType="1"/>
            </p:cNvSpPr>
            <p:nvPr/>
          </p:nvSpPr>
          <p:spPr bwMode="auto">
            <a:xfrm>
              <a:off x="4124" y="2486"/>
              <a:ext cx="0" cy="3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800">
                <a:latin typeface="+mn-ea"/>
                <a:ea typeface="+mn-ea"/>
              </a:endParaRPr>
            </a:p>
          </p:txBody>
        </p:sp>
        <p:sp>
          <p:nvSpPr>
            <p:cNvPr id="132" name="Rectangle 38"/>
            <p:cNvSpPr>
              <a:spLocks noChangeArrowheads="1"/>
            </p:cNvSpPr>
            <p:nvPr/>
          </p:nvSpPr>
          <p:spPr bwMode="auto">
            <a:xfrm>
              <a:off x="4296" y="2504"/>
              <a:ext cx="49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2800" dirty="0">
                  <a:latin typeface="+mn-lt"/>
                  <a:ea typeface="+mn-ea"/>
                </a:rPr>
                <a:t>sin</a:t>
              </a:r>
              <a:r>
                <a:rPr lang="en-US" altLang="zh-CN" sz="2800" dirty="0">
                  <a:latin typeface="+mn-lt"/>
                  <a:ea typeface="+mn-ea"/>
                  <a:sym typeface="Symbol" panose="05050102010706020507" pitchFamily="18" charset="2"/>
                </a:rPr>
                <a:t></a:t>
              </a:r>
            </a:p>
          </p:txBody>
        </p:sp>
      </p:grpSp>
      <p:sp>
        <p:nvSpPr>
          <p:cNvPr id="144" name="Rectangle 39"/>
          <p:cNvSpPr>
            <a:spLocks noChangeArrowheads="1"/>
          </p:cNvSpPr>
          <p:nvPr/>
        </p:nvSpPr>
        <p:spPr bwMode="auto">
          <a:xfrm>
            <a:off x="1154990" y="4644450"/>
            <a:ext cx="6288901"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sz="2800" dirty="0">
                <a:solidFill>
                  <a:srgbClr val="0000FF"/>
                </a:solidFill>
                <a:latin typeface="+mn-ea"/>
                <a:ea typeface="+mn-ea"/>
              </a:rPr>
              <a:t>中央极大值对应的明条纹称中央明纹。</a:t>
            </a:r>
          </a:p>
        </p:txBody>
      </p:sp>
      <p:sp>
        <p:nvSpPr>
          <p:cNvPr id="145" name="Rectangle 40"/>
          <p:cNvSpPr>
            <a:spLocks noChangeArrowheads="1"/>
          </p:cNvSpPr>
          <p:nvPr/>
        </p:nvSpPr>
        <p:spPr bwMode="auto">
          <a:xfrm>
            <a:off x="1154990" y="5177850"/>
            <a:ext cx="8802410"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pPr>
            <a:r>
              <a:rPr lang="zh-CN" altLang="en-US" sz="2800" dirty="0">
                <a:solidFill>
                  <a:srgbClr val="0000FF"/>
                </a:solidFill>
                <a:latin typeface="+mn-ea"/>
                <a:ea typeface="+mn-ea"/>
              </a:rPr>
              <a:t>中央极大值两侧的其他明条纹称次极大（各级明纹）。</a:t>
            </a:r>
          </a:p>
        </p:txBody>
      </p:sp>
      <p:sp>
        <p:nvSpPr>
          <p:cNvPr id="146" name="Rectangle 41"/>
          <p:cNvSpPr>
            <a:spLocks noChangeArrowheads="1"/>
          </p:cNvSpPr>
          <p:nvPr/>
        </p:nvSpPr>
        <p:spPr bwMode="auto">
          <a:xfrm>
            <a:off x="1154990" y="5701725"/>
            <a:ext cx="6324600" cy="56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pPr>
            <a:r>
              <a:rPr lang="zh-CN" altLang="en-US" sz="2800" dirty="0">
                <a:solidFill>
                  <a:srgbClr val="0000FF"/>
                </a:solidFill>
                <a:latin typeface="+mn-ea"/>
                <a:ea typeface="+mn-ea"/>
              </a:rPr>
              <a:t>中央极大值两侧的各极小值称暗纹。</a:t>
            </a:r>
            <a:endParaRPr lang="en-US" altLang="zh-CN" sz="2800" dirty="0">
              <a:solidFill>
                <a:srgbClr val="0000FF"/>
              </a:solidFill>
              <a:latin typeface="+mn-ea"/>
              <a:ea typeface="+mn-ea"/>
            </a:endParaRPr>
          </a:p>
        </p:txBody>
      </p:sp>
    </p:spTree>
    <p:extLst>
      <p:ext uri="{BB962C8B-B14F-4D97-AF65-F5344CB8AC3E}">
        <p14:creationId xmlns:p14="http://schemas.microsoft.com/office/powerpoint/2010/main" val="15304495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6">
                                            <p:txEl>
                                              <p:pRg st="0" end="0"/>
                                            </p:txEl>
                                          </p:spTgt>
                                        </p:tgtEl>
                                        <p:attrNameLst>
                                          <p:attrName>style.visibility</p:attrName>
                                        </p:attrNameLst>
                                      </p:cBhvr>
                                      <p:to>
                                        <p:strVal val="visible"/>
                                      </p:to>
                                    </p:set>
                                    <p:animEffect transition="in" filter="wipe(left)">
                                      <p:cBhvr>
                                        <p:cTn id="12" dur="500"/>
                                        <p:tgtEl>
                                          <p:spTgt spid="5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wipe(left)">
                                      <p:cBhvr>
                                        <p:cTn id="17" dur="500"/>
                                        <p:tgtEl>
                                          <p:spTgt spid="5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4">
                                            <p:txEl>
                                              <p:pRg st="0" end="0"/>
                                            </p:txEl>
                                          </p:spTgt>
                                        </p:tgtEl>
                                        <p:attrNameLst>
                                          <p:attrName>style.visibility</p:attrName>
                                        </p:attrNameLst>
                                      </p:cBhvr>
                                      <p:to>
                                        <p:strVal val="visible"/>
                                      </p:to>
                                    </p:set>
                                    <p:animEffect transition="in" filter="wipe(left)">
                                      <p:cBhvr>
                                        <p:cTn id="22" dur="500"/>
                                        <p:tgtEl>
                                          <p:spTgt spid="14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5">
                                            <p:txEl>
                                              <p:pRg st="0" end="0"/>
                                            </p:txEl>
                                          </p:spTgt>
                                        </p:tgtEl>
                                        <p:attrNameLst>
                                          <p:attrName>style.visibility</p:attrName>
                                        </p:attrNameLst>
                                      </p:cBhvr>
                                      <p:to>
                                        <p:strVal val="visible"/>
                                      </p:to>
                                    </p:set>
                                    <p:animEffect transition="in" filter="wipe(left)">
                                      <p:cBhvr>
                                        <p:cTn id="27" dur="500"/>
                                        <p:tgtEl>
                                          <p:spTgt spid="14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146"/>
                                        </p:tgtEl>
                                        <p:attrNameLst>
                                          <p:attrName>style.visibility</p:attrName>
                                        </p:attrNameLst>
                                      </p:cBhvr>
                                      <p:to>
                                        <p:strVal val="visible"/>
                                      </p:to>
                                    </p:set>
                                    <p:animEffect transition="in" filter="checkerboard(across)">
                                      <p:cBhvr>
                                        <p:cTn id="32"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build="p"/>
      <p:bldP spid="144" grpId="0" build="p"/>
      <p:bldP spid="145" grpId="0" build="p"/>
      <p:bldP spid="14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 Box 5"/>
          <p:cNvSpPr txBox="1">
            <a:spLocks noChangeArrowheads="1"/>
          </p:cNvSpPr>
          <p:nvPr/>
        </p:nvSpPr>
        <p:spPr bwMode="auto">
          <a:xfrm>
            <a:off x="629527" y="2957240"/>
            <a:ext cx="2557408"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zh-CN" altLang="en-US" sz="2800" dirty="0">
                <a:solidFill>
                  <a:srgbClr val="0000FF"/>
                </a:solidFill>
                <a:latin typeface="+mn-ea"/>
                <a:ea typeface="+mn-ea"/>
              </a:rPr>
              <a:t>（</a:t>
            </a:r>
            <a:r>
              <a:rPr lang="en-US" altLang="zh-CN" sz="2800" dirty="0">
                <a:solidFill>
                  <a:srgbClr val="0000FF"/>
                </a:solidFill>
                <a:latin typeface="+mn-ea"/>
                <a:ea typeface="+mn-ea"/>
              </a:rPr>
              <a:t>1</a:t>
            </a:r>
            <a:r>
              <a:rPr lang="zh-CN" altLang="en-US" sz="2800" dirty="0">
                <a:solidFill>
                  <a:srgbClr val="0000FF"/>
                </a:solidFill>
                <a:latin typeface="+mn-ea"/>
                <a:ea typeface="+mn-ea"/>
              </a:rPr>
              <a:t>）暗纹坐标</a:t>
            </a:r>
          </a:p>
        </p:txBody>
      </p:sp>
      <p:sp>
        <p:nvSpPr>
          <p:cNvPr id="59" name="Text Box 7"/>
          <p:cNvSpPr txBox="1">
            <a:spLocks noChangeArrowheads="1"/>
          </p:cNvSpPr>
          <p:nvPr/>
        </p:nvSpPr>
        <p:spPr bwMode="auto">
          <a:xfrm>
            <a:off x="629527" y="4773388"/>
            <a:ext cx="2557408" cy="525401"/>
          </a:xfrm>
          <a:prstGeom prst="rect">
            <a:avLst/>
          </a:prstGeom>
          <a:noFill/>
          <a:ln w="9525">
            <a:noFill/>
            <a:miter lim="800000"/>
            <a:headEnd/>
            <a:tailEnd/>
          </a:ln>
        </p:spPr>
        <p:txBody>
          <a:bodyPr wrap="none" lIns="90000" tIns="46800" rIns="90000" bIns="46800">
            <a:spAutoFit/>
          </a:bodyPr>
          <a:lstStyle/>
          <a:p>
            <a:pPr algn="just" fontAlgn="auto">
              <a:spcBef>
                <a:spcPts val="0"/>
              </a:spcBef>
              <a:spcAft>
                <a:spcPts val="0"/>
              </a:spcAft>
              <a:defRPr/>
            </a:pPr>
            <a:r>
              <a:rPr lang="zh-CN" altLang="en-US" sz="2800" kern="0" dirty="0">
                <a:solidFill>
                  <a:srgbClr val="0000FF"/>
                </a:solidFill>
                <a:latin typeface="+mn-ea"/>
                <a:ea typeface="+mn-ea"/>
              </a:rPr>
              <a:t>（</a:t>
            </a:r>
            <a:r>
              <a:rPr lang="en-US" altLang="zh-CN" sz="2800" kern="0" dirty="0">
                <a:solidFill>
                  <a:srgbClr val="0000FF"/>
                </a:solidFill>
                <a:latin typeface="+mn-ea"/>
                <a:ea typeface="+mn-ea"/>
              </a:rPr>
              <a:t>2</a:t>
            </a:r>
            <a:r>
              <a:rPr lang="zh-CN" altLang="en-US" sz="2800" kern="0" dirty="0">
                <a:solidFill>
                  <a:srgbClr val="0000FF"/>
                </a:solidFill>
                <a:latin typeface="+mn-ea"/>
                <a:ea typeface="+mn-ea"/>
              </a:rPr>
              <a:t>）明纹坐标</a:t>
            </a:r>
          </a:p>
        </p:txBody>
      </p:sp>
      <p:sp>
        <p:nvSpPr>
          <p:cNvPr id="67" name="AutoShape 14"/>
          <p:cNvSpPr>
            <a:spLocks noChangeArrowheads="1"/>
          </p:cNvSpPr>
          <p:nvPr/>
        </p:nvSpPr>
        <p:spPr bwMode="auto">
          <a:xfrm>
            <a:off x="3792538" y="3938588"/>
            <a:ext cx="576262" cy="215900"/>
          </a:xfrm>
          <a:prstGeom prst="rightArrow">
            <a:avLst>
              <a:gd name="adj1" fmla="val 50000"/>
              <a:gd name="adj2" fmla="val 66728"/>
            </a:avLst>
          </a:prstGeom>
          <a:solidFill>
            <a:srgbClr val="FF9900"/>
          </a:solidFill>
          <a:ln w="9525">
            <a:solidFill>
              <a:srgbClr val="FF6600"/>
            </a:solidFill>
            <a:miter lim="800000"/>
            <a:headEnd/>
            <a:tailEnd/>
          </a:ln>
        </p:spPr>
        <p:txBody>
          <a:bodyPr wrap="none" anchor="ctr"/>
          <a:lstStyle/>
          <a:p>
            <a:pPr algn="just" fontAlgn="auto">
              <a:spcBef>
                <a:spcPts val="0"/>
              </a:spcBef>
              <a:spcAft>
                <a:spcPts val="0"/>
              </a:spcAft>
              <a:defRPr/>
            </a:pPr>
            <a:endParaRPr lang="zh-CN" altLang="en-US" sz="2800" kern="0">
              <a:solidFill>
                <a:srgbClr val="0000FF"/>
              </a:solidFill>
              <a:latin typeface="+mn-ea"/>
              <a:ea typeface="+mn-ea"/>
            </a:endParaRPr>
          </a:p>
        </p:txBody>
      </p:sp>
      <p:sp>
        <p:nvSpPr>
          <p:cNvPr id="68" name="AutoShape 15"/>
          <p:cNvSpPr>
            <a:spLocks noChangeArrowheads="1"/>
          </p:cNvSpPr>
          <p:nvPr/>
        </p:nvSpPr>
        <p:spPr bwMode="auto">
          <a:xfrm>
            <a:off x="3792537" y="5838221"/>
            <a:ext cx="576263" cy="215900"/>
          </a:xfrm>
          <a:prstGeom prst="rightArrow">
            <a:avLst>
              <a:gd name="adj1" fmla="val 50000"/>
              <a:gd name="adj2" fmla="val 66728"/>
            </a:avLst>
          </a:prstGeom>
          <a:solidFill>
            <a:srgbClr val="FF9900"/>
          </a:solidFill>
          <a:ln w="9525">
            <a:solidFill>
              <a:srgbClr val="FF6600"/>
            </a:solidFill>
            <a:miter lim="800000"/>
            <a:headEnd/>
            <a:tailEnd/>
          </a:ln>
        </p:spPr>
        <p:txBody>
          <a:bodyPr wrap="none" anchor="ctr"/>
          <a:lstStyle/>
          <a:p>
            <a:pPr algn="just" fontAlgn="auto">
              <a:spcBef>
                <a:spcPts val="0"/>
              </a:spcBef>
              <a:spcAft>
                <a:spcPts val="0"/>
              </a:spcAft>
              <a:defRPr/>
            </a:pPr>
            <a:endParaRPr lang="zh-CN" altLang="en-US" sz="2800" kern="0">
              <a:solidFill>
                <a:srgbClr val="0000FF"/>
              </a:solidFill>
              <a:latin typeface="+mn-ea"/>
              <a:ea typeface="+mn-ea"/>
            </a:endParaRPr>
          </a:p>
        </p:txBody>
      </p:sp>
      <p:grpSp>
        <p:nvGrpSpPr>
          <p:cNvPr id="4" name="Group 52"/>
          <p:cNvGrpSpPr>
            <a:grpSpLocks/>
          </p:cNvGrpSpPr>
          <p:nvPr/>
        </p:nvGrpSpPr>
        <p:grpSpPr bwMode="auto">
          <a:xfrm>
            <a:off x="629527" y="696068"/>
            <a:ext cx="2016125" cy="863600"/>
            <a:chOff x="204" y="527"/>
            <a:chExt cx="1270" cy="544"/>
          </a:xfrm>
        </p:grpSpPr>
        <p:sp>
          <p:nvSpPr>
            <p:cNvPr id="70" name="AutoShape 50"/>
            <p:cNvSpPr>
              <a:spLocks noChangeArrowheads="1"/>
            </p:cNvSpPr>
            <p:nvPr/>
          </p:nvSpPr>
          <p:spPr bwMode="auto">
            <a:xfrm>
              <a:off x="204" y="527"/>
              <a:ext cx="1270" cy="544"/>
            </a:xfrm>
            <a:prstGeom prst="ribbon">
              <a:avLst>
                <a:gd name="adj1" fmla="val 12500"/>
                <a:gd name="adj2" fmla="val 50000"/>
              </a:avLst>
            </a:prstGeom>
            <a:solidFill>
              <a:srgbClr val="CC6600"/>
            </a:solidFill>
            <a:ln w="9525">
              <a:solidFill>
                <a:srgbClr val="000000"/>
              </a:solidFill>
              <a:miter lim="800000"/>
              <a:headEnd/>
              <a:tailEnd/>
            </a:ln>
          </p:spPr>
          <p:txBody>
            <a:bodyPr wrap="none" anchor="ctr"/>
            <a:lstStyle/>
            <a:p>
              <a:pPr algn="just" fontAlgn="auto">
                <a:spcBef>
                  <a:spcPts val="0"/>
                </a:spcBef>
                <a:spcAft>
                  <a:spcPts val="0"/>
                </a:spcAft>
                <a:defRPr/>
              </a:pPr>
              <a:endParaRPr lang="zh-CN" altLang="en-US" sz="2800" kern="0">
                <a:solidFill>
                  <a:srgbClr val="0000FF"/>
                </a:solidFill>
                <a:latin typeface="+mn-ea"/>
                <a:ea typeface="+mn-ea"/>
              </a:endParaRPr>
            </a:p>
          </p:txBody>
        </p:sp>
        <p:sp>
          <p:nvSpPr>
            <p:cNvPr id="71" name="Text Box 51"/>
            <p:cNvSpPr txBox="1">
              <a:spLocks noChangeArrowheads="1"/>
            </p:cNvSpPr>
            <p:nvPr/>
          </p:nvSpPr>
          <p:spPr bwMode="auto">
            <a:xfrm>
              <a:off x="535" y="669"/>
              <a:ext cx="619" cy="330"/>
            </a:xfrm>
            <a:prstGeom prst="rect">
              <a:avLst/>
            </a:prstGeom>
            <a:noFill/>
            <a:ln w="9525">
              <a:noFill/>
              <a:miter lim="800000"/>
              <a:headEnd/>
              <a:tailEnd/>
            </a:ln>
          </p:spPr>
          <p:txBody>
            <a:bodyPr wrap="square">
              <a:spAutoFit/>
            </a:bodyPr>
            <a:lstStyle/>
            <a:p>
              <a:pPr algn="ctr" fontAlgn="auto">
                <a:spcBef>
                  <a:spcPct val="50000"/>
                </a:spcBef>
                <a:spcAft>
                  <a:spcPts val="0"/>
                </a:spcAft>
                <a:defRPr/>
              </a:pPr>
              <a:r>
                <a:rPr lang="zh-CN" altLang="en-US" sz="2800" kern="0" dirty="0">
                  <a:solidFill>
                    <a:srgbClr val="0000FF"/>
                  </a:solidFill>
                  <a:latin typeface="+mn-ea"/>
                  <a:ea typeface="+mn-ea"/>
                </a:rPr>
                <a:t>讨论</a:t>
              </a:r>
            </a:p>
          </p:txBody>
        </p:sp>
      </p:grpSp>
      <p:grpSp>
        <p:nvGrpSpPr>
          <p:cNvPr id="2" name="组合 1"/>
          <p:cNvGrpSpPr/>
          <p:nvPr/>
        </p:nvGrpSpPr>
        <p:grpSpPr>
          <a:xfrm>
            <a:off x="3078164" y="328613"/>
            <a:ext cx="5773738" cy="2520950"/>
            <a:chOff x="3078164" y="328613"/>
            <a:chExt cx="5773738" cy="2520950"/>
          </a:xfrm>
        </p:grpSpPr>
        <p:grpSp>
          <p:nvGrpSpPr>
            <p:cNvPr id="61" name="Group 63"/>
            <p:cNvGrpSpPr>
              <a:grpSpLocks/>
            </p:cNvGrpSpPr>
            <p:nvPr/>
          </p:nvGrpSpPr>
          <p:grpSpPr bwMode="auto">
            <a:xfrm>
              <a:off x="3078164" y="328613"/>
              <a:ext cx="5773738" cy="2520950"/>
              <a:chOff x="1939" y="327"/>
              <a:chExt cx="3637" cy="1588"/>
            </a:xfrm>
          </p:grpSpPr>
          <p:grpSp>
            <p:nvGrpSpPr>
              <p:cNvPr id="62" name="Group 16"/>
              <p:cNvGrpSpPr>
                <a:grpSpLocks/>
              </p:cNvGrpSpPr>
              <p:nvPr/>
            </p:nvGrpSpPr>
            <p:grpSpPr bwMode="auto">
              <a:xfrm>
                <a:off x="1939" y="327"/>
                <a:ext cx="3240" cy="1588"/>
                <a:chOff x="2356" y="1363"/>
                <a:chExt cx="3240" cy="1588"/>
              </a:xfrm>
            </p:grpSpPr>
            <p:grpSp>
              <p:nvGrpSpPr>
                <p:cNvPr id="72" name="Group 17"/>
                <p:cNvGrpSpPr>
                  <a:grpSpLocks/>
                </p:cNvGrpSpPr>
                <p:nvPr/>
              </p:nvGrpSpPr>
              <p:grpSpPr bwMode="auto">
                <a:xfrm>
                  <a:off x="3986" y="1363"/>
                  <a:ext cx="146" cy="1448"/>
                  <a:chOff x="3964" y="2498"/>
                  <a:chExt cx="90" cy="1232"/>
                </a:xfrm>
              </p:grpSpPr>
              <p:sp>
                <p:nvSpPr>
                  <p:cNvPr id="127" name="Freeform 18"/>
                  <p:cNvSpPr>
                    <a:spLocks/>
                  </p:cNvSpPr>
                  <p:nvPr/>
                </p:nvSpPr>
                <p:spPr bwMode="auto">
                  <a:xfrm>
                    <a:off x="4004" y="2498"/>
                    <a:ext cx="50" cy="1225"/>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 name="T12" fmla="*/ 0 w 53"/>
                      <a:gd name="T13" fmla="*/ 0 h 1271"/>
                      <a:gd name="T14" fmla="*/ 53 w 53"/>
                      <a:gd name="T15" fmla="*/ 1271 h 1271"/>
                    </a:gdLst>
                    <a:ahLst/>
                    <a:cxnLst>
                      <a:cxn ang="T8">
                        <a:pos x="T0" y="T1"/>
                      </a:cxn>
                      <a:cxn ang="T9">
                        <a:pos x="T2" y="T3"/>
                      </a:cxn>
                      <a:cxn ang="T10">
                        <a:pos x="T4" y="T5"/>
                      </a:cxn>
                      <a:cxn ang="T11">
                        <a:pos x="T6" y="T7"/>
                      </a:cxn>
                    </a:cxnLst>
                    <a:rect l="T12" t="T13" r="T14" b="T15"/>
                    <a:pathLst>
                      <a:path w="53" h="1271">
                        <a:moveTo>
                          <a:pt x="8" y="91"/>
                        </a:moveTo>
                        <a:cubicBezTo>
                          <a:pt x="16" y="0"/>
                          <a:pt x="53" y="454"/>
                          <a:pt x="53" y="635"/>
                        </a:cubicBezTo>
                        <a:cubicBezTo>
                          <a:pt x="53" y="816"/>
                          <a:pt x="16" y="1271"/>
                          <a:pt x="8" y="1180"/>
                        </a:cubicBezTo>
                        <a:cubicBezTo>
                          <a:pt x="0" y="1089"/>
                          <a:pt x="0" y="182"/>
                          <a:pt x="8" y="91"/>
                        </a:cubicBezTo>
                        <a:close/>
                      </a:path>
                    </a:pathLst>
                  </a:custGeom>
                  <a:solidFill>
                    <a:srgbClr val="00FF00"/>
                  </a:solidFill>
                  <a:ln w="9525" cap="flat" cmpd="sng">
                    <a:noFill/>
                    <a:prstDash val="solid"/>
                    <a:round/>
                    <a:headEnd/>
                    <a:tailEnd/>
                  </a:ln>
                </p:spPr>
                <p:txBody>
                  <a:bodyPr wrap="square" lIns="90000" tIns="46800" rIns="90000" bIns="46800">
                    <a:spAutoFit/>
                  </a:bodyPr>
                  <a:lstStyle/>
                  <a:p>
                    <a:pPr eaLnBrk="1" fontAlgn="auto" hangingPunct="1">
                      <a:spcBef>
                        <a:spcPts val="0"/>
                      </a:spcBef>
                      <a:spcAft>
                        <a:spcPts val="0"/>
                      </a:spcAft>
                      <a:defRPr/>
                    </a:pPr>
                    <a:endParaRPr lang="zh-CN" altLang="en-US" kern="0">
                      <a:solidFill>
                        <a:sysClr val="windowText" lastClr="000000"/>
                      </a:solidFill>
                      <a:latin typeface="+mn-ea"/>
                      <a:ea typeface="+mn-ea"/>
                    </a:endParaRPr>
                  </a:p>
                </p:txBody>
              </p:sp>
              <p:sp>
                <p:nvSpPr>
                  <p:cNvPr id="128" name="Freeform 19"/>
                  <p:cNvSpPr>
                    <a:spLocks/>
                  </p:cNvSpPr>
                  <p:nvPr/>
                </p:nvSpPr>
                <p:spPr bwMode="auto">
                  <a:xfrm flipH="1">
                    <a:off x="3964" y="2505"/>
                    <a:ext cx="55" cy="1225"/>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 name="T12" fmla="*/ 0 w 53"/>
                      <a:gd name="T13" fmla="*/ 0 h 1271"/>
                      <a:gd name="T14" fmla="*/ 53 w 53"/>
                      <a:gd name="T15" fmla="*/ 1271 h 1271"/>
                    </a:gdLst>
                    <a:ahLst/>
                    <a:cxnLst>
                      <a:cxn ang="T8">
                        <a:pos x="T0" y="T1"/>
                      </a:cxn>
                      <a:cxn ang="T9">
                        <a:pos x="T2" y="T3"/>
                      </a:cxn>
                      <a:cxn ang="T10">
                        <a:pos x="T4" y="T5"/>
                      </a:cxn>
                      <a:cxn ang="T11">
                        <a:pos x="T6" y="T7"/>
                      </a:cxn>
                    </a:cxnLst>
                    <a:rect l="T12" t="T13" r="T14" b="T15"/>
                    <a:pathLst>
                      <a:path w="53" h="1271">
                        <a:moveTo>
                          <a:pt x="8" y="91"/>
                        </a:moveTo>
                        <a:cubicBezTo>
                          <a:pt x="16" y="0"/>
                          <a:pt x="53" y="454"/>
                          <a:pt x="53" y="635"/>
                        </a:cubicBezTo>
                        <a:cubicBezTo>
                          <a:pt x="53" y="816"/>
                          <a:pt x="16" y="1271"/>
                          <a:pt x="8" y="1180"/>
                        </a:cubicBezTo>
                        <a:cubicBezTo>
                          <a:pt x="0" y="1089"/>
                          <a:pt x="0" y="182"/>
                          <a:pt x="8" y="91"/>
                        </a:cubicBezTo>
                        <a:close/>
                      </a:path>
                    </a:pathLst>
                  </a:custGeom>
                  <a:solidFill>
                    <a:srgbClr val="00FF00"/>
                  </a:solidFill>
                  <a:ln w="9525" cap="flat" cmpd="sng">
                    <a:noFill/>
                    <a:prstDash val="solid"/>
                    <a:round/>
                    <a:headEnd/>
                    <a:tailEnd/>
                  </a:ln>
                </p:spPr>
                <p:txBody>
                  <a:bodyPr wrap="square" lIns="90000" tIns="46800" rIns="90000" bIns="46800">
                    <a:spAutoFit/>
                  </a:bodyPr>
                  <a:lstStyle/>
                  <a:p>
                    <a:pPr eaLnBrk="1" fontAlgn="auto" hangingPunct="1">
                      <a:spcBef>
                        <a:spcPts val="0"/>
                      </a:spcBef>
                      <a:spcAft>
                        <a:spcPts val="0"/>
                      </a:spcAft>
                      <a:defRPr/>
                    </a:pPr>
                    <a:endParaRPr lang="zh-CN" altLang="en-US" kern="0">
                      <a:solidFill>
                        <a:sysClr val="windowText" lastClr="000000"/>
                      </a:solidFill>
                      <a:latin typeface="+mn-ea"/>
                      <a:ea typeface="+mn-ea"/>
                    </a:endParaRPr>
                  </a:p>
                </p:txBody>
              </p:sp>
            </p:grpSp>
            <p:sp>
              <p:nvSpPr>
                <p:cNvPr id="73" name="Line 20"/>
                <p:cNvSpPr>
                  <a:spLocks noChangeShapeType="1"/>
                </p:cNvSpPr>
                <p:nvPr/>
              </p:nvSpPr>
              <p:spPr bwMode="auto">
                <a:xfrm flipV="1">
                  <a:off x="4075" y="1639"/>
                  <a:ext cx="1297" cy="673"/>
                </a:xfrm>
                <a:prstGeom prst="line">
                  <a:avLst/>
                </a:prstGeom>
                <a:noFill/>
                <a:ln w="28575">
                  <a:solidFill>
                    <a:srgbClr val="0000FF"/>
                  </a:solidFill>
                  <a:round/>
                  <a:headEnd/>
                  <a:tailEnd type="stealth" w="med" len="med"/>
                </a:ln>
              </p:spPr>
              <p:txBody>
                <a:bodyPr lIns="90000" tIns="46800" rIns="90000" bIns="46800"/>
                <a:lstStyle/>
                <a:p>
                  <a:pPr eaLnBrk="1" fontAlgn="auto" hangingPunct="1">
                    <a:spcBef>
                      <a:spcPts val="0"/>
                    </a:spcBef>
                    <a:spcAft>
                      <a:spcPts val="0"/>
                    </a:spcAft>
                    <a:defRPr/>
                  </a:pPr>
                  <a:endParaRPr lang="zh-CN" altLang="en-US" kern="0">
                    <a:solidFill>
                      <a:sysClr val="windowText" lastClr="000000"/>
                    </a:solidFill>
                    <a:latin typeface="+mn-ea"/>
                    <a:ea typeface="+mn-ea"/>
                  </a:endParaRPr>
                </a:p>
              </p:txBody>
            </p:sp>
            <p:sp>
              <p:nvSpPr>
                <p:cNvPr id="74" name="Line 21"/>
                <p:cNvSpPr>
                  <a:spLocks noChangeShapeType="1"/>
                </p:cNvSpPr>
                <p:nvPr/>
              </p:nvSpPr>
              <p:spPr bwMode="auto">
                <a:xfrm flipV="1">
                  <a:off x="3258" y="2061"/>
                  <a:ext cx="2338" cy="1"/>
                </a:xfrm>
                <a:prstGeom prst="line">
                  <a:avLst/>
                </a:prstGeom>
                <a:noFill/>
                <a:ln w="12700">
                  <a:solidFill>
                    <a:srgbClr val="000000"/>
                  </a:solidFill>
                  <a:prstDash val="dash"/>
                  <a:round/>
                  <a:headEnd type="none" w="med" len="sm"/>
                  <a:tailEnd type="none" w="med" len="sm"/>
                </a:ln>
              </p:spPr>
              <p:txBody>
                <a:bodyPr/>
                <a:lstStyle/>
                <a:p>
                  <a:pPr eaLnBrk="1" fontAlgn="auto" hangingPunct="1">
                    <a:spcBef>
                      <a:spcPts val="0"/>
                    </a:spcBef>
                    <a:spcAft>
                      <a:spcPts val="0"/>
                    </a:spcAft>
                    <a:defRPr/>
                  </a:pPr>
                  <a:endParaRPr lang="zh-CN" altLang="en-US" kern="0">
                    <a:solidFill>
                      <a:sysClr val="windowText" lastClr="000000"/>
                    </a:solidFill>
                    <a:latin typeface="+mn-ea"/>
                    <a:ea typeface="+mn-ea"/>
                  </a:endParaRPr>
                </a:p>
              </p:txBody>
            </p:sp>
            <p:sp>
              <p:nvSpPr>
                <p:cNvPr id="79" name="Line 23"/>
                <p:cNvSpPr>
                  <a:spLocks noChangeShapeType="1"/>
                </p:cNvSpPr>
                <p:nvPr/>
              </p:nvSpPr>
              <p:spPr bwMode="auto">
                <a:xfrm>
                  <a:off x="4064" y="2652"/>
                  <a:ext cx="1296" cy="0"/>
                </a:xfrm>
                <a:prstGeom prst="line">
                  <a:avLst/>
                </a:prstGeom>
                <a:noFill/>
                <a:ln w="19050">
                  <a:solidFill>
                    <a:srgbClr val="9900CC"/>
                  </a:solidFill>
                  <a:round/>
                  <a:headEnd type="triangle" w="sm" len="lg"/>
                  <a:tailEnd type="triangle" w="sm" len="lg"/>
                </a:ln>
              </p:spPr>
              <p:txBody>
                <a:bodyPr lIns="90000" tIns="46800" rIns="90000" bIns="46800"/>
                <a:lstStyle/>
                <a:p>
                  <a:pPr eaLnBrk="1" fontAlgn="auto" hangingPunct="1">
                    <a:spcBef>
                      <a:spcPts val="0"/>
                    </a:spcBef>
                    <a:spcAft>
                      <a:spcPts val="0"/>
                    </a:spcAft>
                    <a:defRPr/>
                  </a:pPr>
                  <a:endParaRPr lang="zh-CN" altLang="en-US" kern="0">
                    <a:solidFill>
                      <a:sysClr val="windowText" lastClr="000000"/>
                    </a:solidFill>
                    <a:latin typeface="+mn-ea"/>
                    <a:ea typeface="+mn-ea"/>
                  </a:endParaRPr>
                </a:p>
              </p:txBody>
            </p:sp>
            <p:grpSp>
              <p:nvGrpSpPr>
                <p:cNvPr id="82" name="Group 24"/>
                <p:cNvGrpSpPr>
                  <a:grpSpLocks/>
                </p:cNvGrpSpPr>
                <p:nvPr/>
              </p:nvGrpSpPr>
              <p:grpSpPr bwMode="auto">
                <a:xfrm>
                  <a:off x="2356" y="2065"/>
                  <a:ext cx="918" cy="492"/>
                  <a:chOff x="1504" y="868"/>
                  <a:chExt cx="918" cy="492"/>
                </a:xfrm>
              </p:grpSpPr>
              <p:sp>
                <p:nvSpPr>
                  <p:cNvPr id="124" name="Line 25"/>
                  <p:cNvSpPr>
                    <a:spLocks noChangeShapeType="1"/>
                  </p:cNvSpPr>
                  <p:nvPr/>
                </p:nvSpPr>
                <p:spPr bwMode="auto">
                  <a:xfrm>
                    <a:off x="1510" y="868"/>
                    <a:ext cx="912" cy="0"/>
                  </a:xfrm>
                  <a:prstGeom prst="line">
                    <a:avLst/>
                  </a:prstGeom>
                  <a:noFill/>
                  <a:ln w="28575">
                    <a:solidFill>
                      <a:srgbClr val="0000FF"/>
                    </a:solidFill>
                    <a:round/>
                    <a:headEnd/>
                    <a:tailEnd type="triangle" w="sm" len="lg"/>
                  </a:ln>
                </p:spPr>
                <p:txBody>
                  <a:bodyPr lIns="90000" tIns="46800" rIns="90000" bIns="46800"/>
                  <a:lstStyle/>
                  <a:p>
                    <a:pPr eaLnBrk="1" fontAlgn="auto" hangingPunct="1">
                      <a:spcBef>
                        <a:spcPts val="0"/>
                      </a:spcBef>
                      <a:spcAft>
                        <a:spcPts val="0"/>
                      </a:spcAft>
                      <a:defRPr/>
                    </a:pPr>
                    <a:endParaRPr lang="zh-CN" altLang="en-US" kern="0">
                      <a:solidFill>
                        <a:sysClr val="windowText" lastClr="000000"/>
                      </a:solidFill>
                      <a:latin typeface="+mn-ea"/>
                      <a:ea typeface="+mn-ea"/>
                    </a:endParaRPr>
                  </a:p>
                </p:txBody>
              </p:sp>
              <p:sp>
                <p:nvSpPr>
                  <p:cNvPr id="125" name="Line 26"/>
                  <p:cNvSpPr>
                    <a:spLocks noChangeShapeType="1"/>
                  </p:cNvSpPr>
                  <p:nvPr/>
                </p:nvSpPr>
                <p:spPr bwMode="auto">
                  <a:xfrm>
                    <a:off x="1509" y="1116"/>
                    <a:ext cx="912" cy="0"/>
                  </a:xfrm>
                  <a:prstGeom prst="line">
                    <a:avLst/>
                  </a:prstGeom>
                  <a:noFill/>
                  <a:ln w="28575">
                    <a:solidFill>
                      <a:srgbClr val="0000FF"/>
                    </a:solidFill>
                    <a:round/>
                    <a:headEnd/>
                    <a:tailEnd type="triangle" w="sm" len="lg"/>
                  </a:ln>
                </p:spPr>
                <p:txBody>
                  <a:bodyPr lIns="90000" tIns="46800" rIns="90000" bIns="46800"/>
                  <a:lstStyle/>
                  <a:p>
                    <a:pPr eaLnBrk="1" fontAlgn="auto" hangingPunct="1">
                      <a:spcBef>
                        <a:spcPts val="0"/>
                      </a:spcBef>
                      <a:spcAft>
                        <a:spcPts val="0"/>
                      </a:spcAft>
                      <a:defRPr/>
                    </a:pPr>
                    <a:endParaRPr lang="zh-CN" altLang="en-US" kern="0">
                      <a:solidFill>
                        <a:sysClr val="windowText" lastClr="000000"/>
                      </a:solidFill>
                      <a:latin typeface="+mn-ea"/>
                      <a:ea typeface="+mn-ea"/>
                    </a:endParaRPr>
                  </a:p>
                </p:txBody>
              </p:sp>
              <p:sp>
                <p:nvSpPr>
                  <p:cNvPr id="126" name="Line 27"/>
                  <p:cNvSpPr>
                    <a:spLocks noChangeShapeType="1"/>
                  </p:cNvSpPr>
                  <p:nvPr/>
                </p:nvSpPr>
                <p:spPr bwMode="auto">
                  <a:xfrm>
                    <a:off x="1504" y="1360"/>
                    <a:ext cx="912" cy="0"/>
                  </a:xfrm>
                  <a:prstGeom prst="line">
                    <a:avLst/>
                  </a:prstGeom>
                  <a:noFill/>
                  <a:ln w="28575">
                    <a:solidFill>
                      <a:srgbClr val="0000FF"/>
                    </a:solidFill>
                    <a:round/>
                    <a:headEnd/>
                    <a:tailEnd type="triangle" w="sm" len="lg"/>
                  </a:ln>
                </p:spPr>
                <p:txBody>
                  <a:bodyPr lIns="90000" tIns="46800" rIns="90000" bIns="46800"/>
                  <a:lstStyle/>
                  <a:p>
                    <a:pPr eaLnBrk="1" fontAlgn="auto" hangingPunct="1">
                      <a:spcBef>
                        <a:spcPts val="0"/>
                      </a:spcBef>
                      <a:spcAft>
                        <a:spcPts val="0"/>
                      </a:spcAft>
                      <a:defRPr/>
                    </a:pPr>
                    <a:endParaRPr lang="zh-CN" altLang="en-US" kern="0">
                      <a:solidFill>
                        <a:sysClr val="windowText" lastClr="000000"/>
                      </a:solidFill>
                      <a:latin typeface="+mn-ea"/>
                      <a:ea typeface="+mn-ea"/>
                    </a:endParaRPr>
                  </a:p>
                </p:txBody>
              </p:sp>
            </p:grpSp>
            <p:sp>
              <p:nvSpPr>
                <p:cNvPr id="86" name="Line 30"/>
                <p:cNvSpPr>
                  <a:spLocks noChangeAspect="1" noChangeShapeType="1"/>
                </p:cNvSpPr>
                <p:nvPr/>
              </p:nvSpPr>
              <p:spPr bwMode="auto">
                <a:xfrm flipV="1">
                  <a:off x="3304" y="2334"/>
                  <a:ext cx="703" cy="224"/>
                </a:xfrm>
                <a:prstGeom prst="line">
                  <a:avLst/>
                </a:prstGeom>
                <a:noFill/>
                <a:ln w="28575">
                  <a:solidFill>
                    <a:srgbClr val="0000FF"/>
                  </a:solidFill>
                  <a:round/>
                  <a:headEnd/>
                  <a:tailEnd type="triangle" w="sm" len="lg"/>
                </a:ln>
              </p:spPr>
              <p:txBody>
                <a:bodyPr lIns="90000" tIns="46800" rIns="90000" bIns="46800"/>
                <a:lstStyle/>
                <a:p>
                  <a:pPr eaLnBrk="1" fontAlgn="auto" hangingPunct="1">
                    <a:spcBef>
                      <a:spcPts val="0"/>
                    </a:spcBef>
                    <a:spcAft>
                      <a:spcPts val="0"/>
                    </a:spcAft>
                    <a:defRPr/>
                  </a:pPr>
                  <a:endParaRPr lang="zh-CN" altLang="en-US" kern="0">
                    <a:solidFill>
                      <a:sysClr val="windowText" lastClr="000000"/>
                    </a:solidFill>
                    <a:latin typeface="+mn-ea"/>
                    <a:ea typeface="+mn-ea"/>
                  </a:endParaRPr>
                </a:p>
              </p:txBody>
            </p:sp>
            <p:sp>
              <p:nvSpPr>
                <p:cNvPr id="90" name="Line 31"/>
                <p:cNvSpPr>
                  <a:spLocks noChangeAspect="1" noChangeShapeType="1"/>
                </p:cNvSpPr>
                <p:nvPr/>
              </p:nvSpPr>
              <p:spPr bwMode="auto">
                <a:xfrm flipV="1">
                  <a:off x="3290" y="1653"/>
                  <a:ext cx="2055" cy="654"/>
                </a:xfrm>
                <a:prstGeom prst="line">
                  <a:avLst/>
                </a:prstGeom>
                <a:noFill/>
                <a:ln w="28575">
                  <a:solidFill>
                    <a:srgbClr val="0000FF"/>
                  </a:solidFill>
                  <a:round/>
                  <a:headEnd/>
                  <a:tailEnd type="triangle" w="sm" len="lg"/>
                </a:ln>
              </p:spPr>
              <p:txBody>
                <a:bodyPr lIns="90000" tIns="46800" rIns="90000" bIns="46800"/>
                <a:lstStyle/>
                <a:p>
                  <a:pPr eaLnBrk="1" fontAlgn="auto" hangingPunct="1">
                    <a:spcBef>
                      <a:spcPts val="0"/>
                    </a:spcBef>
                    <a:spcAft>
                      <a:spcPts val="0"/>
                    </a:spcAft>
                    <a:defRPr/>
                  </a:pPr>
                  <a:endParaRPr lang="zh-CN" altLang="en-US" kern="0">
                    <a:solidFill>
                      <a:sysClr val="windowText" lastClr="000000"/>
                    </a:solidFill>
                    <a:latin typeface="+mn-ea"/>
                    <a:ea typeface="+mn-ea"/>
                  </a:endParaRPr>
                </a:p>
              </p:txBody>
            </p:sp>
            <p:sp>
              <p:nvSpPr>
                <p:cNvPr id="91" name="Line 32"/>
                <p:cNvSpPr>
                  <a:spLocks noChangeAspect="1" noChangeShapeType="1"/>
                </p:cNvSpPr>
                <p:nvPr/>
              </p:nvSpPr>
              <p:spPr bwMode="auto">
                <a:xfrm flipV="1">
                  <a:off x="3278" y="1854"/>
                  <a:ext cx="709" cy="226"/>
                </a:xfrm>
                <a:prstGeom prst="line">
                  <a:avLst/>
                </a:prstGeom>
                <a:noFill/>
                <a:ln w="28575">
                  <a:solidFill>
                    <a:srgbClr val="0000FF"/>
                  </a:solidFill>
                  <a:round/>
                  <a:headEnd/>
                  <a:tailEnd type="triangle" w="sm" len="lg"/>
                </a:ln>
              </p:spPr>
              <p:txBody>
                <a:bodyPr lIns="90000" tIns="46800" rIns="90000" bIns="46800"/>
                <a:lstStyle/>
                <a:p>
                  <a:pPr eaLnBrk="1" fontAlgn="auto" hangingPunct="1">
                    <a:spcBef>
                      <a:spcPts val="0"/>
                    </a:spcBef>
                    <a:spcAft>
                      <a:spcPts val="0"/>
                    </a:spcAft>
                    <a:defRPr/>
                  </a:pPr>
                  <a:endParaRPr lang="zh-CN" altLang="en-US" kern="0">
                    <a:solidFill>
                      <a:sysClr val="windowText" lastClr="000000"/>
                    </a:solidFill>
                    <a:latin typeface="+mn-ea"/>
                    <a:ea typeface="+mn-ea"/>
                  </a:endParaRPr>
                </a:p>
              </p:txBody>
            </p:sp>
            <p:grpSp>
              <p:nvGrpSpPr>
                <p:cNvPr id="97" name="Group 33"/>
                <p:cNvGrpSpPr>
                  <a:grpSpLocks/>
                </p:cNvGrpSpPr>
                <p:nvPr/>
              </p:nvGrpSpPr>
              <p:grpSpPr bwMode="auto">
                <a:xfrm>
                  <a:off x="3288" y="1652"/>
                  <a:ext cx="0" cy="1299"/>
                  <a:chOff x="2592" y="947"/>
                  <a:chExt cx="0" cy="1299"/>
                </a:xfrm>
              </p:grpSpPr>
              <p:sp>
                <p:nvSpPr>
                  <p:cNvPr id="121" name="Line 34"/>
                  <p:cNvSpPr>
                    <a:spLocks noChangeShapeType="1"/>
                  </p:cNvSpPr>
                  <p:nvPr/>
                </p:nvSpPr>
                <p:spPr bwMode="auto">
                  <a:xfrm>
                    <a:off x="2592" y="947"/>
                    <a:ext cx="0" cy="399"/>
                  </a:xfrm>
                  <a:prstGeom prst="line">
                    <a:avLst/>
                  </a:prstGeom>
                  <a:noFill/>
                  <a:ln w="76200">
                    <a:solidFill>
                      <a:srgbClr val="800000"/>
                    </a:solidFill>
                    <a:round/>
                    <a:headEnd type="none" w="med" len="sm"/>
                    <a:tailEnd type="none" w="med" len="sm"/>
                  </a:ln>
                </p:spPr>
                <p:txBody>
                  <a:bodyPr/>
                  <a:lstStyle/>
                  <a:p>
                    <a:pPr eaLnBrk="1" fontAlgn="auto" hangingPunct="1">
                      <a:spcBef>
                        <a:spcPts val="0"/>
                      </a:spcBef>
                      <a:spcAft>
                        <a:spcPts val="0"/>
                      </a:spcAft>
                      <a:defRPr/>
                    </a:pPr>
                    <a:endParaRPr lang="zh-CN" altLang="en-US" kern="0">
                      <a:solidFill>
                        <a:sysClr val="windowText" lastClr="000000"/>
                      </a:solidFill>
                      <a:latin typeface="+mn-ea"/>
                      <a:ea typeface="+mn-ea"/>
                    </a:endParaRPr>
                  </a:p>
                </p:txBody>
              </p:sp>
              <p:sp>
                <p:nvSpPr>
                  <p:cNvPr id="122" name="Line 35"/>
                  <p:cNvSpPr>
                    <a:spLocks noChangeShapeType="1"/>
                  </p:cNvSpPr>
                  <p:nvPr/>
                </p:nvSpPr>
                <p:spPr bwMode="auto">
                  <a:xfrm>
                    <a:off x="2592" y="1847"/>
                    <a:ext cx="0" cy="399"/>
                  </a:xfrm>
                  <a:prstGeom prst="line">
                    <a:avLst/>
                  </a:prstGeom>
                  <a:noFill/>
                  <a:ln w="76200">
                    <a:solidFill>
                      <a:srgbClr val="800000"/>
                    </a:solidFill>
                    <a:round/>
                    <a:headEnd type="none" w="med" len="sm"/>
                    <a:tailEnd type="none" w="med" len="sm"/>
                  </a:ln>
                </p:spPr>
                <p:txBody>
                  <a:bodyPr/>
                  <a:lstStyle/>
                  <a:p>
                    <a:pPr eaLnBrk="1" fontAlgn="auto" hangingPunct="1">
                      <a:spcBef>
                        <a:spcPts val="0"/>
                      </a:spcBef>
                      <a:spcAft>
                        <a:spcPts val="0"/>
                      </a:spcAft>
                      <a:defRPr/>
                    </a:pPr>
                    <a:endParaRPr lang="zh-CN" altLang="en-US" kern="0">
                      <a:solidFill>
                        <a:sysClr val="windowText" lastClr="000000"/>
                      </a:solidFill>
                      <a:latin typeface="+mn-ea"/>
                      <a:ea typeface="+mn-ea"/>
                    </a:endParaRPr>
                  </a:p>
                </p:txBody>
              </p:sp>
              <p:sp>
                <p:nvSpPr>
                  <p:cNvPr id="123" name="Line 36"/>
                  <p:cNvSpPr>
                    <a:spLocks noChangeShapeType="1"/>
                  </p:cNvSpPr>
                  <p:nvPr/>
                </p:nvSpPr>
                <p:spPr bwMode="auto">
                  <a:xfrm>
                    <a:off x="2592" y="1356"/>
                    <a:ext cx="0" cy="480"/>
                  </a:xfrm>
                  <a:prstGeom prst="line">
                    <a:avLst/>
                  </a:prstGeom>
                  <a:noFill/>
                  <a:ln w="19050">
                    <a:solidFill>
                      <a:srgbClr val="800000"/>
                    </a:solidFill>
                    <a:prstDash val="dash"/>
                    <a:round/>
                    <a:headEnd/>
                    <a:tailEnd/>
                  </a:ln>
                </p:spPr>
                <p:txBody>
                  <a:bodyPr wrap="none" lIns="90000" tIns="46800" rIns="90000" bIns="46800" anchor="ctr"/>
                  <a:lstStyle/>
                  <a:p>
                    <a:pPr eaLnBrk="1" fontAlgn="auto" hangingPunct="1">
                      <a:spcBef>
                        <a:spcPts val="0"/>
                      </a:spcBef>
                      <a:spcAft>
                        <a:spcPts val="0"/>
                      </a:spcAft>
                      <a:defRPr/>
                    </a:pPr>
                    <a:endParaRPr lang="zh-CN" altLang="en-US" kern="0">
                      <a:solidFill>
                        <a:sysClr val="windowText" lastClr="000000"/>
                      </a:solidFill>
                      <a:latin typeface="+mn-ea"/>
                      <a:ea typeface="+mn-ea"/>
                    </a:endParaRPr>
                  </a:p>
                </p:txBody>
              </p:sp>
            </p:grpSp>
            <p:grpSp>
              <p:nvGrpSpPr>
                <p:cNvPr id="98" name="Group 37"/>
                <p:cNvGrpSpPr>
                  <a:grpSpLocks/>
                </p:cNvGrpSpPr>
                <p:nvPr/>
              </p:nvGrpSpPr>
              <p:grpSpPr bwMode="auto">
                <a:xfrm>
                  <a:off x="5360" y="1382"/>
                  <a:ext cx="48" cy="1344"/>
                  <a:chOff x="3648" y="1008"/>
                  <a:chExt cx="48" cy="1344"/>
                </a:xfrm>
              </p:grpSpPr>
              <p:sp>
                <p:nvSpPr>
                  <p:cNvPr id="119" name="Rectangle 38"/>
                  <p:cNvSpPr>
                    <a:spLocks noChangeArrowheads="1"/>
                  </p:cNvSpPr>
                  <p:nvPr/>
                </p:nvSpPr>
                <p:spPr bwMode="auto">
                  <a:xfrm>
                    <a:off x="3648" y="1008"/>
                    <a:ext cx="48" cy="1344"/>
                  </a:xfrm>
                  <a:prstGeom prst="rect">
                    <a:avLst/>
                  </a:prstGeom>
                  <a:solidFill>
                    <a:srgbClr val="FF9933"/>
                  </a:solidFill>
                  <a:ln w="9525">
                    <a:solidFill>
                      <a:srgbClr val="000000"/>
                    </a:solidFill>
                    <a:miter lim="800000"/>
                    <a:headEnd/>
                    <a:tailEnd/>
                  </a:ln>
                </p:spPr>
                <p:txBody>
                  <a:bodyPr wrap="none" lIns="90000" tIns="46800" rIns="90000" bIns="46800" anchor="ctr"/>
                  <a:lstStyle/>
                  <a:p>
                    <a:pPr eaLnBrk="1" fontAlgn="auto" hangingPunct="1">
                      <a:spcBef>
                        <a:spcPts val="0"/>
                      </a:spcBef>
                      <a:spcAft>
                        <a:spcPts val="0"/>
                      </a:spcAft>
                      <a:defRPr/>
                    </a:pPr>
                    <a:endParaRPr lang="zh-CN" altLang="en-US" kern="0">
                      <a:solidFill>
                        <a:sysClr val="windowText" lastClr="000000"/>
                      </a:solidFill>
                      <a:latin typeface="+mn-ea"/>
                      <a:ea typeface="+mn-ea"/>
                    </a:endParaRPr>
                  </a:p>
                </p:txBody>
              </p:sp>
              <p:sp>
                <p:nvSpPr>
                  <p:cNvPr id="120" name="Line 39"/>
                  <p:cNvSpPr>
                    <a:spLocks noChangeShapeType="1"/>
                  </p:cNvSpPr>
                  <p:nvPr/>
                </p:nvSpPr>
                <p:spPr bwMode="auto">
                  <a:xfrm>
                    <a:off x="3648" y="1008"/>
                    <a:ext cx="0" cy="1344"/>
                  </a:xfrm>
                  <a:prstGeom prst="line">
                    <a:avLst/>
                  </a:prstGeom>
                  <a:noFill/>
                  <a:ln w="38100">
                    <a:solidFill>
                      <a:srgbClr val="000000"/>
                    </a:solidFill>
                    <a:round/>
                    <a:headEnd/>
                    <a:tailEnd/>
                  </a:ln>
                </p:spPr>
                <p:txBody>
                  <a:bodyPr wrap="none" lIns="90000" tIns="46800" rIns="90000" bIns="46800" anchor="ctr"/>
                  <a:lstStyle/>
                  <a:p>
                    <a:pPr eaLnBrk="1" fontAlgn="auto" hangingPunct="1">
                      <a:spcBef>
                        <a:spcPts val="0"/>
                      </a:spcBef>
                      <a:spcAft>
                        <a:spcPts val="0"/>
                      </a:spcAft>
                      <a:defRPr/>
                    </a:pPr>
                    <a:endParaRPr lang="zh-CN" altLang="en-US" kern="0">
                      <a:solidFill>
                        <a:sysClr val="windowText" lastClr="000000"/>
                      </a:solidFill>
                      <a:latin typeface="+mn-ea"/>
                      <a:ea typeface="+mn-ea"/>
                    </a:endParaRPr>
                  </a:p>
                </p:txBody>
              </p:sp>
            </p:grpSp>
            <p:sp>
              <p:nvSpPr>
                <p:cNvPr id="99" name="Line 40"/>
                <p:cNvSpPr>
                  <a:spLocks noChangeShapeType="1"/>
                </p:cNvSpPr>
                <p:nvPr/>
              </p:nvSpPr>
              <p:spPr bwMode="auto">
                <a:xfrm>
                  <a:off x="4052" y="2510"/>
                  <a:ext cx="0" cy="240"/>
                </a:xfrm>
                <a:prstGeom prst="line">
                  <a:avLst/>
                </a:prstGeom>
                <a:noFill/>
                <a:ln w="19050">
                  <a:solidFill>
                    <a:srgbClr val="9900CC"/>
                  </a:solidFill>
                  <a:round/>
                  <a:headEnd/>
                  <a:tailEnd/>
                </a:ln>
              </p:spPr>
              <p:txBody>
                <a:bodyPr wrap="none" lIns="90000" tIns="46800" rIns="90000" bIns="46800" anchor="ctr"/>
                <a:lstStyle/>
                <a:p>
                  <a:pPr eaLnBrk="1" fontAlgn="auto" hangingPunct="1">
                    <a:spcBef>
                      <a:spcPts val="0"/>
                    </a:spcBef>
                    <a:spcAft>
                      <a:spcPts val="0"/>
                    </a:spcAft>
                    <a:defRPr/>
                  </a:pPr>
                  <a:endParaRPr lang="zh-CN" altLang="en-US" kern="0">
                    <a:solidFill>
                      <a:sysClr val="windowText" lastClr="000000"/>
                    </a:solidFill>
                    <a:latin typeface="+mn-ea"/>
                    <a:ea typeface="+mn-ea"/>
                  </a:endParaRPr>
                </a:p>
              </p:txBody>
            </p:sp>
            <p:sp>
              <p:nvSpPr>
                <p:cNvPr id="100" name="Rectangle 41"/>
                <p:cNvSpPr>
                  <a:spLocks noChangeArrowheads="1"/>
                </p:cNvSpPr>
                <p:nvPr/>
              </p:nvSpPr>
              <p:spPr bwMode="auto">
                <a:xfrm>
                  <a:off x="5296" y="1389"/>
                  <a:ext cx="264" cy="295"/>
                </a:xfrm>
                <a:prstGeom prst="rect">
                  <a:avLst/>
                </a:prstGeom>
                <a:noFill/>
                <a:ln w="9525">
                  <a:noFill/>
                  <a:miter lim="800000"/>
                  <a:headEnd/>
                  <a:tailEnd/>
                </a:ln>
              </p:spPr>
              <p:txBody>
                <a:bodyPr lIns="12700" tIns="12700" rIns="12700" bIns="12700"/>
                <a:lstStyle/>
                <a:p>
                  <a:pPr algn="just" fontAlgn="auto">
                    <a:spcBef>
                      <a:spcPts val="0"/>
                    </a:spcBef>
                    <a:spcAft>
                      <a:spcPts val="0"/>
                    </a:spcAft>
                    <a:defRPr/>
                  </a:pPr>
                  <a:r>
                    <a:rPr lang="en-US" altLang="zh-CN" sz="4800" b="1" kern="0">
                      <a:solidFill>
                        <a:srgbClr val="009900"/>
                      </a:solidFill>
                      <a:latin typeface="+mn-ea"/>
                      <a:ea typeface="+mn-ea"/>
                    </a:rPr>
                    <a:t>·</a:t>
                  </a:r>
                  <a:endParaRPr lang="en-US" altLang="zh-CN" kern="0">
                    <a:solidFill>
                      <a:srgbClr val="009900"/>
                    </a:solidFill>
                    <a:latin typeface="+mn-ea"/>
                    <a:ea typeface="+mn-ea"/>
                  </a:endParaRPr>
                </a:p>
              </p:txBody>
            </p:sp>
            <p:sp>
              <p:nvSpPr>
                <p:cNvPr id="101" name="Line 42"/>
                <p:cNvSpPr>
                  <a:spLocks noChangeShapeType="1"/>
                </p:cNvSpPr>
                <p:nvPr/>
              </p:nvSpPr>
              <p:spPr bwMode="auto">
                <a:xfrm flipV="1">
                  <a:off x="4120" y="1654"/>
                  <a:ext cx="1225" cy="181"/>
                </a:xfrm>
                <a:prstGeom prst="line">
                  <a:avLst/>
                </a:prstGeom>
                <a:noFill/>
                <a:ln w="28575">
                  <a:solidFill>
                    <a:srgbClr val="0000FF"/>
                  </a:solidFill>
                  <a:round/>
                  <a:headEnd/>
                  <a:tailEnd type="triangle" w="sm" len="lg"/>
                </a:ln>
              </p:spPr>
              <p:txBody>
                <a:bodyPr/>
                <a:lstStyle/>
                <a:p>
                  <a:pPr eaLnBrk="1" fontAlgn="auto" hangingPunct="1">
                    <a:spcBef>
                      <a:spcPts val="0"/>
                    </a:spcBef>
                    <a:spcAft>
                      <a:spcPts val="0"/>
                    </a:spcAft>
                    <a:defRPr/>
                  </a:pPr>
                  <a:endParaRPr lang="zh-CN" altLang="en-US" kern="0">
                    <a:solidFill>
                      <a:sysClr val="windowText" lastClr="000000"/>
                    </a:solidFill>
                    <a:latin typeface="+mn-ea"/>
                    <a:ea typeface="+mn-ea"/>
                  </a:endParaRPr>
                </a:p>
              </p:txBody>
            </p:sp>
            <p:sp>
              <p:nvSpPr>
                <p:cNvPr id="112" name="Arc 43"/>
                <p:cNvSpPr>
                  <a:spLocks/>
                </p:cNvSpPr>
                <p:nvPr/>
              </p:nvSpPr>
              <p:spPr bwMode="auto">
                <a:xfrm>
                  <a:off x="3666" y="1971"/>
                  <a:ext cx="46" cy="9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wrap="none" anchor="ctr"/>
                <a:lstStyle/>
                <a:p>
                  <a:pPr eaLnBrk="1" fontAlgn="auto" hangingPunct="1">
                    <a:spcBef>
                      <a:spcPts val="0"/>
                    </a:spcBef>
                    <a:spcAft>
                      <a:spcPts val="0"/>
                    </a:spcAft>
                    <a:defRPr/>
                  </a:pPr>
                  <a:endParaRPr lang="zh-CN" altLang="en-US" kern="0">
                    <a:solidFill>
                      <a:sysClr val="windowText" lastClr="000000"/>
                    </a:solidFill>
                    <a:latin typeface="+mn-ea"/>
                    <a:ea typeface="+mn-ea"/>
                  </a:endParaRPr>
                </a:p>
              </p:txBody>
            </p:sp>
            <p:sp>
              <p:nvSpPr>
                <p:cNvPr id="113" name="Arc 44"/>
                <p:cNvSpPr>
                  <a:spLocks/>
                </p:cNvSpPr>
                <p:nvPr/>
              </p:nvSpPr>
              <p:spPr bwMode="auto">
                <a:xfrm>
                  <a:off x="4302" y="1971"/>
                  <a:ext cx="45" cy="9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a:tailEnd/>
                </a:ln>
              </p:spPr>
              <p:txBody>
                <a:bodyPr wrap="none" anchor="ctr"/>
                <a:lstStyle/>
                <a:p>
                  <a:pPr eaLnBrk="1" fontAlgn="auto" hangingPunct="1">
                    <a:spcBef>
                      <a:spcPts val="0"/>
                    </a:spcBef>
                    <a:spcAft>
                      <a:spcPts val="0"/>
                    </a:spcAft>
                    <a:defRPr/>
                  </a:pPr>
                  <a:endParaRPr lang="zh-CN" altLang="en-US" kern="0">
                    <a:solidFill>
                      <a:sysClr val="windowText" lastClr="000000"/>
                    </a:solidFill>
                    <a:latin typeface="+mn-ea"/>
                    <a:ea typeface="+mn-ea"/>
                  </a:endParaRPr>
                </a:p>
              </p:txBody>
            </p:sp>
          </p:grpSp>
          <p:pic>
            <p:nvPicPr>
              <p:cNvPr id="63" name="Picture 55" descr="其"/>
              <p:cNvPicPr>
                <a:picLocks noChangeAspect="1" noChangeArrowheads="1"/>
              </p:cNvPicPr>
              <p:nvPr/>
            </p:nvPicPr>
            <p:blipFill>
              <a:blip r:embed="rId3" cstate="print">
                <a:extLst>
                  <a:ext uri="{28A0092B-C50C-407E-A947-70E740481C1C}">
                    <a14:useLocalDpi xmlns:a14="http://schemas.microsoft.com/office/drawing/2010/main" val="0"/>
                  </a:ext>
                </a:extLst>
              </a:blip>
              <a:srcRect r="47058"/>
              <a:stretch>
                <a:fillRect/>
              </a:stretch>
            </p:blipFill>
            <p:spPr bwMode="auto">
              <a:xfrm>
                <a:off x="5239" y="395"/>
                <a:ext cx="337" cy="1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Line 58"/>
              <p:cNvSpPr>
                <a:spLocks noChangeShapeType="1"/>
              </p:cNvSpPr>
              <p:nvPr/>
            </p:nvSpPr>
            <p:spPr bwMode="auto">
              <a:xfrm>
                <a:off x="2880" y="1053"/>
                <a:ext cx="136" cy="409"/>
              </a:xfrm>
              <a:prstGeom prst="line">
                <a:avLst/>
              </a:prstGeom>
              <a:noFill/>
              <a:ln w="19050">
                <a:solidFill>
                  <a:srgbClr val="000000"/>
                </a:solidFill>
                <a:miter lim="800000"/>
                <a:headEnd/>
                <a:tailEnd/>
              </a:ln>
            </p:spPr>
            <p:txBody>
              <a:bodyPr wrap="none"/>
              <a:lstStyle/>
              <a:p>
                <a:pPr eaLnBrk="1" fontAlgn="auto" hangingPunct="1">
                  <a:spcBef>
                    <a:spcPts val="0"/>
                  </a:spcBef>
                  <a:spcAft>
                    <a:spcPts val="0"/>
                  </a:spcAft>
                  <a:defRPr/>
                </a:pPr>
                <a:endParaRPr lang="zh-CN" altLang="en-US" kern="0">
                  <a:solidFill>
                    <a:sysClr val="windowText" lastClr="000000"/>
                  </a:solidFill>
                  <a:latin typeface="+mn-ea"/>
                  <a:ea typeface="+mn-ea"/>
                </a:endParaRPr>
              </a:p>
            </p:txBody>
          </p:sp>
          <p:sp>
            <p:nvSpPr>
              <p:cNvPr id="66" name="Line 60"/>
              <p:cNvSpPr>
                <a:spLocks noChangeShapeType="1"/>
              </p:cNvSpPr>
              <p:nvPr/>
            </p:nvSpPr>
            <p:spPr bwMode="auto">
              <a:xfrm flipV="1">
                <a:off x="2608" y="1035"/>
                <a:ext cx="0" cy="182"/>
              </a:xfrm>
              <a:prstGeom prst="line">
                <a:avLst/>
              </a:prstGeom>
              <a:noFill/>
              <a:ln w="9525">
                <a:solidFill>
                  <a:srgbClr val="000000"/>
                </a:solidFill>
                <a:miter lim="800000"/>
                <a:headEnd/>
                <a:tailEnd type="triangle" w="med" len="med"/>
              </a:ln>
            </p:spPr>
            <p:txBody>
              <a:bodyPr wrap="none"/>
              <a:lstStyle/>
              <a:p>
                <a:pPr eaLnBrk="1" fontAlgn="auto" hangingPunct="1">
                  <a:spcBef>
                    <a:spcPts val="0"/>
                  </a:spcBef>
                  <a:spcAft>
                    <a:spcPts val="0"/>
                  </a:spcAft>
                  <a:defRPr/>
                </a:pPr>
                <a:endParaRPr lang="zh-CN" altLang="en-US" kern="0">
                  <a:solidFill>
                    <a:sysClr val="windowText" lastClr="000000"/>
                  </a:solidFill>
                  <a:latin typeface="+mn-ea"/>
                  <a:ea typeface="+mn-ea"/>
                </a:endParaRPr>
              </a:p>
            </p:txBody>
          </p:sp>
          <p:sp>
            <p:nvSpPr>
              <p:cNvPr id="69" name="Line 61"/>
              <p:cNvSpPr>
                <a:spLocks noChangeShapeType="1"/>
              </p:cNvSpPr>
              <p:nvPr/>
            </p:nvSpPr>
            <p:spPr bwMode="auto">
              <a:xfrm>
                <a:off x="2608" y="1362"/>
                <a:ext cx="0" cy="136"/>
              </a:xfrm>
              <a:prstGeom prst="line">
                <a:avLst/>
              </a:prstGeom>
              <a:noFill/>
              <a:ln w="9525">
                <a:solidFill>
                  <a:srgbClr val="000000"/>
                </a:solidFill>
                <a:miter lim="800000"/>
                <a:headEnd/>
                <a:tailEnd type="triangle" w="med" len="med"/>
              </a:ln>
            </p:spPr>
            <p:txBody>
              <a:bodyPr wrap="none"/>
              <a:lstStyle/>
              <a:p>
                <a:pPr eaLnBrk="1" fontAlgn="auto" hangingPunct="1">
                  <a:spcBef>
                    <a:spcPts val="0"/>
                  </a:spcBef>
                  <a:spcAft>
                    <a:spcPts val="0"/>
                  </a:spcAft>
                  <a:defRPr/>
                </a:pPr>
                <a:endParaRPr lang="zh-CN" altLang="en-US" kern="0">
                  <a:solidFill>
                    <a:sysClr val="windowText" lastClr="000000"/>
                  </a:solidFill>
                  <a:latin typeface="+mn-ea"/>
                  <a:ea typeface="+mn-ea"/>
                </a:endParaRPr>
              </a:p>
            </p:txBody>
          </p:sp>
        </p:grpSp>
        <mc:AlternateContent xmlns:mc="http://schemas.openxmlformats.org/markup-compatibility/2006" xmlns:a14="http://schemas.microsoft.com/office/drawing/2010/main">
          <mc:Choice Requires="a14">
            <p:sp>
              <p:nvSpPr>
                <p:cNvPr id="75" name="矩形 74"/>
                <p:cNvSpPr/>
                <p:nvPr/>
              </p:nvSpPr>
              <p:spPr>
                <a:xfrm>
                  <a:off x="4119468" y="2196961"/>
                  <a:ext cx="53572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𝐵</m:t>
                        </m:r>
                      </m:oMath>
                    </m:oMathPara>
                  </a14:m>
                  <a:endParaRPr lang="zh-CN" altLang="en-US" sz="2800" dirty="0">
                    <a:solidFill>
                      <a:srgbClr val="0000FF"/>
                    </a:solidFill>
                    <a:latin typeface="+mn-ea"/>
                    <a:ea typeface="+mn-ea"/>
                  </a:endParaRPr>
                </a:p>
              </p:txBody>
            </p:sp>
          </mc:Choice>
          <mc:Fallback xmlns="">
            <p:sp>
              <p:nvSpPr>
                <p:cNvPr id="75" name="矩形 74"/>
                <p:cNvSpPr>
                  <a:spLocks noRot="1" noChangeAspect="1" noMove="1" noResize="1" noEditPoints="1" noAdjustHandles="1" noChangeArrowheads="1" noChangeShapeType="1" noTextEdit="1"/>
                </p:cNvSpPr>
                <p:nvPr/>
              </p:nvSpPr>
              <p:spPr>
                <a:xfrm>
                  <a:off x="4119468" y="2196961"/>
                  <a:ext cx="535724"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p:cNvSpPr/>
                <p:nvPr/>
              </p:nvSpPr>
              <p:spPr>
                <a:xfrm>
                  <a:off x="4113579" y="977394"/>
                  <a:ext cx="52161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𝐴</m:t>
                        </m:r>
                      </m:oMath>
                    </m:oMathPara>
                  </a14:m>
                  <a:endParaRPr lang="zh-CN" altLang="en-US" sz="2800" dirty="0">
                    <a:solidFill>
                      <a:srgbClr val="0000FF"/>
                    </a:solidFill>
                    <a:latin typeface="+mn-ea"/>
                    <a:ea typeface="+mn-ea"/>
                  </a:endParaRPr>
                </a:p>
              </p:txBody>
            </p:sp>
          </mc:Choice>
          <mc:Fallback xmlns="">
            <p:sp>
              <p:nvSpPr>
                <p:cNvPr id="77" name="矩形 76"/>
                <p:cNvSpPr>
                  <a:spLocks noRot="1" noChangeAspect="1" noMove="1" noResize="1" noEditPoints="1" noAdjustHandles="1" noChangeArrowheads="1" noChangeShapeType="1" noTextEdit="1"/>
                </p:cNvSpPr>
                <p:nvPr/>
              </p:nvSpPr>
              <p:spPr>
                <a:xfrm>
                  <a:off x="4113579" y="977394"/>
                  <a:ext cx="521618"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p:cNvSpPr/>
                <p:nvPr/>
              </p:nvSpPr>
              <p:spPr>
                <a:xfrm>
                  <a:off x="5252410" y="1075721"/>
                  <a:ext cx="5029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mn-ea"/>
                          </a:rPr>
                          <m:t>𝜃</m:t>
                        </m:r>
                      </m:oMath>
                    </m:oMathPara>
                  </a14:m>
                  <a:endParaRPr lang="zh-CN" altLang="en-US" sz="2800" dirty="0">
                    <a:solidFill>
                      <a:srgbClr val="0000FF"/>
                    </a:solidFill>
                    <a:latin typeface="+mn-ea"/>
                    <a:ea typeface="+mn-ea"/>
                  </a:endParaRPr>
                </a:p>
              </p:txBody>
            </p:sp>
          </mc:Choice>
          <mc:Fallback xmlns="">
            <p:sp>
              <p:nvSpPr>
                <p:cNvPr id="78" name="矩形 77"/>
                <p:cNvSpPr>
                  <a:spLocks noRot="1" noChangeAspect="1" noMove="1" noResize="1" noEditPoints="1" noAdjustHandles="1" noChangeArrowheads="1" noChangeShapeType="1" noTextEdit="1"/>
                </p:cNvSpPr>
                <p:nvPr/>
              </p:nvSpPr>
              <p:spPr>
                <a:xfrm>
                  <a:off x="5252410" y="1075721"/>
                  <a:ext cx="502958"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p:cNvSpPr/>
                <p:nvPr/>
              </p:nvSpPr>
              <p:spPr>
                <a:xfrm>
                  <a:off x="7822237" y="502445"/>
                  <a:ext cx="52206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𝑃</m:t>
                        </m:r>
                      </m:oMath>
                    </m:oMathPara>
                  </a14:m>
                  <a:endParaRPr lang="zh-CN" altLang="en-US" sz="2800" dirty="0">
                    <a:solidFill>
                      <a:srgbClr val="0000FF"/>
                    </a:solidFill>
                    <a:latin typeface="+mn-ea"/>
                    <a:ea typeface="+mn-ea"/>
                  </a:endParaRPr>
                </a:p>
              </p:txBody>
            </p:sp>
          </mc:Choice>
          <mc:Fallback xmlns="">
            <p:sp>
              <p:nvSpPr>
                <p:cNvPr id="80" name="矩形 79"/>
                <p:cNvSpPr>
                  <a:spLocks noRot="1" noChangeAspect="1" noMove="1" noResize="1" noEditPoints="1" noAdjustHandles="1" noChangeArrowheads="1" noChangeShapeType="1" noTextEdit="1"/>
                </p:cNvSpPr>
                <p:nvPr/>
              </p:nvSpPr>
              <p:spPr>
                <a:xfrm>
                  <a:off x="7822237" y="502445"/>
                  <a:ext cx="522066"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p:cNvSpPr/>
                <p:nvPr/>
              </p:nvSpPr>
              <p:spPr>
                <a:xfrm>
                  <a:off x="7852353" y="1337331"/>
                  <a:ext cx="455422"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𝑂</m:t>
                        </m:r>
                      </m:oMath>
                    </m:oMathPara>
                  </a14:m>
                  <a:endParaRPr lang="zh-CN" altLang="en-US" sz="2800" dirty="0">
                    <a:solidFill>
                      <a:srgbClr val="0000FF"/>
                    </a:solidFill>
                    <a:latin typeface="+mn-ea"/>
                    <a:ea typeface="+mn-ea"/>
                  </a:endParaRPr>
                </a:p>
              </p:txBody>
            </p:sp>
          </mc:Choice>
          <mc:Fallback xmlns="">
            <p:sp>
              <p:nvSpPr>
                <p:cNvPr id="81" name="矩形 80"/>
                <p:cNvSpPr>
                  <a:spLocks noRot="1" noChangeAspect="1" noMove="1" noResize="1" noEditPoints="1" noAdjustHandles="1" noChangeArrowheads="1" noChangeShapeType="1" noTextEdit="1"/>
                </p:cNvSpPr>
                <p:nvPr/>
              </p:nvSpPr>
              <p:spPr>
                <a:xfrm>
                  <a:off x="7852353" y="1337331"/>
                  <a:ext cx="455422"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矩形 82"/>
                <p:cNvSpPr/>
                <p:nvPr/>
              </p:nvSpPr>
              <p:spPr>
                <a:xfrm>
                  <a:off x="6265319" y="1061988"/>
                  <a:ext cx="5029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mn-ea"/>
                          </a:rPr>
                          <m:t>𝜃</m:t>
                        </m:r>
                      </m:oMath>
                    </m:oMathPara>
                  </a14:m>
                  <a:endParaRPr lang="zh-CN" altLang="en-US" sz="2800" dirty="0">
                    <a:solidFill>
                      <a:srgbClr val="0000FF"/>
                    </a:solidFill>
                    <a:latin typeface="+mn-ea"/>
                    <a:ea typeface="+mn-ea"/>
                  </a:endParaRPr>
                </a:p>
              </p:txBody>
            </p:sp>
          </mc:Choice>
          <mc:Fallback xmlns="">
            <p:sp>
              <p:nvSpPr>
                <p:cNvPr id="83" name="矩形 82"/>
                <p:cNvSpPr>
                  <a:spLocks noRot="1" noChangeAspect="1" noMove="1" noResize="1" noEditPoints="1" noAdjustHandles="1" noChangeArrowheads="1" noChangeShapeType="1" noTextEdit="1"/>
                </p:cNvSpPr>
                <p:nvPr/>
              </p:nvSpPr>
              <p:spPr>
                <a:xfrm>
                  <a:off x="6265319" y="1061988"/>
                  <a:ext cx="502958"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p:cNvSpPr/>
                <p:nvPr/>
              </p:nvSpPr>
              <p:spPr>
                <a:xfrm flipH="1">
                  <a:off x="7874304" y="824641"/>
                  <a:ext cx="444069"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𝑥</m:t>
                        </m:r>
                      </m:oMath>
                    </m:oMathPara>
                  </a14:m>
                  <a:endParaRPr lang="zh-CN" altLang="en-US" sz="2800" dirty="0">
                    <a:solidFill>
                      <a:srgbClr val="0000FF"/>
                    </a:solidFill>
                    <a:latin typeface="+mn-ea"/>
                    <a:ea typeface="+mn-ea"/>
                  </a:endParaRPr>
                </a:p>
              </p:txBody>
            </p:sp>
          </mc:Choice>
          <mc:Fallback xmlns="">
            <p:sp>
              <p:nvSpPr>
                <p:cNvPr id="87" name="矩形 86"/>
                <p:cNvSpPr>
                  <a:spLocks noRot="1" noChangeAspect="1" noMove="1" noResize="1" noEditPoints="1" noAdjustHandles="1" noChangeArrowheads="1" noChangeShapeType="1" noTextEdit="1"/>
                </p:cNvSpPr>
                <p:nvPr/>
              </p:nvSpPr>
              <p:spPr>
                <a:xfrm flipH="1">
                  <a:off x="7874304" y="824641"/>
                  <a:ext cx="444069"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p:cNvSpPr/>
                <p:nvPr/>
              </p:nvSpPr>
              <p:spPr>
                <a:xfrm>
                  <a:off x="3416053" y="1347861"/>
                  <a:ext cx="49962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oMath>
                    </m:oMathPara>
                  </a14:m>
                  <a:endParaRPr lang="zh-CN" altLang="en-US" sz="2800" dirty="0">
                    <a:solidFill>
                      <a:srgbClr val="0000FF"/>
                    </a:solidFill>
                    <a:latin typeface="+mn-ea"/>
                    <a:ea typeface="+mn-ea"/>
                  </a:endParaRPr>
                </a:p>
              </p:txBody>
            </p:sp>
          </mc:Choice>
          <mc:Fallback xmlns="">
            <p:sp>
              <p:nvSpPr>
                <p:cNvPr id="88" name="矩形 87"/>
                <p:cNvSpPr>
                  <a:spLocks noRot="1" noChangeAspect="1" noMove="1" noResize="1" noEditPoints="1" noAdjustHandles="1" noChangeArrowheads="1" noChangeShapeType="1" noTextEdit="1"/>
                </p:cNvSpPr>
                <p:nvPr/>
              </p:nvSpPr>
              <p:spPr>
                <a:xfrm>
                  <a:off x="3416053" y="1347861"/>
                  <a:ext cx="499624"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p:cNvSpPr/>
                <p:nvPr/>
              </p:nvSpPr>
              <p:spPr>
                <a:xfrm>
                  <a:off x="6672457" y="1861784"/>
                  <a:ext cx="49814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𝑓</m:t>
                        </m:r>
                      </m:oMath>
                    </m:oMathPara>
                  </a14:m>
                  <a:endParaRPr lang="zh-CN" altLang="en-US" sz="2800" dirty="0">
                    <a:solidFill>
                      <a:srgbClr val="0000FF"/>
                    </a:solidFill>
                    <a:latin typeface="+mn-ea"/>
                    <a:ea typeface="+mn-ea"/>
                  </a:endParaRPr>
                </a:p>
              </p:txBody>
            </p:sp>
          </mc:Choice>
          <mc:Fallback xmlns="">
            <p:sp>
              <p:nvSpPr>
                <p:cNvPr id="89" name="矩形 88"/>
                <p:cNvSpPr>
                  <a:spLocks noRot="1" noChangeAspect="1" noMove="1" noResize="1" noEditPoints="1" noAdjustHandles="1" noChangeArrowheads="1" noChangeShapeType="1" noTextEdit="1"/>
                </p:cNvSpPr>
                <p:nvPr/>
              </p:nvSpPr>
              <p:spPr>
                <a:xfrm>
                  <a:off x="6672457" y="1861784"/>
                  <a:ext cx="498149" cy="523220"/>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92" name="矩形 91"/>
              <p:cNvSpPr/>
              <p:nvPr/>
            </p:nvSpPr>
            <p:spPr>
              <a:xfrm>
                <a:off x="3123482" y="2815801"/>
                <a:ext cx="4997650" cy="9058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func>
                        <m:funcPr>
                          <m:ctrlPr>
                            <a:rPr lang="en-US" altLang="zh-CN" sz="2800" b="0" i="1" smtClean="0">
                              <a:solidFill>
                                <a:srgbClr val="0000FF"/>
                              </a:solidFill>
                              <a:latin typeface="Cambria Math"/>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r>
                            <a:rPr lang="zh-CN" altLang="en-US" sz="2800" b="0" i="1" smtClean="0">
                              <a:solidFill>
                                <a:srgbClr val="0000FF"/>
                              </a:solidFill>
                              <a:latin typeface="Cambria Math" panose="02040503050406030204" pitchFamily="18" charset="0"/>
                              <a:ea typeface="+mn-ea"/>
                            </a:rPr>
                            <m:t>𝜃</m:t>
                          </m:r>
                        </m:e>
                      </m:func>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𝑎</m:t>
                      </m:r>
                      <m:func>
                        <m:funcPr>
                          <m:ctrlPr>
                            <a:rPr lang="en-US" altLang="zh-CN" sz="2800" b="0" i="1" smtClean="0">
                              <a:solidFill>
                                <a:srgbClr val="0000FF"/>
                              </a:solidFill>
                              <a:latin typeface="Cambria Math"/>
                              <a:ea typeface="+mn-ea"/>
                            </a:rPr>
                          </m:ctrlPr>
                        </m:funcPr>
                        <m:fName>
                          <m:r>
                            <m:rPr>
                              <m:sty m:val="p"/>
                            </m:rPr>
                            <a:rPr lang="en-US" altLang="zh-CN" sz="2800" b="0" i="0" smtClean="0">
                              <a:solidFill>
                                <a:srgbClr val="0000FF"/>
                              </a:solidFill>
                              <a:latin typeface="Cambria Math" panose="02040503050406030204" pitchFamily="18" charset="0"/>
                              <a:ea typeface="+mn-ea"/>
                            </a:rPr>
                            <m:t>tan</m:t>
                          </m:r>
                        </m:fName>
                        <m:e>
                          <m:r>
                            <a:rPr lang="zh-CN" altLang="en-US" sz="2800" i="1">
                              <a:solidFill>
                                <a:srgbClr val="0000FF"/>
                              </a:solidFill>
                              <a:latin typeface="Cambria Math" panose="02040503050406030204" pitchFamily="18" charset="0"/>
                              <a:ea typeface="+mn-ea"/>
                            </a:rPr>
                            <m:t>𝜃</m:t>
                          </m:r>
                        </m:e>
                      </m:func>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𝑎</m:t>
                      </m:r>
                      <m:f>
                        <m:fPr>
                          <m:ctrlPr>
                            <a:rPr lang="en-US" altLang="zh-CN" sz="2800" b="0" i="1" smtClean="0">
                              <a:solidFill>
                                <a:srgbClr val="0000FF"/>
                              </a:solidFill>
                              <a:latin typeface="Cambria Math"/>
                              <a:ea typeface="+mn-ea"/>
                            </a:rPr>
                          </m:ctrlPr>
                        </m:fPr>
                        <m:num>
                          <m:sSub>
                            <m:sSubPr>
                              <m:ctrlPr>
                                <a:rPr lang="en-US" altLang="zh-CN" sz="2800" i="1">
                                  <a:solidFill>
                                    <a:srgbClr val="0000FF"/>
                                  </a:solidFill>
                                  <a:latin typeface="Cambria Math"/>
                                  <a:ea typeface="+mn-ea"/>
                                </a:rPr>
                              </m:ctrlPr>
                            </m:sSubPr>
                            <m:e>
                              <m:r>
                                <a:rPr lang="en-US" altLang="zh-CN" sz="2800" i="1">
                                  <a:solidFill>
                                    <a:srgbClr val="0000FF"/>
                                  </a:solidFill>
                                  <a:latin typeface="Cambria Math" panose="02040503050406030204" pitchFamily="18" charset="0"/>
                                  <a:ea typeface="+mn-ea"/>
                                </a:rPr>
                                <m:t>𝑥</m:t>
                              </m:r>
                            </m:e>
                            <m:sub>
                              <m:r>
                                <a:rPr lang="en-US" altLang="zh-CN" sz="2800" b="0" i="1" smtClean="0">
                                  <a:solidFill>
                                    <a:srgbClr val="0000FF"/>
                                  </a:solidFill>
                                  <a:latin typeface="Cambria Math" panose="02040503050406030204" pitchFamily="18" charset="0"/>
                                  <a:ea typeface="+mn-ea"/>
                                </a:rPr>
                                <m:t>𝑘</m:t>
                              </m:r>
                            </m:sub>
                          </m:sSub>
                        </m:num>
                        <m:den>
                          <m:r>
                            <a:rPr lang="en-US" altLang="zh-CN" sz="2800" b="0" i="1" smtClean="0">
                              <a:solidFill>
                                <a:srgbClr val="0000FF"/>
                              </a:solidFill>
                              <a:latin typeface="Cambria Math" panose="02040503050406030204" pitchFamily="18" charset="0"/>
                              <a:ea typeface="+mn-ea"/>
                            </a:rPr>
                            <m:t>𝑓</m:t>
                          </m:r>
                        </m:den>
                      </m:f>
                      <m:r>
                        <a:rPr lang="en-US" altLang="zh-CN" sz="2800" i="1">
                          <a:solidFill>
                            <a:srgbClr val="0000FF"/>
                          </a:solidFill>
                          <a:latin typeface="Cambria Math" panose="02040503050406030204" pitchFamily="18" charset="0"/>
                          <a:ea typeface="+mn-ea"/>
                        </a:rPr>
                        <m:t>=</m:t>
                      </m:r>
                      <m:r>
                        <a:rPr lang="en-US" altLang="zh-CN" sz="280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𝑘</m:t>
                      </m:r>
                      <m:r>
                        <m:rPr>
                          <m:sty m:val="p"/>
                        </m:rPr>
                        <a:rPr lang="el-GR" altLang="zh-CN" sz="2800" i="1">
                          <a:solidFill>
                            <a:srgbClr val="0000FF"/>
                          </a:solidFill>
                          <a:latin typeface="Cambria Math" panose="02040503050406030204" pitchFamily="18" charset="0"/>
                          <a:ea typeface="+mn-ea"/>
                        </a:rPr>
                        <m:t>λ</m:t>
                      </m:r>
                    </m:oMath>
                  </m:oMathPara>
                </a14:m>
                <a:endParaRPr lang="zh-CN" altLang="en-US" sz="2800" i="1" dirty="0">
                  <a:solidFill>
                    <a:srgbClr val="0000FF"/>
                  </a:solidFill>
                  <a:latin typeface="+mn-ea"/>
                  <a:ea typeface="+mn-ea"/>
                </a:endParaRPr>
              </a:p>
            </p:txBody>
          </p:sp>
        </mc:Choice>
        <mc:Fallback xmlns="">
          <p:sp>
            <p:nvSpPr>
              <p:cNvPr id="92" name="矩形 91"/>
              <p:cNvSpPr>
                <a:spLocks noRot="1" noChangeAspect="1" noMove="1" noResize="1" noEditPoints="1" noAdjustHandles="1" noChangeArrowheads="1" noChangeShapeType="1" noTextEdit="1"/>
              </p:cNvSpPr>
              <p:nvPr/>
            </p:nvSpPr>
            <p:spPr>
              <a:xfrm>
                <a:off x="3123482" y="2815801"/>
                <a:ext cx="4997650" cy="905825"/>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p:cNvSpPr/>
              <p:nvPr/>
            </p:nvSpPr>
            <p:spPr>
              <a:xfrm>
                <a:off x="3123482" y="4497610"/>
                <a:ext cx="6214842" cy="9861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func>
                        <m:funcPr>
                          <m:ctrlPr>
                            <a:rPr lang="en-US" altLang="zh-CN" sz="2800" b="0" i="1" smtClean="0">
                              <a:solidFill>
                                <a:srgbClr val="0000FF"/>
                              </a:solidFill>
                              <a:latin typeface="Cambria Math"/>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r>
                            <a:rPr lang="zh-CN" altLang="en-US" sz="2800" b="0" i="1" smtClean="0">
                              <a:solidFill>
                                <a:srgbClr val="0000FF"/>
                              </a:solidFill>
                              <a:latin typeface="Cambria Math" panose="02040503050406030204" pitchFamily="18" charset="0"/>
                              <a:ea typeface="+mn-ea"/>
                            </a:rPr>
                            <m:t>𝜃</m:t>
                          </m:r>
                        </m:e>
                      </m:func>
                      <m:r>
                        <a:rPr lang="en-US" altLang="zh-CN" sz="2800" i="1">
                          <a:solidFill>
                            <a:srgbClr val="0000FF"/>
                          </a:solidFill>
                          <a:latin typeface="Cambria Math" panose="02040503050406030204" pitchFamily="18" charset="0"/>
                          <a:ea typeface="+mn-ea"/>
                        </a:rPr>
                        <m:t>=</m:t>
                      </m:r>
                      <m:r>
                        <a:rPr lang="en-US" altLang="zh-CN" sz="2800" i="1">
                          <a:solidFill>
                            <a:srgbClr val="0000FF"/>
                          </a:solidFill>
                          <a:latin typeface="Cambria Math" panose="02040503050406030204" pitchFamily="18" charset="0"/>
                          <a:ea typeface="+mn-ea"/>
                        </a:rPr>
                        <m:t>𝑎</m:t>
                      </m:r>
                      <m:func>
                        <m:funcPr>
                          <m:ctrlPr>
                            <a:rPr lang="en-US" altLang="zh-CN" sz="2800" i="1">
                              <a:solidFill>
                                <a:srgbClr val="0000FF"/>
                              </a:solidFill>
                              <a:latin typeface="Cambria Math"/>
                              <a:ea typeface="+mn-ea"/>
                            </a:rPr>
                          </m:ctrlPr>
                        </m:funcPr>
                        <m:fName>
                          <m:r>
                            <m:rPr>
                              <m:sty m:val="p"/>
                            </m:rPr>
                            <a:rPr lang="en-US" altLang="zh-CN" sz="2800">
                              <a:solidFill>
                                <a:srgbClr val="0000FF"/>
                              </a:solidFill>
                              <a:latin typeface="Cambria Math" panose="02040503050406030204" pitchFamily="18" charset="0"/>
                              <a:ea typeface="+mn-ea"/>
                            </a:rPr>
                            <m:t>tan</m:t>
                          </m:r>
                        </m:fName>
                        <m:e>
                          <m:r>
                            <a:rPr lang="zh-CN" altLang="en-US" sz="2800" i="1">
                              <a:solidFill>
                                <a:srgbClr val="0000FF"/>
                              </a:solidFill>
                              <a:latin typeface="Cambria Math" panose="02040503050406030204" pitchFamily="18" charset="0"/>
                              <a:ea typeface="+mn-ea"/>
                            </a:rPr>
                            <m:t>𝜃</m:t>
                          </m:r>
                        </m:e>
                      </m:func>
                      <m:r>
                        <a:rPr lang="en-US" altLang="zh-CN" sz="2800" i="1">
                          <a:solidFill>
                            <a:srgbClr val="0000FF"/>
                          </a:solidFill>
                          <a:latin typeface="Cambria Math" panose="02040503050406030204" pitchFamily="18" charset="0"/>
                          <a:ea typeface="+mn-ea"/>
                        </a:rPr>
                        <m:t>=</m:t>
                      </m:r>
                      <m:r>
                        <a:rPr lang="en-US" altLang="zh-CN" sz="2800" i="1">
                          <a:solidFill>
                            <a:srgbClr val="0000FF"/>
                          </a:solidFill>
                          <a:latin typeface="Cambria Math" panose="02040503050406030204" pitchFamily="18" charset="0"/>
                          <a:ea typeface="+mn-ea"/>
                        </a:rPr>
                        <m:t>𝑎</m:t>
                      </m:r>
                      <m:f>
                        <m:fPr>
                          <m:ctrlPr>
                            <a:rPr lang="en-US" altLang="zh-CN" sz="2800" i="1">
                              <a:solidFill>
                                <a:srgbClr val="0000FF"/>
                              </a:solidFill>
                              <a:latin typeface="Cambria Math"/>
                              <a:ea typeface="+mn-ea"/>
                            </a:rPr>
                          </m:ctrlPr>
                        </m:fPr>
                        <m:num>
                          <m:sSub>
                            <m:sSubPr>
                              <m:ctrlPr>
                                <a:rPr lang="en-US" altLang="zh-CN" sz="2800" i="1">
                                  <a:solidFill>
                                    <a:srgbClr val="0000FF"/>
                                  </a:solidFill>
                                  <a:latin typeface="Cambria Math"/>
                                  <a:ea typeface="+mn-ea"/>
                                </a:rPr>
                              </m:ctrlPr>
                            </m:sSubPr>
                            <m:e>
                              <m:r>
                                <a:rPr lang="en-US" altLang="zh-CN" sz="2800" i="1">
                                  <a:solidFill>
                                    <a:srgbClr val="0000FF"/>
                                  </a:solidFill>
                                  <a:latin typeface="Cambria Math" panose="02040503050406030204" pitchFamily="18" charset="0"/>
                                  <a:ea typeface="+mn-ea"/>
                                </a:rPr>
                                <m:t>𝑥</m:t>
                              </m:r>
                            </m:e>
                            <m:sub>
                              <m:r>
                                <a:rPr lang="en-US" altLang="zh-CN" sz="2800" i="1">
                                  <a:solidFill>
                                    <a:srgbClr val="0000FF"/>
                                  </a:solidFill>
                                  <a:latin typeface="Cambria Math" panose="02040503050406030204" pitchFamily="18" charset="0"/>
                                  <a:ea typeface="+mn-ea"/>
                                </a:rPr>
                                <m:t>𝑘</m:t>
                              </m:r>
                            </m:sub>
                          </m:sSub>
                        </m:num>
                        <m:den>
                          <m:r>
                            <a:rPr lang="en-US" altLang="zh-CN" sz="2800" i="1">
                              <a:solidFill>
                                <a:srgbClr val="0000FF"/>
                              </a:solidFill>
                              <a:latin typeface="Cambria Math" panose="02040503050406030204" pitchFamily="18" charset="0"/>
                              <a:ea typeface="+mn-ea"/>
                            </a:rPr>
                            <m:t>𝑓</m:t>
                          </m:r>
                        </m:den>
                      </m:f>
                      <m:r>
                        <a:rPr lang="en-US" altLang="zh-CN" sz="2800" b="0" i="1" smtClean="0">
                          <a:solidFill>
                            <a:srgbClr val="0000FF"/>
                          </a:solidFill>
                          <a:latin typeface="Cambria Math" panose="02040503050406030204" pitchFamily="18" charset="0"/>
                          <a:ea typeface="+mn-ea"/>
                        </a:rPr>
                        <m:t>=±</m:t>
                      </m:r>
                      <m:d>
                        <m:dPr>
                          <m:ctrlPr>
                            <a:rPr lang="en-US" altLang="zh-CN" sz="2800" b="0" i="1" smtClean="0">
                              <a:solidFill>
                                <a:srgbClr val="0000FF"/>
                              </a:solidFill>
                              <a:latin typeface="Cambria Math"/>
                              <a:ea typeface="+mn-ea"/>
                            </a:rPr>
                          </m:ctrlPr>
                        </m:dPr>
                        <m:e>
                          <m:r>
                            <a:rPr lang="en-US" altLang="zh-CN" sz="2800" b="0" i="1" smtClean="0">
                              <a:solidFill>
                                <a:srgbClr val="0000FF"/>
                              </a:solidFill>
                              <a:latin typeface="Cambria Math" panose="02040503050406030204" pitchFamily="18" charset="0"/>
                              <a:ea typeface="+mn-ea"/>
                            </a:rPr>
                            <m:t>2</m:t>
                          </m:r>
                          <m:r>
                            <a:rPr lang="en-US" altLang="zh-CN" sz="2800" b="0" i="1" smtClean="0">
                              <a:solidFill>
                                <a:srgbClr val="0000FF"/>
                              </a:solidFill>
                              <a:latin typeface="Cambria Math" panose="02040503050406030204" pitchFamily="18" charset="0"/>
                              <a:ea typeface="+mn-ea"/>
                            </a:rPr>
                            <m:t>𝑘</m:t>
                          </m:r>
                          <m:r>
                            <a:rPr lang="en-US" altLang="zh-CN" sz="2800" b="0" i="1" smtClean="0">
                              <a:solidFill>
                                <a:srgbClr val="0000FF"/>
                              </a:solidFill>
                              <a:latin typeface="Cambria Math" panose="02040503050406030204" pitchFamily="18" charset="0"/>
                              <a:ea typeface="+mn-ea"/>
                            </a:rPr>
                            <m:t>+1</m:t>
                          </m:r>
                        </m:e>
                      </m:d>
                      <m:f>
                        <m:fPr>
                          <m:ctrlPr>
                            <a:rPr lang="en-US" altLang="zh-CN" sz="2800" b="0" i="1" smtClean="0">
                              <a:solidFill>
                                <a:srgbClr val="0000FF"/>
                              </a:solidFill>
                              <a:latin typeface="Cambria Math"/>
                              <a:ea typeface="+mn-ea"/>
                            </a:rPr>
                          </m:ctrlPr>
                        </m:fPr>
                        <m:num>
                          <m:r>
                            <m:rPr>
                              <m:sty m:val="p"/>
                            </m:rPr>
                            <a:rPr lang="el-GR" altLang="zh-CN" sz="2800" i="1">
                              <a:solidFill>
                                <a:srgbClr val="0000FF"/>
                              </a:solidFill>
                              <a:latin typeface="Cambria Math" panose="02040503050406030204" pitchFamily="18" charset="0"/>
                              <a:ea typeface="+mn-ea"/>
                            </a:rPr>
                            <m:t>λ</m:t>
                          </m:r>
                        </m:num>
                        <m:den>
                          <m:r>
                            <a:rPr lang="en-US" altLang="zh-CN" sz="2800" b="0" i="1" smtClean="0">
                              <a:solidFill>
                                <a:srgbClr val="0000FF"/>
                              </a:solidFill>
                              <a:latin typeface="Cambria Math" panose="02040503050406030204" pitchFamily="18" charset="0"/>
                              <a:ea typeface="+mn-ea"/>
                            </a:rPr>
                            <m:t>2</m:t>
                          </m:r>
                        </m:den>
                      </m:f>
                    </m:oMath>
                  </m:oMathPara>
                </a14:m>
                <a:endParaRPr lang="zh-CN" altLang="en-US" sz="2800" i="1" dirty="0">
                  <a:solidFill>
                    <a:srgbClr val="0000FF"/>
                  </a:solidFill>
                  <a:latin typeface="+mn-ea"/>
                  <a:ea typeface="+mn-ea"/>
                </a:endParaRPr>
              </a:p>
            </p:txBody>
          </p:sp>
        </mc:Choice>
        <mc:Fallback xmlns="">
          <p:sp>
            <p:nvSpPr>
              <p:cNvPr id="93" name="矩形 92"/>
              <p:cNvSpPr>
                <a:spLocks noRot="1" noChangeAspect="1" noMove="1" noResize="1" noEditPoints="1" noAdjustHandles="1" noChangeArrowheads="1" noChangeShapeType="1" noTextEdit="1"/>
              </p:cNvSpPr>
              <p:nvPr/>
            </p:nvSpPr>
            <p:spPr>
              <a:xfrm>
                <a:off x="3123482" y="4497610"/>
                <a:ext cx="6214842" cy="986104"/>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矩形 93"/>
              <p:cNvSpPr/>
              <p:nvPr/>
            </p:nvSpPr>
            <p:spPr>
              <a:xfrm>
                <a:off x="4384123" y="3546051"/>
                <a:ext cx="2028504" cy="9114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a:ea typeface="+mn-ea"/>
                            </a:rPr>
                          </m:ctrlPr>
                        </m:sSubPr>
                        <m:e>
                          <m:r>
                            <a:rPr lang="en-US" altLang="zh-CN" sz="2800" i="1">
                              <a:solidFill>
                                <a:srgbClr val="FF0000"/>
                              </a:solidFill>
                              <a:latin typeface="Cambria Math" panose="02040503050406030204" pitchFamily="18" charset="0"/>
                              <a:ea typeface="+mn-ea"/>
                            </a:rPr>
                            <m:t>𝑥</m:t>
                          </m:r>
                        </m:e>
                        <m:sub>
                          <m:r>
                            <a:rPr lang="en-US" altLang="zh-CN" sz="2800" i="1">
                              <a:solidFill>
                                <a:srgbClr val="FF0000"/>
                              </a:solidFill>
                              <a:latin typeface="Cambria Math" panose="02040503050406030204" pitchFamily="18" charset="0"/>
                              <a:ea typeface="+mn-ea"/>
                            </a:rPr>
                            <m:t>𝑘</m:t>
                          </m:r>
                        </m:sub>
                      </m:sSub>
                      <m:r>
                        <a:rPr lang="en-US" altLang="zh-CN" sz="2800" i="1">
                          <a:solidFill>
                            <a:srgbClr val="FF0000"/>
                          </a:solidFill>
                          <a:latin typeface="Cambria Math" panose="02040503050406030204" pitchFamily="18" charset="0"/>
                          <a:ea typeface="+mn-ea"/>
                        </a:rPr>
                        <m:t>=</m:t>
                      </m:r>
                      <m:r>
                        <a:rPr lang="en-US" altLang="zh-CN" sz="2800" i="1" smtClean="0">
                          <a:solidFill>
                            <a:srgbClr val="FF0000"/>
                          </a:solidFill>
                          <a:latin typeface="Cambria Math" panose="02040503050406030204" pitchFamily="18" charset="0"/>
                          <a:ea typeface="+mn-ea"/>
                        </a:rPr>
                        <m:t>±</m:t>
                      </m:r>
                      <m:f>
                        <m:fPr>
                          <m:ctrlPr>
                            <a:rPr lang="en-US" altLang="zh-CN" sz="2800" i="1">
                              <a:solidFill>
                                <a:srgbClr val="FF0000"/>
                              </a:solidFill>
                              <a:latin typeface="Cambria Math"/>
                              <a:ea typeface="+mn-ea"/>
                            </a:rPr>
                          </m:ctrlPr>
                        </m:fPr>
                        <m:num>
                          <m:r>
                            <a:rPr lang="en-US" altLang="zh-CN" sz="2800" i="1">
                              <a:solidFill>
                                <a:srgbClr val="FF0000"/>
                              </a:solidFill>
                              <a:latin typeface="Cambria Math" panose="02040503050406030204" pitchFamily="18" charset="0"/>
                              <a:ea typeface="+mn-ea"/>
                            </a:rPr>
                            <m:t>𝑘</m:t>
                          </m:r>
                          <m:r>
                            <m:rPr>
                              <m:sty m:val="p"/>
                            </m:rPr>
                            <a:rPr lang="el-GR" altLang="zh-CN" sz="2800" i="1">
                              <a:solidFill>
                                <a:srgbClr val="FF0000"/>
                              </a:solidFill>
                              <a:latin typeface="Cambria Math" panose="02040503050406030204" pitchFamily="18" charset="0"/>
                              <a:ea typeface="+mn-ea"/>
                            </a:rPr>
                            <m:t>λ</m:t>
                          </m:r>
                          <m:r>
                            <a:rPr lang="en-US" altLang="zh-CN" sz="2800" b="0" i="1" smtClean="0">
                              <a:solidFill>
                                <a:srgbClr val="FF0000"/>
                              </a:solidFill>
                              <a:latin typeface="Cambria Math" panose="02040503050406030204" pitchFamily="18" charset="0"/>
                              <a:ea typeface="+mn-ea"/>
                            </a:rPr>
                            <m:t>𝑓</m:t>
                          </m:r>
                        </m:num>
                        <m:den>
                          <m:r>
                            <a:rPr lang="en-US" altLang="zh-CN" sz="2800" b="0" i="1" smtClean="0">
                              <a:solidFill>
                                <a:srgbClr val="FF0000"/>
                              </a:solidFill>
                              <a:latin typeface="Cambria Math" panose="02040503050406030204" pitchFamily="18" charset="0"/>
                              <a:ea typeface="+mn-ea"/>
                            </a:rPr>
                            <m:t>𝑎</m:t>
                          </m:r>
                        </m:den>
                      </m:f>
                    </m:oMath>
                  </m:oMathPara>
                </a14:m>
                <a:endParaRPr lang="zh-CN" altLang="en-US" sz="2800" i="1" dirty="0">
                  <a:solidFill>
                    <a:srgbClr val="FF0000"/>
                  </a:solidFill>
                  <a:latin typeface="+mn-ea"/>
                  <a:ea typeface="+mn-ea"/>
                </a:endParaRPr>
              </a:p>
            </p:txBody>
          </p:sp>
        </mc:Choice>
        <mc:Fallback xmlns="">
          <p:sp>
            <p:nvSpPr>
              <p:cNvPr id="94" name="矩形 93"/>
              <p:cNvSpPr>
                <a:spLocks noRot="1" noChangeAspect="1" noMove="1" noResize="1" noEditPoints="1" noAdjustHandles="1" noChangeArrowheads="1" noChangeShapeType="1" noTextEdit="1"/>
              </p:cNvSpPr>
              <p:nvPr/>
            </p:nvSpPr>
            <p:spPr>
              <a:xfrm>
                <a:off x="4384123" y="3546051"/>
                <a:ext cx="2028504" cy="911403"/>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矩形 94"/>
              <p:cNvSpPr/>
              <p:nvPr/>
            </p:nvSpPr>
            <p:spPr>
              <a:xfrm>
                <a:off x="6852251" y="3788531"/>
                <a:ext cx="21457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𝑘</m:t>
                      </m:r>
                      <m:r>
                        <a:rPr lang="en-US" altLang="zh-CN" sz="2800" b="0" i="1" smtClean="0">
                          <a:solidFill>
                            <a:srgbClr val="0000FF"/>
                          </a:solidFill>
                          <a:latin typeface="Cambria Math" panose="02040503050406030204" pitchFamily="18" charset="0"/>
                          <a:ea typeface="+mn-ea"/>
                        </a:rPr>
                        <m:t>=1,2,3,⋯</m:t>
                      </m:r>
                    </m:oMath>
                  </m:oMathPara>
                </a14:m>
                <a:endParaRPr lang="zh-CN" altLang="en-US" sz="2800" dirty="0">
                  <a:solidFill>
                    <a:srgbClr val="0000FF"/>
                  </a:solidFill>
                  <a:latin typeface="+mn-ea"/>
                  <a:ea typeface="+mn-ea"/>
                </a:endParaRPr>
              </a:p>
            </p:txBody>
          </p:sp>
        </mc:Choice>
        <mc:Fallback xmlns="">
          <p:sp>
            <p:nvSpPr>
              <p:cNvPr id="95" name="矩形 94"/>
              <p:cNvSpPr>
                <a:spLocks noRot="1" noChangeAspect="1" noMove="1" noResize="1" noEditPoints="1" noAdjustHandles="1" noChangeArrowheads="1" noChangeShapeType="1" noTextEdit="1"/>
              </p:cNvSpPr>
              <p:nvPr/>
            </p:nvSpPr>
            <p:spPr>
              <a:xfrm>
                <a:off x="6852251" y="3788531"/>
                <a:ext cx="2145716"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6" name="矩形 95"/>
              <p:cNvSpPr/>
              <p:nvPr/>
            </p:nvSpPr>
            <p:spPr>
              <a:xfrm>
                <a:off x="4384123" y="5474031"/>
                <a:ext cx="3193759" cy="9114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a:ea typeface="+mn-ea"/>
                            </a:rPr>
                          </m:ctrlPr>
                        </m:sSubPr>
                        <m:e>
                          <m:r>
                            <a:rPr lang="en-US" altLang="zh-CN" sz="2800" i="1">
                              <a:solidFill>
                                <a:srgbClr val="FF0000"/>
                              </a:solidFill>
                              <a:latin typeface="Cambria Math" panose="02040503050406030204" pitchFamily="18" charset="0"/>
                              <a:ea typeface="+mn-ea"/>
                            </a:rPr>
                            <m:t>𝑥</m:t>
                          </m:r>
                        </m:e>
                        <m:sub>
                          <m:r>
                            <a:rPr lang="en-US" altLang="zh-CN" sz="2800" i="1">
                              <a:solidFill>
                                <a:srgbClr val="FF0000"/>
                              </a:solidFill>
                              <a:latin typeface="Cambria Math" panose="02040503050406030204" pitchFamily="18" charset="0"/>
                              <a:ea typeface="+mn-ea"/>
                            </a:rPr>
                            <m:t>𝑘</m:t>
                          </m:r>
                        </m:sub>
                      </m:sSub>
                      <m:r>
                        <a:rPr lang="en-US" altLang="zh-CN" sz="2800" i="1">
                          <a:solidFill>
                            <a:srgbClr val="FF0000"/>
                          </a:solidFill>
                          <a:latin typeface="Cambria Math" panose="02040503050406030204" pitchFamily="18" charset="0"/>
                          <a:ea typeface="+mn-ea"/>
                        </a:rPr>
                        <m:t>=</m:t>
                      </m:r>
                      <m:r>
                        <a:rPr lang="en-US" altLang="zh-CN" sz="2800" i="1" smtClean="0">
                          <a:solidFill>
                            <a:srgbClr val="FF0000"/>
                          </a:solidFill>
                          <a:latin typeface="Cambria Math" panose="02040503050406030204" pitchFamily="18" charset="0"/>
                          <a:ea typeface="+mn-ea"/>
                        </a:rPr>
                        <m:t>±</m:t>
                      </m:r>
                      <m:d>
                        <m:dPr>
                          <m:ctrlPr>
                            <a:rPr lang="en-US" altLang="zh-CN" sz="2800" i="1">
                              <a:solidFill>
                                <a:srgbClr val="FF0000"/>
                              </a:solidFill>
                              <a:latin typeface="Cambria Math"/>
                              <a:ea typeface="+mn-ea"/>
                            </a:rPr>
                          </m:ctrlPr>
                        </m:dPr>
                        <m:e>
                          <m:r>
                            <a:rPr lang="en-US" altLang="zh-CN" sz="2800" i="1">
                              <a:solidFill>
                                <a:srgbClr val="FF0000"/>
                              </a:solidFill>
                              <a:latin typeface="Cambria Math" panose="02040503050406030204" pitchFamily="18" charset="0"/>
                              <a:ea typeface="+mn-ea"/>
                            </a:rPr>
                            <m:t>2</m:t>
                          </m:r>
                          <m:r>
                            <a:rPr lang="en-US" altLang="zh-CN" sz="2800" i="1">
                              <a:solidFill>
                                <a:srgbClr val="FF0000"/>
                              </a:solidFill>
                              <a:latin typeface="Cambria Math" panose="02040503050406030204" pitchFamily="18" charset="0"/>
                              <a:ea typeface="+mn-ea"/>
                            </a:rPr>
                            <m:t>𝑘</m:t>
                          </m:r>
                          <m:r>
                            <a:rPr lang="en-US" altLang="zh-CN" sz="2800" i="1">
                              <a:solidFill>
                                <a:srgbClr val="FF0000"/>
                              </a:solidFill>
                              <a:latin typeface="Cambria Math" panose="02040503050406030204" pitchFamily="18" charset="0"/>
                              <a:ea typeface="+mn-ea"/>
                            </a:rPr>
                            <m:t>+1</m:t>
                          </m:r>
                        </m:e>
                      </m:d>
                      <m:f>
                        <m:fPr>
                          <m:ctrlPr>
                            <a:rPr lang="en-US" altLang="zh-CN" sz="2800" i="1">
                              <a:solidFill>
                                <a:srgbClr val="FF0000"/>
                              </a:solidFill>
                              <a:latin typeface="Cambria Math"/>
                              <a:ea typeface="+mn-ea"/>
                            </a:rPr>
                          </m:ctrlPr>
                        </m:fPr>
                        <m:num>
                          <m:r>
                            <m:rPr>
                              <m:sty m:val="p"/>
                            </m:rPr>
                            <a:rPr lang="el-GR" altLang="zh-CN" sz="2800" i="1">
                              <a:solidFill>
                                <a:srgbClr val="FF0000"/>
                              </a:solidFill>
                              <a:latin typeface="Cambria Math" panose="02040503050406030204" pitchFamily="18" charset="0"/>
                              <a:ea typeface="+mn-ea"/>
                            </a:rPr>
                            <m:t>λ</m:t>
                          </m:r>
                          <m:r>
                            <a:rPr lang="en-US" altLang="zh-CN" sz="2800" b="0" i="1" smtClean="0">
                              <a:solidFill>
                                <a:srgbClr val="FF0000"/>
                              </a:solidFill>
                              <a:latin typeface="Cambria Math" panose="02040503050406030204" pitchFamily="18" charset="0"/>
                              <a:ea typeface="+mn-ea"/>
                            </a:rPr>
                            <m:t>𝑓</m:t>
                          </m:r>
                        </m:num>
                        <m:den>
                          <m:r>
                            <a:rPr lang="en-US" altLang="zh-CN" sz="2800" b="0" i="1" smtClean="0">
                              <a:solidFill>
                                <a:srgbClr val="FF0000"/>
                              </a:solidFill>
                              <a:latin typeface="Cambria Math" panose="02040503050406030204" pitchFamily="18" charset="0"/>
                              <a:ea typeface="+mn-ea"/>
                            </a:rPr>
                            <m:t>2</m:t>
                          </m:r>
                          <m:r>
                            <a:rPr lang="en-US" altLang="zh-CN" sz="2800" b="0" i="1" smtClean="0">
                              <a:solidFill>
                                <a:srgbClr val="FF0000"/>
                              </a:solidFill>
                              <a:latin typeface="Cambria Math" panose="02040503050406030204" pitchFamily="18" charset="0"/>
                              <a:ea typeface="+mn-ea"/>
                            </a:rPr>
                            <m:t>𝑎</m:t>
                          </m:r>
                        </m:den>
                      </m:f>
                    </m:oMath>
                  </m:oMathPara>
                </a14:m>
                <a:endParaRPr lang="zh-CN" altLang="en-US" sz="2800" i="1" dirty="0">
                  <a:solidFill>
                    <a:srgbClr val="FF0000"/>
                  </a:solidFill>
                  <a:latin typeface="+mn-ea"/>
                  <a:ea typeface="+mn-ea"/>
                </a:endParaRPr>
              </a:p>
            </p:txBody>
          </p:sp>
        </mc:Choice>
        <mc:Fallback xmlns="">
          <p:sp>
            <p:nvSpPr>
              <p:cNvPr id="96" name="矩形 95"/>
              <p:cNvSpPr>
                <a:spLocks noRot="1" noChangeAspect="1" noMove="1" noResize="1" noEditPoints="1" noAdjustHandles="1" noChangeArrowheads="1" noChangeShapeType="1" noTextEdit="1"/>
              </p:cNvSpPr>
              <p:nvPr/>
            </p:nvSpPr>
            <p:spPr>
              <a:xfrm>
                <a:off x="4384123" y="5474031"/>
                <a:ext cx="3193759" cy="911403"/>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 name="矩形 101"/>
              <p:cNvSpPr/>
              <p:nvPr/>
            </p:nvSpPr>
            <p:spPr>
              <a:xfrm>
                <a:off x="7673595" y="5684561"/>
                <a:ext cx="21457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𝑘</m:t>
                      </m:r>
                      <m:r>
                        <a:rPr lang="en-US" altLang="zh-CN" sz="2800" b="0" i="1" smtClean="0">
                          <a:solidFill>
                            <a:srgbClr val="0000FF"/>
                          </a:solidFill>
                          <a:latin typeface="Cambria Math" panose="02040503050406030204" pitchFamily="18" charset="0"/>
                          <a:ea typeface="+mn-ea"/>
                        </a:rPr>
                        <m:t>=1,2,3,⋯</m:t>
                      </m:r>
                    </m:oMath>
                  </m:oMathPara>
                </a14:m>
                <a:endParaRPr lang="zh-CN" altLang="en-US" sz="2800" dirty="0">
                  <a:solidFill>
                    <a:srgbClr val="0000FF"/>
                  </a:solidFill>
                  <a:latin typeface="+mn-ea"/>
                  <a:ea typeface="+mn-ea"/>
                </a:endParaRPr>
              </a:p>
            </p:txBody>
          </p:sp>
        </mc:Choice>
        <mc:Fallback xmlns="">
          <p:sp>
            <p:nvSpPr>
              <p:cNvPr id="102" name="矩形 101"/>
              <p:cNvSpPr>
                <a:spLocks noRot="1" noChangeAspect="1" noMove="1" noResize="1" noEditPoints="1" noAdjustHandles="1" noChangeArrowheads="1" noChangeShapeType="1" noTextEdit="1"/>
              </p:cNvSpPr>
              <p:nvPr/>
            </p:nvSpPr>
            <p:spPr>
              <a:xfrm>
                <a:off x="7673595" y="5684561"/>
                <a:ext cx="2145716" cy="523220"/>
              </a:xfrm>
              <a:prstGeom prst="rect">
                <a:avLst/>
              </a:prstGeom>
              <a:blipFill>
                <a:blip r:embed="rId1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083498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blinds(horizontal)">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2"/>
                                        </p:tgtEl>
                                        <p:attrNameLst>
                                          <p:attrName>style.visibility</p:attrName>
                                        </p:attrNameLst>
                                      </p:cBhvr>
                                      <p:to>
                                        <p:strVal val="visible"/>
                                      </p:to>
                                    </p:set>
                                    <p:animEffect transition="in" filter="wipe(left)">
                                      <p:cBhvr>
                                        <p:cTn id="22" dur="500"/>
                                        <p:tgtEl>
                                          <p:spTgt spid="9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wipe(left)">
                                      <p:cBhvr>
                                        <p:cTn id="27" dur="500"/>
                                        <p:tgtEl>
                                          <p:spTgt spid="6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4"/>
                                        </p:tgtEl>
                                        <p:attrNameLst>
                                          <p:attrName>style.visibility</p:attrName>
                                        </p:attrNameLst>
                                      </p:cBhvr>
                                      <p:to>
                                        <p:strVal val="visible"/>
                                      </p:to>
                                    </p:set>
                                    <p:animEffect transition="in" filter="wipe(left)">
                                      <p:cBhvr>
                                        <p:cTn id="32" dur="500"/>
                                        <p:tgtEl>
                                          <p:spTgt spid="9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5"/>
                                        </p:tgtEl>
                                        <p:attrNameLst>
                                          <p:attrName>style.visibility</p:attrName>
                                        </p:attrNameLst>
                                      </p:cBhvr>
                                      <p:to>
                                        <p:strVal val="visible"/>
                                      </p:to>
                                    </p:set>
                                    <p:animEffect transition="in" filter="wipe(left)">
                                      <p:cBhvr>
                                        <p:cTn id="37" dur="500"/>
                                        <p:tgtEl>
                                          <p:spTgt spid="9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wipe(left)">
                                      <p:cBhvr>
                                        <p:cTn id="42" dur="500"/>
                                        <p:tgtEl>
                                          <p:spTgt spid="5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93"/>
                                        </p:tgtEl>
                                        <p:attrNameLst>
                                          <p:attrName>style.visibility</p:attrName>
                                        </p:attrNameLst>
                                      </p:cBhvr>
                                      <p:to>
                                        <p:strVal val="visible"/>
                                      </p:to>
                                    </p:set>
                                    <p:animEffect transition="in" filter="wipe(left)">
                                      <p:cBhvr>
                                        <p:cTn id="47" dur="500"/>
                                        <p:tgtEl>
                                          <p:spTgt spid="9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8"/>
                                        </p:tgtEl>
                                        <p:attrNameLst>
                                          <p:attrName>style.visibility</p:attrName>
                                        </p:attrNameLst>
                                      </p:cBhvr>
                                      <p:to>
                                        <p:strVal val="visible"/>
                                      </p:to>
                                    </p:set>
                                    <p:animEffect transition="in" filter="wipe(left)">
                                      <p:cBhvr>
                                        <p:cTn id="52" dur="500"/>
                                        <p:tgtEl>
                                          <p:spTgt spid="6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96"/>
                                        </p:tgtEl>
                                        <p:attrNameLst>
                                          <p:attrName>style.visibility</p:attrName>
                                        </p:attrNameLst>
                                      </p:cBhvr>
                                      <p:to>
                                        <p:strVal val="visible"/>
                                      </p:to>
                                    </p:set>
                                    <p:animEffect transition="in" filter="wipe(left)">
                                      <p:cBhvr>
                                        <p:cTn id="57" dur="500"/>
                                        <p:tgtEl>
                                          <p:spTgt spid="9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02"/>
                                        </p:tgtEl>
                                        <p:attrNameLst>
                                          <p:attrName>style.visibility</p:attrName>
                                        </p:attrNameLst>
                                      </p:cBhvr>
                                      <p:to>
                                        <p:strVal val="visible"/>
                                      </p:to>
                                    </p:set>
                                    <p:animEffect transition="in" filter="wipe(left)">
                                      <p:cBhvr>
                                        <p:cTn id="62"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9" grpId="0"/>
      <p:bldP spid="67" grpId="0" animBg="1"/>
      <p:bldP spid="68" grpId="0" animBg="1"/>
      <p:bldP spid="92" grpId="0"/>
      <p:bldP spid="93" grpId="0"/>
      <p:bldP spid="94" grpId="0"/>
      <p:bldP spid="95" grpId="0"/>
      <p:bldP spid="96" grpId="0"/>
      <p:bldP spid="10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5"/>
          <p:cNvSpPr>
            <a:spLocks noChangeArrowheads="1"/>
          </p:cNvSpPr>
          <p:nvPr/>
        </p:nvSpPr>
        <p:spPr bwMode="auto">
          <a:xfrm>
            <a:off x="7420480" y="4638380"/>
            <a:ext cx="1765300" cy="663575"/>
          </a:xfrm>
          <a:custGeom>
            <a:avLst/>
            <a:gdLst>
              <a:gd name="T0" fmla="*/ 0 w 915"/>
              <a:gd name="T1" fmla="*/ 0 h 1275"/>
              <a:gd name="T2" fmla="*/ 1351 w 915"/>
              <a:gd name="T3" fmla="*/ 68 h 1275"/>
              <a:gd name="T4" fmla="*/ 0 w 915"/>
              <a:gd name="T5" fmla="*/ 137 h 1275"/>
              <a:gd name="T6" fmla="*/ 0 60000 65536"/>
              <a:gd name="T7" fmla="*/ 0 60000 65536"/>
              <a:gd name="T8" fmla="*/ 0 60000 65536"/>
            </a:gdLst>
            <a:ahLst/>
            <a:cxnLst>
              <a:cxn ang="T6">
                <a:pos x="T0" y="T1"/>
              </a:cxn>
              <a:cxn ang="T7">
                <a:pos x="T2" y="T3"/>
              </a:cxn>
              <a:cxn ang="T8">
                <a:pos x="T4" y="T5"/>
              </a:cxn>
            </a:cxnLst>
            <a:rect l="0" t="0" r="r" b="b"/>
            <a:pathLst>
              <a:path w="915" h="1275">
                <a:moveTo>
                  <a:pt x="0" y="0"/>
                </a:moveTo>
                <a:cubicBezTo>
                  <a:pt x="457" y="209"/>
                  <a:pt x="915" y="418"/>
                  <a:pt x="915" y="630"/>
                </a:cubicBezTo>
                <a:cubicBezTo>
                  <a:pt x="915" y="842"/>
                  <a:pt x="152" y="1168"/>
                  <a:pt x="0" y="1275"/>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5" name="Text Box 47"/>
          <p:cNvSpPr txBox="1">
            <a:spLocks noChangeArrowheads="1"/>
          </p:cNvSpPr>
          <p:nvPr/>
        </p:nvSpPr>
        <p:spPr bwMode="auto">
          <a:xfrm>
            <a:off x="590359" y="939849"/>
            <a:ext cx="4211637" cy="523220"/>
          </a:xfrm>
          <a:prstGeom prst="rect">
            <a:avLst/>
          </a:prstGeom>
          <a:noFill/>
          <a:ln w="9525">
            <a:noFill/>
            <a:miter lim="800000"/>
            <a:headEnd/>
            <a:tailEnd/>
          </a:ln>
        </p:spPr>
        <p:txBody>
          <a:bodyPr wrap="square">
            <a:spAutoFit/>
          </a:bodyPr>
          <a:lstStyle/>
          <a:p>
            <a:pPr algn="just" fontAlgn="auto">
              <a:spcBef>
                <a:spcPts val="0"/>
              </a:spcBef>
              <a:spcAft>
                <a:spcPts val="0"/>
              </a:spcAft>
              <a:defRPr/>
            </a:pPr>
            <a:r>
              <a:rPr lang="zh-CN" altLang="en-US" sz="2800" kern="0">
                <a:solidFill>
                  <a:srgbClr val="0000FF"/>
                </a:solidFill>
                <a:latin typeface="+mn-ea"/>
                <a:ea typeface="+mn-ea"/>
              </a:rPr>
              <a:t>（</a:t>
            </a:r>
            <a:r>
              <a:rPr lang="en-US" altLang="zh-CN" sz="2800" kern="0">
                <a:solidFill>
                  <a:srgbClr val="0000FF"/>
                </a:solidFill>
                <a:latin typeface="+mn-ea"/>
                <a:ea typeface="+mn-ea"/>
              </a:rPr>
              <a:t>3</a:t>
            </a:r>
            <a:r>
              <a:rPr lang="zh-CN" altLang="en-US" sz="2800" kern="0">
                <a:solidFill>
                  <a:srgbClr val="0000FF"/>
                </a:solidFill>
                <a:latin typeface="+mn-ea"/>
                <a:ea typeface="+mn-ea"/>
              </a:rPr>
              <a:t>）中央明纹的角宽度</a:t>
            </a:r>
          </a:p>
        </p:txBody>
      </p:sp>
      <p:sp>
        <p:nvSpPr>
          <p:cNvPr id="108" name="Text Box 49"/>
          <p:cNvSpPr txBox="1">
            <a:spLocks noChangeArrowheads="1"/>
          </p:cNvSpPr>
          <p:nvPr/>
        </p:nvSpPr>
        <p:spPr bwMode="auto">
          <a:xfrm>
            <a:off x="1520897" y="1807781"/>
            <a:ext cx="1295400" cy="523875"/>
          </a:xfrm>
          <a:prstGeom prst="rect">
            <a:avLst/>
          </a:prstGeom>
          <a:noFill/>
          <a:ln w="9525">
            <a:noFill/>
            <a:miter lim="800000"/>
            <a:headEnd/>
            <a:tailEnd/>
          </a:ln>
        </p:spPr>
        <p:txBody>
          <a:bodyPr>
            <a:spAutoFit/>
          </a:bodyPr>
          <a:lstStyle/>
          <a:p>
            <a:pPr fontAlgn="auto">
              <a:spcBef>
                <a:spcPts val="0"/>
              </a:spcBef>
              <a:spcAft>
                <a:spcPts val="0"/>
              </a:spcAft>
              <a:defRPr/>
            </a:pPr>
            <a:r>
              <a:rPr lang="zh-CN" altLang="en-US" sz="2800" kern="0" dirty="0">
                <a:solidFill>
                  <a:srgbClr val="0000FF"/>
                </a:solidFill>
                <a:latin typeface="+mn-ea"/>
                <a:ea typeface="+mn-ea"/>
              </a:rPr>
              <a:t>线宽度</a:t>
            </a:r>
          </a:p>
        </p:txBody>
      </p:sp>
      <mc:AlternateContent xmlns:mc="http://schemas.openxmlformats.org/markup-compatibility/2006" xmlns:a14="http://schemas.microsoft.com/office/drawing/2010/main">
        <mc:Choice Requires="a14">
          <p:sp>
            <p:nvSpPr>
              <p:cNvPr id="110" name="Text Box 55"/>
              <p:cNvSpPr txBox="1">
                <a:spLocks noChangeArrowheads="1"/>
              </p:cNvSpPr>
              <p:nvPr/>
            </p:nvSpPr>
            <p:spPr bwMode="auto">
              <a:xfrm>
                <a:off x="590359" y="2672539"/>
                <a:ext cx="3525838"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2800" dirty="0">
                    <a:solidFill>
                      <a:srgbClr val="0000FF"/>
                    </a:solidFill>
                    <a:latin typeface="+mn-ea"/>
                    <a:ea typeface="+mn-ea"/>
                  </a:rPr>
                  <a:t>（</a:t>
                </a:r>
                <a:r>
                  <a:rPr lang="en-US" altLang="zh-CN" sz="2800" dirty="0">
                    <a:solidFill>
                      <a:srgbClr val="0000FF"/>
                    </a:solidFill>
                    <a:latin typeface="+mn-ea"/>
                    <a:ea typeface="+mn-ea"/>
                  </a:rPr>
                  <a:t>4</a:t>
                </a:r>
                <a:r>
                  <a:rPr lang="zh-CN" altLang="en-US" sz="2800" dirty="0">
                    <a:solidFill>
                      <a:srgbClr val="0000FF"/>
                    </a:solidFill>
                    <a:latin typeface="+mn-ea"/>
                    <a:ea typeface="+mn-ea"/>
                  </a:rPr>
                  <a:t>）</a:t>
                </a:r>
                <a14:m>
                  <m:oMath xmlns:m="http://schemas.openxmlformats.org/officeDocument/2006/math">
                    <m:r>
                      <a:rPr lang="en-US" altLang="zh-CN" sz="2800" b="0" i="1">
                        <a:solidFill>
                          <a:srgbClr val="0000FF"/>
                        </a:solidFill>
                        <a:latin typeface="Cambria Math" panose="02040503050406030204" pitchFamily="18" charset="0"/>
                        <a:ea typeface="+mn-ea"/>
                      </a:rPr>
                      <m:t>𝑘</m:t>
                    </m:r>
                  </m:oMath>
                </a14:m>
                <a:r>
                  <a:rPr lang="zh-CN" altLang="en-US" sz="2800" dirty="0">
                    <a:solidFill>
                      <a:srgbClr val="0000FF"/>
                    </a:solidFill>
                    <a:latin typeface="+mn-ea"/>
                    <a:ea typeface="+mn-ea"/>
                  </a:rPr>
                  <a:t>级明纹角宽度</a:t>
                </a:r>
              </a:p>
            </p:txBody>
          </p:sp>
        </mc:Choice>
        <mc:Fallback xmlns="">
          <p:sp>
            <p:nvSpPr>
              <p:cNvPr id="110" name="Text Box 55"/>
              <p:cNvSpPr txBox="1">
                <a:spLocks noRot="1" noChangeAspect="1" noMove="1" noResize="1" noEditPoints="1" noAdjustHandles="1" noChangeArrowheads="1" noChangeShapeType="1" noTextEdit="1"/>
              </p:cNvSpPr>
              <p:nvPr/>
            </p:nvSpPr>
            <p:spPr bwMode="auto">
              <a:xfrm>
                <a:off x="590359" y="2672539"/>
                <a:ext cx="3525838" cy="523220"/>
              </a:xfrm>
              <a:prstGeom prst="rect">
                <a:avLst/>
              </a:prstGeom>
              <a:blipFill>
                <a:blip r:embed="rId3"/>
                <a:stretch>
                  <a:fillRect l="-3633" t="-11628" r="-692"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14" name="Text Box 62"/>
          <p:cNvSpPr txBox="1">
            <a:spLocks noChangeArrowheads="1"/>
          </p:cNvSpPr>
          <p:nvPr/>
        </p:nvSpPr>
        <p:spPr bwMode="auto">
          <a:xfrm>
            <a:off x="5969480" y="2672539"/>
            <a:ext cx="1295400" cy="523875"/>
          </a:xfrm>
          <a:prstGeom prst="rect">
            <a:avLst/>
          </a:prstGeom>
          <a:noFill/>
          <a:ln w="9525">
            <a:noFill/>
            <a:miter lim="800000"/>
            <a:headEnd/>
            <a:tailEnd/>
          </a:ln>
        </p:spPr>
        <p:txBody>
          <a:bodyPr>
            <a:spAutoFit/>
          </a:bodyPr>
          <a:lstStyle/>
          <a:p>
            <a:pPr fontAlgn="auto">
              <a:spcBef>
                <a:spcPct val="50000"/>
              </a:spcBef>
              <a:spcAft>
                <a:spcPts val="0"/>
              </a:spcAft>
              <a:defRPr/>
            </a:pPr>
            <a:r>
              <a:rPr kumimoji="1" lang="zh-CN" altLang="en-US" sz="2800" kern="0" dirty="0">
                <a:solidFill>
                  <a:srgbClr val="0000FF"/>
                </a:solidFill>
                <a:latin typeface="+mn-ea"/>
                <a:ea typeface="+mn-ea"/>
              </a:rPr>
              <a:t>线宽度</a:t>
            </a:r>
          </a:p>
        </p:txBody>
      </p:sp>
      <mc:AlternateContent xmlns:mc="http://schemas.openxmlformats.org/markup-compatibility/2006" xmlns:a14="http://schemas.microsoft.com/office/drawing/2010/main">
        <mc:Choice Requires="a14">
          <p:sp>
            <p:nvSpPr>
              <p:cNvPr id="62" name="矩形 61"/>
              <p:cNvSpPr/>
              <p:nvPr/>
            </p:nvSpPr>
            <p:spPr>
              <a:xfrm>
                <a:off x="5799425" y="193556"/>
                <a:ext cx="241123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func>
                        <m:funcPr>
                          <m:ctrlPr>
                            <a:rPr lang="en-US" altLang="zh-CN" sz="2800" i="1" smtClean="0">
                              <a:solidFill>
                                <a:srgbClr val="0000FF"/>
                              </a:solidFill>
                              <a:latin typeface="Cambria Math"/>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r>
                            <a:rPr lang="zh-CN" altLang="en-US" sz="2800" b="0" i="1" smtClean="0">
                              <a:solidFill>
                                <a:srgbClr val="0000FF"/>
                              </a:solidFill>
                              <a:latin typeface="Cambria Math" panose="02040503050406030204" pitchFamily="18" charset="0"/>
                              <a:ea typeface="+mn-ea"/>
                            </a:rPr>
                            <m:t>𝜃</m:t>
                          </m:r>
                        </m:e>
                      </m:func>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𝑘</m:t>
                      </m:r>
                      <m:r>
                        <a:rPr lang="el-GR" altLang="zh-CN" sz="2800" b="0" i="1">
                          <a:solidFill>
                            <a:srgbClr val="0000FF"/>
                          </a:solidFill>
                          <a:latin typeface="Cambria Math" panose="02040503050406030204" pitchFamily="18" charset="0"/>
                          <a:ea typeface="+mn-ea"/>
                        </a:rPr>
                        <m:t>𝜆</m:t>
                      </m:r>
                    </m:oMath>
                  </m:oMathPara>
                </a14:m>
                <a:endParaRPr lang="zh-CN" altLang="en-US" sz="2800" i="1" dirty="0">
                  <a:solidFill>
                    <a:srgbClr val="0000FF"/>
                  </a:solidFill>
                  <a:latin typeface="+mn-ea"/>
                  <a:ea typeface="+mn-ea"/>
                </a:endParaRPr>
              </a:p>
            </p:txBody>
          </p:sp>
        </mc:Choice>
        <mc:Fallback xmlns="">
          <p:sp>
            <p:nvSpPr>
              <p:cNvPr id="62" name="矩形 61"/>
              <p:cNvSpPr>
                <a:spLocks noRot="1" noChangeAspect="1" noMove="1" noResize="1" noEditPoints="1" noAdjustHandles="1" noChangeArrowheads="1" noChangeShapeType="1" noTextEdit="1"/>
              </p:cNvSpPr>
              <p:nvPr/>
            </p:nvSpPr>
            <p:spPr>
              <a:xfrm>
                <a:off x="5799425" y="193556"/>
                <a:ext cx="2411238"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p:cNvSpPr/>
              <p:nvPr/>
            </p:nvSpPr>
            <p:spPr>
              <a:xfrm>
                <a:off x="8284633" y="204098"/>
                <a:ext cx="21521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𝑘</m:t>
                      </m:r>
                      <m:r>
                        <a:rPr lang="en-US" altLang="zh-CN" sz="2800" b="0" i="1" smtClean="0">
                          <a:solidFill>
                            <a:srgbClr val="0000FF"/>
                          </a:solidFill>
                          <a:latin typeface="Cambria Math" panose="02040503050406030204" pitchFamily="18" charset="0"/>
                          <a:ea typeface="+mn-ea"/>
                        </a:rPr>
                        <m:t>=1,2,3,⋯</m:t>
                      </m:r>
                    </m:oMath>
                  </m:oMathPara>
                </a14:m>
                <a:endParaRPr lang="zh-CN" altLang="en-US" sz="2800" dirty="0">
                  <a:solidFill>
                    <a:srgbClr val="0000FF"/>
                  </a:solidFill>
                  <a:latin typeface="+mn-ea"/>
                  <a:ea typeface="+mn-ea"/>
                </a:endParaRPr>
              </a:p>
            </p:txBody>
          </p:sp>
        </mc:Choice>
        <mc:Fallback xmlns="">
          <p:sp>
            <p:nvSpPr>
              <p:cNvPr id="63" name="矩形 62"/>
              <p:cNvSpPr>
                <a:spLocks noRot="1" noChangeAspect="1" noMove="1" noResize="1" noEditPoints="1" noAdjustHandles="1" noChangeArrowheads="1" noChangeShapeType="1" noTextEdit="1"/>
              </p:cNvSpPr>
              <p:nvPr/>
            </p:nvSpPr>
            <p:spPr>
              <a:xfrm>
                <a:off x="8284633" y="204098"/>
                <a:ext cx="2152128"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p:cNvSpPr/>
              <p:nvPr/>
            </p:nvSpPr>
            <p:spPr>
              <a:xfrm>
                <a:off x="4661532" y="725858"/>
                <a:ext cx="2724785" cy="910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sSub>
                        <m:sSubPr>
                          <m:ctrlPr>
                            <a:rPr lang="en-US" altLang="zh-CN" sz="2800" i="1" smtClean="0">
                              <a:solidFill>
                                <a:srgbClr val="0000FF"/>
                              </a:solidFill>
                              <a:latin typeface="Cambria Math"/>
                              <a:ea typeface="+mn-ea"/>
                            </a:rPr>
                          </m:ctrlPr>
                        </m:sSubPr>
                        <m:e>
                          <m:r>
                            <a:rPr lang="zh-CN" altLang="en-US" sz="2800" b="0" i="1">
                              <a:solidFill>
                                <a:srgbClr val="0000FF"/>
                              </a:solidFill>
                              <a:latin typeface="Cambria Math" panose="02040503050406030204" pitchFamily="18" charset="0"/>
                              <a:ea typeface="+mn-ea"/>
                            </a:rPr>
                            <m:t>𝜃</m:t>
                          </m:r>
                        </m:e>
                        <m:sub>
                          <m:r>
                            <a:rPr lang="en-US" altLang="zh-CN" sz="2800" b="0" i="1" smtClean="0">
                              <a:solidFill>
                                <a:srgbClr val="0000FF"/>
                              </a:solidFill>
                              <a:latin typeface="Cambria Math" panose="02040503050406030204" pitchFamily="18" charset="0"/>
                              <a:ea typeface="+mn-ea"/>
                            </a:rPr>
                            <m:t>0</m:t>
                          </m:r>
                        </m:sub>
                      </m:sSub>
                      <m:r>
                        <a:rPr lang="en-US" altLang="zh-CN" sz="2800" b="0" i="1">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2</m:t>
                      </m:r>
                      <m:sSub>
                        <m:sSubPr>
                          <m:ctrlPr>
                            <a:rPr lang="en-US" altLang="zh-CN" sz="2800" i="1">
                              <a:solidFill>
                                <a:srgbClr val="0000FF"/>
                              </a:solidFill>
                              <a:latin typeface="Cambria Math"/>
                              <a:ea typeface="+mn-ea"/>
                            </a:rPr>
                          </m:ctrlPr>
                        </m:sSubPr>
                        <m:e>
                          <m:r>
                            <a:rPr lang="zh-CN" altLang="en-US" sz="2800" b="0" i="1">
                              <a:solidFill>
                                <a:srgbClr val="0000FF"/>
                              </a:solidFill>
                              <a:latin typeface="Cambria Math" panose="02040503050406030204" pitchFamily="18" charset="0"/>
                              <a:ea typeface="+mn-ea"/>
                            </a:rPr>
                            <m:t>𝜃</m:t>
                          </m:r>
                        </m:e>
                        <m:sub>
                          <m:r>
                            <a:rPr lang="en-US" altLang="zh-CN" sz="2800" b="0" i="1" smtClean="0">
                              <a:solidFill>
                                <a:srgbClr val="0000FF"/>
                              </a:solidFill>
                              <a:latin typeface="Cambria Math" panose="02040503050406030204" pitchFamily="18" charset="0"/>
                              <a:ea typeface="+mn-ea"/>
                            </a:rPr>
                            <m:t>1</m:t>
                          </m:r>
                        </m:sub>
                      </m:sSub>
                      <m:r>
                        <a:rPr lang="en-US" altLang="zh-CN" sz="2800" b="0" i="1">
                          <a:solidFill>
                            <a:srgbClr val="0000FF"/>
                          </a:solidFill>
                          <a:latin typeface="Cambria Math" panose="02040503050406030204" pitchFamily="18" charset="0"/>
                          <a:ea typeface="+mn-ea"/>
                        </a:rPr>
                        <m:t>≈</m:t>
                      </m:r>
                      <m:f>
                        <m:fPr>
                          <m:ctrlPr>
                            <a:rPr lang="en-US" altLang="zh-CN" sz="2800" i="1">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2</m:t>
                          </m:r>
                          <m:r>
                            <a:rPr lang="el-GR" altLang="zh-CN" sz="2800" b="0" i="1">
                              <a:solidFill>
                                <a:srgbClr val="0000FF"/>
                              </a:solidFill>
                              <a:latin typeface="Cambria Math" panose="02040503050406030204" pitchFamily="18" charset="0"/>
                              <a:ea typeface="+mn-ea"/>
                            </a:rPr>
                            <m:t>𝜆</m:t>
                          </m:r>
                        </m:num>
                        <m:den>
                          <m:r>
                            <a:rPr lang="en-US" altLang="zh-CN" sz="2800" b="0" i="1" smtClean="0">
                              <a:solidFill>
                                <a:srgbClr val="0000FF"/>
                              </a:solidFill>
                              <a:latin typeface="Cambria Math" panose="02040503050406030204" pitchFamily="18" charset="0"/>
                              <a:ea typeface="+mn-ea"/>
                            </a:rPr>
                            <m:t>𝑎</m:t>
                          </m:r>
                        </m:den>
                      </m:f>
                    </m:oMath>
                  </m:oMathPara>
                </a14:m>
                <a:endParaRPr lang="zh-CN" altLang="en-US" sz="2800" i="1" dirty="0">
                  <a:solidFill>
                    <a:srgbClr val="0000FF"/>
                  </a:solidFill>
                  <a:latin typeface="+mn-ea"/>
                  <a:ea typeface="+mn-ea"/>
                </a:endParaRPr>
              </a:p>
            </p:txBody>
          </p:sp>
        </mc:Choice>
        <mc:Fallback xmlns="">
          <p:sp>
            <p:nvSpPr>
              <p:cNvPr id="64" name="矩形 63"/>
              <p:cNvSpPr>
                <a:spLocks noRot="1" noChangeAspect="1" noMove="1" noResize="1" noEditPoints="1" noAdjustHandles="1" noChangeArrowheads="1" noChangeShapeType="1" noTextEdit="1"/>
              </p:cNvSpPr>
              <p:nvPr/>
            </p:nvSpPr>
            <p:spPr>
              <a:xfrm>
                <a:off x="4661532" y="725858"/>
                <a:ext cx="2724785" cy="91050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p:cNvSpPr/>
              <p:nvPr/>
            </p:nvSpPr>
            <p:spPr>
              <a:xfrm>
                <a:off x="2786710" y="1574852"/>
                <a:ext cx="4971104" cy="9114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m:t>
                      </m:r>
                      <m:sSub>
                        <m:sSubPr>
                          <m:ctrlPr>
                            <a:rPr lang="en-US" altLang="zh-CN" sz="2800" i="1" smtClean="0">
                              <a:solidFill>
                                <a:srgbClr val="FF0000"/>
                              </a:solidFill>
                              <a:latin typeface="Cambria Math"/>
                              <a:ea typeface="+mn-ea"/>
                            </a:rPr>
                          </m:ctrlPr>
                        </m:sSubPr>
                        <m:e>
                          <m:r>
                            <a:rPr lang="en-US" altLang="zh-CN" sz="2800" b="0" i="1" smtClean="0">
                              <a:solidFill>
                                <a:srgbClr val="FF0000"/>
                              </a:solidFill>
                              <a:latin typeface="Cambria Math" panose="02040503050406030204" pitchFamily="18" charset="0"/>
                              <a:ea typeface="+mn-ea"/>
                            </a:rPr>
                            <m:t>𝑥</m:t>
                          </m:r>
                        </m:e>
                        <m:sub>
                          <m:r>
                            <a:rPr lang="en-US" altLang="zh-CN" sz="2800" b="0" i="1" smtClean="0">
                              <a:solidFill>
                                <a:srgbClr val="FF0000"/>
                              </a:solidFill>
                              <a:latin typeface="Cambria Math" panose="02040503050406030204" pitchFamily="18" charset="0"/>
                              <a:ea typeface="+mn-ea"/>
                            </a:rPr>
                            <m:t>0</m:t>
                          </m:r>
                        </m:sub>
                      </m:sSub>
                      <m:r>
                        <a:rPr lang="en-US" altLang="zh-CN" sz="2800" b="0" i="1">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2</m:t>
                      </m:r>
                      <m:r>
                        <a:rPr lang="en-US" altLang="zh-CN" sz="2800" b="0" i="1" smtClean="0">
                          <a:solidFill>
                            <a:srgbClr val="0000FF"/>
                          </a:solidFill>
                          <a:latin typeface="Cambria Math" panose="02040503050406030204" pitchFamily="18" charset="0"/>
                          <a:ea typeface="+mn-ea"/>
                        </a:rPr>
                        <m:t>𝑓</m:t>
                      </m:r>
                      <m:func>
                        <m:funcPr>
                          <m:ctrlPr>
                            <a:rPr lang="en-US" altLang="zh-CN" sz="2800" i="1" smtClean="0">
                              <a:solidFill>
                                <a:srgbClr val="0000FF"/>
                              </a:solidFill>
                              <a:latin typeface="Cambria Math"/>
                              <a:ea typeface="+mn-ea"/>
                            </a:rPr>
                          </m:ctrlPr>
                        </m:funcPr>
                        <m:fName>
                          <m:r>
                            <m:rPr>
                              <m:sty m:val="p"/>
                            </m:rPr>
                            <a:rPr lang="en-US" altLang="zh-CN" sz="2800" b="0" i="0" smtClean="0">
                              <a:solidFill>
                                <a:srgbClr val="0000FF"/>
                              </a:solidFill>
                              <a:latin typeface="Cambria Math" panose="02040503050406030204" pitchFamily="18" charset="0"/>
                              <a:ea typeface="+mn-ea"/>
                            </a:rPr>
                            <m:t>tan</m:t>
                          </m:r>
                        </m:fName>
                        <m:e>
                          <m:sSub>
                            <m:sSubPr>
                              <m:ctrlPr>
                                <a:rPr lang="en-US" altLang="zh-CN" sz="2800" i="1">
                                  <a:solidFill>
                                    <a:srgbClr val="0000FF"/>
                                  </a:solidFill>
                                  <a:latin typeface="Cambria Math"/>
                                  <a:ea typeface="+mn-ea"/>
                                </a:rPr>
                              </m:ctrlPr>
                            </m:sSubPr>
                            <m:e>
                              <m:r>
                                <a:rPr lang="zh-CN" altLang="en-US" sz="2800" b="0" i="1">
                                  <a:solidFill>
                                    <a:srgbClr val="0000FF"/>
                                  </a:solidFill>
                                  <a:latin typeface="Cambria Math" panose="02040503050406030204" pitchFamily="18" charset="0"/>
                                  <a:ea typeface="+mn-ea"/>
                                </a:rPr>
                                <m:t>𝜃</m:t>
                              </m:r>
                            </m:e>
                            <m:sub>
                              <m:r>
                                <a:rPr lang="en-US" altLang="zh-CN" sz="2800" b="0" i="1">
                                  <a:solidFill>
                                    <a:srgbClr val="0000FF"/>
                                  </a:solidFill>
                                  <a:latin typeface="Cambria Math" panose="02040503050406030204" pitchFamily="18" charset="0"/>
                                  <a:ea typeface="+mn-ea"/>
                                </a:rPr>
                                <m:t>1</m:t>
                              </m:r>
                            </m:sub>
                          </m:sSub>
                        </m:e>
                      </m:func>
                      <m:r>
                        <a:rPr lang="en-US" altLang="zh-CN" sz="2800" b="0" i="1" smtClean="0">
                          <a:solidFill>
                            <a:srgbClr val="0000FF"/>
                          </a:solidFill>
                          <a:latin typeface="Cambria Math" panose="02040503050406030204" pitchFamily="18" charset="0"/>
                          <a:ea typeface="+mn-ea"/>
                        </a:rPr>
                        <m:t>=2</m:t>
                      </m:r>
                      <m:r>
                        <a:rPr lang="en-US" altLang="zh-CN" sz="2800" b="0" i="1" smtClean="0">
                          <a:solidFill>
                            <a:srgbClr val="0000FF"/>
                          </a:solidFill>
                          <a:latin typeface="Cambria Math" panose="02040503050406030204" pitchFamily="18" charset="0"/>
                          <a:ea typeface="+mn-ea"/>
                        </a:rPr>
                        <m:t>𝑓</m:t>
                      </m:r>
                      <m:sSub>
                        <m:sSubPr>
                          <m:ctrlPr>
                            <a:rPr lang="en-US" altLang="zh-CN" sz="2800" i="1">
                              <a:solidFill>
                                <a:srgbClr val="0000FF"/>
                              </a:solidFill>
                              <a:latin typeface="Cambria Math"/>
                              <a:ea typeface="+mn-ea"/>
                            </a:rPr>
                          </m:ctrlPr>
                        </m:sSubPr>
                        <m:e>
                          <m:r>
                            <a:rPr lang="zh-CN" altLang="en-US" sz="2800" b="0" i="1">
                              <a:solidFill>
                                <a:srgbClr val="0000FF"/>
                              </a:solidFill>
                              <a:latin typeface="Cambria Math" panose="02040503050406030204" pitchFamily="18" charset="0"/>
                              <a:ea typeface="+mn-ea"/>
                            </a:rPr>
                            <m:t>𝜃</m:t>
                          </m:r>
                        </m:e>
                        <m:sub>
                          <m:r>
                            <a:rPr lang="en-US" altLang="zh-CN" sz="2800" b="0" i="1">
                              <a:solidFill>
                                <a:srgbClr val="0000FF"/>
                              </a:solidFill>
                              <a:latin typeface="Cambria Math" panose="02040503050406030204" pitchFamily="18" charset="0"/>
                              <a:ea typeface="+mn-ea"/>
                            </a:rPr>
                            <m:t>1</m:t>
                          </m:r>
                        </m:sub>
                      </m:sSub>
                      <m:r>
                        <a:rPr lang="en-US" altLang="zh-CN" sz="2800" b="0" i="1" smtClean="0">
                          <a:solidFill>
                            <a:srgbClr val="FF0000"/>
                          </a:solidFill>
                          <a:latin typeface="Cambria Math" panose="02040503050406030204" pitchFamily="18" charset="0"/>
                          <a:ea typeface="+mn-ea"/>
                        </a:rPr>
                        <m:t>=</m:t>
                      </m:r>
                      <m:f>
                        <m:fPr>
                          <m:ctrlPr>
                            <a:rPr lang="en-US" altLang="zh-CN" sz="2800" i="1">
                              <a:solidFill>
                                <a:srgbClr val="FF0000"/>
                              </a:solidFill>
                              <a:latin typeface="Cambria Math"/>
                              <a:ea typeface="+mn-ea"/>
                            </a:rPr>
                          </m:ctrlPr>
                        </m:fPr>
                        <m:num>
                          <m:r>
                            <a:rPr lang="en-US" altLang="zh-CN" sz="2800" b="0" i="1" smtClean="0">
                              <a:solidFill>
                                <a:srgbClr val="FF0000"/>
                              </a:solidFill>
                              <a:latin typeface="Cambria Math" panose="02040503050406030204" pitchFamily="18" charset="0"/>
                              <a:ea typeface="+mn-ea"/>
                            </a:rPr>
                            <m:t>2</m:t>
                          </m:r>
                          <m:r>
                            <a:rPr lang="en-US" altLang="zh-CN" sz="2800" b="0" i="1" smtClean="0">
                              <a:solidFill>
                                <a:srgbClr val="FF0000"/>
                              </a:solidFill>
                              <a:latin typeface="Cambria Math" panose="02040503050406030204" pitchFamily="18" charset="0"/>
                              <a:ea typeface="+mn-ea"/>
                            </a:rPr>
                            <m:t>𝑓</m:t>
                          </m:r>
                          <m:r>
                            <a:rPr lang="el-GR" altLang="zh-CN" sz="2800" b="0" i="1">
                              <a:solidFill>
                                <a:srgbClr val="FF0000"/>
                              </a:solidFill>
                              <a:latin typeface="Cambria Math" panose="02040503050406030204" pitchFamily="18" charset="0"/>
                              <a:ea typeface="+mn-ea"/>
                            </a:rPr>
                            <m:t>𝜆</m:t>
                          </m:r>
                        </m:num>
                        <m:den>
                          <m:r>
                            <a:rPr lang="en-US" altLang="zh-CN" sz="2800" b="0" i="1" smtClean="0">
                              <a:solidFill>
                                <a:srgbClr val="FF0000"/>
                              </a:solidFill>
                              <a:latin typeface="Cambria Math" panose="02040503050406030204" pitchFamily="18" charset="0"/>
                              <a:ea typeface="+mn-ea"/>
                            </a:rPr>
                            <m:t>𝑎</m:t>
                          </m:r>
                        </m:den>
                      </m:f>
                    </m:oMath>
                  </m:oMathPara>
                </a14:m>
                <a:endParaRPr lang="zh-CN" altLang="en-US" sz="2800" i="1" dirty="0">
                  <a:solidFill>
                    <a:srgbClr val="0000FF"/>
                  </a:solidFill>
                  <a:latin typeface="+mn-ea"/>
                  <a:ea typeface="+mn-ea"/>
                </a:endParaRPr>
              </a:p>
            </p:txBody>
          </p:sp>
        </mc:Choice>
        <mc:Fallback xmlns="">
          <p:sp>
            <p:nvSpPr>
              <p:cNvPr id="66" name="矩形 65"/>
              <p:cNvSpPr>
                <a:spLocks noRot="1" noChangeAspect="1" noMove="1" noResize="1" noEditPoints="1" noAdjustHandles="1" noChangeArrowheads="1" noChangeShapeType="1" noTextEdit="1"/>
              </p:cNvSpPr>
              <p:nvPr/>
            </p:nvSpPr>
            <p:spPr>
              <a:xfrm>
                <a:off x="2786710" y="1574852"/>
                <a:ext cx="4971104" cy="91140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p:cNvSpPr/>
              <p:nvPr/>
            </p:nvSpPr>
            <p:spPr>
              <a:xfrm>
                <a:off x="3997064" y="2426433"/>
                <a:ext cx="1594924" cy="9117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ea typeface="+mn-ea"/>
                            </a:rPr>
                          </m:ctrlPr>
                        </m:sSubPr>
                        <m:e>
                          <m:r>
                            <a:rPr lang="zh-CN" altLang="en-US" sz="2800" b="0" i="1">
                              <a:solidFill>
                                <a:srgbClr val="0000FF"/>
                              </a:solidFill>
                              <a:latin typeface="Cambria Math" panose="02040503050406030204" pitchFamily="18" charset="0"/>
                              <a:ea typeface="+mn-ea"/>
                            </a:rPr>
                            <m:t>𝜃</m:t>
                          </m:r>
                        </m:e>
                        <m:sub>
                          <m:r>
                            <a:rPr lang="en-US" altLang="zh-CN" sz="2800" b="0" i="1" smtClean="0">
                              <a:solidFill>
                                <a:srgbClr val="0000FF"/>
                              </a:solidFill>
                              <a:latin typeface="Cambria Math" panose="02040503050406030204" pitchFamily="18" charset="0"/>
                              <a:ea typeface="+mn-ea"/>
                            </a:rPr>
                            <m:t>𝑘</m:t>
                          </m:r>
                        </m:sub>
                      </m:sSub>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a:ea typeface="+mn-ea"/>
                            </a:rPr>
                          </m:ctrlPr>
                        </m:fPr>
                        <m:num>
                          <m:r>
                            <a:rPr lang="el-GR" altLang="zh-CN" sz="2800" b="0" i="1">
                              <a:solidFill>
                                <a:srgbClr val="0000FF"/>
                              </a:solidFill>
                              <a:latin typeface="Cambria Math" panose="02040503050406030204" pitchFamily="18" charset="0"/>
                              <a:ea typeface="+mn-ea"/>
                            </a:rPr>
                            <m:t>𝜆</m:t>
                          </m:r>
                        </m:num>
                        <m:den>
                          <m:r>
                            <a:rPr lang="en-US" altLang="zh-CN" sz="2800" b="0" i="1" smtClean="0">
                              <a:solidFill>
                                <a:srgbClr val="0000FF"/>
                              </a:solidFill>
                              <a:latin typeface="Cambria Math" panose="02040503050406030204" pitchFamily="18" charset="0"/>
                              <a:ea typeface="+mn-ea"/>
                            </a:rPr>
                            <m:t>𝑎</m:t>
                          </m:r>
                        </m:den>
                      </m:f>
                    </m:oMath>
                  </m:oMathPara>
                </a14:m>
                <a:endParaRPr lang="zh-CN" altLang="en-US" sz="2800" i="1" dirty="0">
                  <a:solidFill>
                    <a:srgbClr val="0000FF"/>
                  </a:solidFill>
                  <a:latin typeface="+mn-ea"/>
                  <a:ea typeface="+mn-ea"/>
                </a:endParaRPr>
              </a:p>
            </p:txBody>
          </p:sp>
        </mc:Choice>
        <mc:Fallback xmlns="">
          <p:sp>
            <p:nvSpPr>
              <p:cNvPr id="67" name="矩形 66"/>
              <p:cNvSpPr>
                <a:spLocks noRot="1" noChangeAspect="1" noMove="1" noResize="1" noEditPoints="1" noAdjustHandles="1" noChangeArrowheads="1" noChangeShapeType="1" noTextEdit="1"/>
              </p:cNvSpPr>
              <p:nvPr/>
            </p:nvSpPr>
            <p:spPr>
              <a:xfrm>
                <a:off x="3997064" y="2426433"/>
                <a:ext cx="1594924" cy="911788"/>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7180565" y="2433615"/>
                <a:ext cx="1758430" cy="9117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m:t>
                      </m:r>
                      <m:sSub>
                        <m:sSubPr>
                          <m:ctrlPr>
                            <a:rPr lang="en-US" altLang="zh-CN" sz="2800" i="1" smtClean="0">
                              <a:solidFill>
                                <a:srgbClr val="FF0000"/>
                              </a:solidFill>
                              <a:latin typeface="Cambria Math"/>
                              <a:ea typeface="+mn-ea"/>
                            </a:rPr>
                          </m:ctrlPr>
                        </m:sSubPr>
                        <m:e>
                          <m:r>
                            <a:rPr lang="en-US" altLang="zh-CN" sz="2800" b="0" i="1" smtClean="0">
                              <a:solidFill>
                                <a:srgbClr val="FF0000"/>
                              </a:solidFill>
                              <a:latin typeface="Cambria Math" panose="02040503050406030204" pitchFamily="18" charset="0"/>
                              <a:ea typeface="+mn-ea"/>
                            </a:rPr>
                            <m:t>𝑥</m:t>
                          </m:r>
                        </m:e>
                        <m:sub>
                          <m:r>
                            <a:rPr lang="en-US" altLang="zh-CN" sz="2800" b="0" i="1" smtClean="0">
                              <a:solidFill>
                                <a:srgbClr val="FF0000"/>
                              </a:solidFill>
                              <a:latin typeface="Cambria Math" panose="02040503050406030204" pitchFamily="18" charset="0"/>
                              <a:ea typeface="+mn-ea"/>
                            </a:rPr>
                            <m:t>𝑘</m:t>
                          </m:r>
                        </m:sub>
                      </m:sSub>
                      <m:r>
                        <a:rPr lang="en-US" altLang="zh-CN" sz="2800" b="0" i="1" smtClean="0">
                          <a:solidFill>
                            <a:srgbClr val="FF0000"/>
                          </a:solidFill>
                          <a:latin typeface="Cambria Math" panose="02040503050406030204" pitchFamily="18" charset="0"/>
                          <a:ea typeface="+mn-ea"/>
                        </a:rPr>
                        <m:t>=</m:t>
                      </m:r>
                      <m:f>
                        <m:fPr>
                          <m:ctrlPr>
                            <a:rPr lang="en-US" altLang="zh-CN" sz="2800" i="1">
                              <a:solidFill>
                                <a:srgbClr val="FF0000"/>
                              </a:solidFill>
                              <a:latin typeface="Cambria Math"/>
                              <a:ea typeface="+mn-ea"/>
                            </a:rPr>
                          </m:ctrlPr>
                        </m:fPr>
                        <m:num>
                          <m:r>
                            <a:rPr lang="en-US" altLang="zh-CN" sz="2800" b="0" i="1" smtClean="0">
                              <a:solidFill>
                                <a:srgbClr val="FF0000"/>
                              </a:solidFill>
                              <a:latin typeface="Cambria Math" panose="02040503050406030204" pitchFamily="18" charset="0"/>
                              <a:ea typeface="+mn-ea"/>
                            </a:rPr>
                            <m:t>𝑓</m:t>
                          </m:r>
                          <m:r>
                            <a:rPr lang="el-GR" altLang="zh-CN" sz="2800" b="0" i="1">
                              <a:solidFill>
                                <a:srgbClr val="FF0000"/>
                              </a:solidFill>
                              <a:latin typeface="Cambria Math" panose="02040503050406030204" pitchFamily="18" charset="0"/>
                              <a:ea typeface="+mn-ea"/>
                            </a:rPr>
                            <m:t>𝜆</m:t>
                          </m:r>
                        </m:num>
                        <m:den>
                          <m:r>
                            <a:rPr lang="en-US" altLang="zh-CN" sz="2800" b="0" i="1" smtClean="0">
                              <a:solidFill>
                                <a:srgbClr val="FF0000"/>
                              </a:solidFill>
                              <a:latin typeface="Cambria Math" panose="02040503050406030204" pitchFamily="18" charset="0"/>
                              <a:ea typeface="+mn-ea"/>
                            </a:rPr>
                            <m:t>𝑎</m:t>
                          </m:r>
                        </m:den>
                      </m:f>
                    </m:oMath>
                  </m:oMathPara>
                </a14:m>
                <a:endParaRPr lang="zh-CN" altLang="en-US" sz="2800" i="1" dirty="0">
                  <a:solidFill>
                    <a:srgbClr val="FF0000"/>
                  </a:solidFill>
                  <a:latin typeface="+mn-ea"/>
                  <a:ea typeface="+mn-ea"/>
                </a:endParaRPr>
              </a:p>
            </p:txBody>
          </p:sp>
        </mc:Choice>
        <mc:Fallback xmlns="">
          <p:sp>
            <p:nvSpPr>
              <p:cNvPr id="68" name="矩形 67"/>
              <p:cNvSpPr>
                <a:spLocks noRot="1" noChangeAspect="1" noMove="1" noResize="1" noEditPoints="1" noAdjustHandles="1" noChangeArrowheads="1" noChangeShapeType="1" noTextEdit="1"/>
              </p:cNvSpPr>
              <p:nvPr/>
            </p:nvSpPr>
            <p:spPr>
              <a:xfrm>
                <a:off x="7180565" y="2433615"/>
                <a:ext cx="1758430" cy="911788"/>
              </a:xfrm>
              <a:prstGeom prst="rect">
                <a:avLst/>
              </a:prstGeom>
              <a:blipFill>
                <a:blip r:embed="rId9"/>
                <a:stretch>
                  <a:fillRect/>
                </a:stretch>
              </a:blipFill>
            </p:spPr>
            <p:txBody>
              <a:bodyPr/>
              <a:lstStyle/>
              <a:p>
                <a:r>
                  <a:rPr lang="zh-CN" altLang="en-US">
                    <a:noFill/>
                  </a:rPr>
                  <a:t> </a:t>
                </a:r>
              </a:p>
            </p:txBody>
          </p:sp>
        </mc:Fallback>
      </mc:AlternateContent>
      <p:grpSp>
        <p:nvGrpSpPr>
          <p:cNvPr id="2" name="组合 1"/>
          <p:cNvGrpSpPr/>
          <p:nvPr/>
        </p:nvGrpSpPr>
        <p:grpSpPr>
          <a:xfrm>
            <a:off x="2227589" y="3354909"/>
            <a:ext cx="6243254" cy="3155623"/>
            <a:chOff x="2185481" y="3135316"/>
            <a:chExt cx="6243254" cy="3155623"/>
          </a:xfrm>
        </p:grpSpPr>
        <p:grpSp>
          <p:nvGrpSpPr>
            <p:cNvPr id="59" name="Group 63"/>
            <p:cNvGrpSpPr>
              <a:grpSpLocks/>
            </p:cNvGrpSpPr>
            <p:nvPr/>
          </p:nvGrpSpPr>
          <p:grpSpPr bwMode="auto">
            <a:xfrm>
              <a:off x="2185481" y="3135316"/>
              <a:ext cx="5897563" cy="3089275"/>
              <a:chOff x="1208" y="1088"/>
              <a:chExt cx="3715" cy="1946"/>
            </a:xfrm>
          </p:grpSpPr>
          <p:grpSp>
            <p:nvGrpSpPr>
              <p:cNvPr id="60" name="Group 5"/>
              <p:cNvGrpSpPr>
                <a:grpSpLocks/>
              </p:cNvGrpSpPr>
              <p:nvPr/>
            </p:nvGrpSpPr>
            <p:grpSpPr bwMode="auto">
              <a:xfrm>
                <a:off x="3580" y="1202"/>
                <a:ext cx="48" cy="1824"/>
                <a:chOff x="3648" y="1008"/>
                <a:chExt cx="48" cy="1344"/>
              </a:xfrm>
            </p:grpSpPr>
            <p:sp>
              <p:nvSpPr>
                <p:cNvPr id="138" name="Rectangle 6"/>
                <p:cNvSpPr>
                  <a:spLocks noChangeArrowheads="1"/>
                </p:cNvSpPr>
                <p:nvPr/>
              </p:nvSpPr>
              <p:spPr bwMode="auto">
                <a:xfrm>
                  <a:off x="3648" y="1008"/>
                  <a:ext cx="48" cy="1344"/>
                </a:xfrm>
                <a:prstGeom prst="rect">
                  <a:avLst/>
                </a:prstGeom>
                <a:solidFill>
                  <a:srgbClr val="CCFF99"/>
                </a:solidFill>
                <a:ln w="9525">
                  <a:noFill/>
                  <a:miter lim="800000"/>
                  <a:headEnd/>
                  <a:tailEnd/>
                </a:ln>
              </p:spPr>
              <p:txBody>
                <a:bodyPr wrap="none" lIns="90000" tIns="46800" rIns="90000" bIns="46800" anchor="ctr"/>
                <a:lstStyle/>
                <a:p>
                  <a:pPr eaLnBrk="1" fontAlgn="auto" hangingPunct="1">
                    <a:spcBef>
                      <a:spcPts val="0"/>
                    </a:spcBef>
                    <a:spcAft>
                      <a:spcPts val="0"/>
                    </a:spcAft>
                    <a:defRPr/>
                  </a:pPr>
                  <a:endParaRPr lang="zh-CN" altLang="en-US" sz="2800" kern="0">
                    <a:solidFill>
                      <a:sysClr val="windowText" lastClr="000000"/>
                    </a:solidFill>
                    <a:latin typeface="+mn-ea"/>
                    <a:ea typeface="+mn-ea"/>
                  </a:endParaRPr>
                </a:p>
              </p:txBody>
            </p:sp>
            <p:sp>
              <p:nvSpPr>
                <p:cNvPr id="139" name="Line 7"/>
                <p:cNvSpPr>
                  <a:spLocks noChangeShapeType="1"/>
                </p:cNvSpPr>
                <p:nvPr/>
              </p:nvSpPr>
              <p:spPr bwMode="auto">
                <a:xfrm>
                  <a:off x="3648" y="1008"/>
                  <a:ext cx="0" cy="1344"/>
                </a:xfrm>
                <a:prstGeom prst="line">
                  <a:avLst/>
                </a:prstGeom>
                <a:noFill/>
                <a:ln w="38100">
                  <a:solidFill>
                    <a:srgbClr val="0066CC"/>
                  </a:solidFill>
                  <a:round/>
                  <a:headEnd/>
                  <a:tailEnd/>
                </a:ln>
              </p:spPr>
              <p:txBody>
                <a:bodyPr wrap="none" lIns="90000" tIns="46800" rIns="90000" bIns="46800" anchor="ctr"/>
                <a:lstStyle/>
                <a:p>
                  <a:pPr eaLnBrk="1" fontAlgn="auto" hangingPunct="1">
                    <a:spcBef>
                      <a:spcPts val="0"/>
                    </a:spcBef>
                    <a:spcAft>
                      <a:spcPts val="0"/>
                    </a:spcAft>
                    <a:defRPr/>
                  </a:pPr>
                  <a:endParaRPr lang="zh-CN" altLang="en-US" sz="2800" kern="0">
                    <a:solidFill>
                      <a:sysClr val="windowText" lastClr="000000"/>
                    </a:solidFill>
                    <a:latin typeface="+mn-ea"/>
                    <a:ea typeface="+mn-ea"/>
                  </a:endParaRPr>
                </a:p>
              </p:txBody>
            </p:sp>
          </p:grpSp>
          <p:pic>
            <p:nvPicPr>
              <p:cNvPr id="61" name="Picture 8" descr="其"/>
              <p:cNvPicPr>
                <a:picLocks noChangeAspect="1" noChangeArrowheads="1"/>
              </p:cNvPicPr>
              <p:nvPr/>
            </p:nvPicPr>
            <p:blipFill>
              <a:blip r:embed="rId10">
                <a:extLst>
                  <a:ext uri="{28A0092B-C50C-407E-A947-70E740481C1C}">
                    <a14:useLocalDpi xmlns:a14="http://schemas.microsoft.com/office/drawing/2010/main" val="0"/>
                  </a:ext>
                </a:extLst>
              </a:blip>
              <a:srcRect r="47058"/>
              <a:stretch>
                <a:fillRect/>
              </a:stretch>
            </p:blipFill>
            <p:spPr bwMode="auto">
              <a:xfrm>
                <a:off x="3593" y="1207"/>
                <a:ext cx="803" cy="1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Arc 9"/>
              <p:cNvSpPr>
                <a:spLocks/>
              </p:cNvSpPr>
              <p:nvPr/>
            </p:nvSpPr>
            <p:spPr bwMode="auto">
              <a:xfrm rot="1971563">
                <a:off x="2840" y="2004"/>
                <a:ext cx="96" cy="100"/>
              </a:xfrm>
              <a:custGeom>
                <a:avLst/>
                <a:gdLst>
                  <a:gd name="T0" fmla="*/ 0 w 21600"/>
                  <a:gd name="T1" fmla="*/ 0 h 22633"/>
                  <a:gd name="T2" fmla="*/ 0 w 21600"/>
                  <a:gd name="T3" fmla="*/ 0 h 22633"/>
                  <a:gd name="T4" fmla="*/ 0 w 21600"/>
                  <a:gd name="T5" fmla="*/ 0 h 22633"/>
                  <a:gd name="T6" fmla="*/ 0 60000 65536"/>
                  <a:gd name="T7" fmla="*/ 0 60000 65536"/>
                  <a:gd name="T8" fmla="*/ 0 60000 65536"/>
                  <a:gd name="T9" fmla="*/ 0 w 21600"/>
                  <a:gd name="T10" fmla="*/ 0 h 22633"/>
                  <a:gd name="T11" fmla="*/ 21600 w 21600"/>
                  <a:gd name="T12" fmla="*/ 22633 h 22633"/>
                </a:gdLst>
                <a:ahLst/>
                <a:cxnLst>
                  <a:cxn ang="T6">
                    <a:pos x="T0" y="T1"/>
                  </a:cxn>
                  <a:cxn ang="T7">
                    <a:pos x="T2" y="T3"/>
                  </a:cxn>
                  <a:cxn ang="T8">
                    <a:pos x="T4" y="T5"/>
                  </a:cxn>
                </a:cxnLst>
                <a:rect l="T9" t="T10" r="T11" b="T12"/>
                <a:pathLst>
                  <a:path w="21600" h="22633" fill="none" extrusionOk="0">
                    <a:moveTo>
                      <a:pt x="-1" y="0"/>
                    </a:moveTo>
                    <a:cubicBezTo>
                      <a:pt x="11929" y="0"/>
                      <a:pt x="21600" y="9670"/>
                      <a:pt x="21600" y="21600"/>
                    </a:cubicBezTo>
                    <a:cubicBezTo>
                      <a:pt x="21600" y="21944"/>
                      <a:pt x="21591" y="22288"/>
                      <a:pt x="21575" y="22633"/>
                    </a:cubicBezTo>
                  </a:path>
                  <a:path w="21600" h="22633" stroke="0" extrusionOk="0">
                    <a:moveTo>
                      <a:pt x="-1" y="0"/>
                    </a:moveTo>
                    <a:cubicBezTo>
                      <a:pt x="11929" y="0"/>
                      <a:pt x="21600" y="9670"/>
                      <a:pt x="21600" y="21600"/>
                    </a:cubicBezTo>
                    <a:cubicBezTo>
                      <a:pt x="21600" y="21944"/>
                      <a:pt x="21591" y="22288"/>
                      <a:pt x="21575" y="22633"/>
                    </a:cubicBezTo>
                    <a:lnTo>
                      <a:pt x="0" y="21600"/>
                    </a:lnTo>
                    <a:close/>
                  </a:path>
                </a:pathLst>
              </a:custGeom>
              <a:noFill/>
              <a:ln w="28575">
                <a:solidFill>
                  <a:srgbClr val="000000"/>
                </a:solidFill>
                <a:round/>
                <a:headEnd/>
                <a:tailEnd/>
              </a:ln>
            </p:spPr>
            <p:txBody>
              <a:bodyPr wrap="none" lIns="90000" tIns="46800" rIns="90000" bIns="46800" anchor="ctr"/>
              <a:lstStyle/>
              <a:p>
                <a:pPr eaLnBrk="1" fontAlgn="auto" hangingPunct="1">
                  <a:spcBef>
                    <a:spcPts val="0"/>
                  </a:spcBef>
                  <a:spcAft>
                    <a:spcPts val="0"/>
                  </a:spcAft>
                  <a:defRPr/>
                </a:pPr>
                <a:endParaRPr lang="zh-CN" altLang="en-US" sz="2800" kern="0">
                  <a:solidFill>
                    <a:sysClr val="windowText" lastClr="000000"/>
                  </a:solidFill>
                  <a:latin typeface="+mn-ea"/>
                  <a:ea typeface="+mn-ea"/>
                </a:endParaRPr>
              </a:p>
            </p:txBody>
          </p:sp>
          <p:sp>
            <p:nvSpPr>
              <p:cNvPr id="75" name="Line 10"/>
              <p:cNvSpPr>
                <a:spLocks noChangeShapeType="1"/>
              </p:cNvSpPr>
              <p:nvPr/>
            </p:nvSpPr>
            <p:spPr bwMode="auto">
              <a:xfrm flipV="1">
                <a:off x="2024" y="2112"/>
                <a:ext cx="2372" cy="14"/>
              </a:xfrm>
              <a:prstGeom prst="line">
                <a:avLst/>
              </a:prstGeom>
              <a:noFill/>
              <a:ln w="28575">
                <a:solidFill>
                  <a:srgbClr val="FF6600"/>
                </a:solidFill>
                <a:prstDash val="dash"/>
                <a:round/>
                <a:headEnd/>
                <a:tailEnd/>
              </a:ln>
            </p:spPr>
            <p:txBody>
              <a:bodyPr wrap="none" lIns="90000" tIns="46800" rIns="90000" bIns="46800" anchor="ctr"/>
              <a:lstStyle/>
              <a:p>
                <a:pPr eaLnBrk="1" fontAlgn="auto" hangingPunct="1">
                  <a:spcBef>
                    <a:spcPts val="0"/>
                  </a:spcBef>
                  <a:spcAft>
                    <a:spcPts val="0"/>
                  </a:spcAft>
                  <a:defRPr/>
                </a:pPr>
                <a:endParaRPr lang="zh-CN" altLang="en-US" sz="2800" kern="0">
                  <a:solidFill>
                    <a:sysClr val="windowText" lastClr="000000"/>
                  </a:solidFill>
                  <a:latin typeface="+mn-ea"/>
                  <a:ea typeface="+mn-ea"/>
                </a:endParaRPr>
              </a:p>
            </p:txBody>
          </p:sp>
          <p:sp>
            <p:nvSpPr>
              <p:cNvPr id="76" name="Line 12"/>
              <p:cNvSpPr>
                <a:spLocks noChangeShapeType="1"/>
              </p:cNvSpPr>
              <p:nvPr/>
            </p:nvSpPr>
            <p:spPr bwMode="auto">
              <a:xfrm flipV="1">
                <a:off x="2012" y="1874"/>
                <a:ext cx="1548" cy="260"/>
              </a:xfrm>
              <a:prstGeom prst="line">
                <a:avLst/>
              </a:prstGeom>
              <a:noFill/>
              <a:ln w="28575">
                <a:solidFill>
                  <a:srgbClr val="FF6600"/>
                </a:solidFill>
                <a:round/>
                <a:headEnd/>
                <a:tailEnd/>
              </a:ln>
            </p:spPr>
            <p:txBody>
              <a:bodyPr/>
              <a:lstStyle/>
              <a:p>
                <a:pPr eaLnBrk="1" fontAlgn="auto" hangingPunct="1">
                  <a:spcBef>
                    <a:spcPts val="0"/>
                  </a:spcBef>
                  <a:spcAft>
                    <a:spcPts val="0"/>
                  </a:spcAft>
                  <a:defRPr/>
                </a:pPr>
                <a:endParaRPr lang="zh-CN" altLang="en-US" sz="2800" kern="0">
                  <a:solidFill>
                    <a:sysClr val="windowText" lastClr="000000"/>
                  </a:solidFill>
                  <a:latin typeface="+mn-ea"/>
                  <a:ea typeface="+mn-ea"/>
                </a:endParaRPr>
              </a:p>
            </p:txBody>
          </p:sp>
          <p:sp>
            <p:nvSpPr>
              <p:cNvPr id="77" name="Line 13"/>
              <p:cNvSpPr>
                <a:spLocks noChangeShapeType="1"/>
              </p:cNvSpPr>
              <p:nvPr/>
            </p:nvSpPr>
            <p:spPr bwMode="auto">
              <a:xfrm>
                <a:off x="2012" y="2129"/>
                <a:ext cx="1548" cy="225"/>
              </a:xfrm>
              <a:prstGeom prst="line">
                <a:avLst/>
              </a:prstGeom>
              <a:noFill/>
              <a:ln w="28575">
                <a:solidFill>
                  <a:srgbClr val="FF6600"/>
                </a:solidFill>
                <a:round/>
                <a:headEnd/>
                <a:tailEnd/>
              </a:ln>
            </p:spPr>
            <p:txBody>
              <a:bodyPr/>
              <a:lstStyle/>
              <a:p>
                <a:pPr eaLnBrk="1" fontAlgn="auto" hangingPunct="1">
                  <a:spcBef>
                    <a:spcPts val="0"/>
                  </a:spcBef>
                  <a:spcAft>
                    <a:spcPts val="0"/>
                  </a:spcAft>
                  <a:defRPr/>
                </a:pPr>
                <a:endParaRPr lang="zh-CN" altLang="en-US" sz="2800" kern="0">
                  <a:solidFill>
                    <a:sysClr val="windowText" lastClr="000000"/>
                  </a:solidFill>
                  <a:latin typeface="+mn-ea"/>
                  <a:ea typeface="+mn-ea"/>
                </a:endParaRPr>
              </a:p>
            </p:txBody>
          </p:sp>
          <p:sp>
            <p:nvSpPr>
              <p:cNvPr id="78" name="Line 14"/>
              <p:cNvSpPr>
                <a:spLocks noChangeShapeType="1"/>
              </p:cNvSpPr>
              <p:nvPr/>
            </p:nvSpPr>
            <p:spPr bwMode="auto">
              <a:xfrm flipV="1">
                <a:off x="2018" y="1616"/>
                <a:ext cx="1556" cy="501"/>
              </a:xfrm>
              <a:prstGeom prst="line">
                <a:avLst/>
              </a:prstGeom>
              <a:noFill/>
              <a:ln w="28575">
                <a:solidFill>
                  <a:srgbClr val="FF6600"/>
                </a:solidFill>
                <a:round/>
                <a:headEnd/>
                <a:tailEnd/>
              </a:ln>
            </p:spPr>
            <p:txBody>
              <a:bodyPr/>
              <a:lstStyle/>
              <a:p>
                <a:pPr eaLnBrk="1" fontAlgn="auto" hangingPunct="1">
                  <a:spcBef>
                    <a:spcPts val="0"/>
                  </a:spcBef>
                  <a:spcAft>
                    <a:spcPts val="0"/>
                  </a:spcAft>
                  <a:defRPr/>
                </a:pPr>
                <a:endParaRPr lang="zh-CN" altLang="en-US" sz="2800" kern="0">
                  <a:solidFill>
                    <a:sysClr val="windowText" lastClr="000000"/>
                  </a:solidFill>
                  <a:latin typeface="+mn-ea"/>
                  <a:ea typeface="+mn-ea"/>
                </a:endParaRPr>
              </a:p>
            </p:txBody>
          </p:sp>
          <p:sp>
            <p:nvSpPr>
              <p:cNvPr id="79" name="Text Box 15"/>
              <p:cNvSpPr txBox="1">
                <a:spLocks noChangeArrowheads="1"/>
              </p:cNvSpPr>
              <p:nvPr/>
            </p:nvSpPr>
            <p:spPr bwMode="auto">
              <a:xfrm>
                <a:off x="1337" y="2594"/>
                <a:ext cx="880" cy="317"/>
              </a:xfrm>
              <a:prstGeom prst="rect">
                <a:avLst/>
              </a:prstGeom>
              <a:noFill/>
              <a:ln w="9525">
                <a:noFill/>
                <a:miter lim="800000"/>
                <a:headEnd/>
                <a:tailEnd/>
              </a:ln>
            </p:spPr>
            <p:txBody>
              <a:bodyPr/>
              <a:lstStyle/>
              <a:p>
                <a:pPr algn="just" fontAlgn="auto">
                  <a:spcBef>
                    <a:spcPts val="0"/>
                  </a:spcBef>
                  <a:spcAft>
                    <a:spcPts val="0"/>
                  </a:spcAft>
                  <a:defRPr/>
                </a:pPr>
                <a:r>
                  <a:rPr lang="zh-CN" altLang="en-US" sz="2800" kern="0" dirty="0">
                    <a:solidFill>
                      <a:srgbClr val="000000"/>
                    </a:solidFill>
                    <a:latin typeface="+mn-ea"/>
                    <a:ea typeface="+mn-ea"/>
                  </a:rPr>
                  <a:t>衍射屏</a:t>
                </a:r>
              </a:p>
            </p:txBody>
          </p:sp>
          <p:sp>
            <p:nvSpPr>
              <p:cNvPr id="80" name="Text Box 16"/>
              <p:cNvSpPr txBox="1">
                <a:spLocks noChangeArrowheads="1"/>
              </p:cNvSpPr>
              <p:nvPr/>
            </p:nvSpPr>
            <p:spPr bwMode="auto">
              <a:xfrm>
                <a:off x="1767" y="1315"/>
                <a:ext cx="660" cy="378"/>
              </a:xfrm>
              <a:prstGeom prst="rect">
                <a:avLst/>
              </a:prstGeom>
              <a:noFill/>
              <a:ln w="9525">
                <a:noFill/>
                <a:miter lim="800000"/>
                <a:headEnd/>
                <a:tailEnd/>
              </a:ln>
            </p:spPr>
            <p:txBody>
              <a:bodyPr/>
              <a:lstStyle/>
              <a:p>
                <a:pPr algn="just" fontAlgn="auto">
                  <a:spcBef>
                    <a:spcPts val="0"/>
                  </a:spcBef>
                  <a:spcAft>
                    <a:spcPts val="0"/>
                  </a:spcAft>
                  <a:defRPr/>
                </a:pPr>
                <a:r>
                  <a:rPr lang="zh-CN" altLang="en-US" sz="2800" kern="0" dirty="0">
                    <a:solidFill>
                      <a:srgbClr val="009900"/>
                    </a:solidFill>
                    <a:latin typeface="+mn-ea"/>
                    <a:ea typeface="+mn-ea"/>
                  </a:rPr>
                  <a:t>透镜</a:t>
                </a:r>
              </a:p>
            </p:txBody>
          </p:sp>
          <p:sp>
            <p:nvSpPr>
              <p:cNvPr id="81" name="Line 17"/>
              <p:cNvSpPr>
                <a:spLocks noChangeShapeType="1"/>
              </p:cNvSpPr>
              <p:nvPr/>
            </p:nvSpPr>
            <p:spPr bwMode="auto">
              <a:xfrm flipH="1">
                <a:off x="2016" y="2643"/>
                <a:ext cx="0" cy="391"/>
              </a:xfrm>
              <a:prstGeom prst="line">
                <a:avLst/>
              </a:prstGeom>
              <a:noFill/>
              <a:ln w="19050">
                <a:solidFill>
                  <a:srgbClr val="9900CC"/>
                </a:solidFill>
                <a:round/>
                <a:headEnd/>
                <a:tailEnd/>
              </a:ln>
            </p:spPr>
            <p:txBody>
              <a:bodyPr/>
              <a:lstStyle/>
              <a:p>
                <a:pPr eaLnBrk="1" fontAlgn="auto" hangingPunct="1">
                  <a:spcBef>
                    <a:spcPts val="0"/>
                  </a:spcBef>
                  <a:spcAft>
                    <a:spcPts val="0"/>
                  </a:spcAft>
                  <a:defRPr/>
                </a:pPr>
                <a:endParaRPr lang="zh-CN" altLang="en-US" sz="2800" kern="0">
                  <a:solidFill>
                    <a:sysClr val="windowText" lastClr="000000"/>
                  </a:solidFill>
                  <a:latin typeface="+mn-ea"/>
                  <a:ea typeface="+mn-ea"/>
                </a:endParaRPr>
              </a:p>
            </p:txBody>
          </p:sp>
          <p:sp>
            <p:nvSpPr>
              <p:cNvPr id="82" name="Line 18"/>
              <p:cNvSpPr>
                <a:spLocks noChangeShapeType="1"/>
              </p:cNvSpPr>
              <p:nvPr/>
            </p:nvSpPr>
            <p:spPr bwMode="auto">
              <a:xfrm>
                <a:off x="3009" y="2911"/>
                <a:ext cx="547" cy="0"/>
              </a:xfrm>
              <a:prstGeom prst="line">
                <a:avLst/>
              </a:prstGeom>
              <a:noFill/>
              <a:ln w="19050">
                <a:solidFill>
                  <a:srgbClr val="9900CC"/>
                </a:solidFill>
                <a:round/>
                <a:headEnd/>
                <a:tailEnd type="triangle" w="sm" len="lg"/>
              </a:ln>
            </p:spPr>
            <p:txBody>
              <a:bodyPr/>
              <a:lstStyle/>
              <a:p>
                <a:pPr eaLnBrk="1" fontAlgn="auto" hangingPunct="1">
                  <a:spcBef>
                    <a:spcPts val="0"/>
                  </a:spcBef>
                  <a:spcAft>
                    <a:spcPts val="0"/>
                  </a:spcAft>
                  <a:defRPr/>
                </a:pPr>
                <a:endParaRPr lang="zh-CN" altLang="en-US" sz="2800" kern="0">
                  <a:solidFill>
                    <a:sysClr val="windowText" lastClr="000000"/>
                  </a:solidFill>
                  <a:latin typeface="+mn-ea"/>
                  <a:ea typeface="+mn-ea"/>
                </a:endParaRPr>
              </a:p>
            </p:txBody>
          </p:sp>
          <p:sp>
            <p:nvSpPr>
              <p:cNvPr id="83" name="Line 19"/>
              <p:cNvSpPr>
                <a:spLocks noChangeShapeType="1"/>
              </p:cNvSpPr>
              <p:nvPr/>
            </p:nvSpPr>
            <p:spPr bwMode="auto">
              <a:xfrm flipH="1">
                <a:off x="2018" y="2911"/>
                <a:ext cx="645" cy="0"/>
              </a:xfrm>
              <a:prstGeom prst="line">
                <a:avLst/>
              </a:prstGeom>
              <a:noFill/>
              <a:ln w="19050">
                <a:solidFill>
                  <a:srgbClr val="9900CC"/>
                </a:solidFill>
                <a:round/>
                <a:headEnd/>
                <a:tailEnd type="triangle" w="sm" len="lg"/>
              </a:ln>
            </p:spPr>
            <p:txBody>
              <a:bodyPr lIns="90000" tIns="46800" rIns="90000" bIns="46800"/>
              <a:lstStyle/>
              <a:p>
                <a:pPr eaLnBrk="1" fontAlgn="auto" hangingPunct="1">
                  <a:spcBef>
                    <a:spcPts val="0"/>
                  </a:spcBef>
                  <a:spcAft>
                    <a:spcPts val="0"/>
                  </a:spcAft>
                  <a:defRPr/>
                </a:pPr>
                <a:endParaRPr lang="zh-CN" altLang="en-US" sz="2800" kern="0">
                  <a:solidFill>
                    <a:sysClr val="windowText" lastClr="000000"/>
                  </a:solidFill>
                  <a:latin typeface="+mn-ea"/>
                  <a:ea typeface="+mn-ea"/>
                </a:endParaRPr>
              </a:p>
            </p:txBody>
          </p:sp>
          <p:sp>
            <p:nvSpPr>
              <p:cNvPr id="84" name="Arc 20"/>
              <p:cNvSpPr>
                <a:spLocks/>
              </p:cNvSpPr>
              <p:nvPr/>
            </p:nvSpPr>
            <p:spPr bwMode="auto">
              <a:xfrm rot="-861512">
                <a:off x="2755" y="1881"/>
                <a:ext cx="96" cy="128"/>
              </a:xfrm>
              <a:custGeom>
                <a:avLst/>
                <a:gdLst>
                  <a:gd name="T0" fmla="*/ 0 w 21600"/>
                  <a:gd name="T1" fmla="*/ 0 h 18494"/>
                  <a:gd name="T2" fmla="*/ 0 w 21600"/>
                  <a:gd name="T3" fmla="*/ 1 h 18494"/>
                  <a:gd name="T4" fmla="*/ 0 w 21600"/>
                  <a:gd name="T5" fmla="*/ 0 h 18494"/>
                  <a:gd name="T6" fmla="*/ 0 60000 65536"/>
                  <a:gd name="T7" fmla="*/ 0 60000 65536"/>
                  <a:gd name="T8" fmla="*/ 0 60000 65536"/>
                  <a:gd name="T9" fmla="*/ 0 w 21600"/>
                  <a:gd name="T10" fmla="*/ 0 h 18494"/>
                  <a:gd name="T11" fmla="*/ 21600 w 21600"/>
                  <a:gd name="T12" fmla="*/ 18494 h 18494"/>
                </a:gdLst>
                <a:ahLst/>
                <a:cxnLst>
                  <a:cxn ang="T6">
                    <a:pos x="T0" y="T1"/>
                  </a:cxn>
                  <a:cxn ang="T7">
                    <a:pos x="T2" y="T3"/>
                  </a:cxn>
                  <a:cxn ang="T8">
                    <a:pos x="T4" y="T5"/>
                  </a:cxn>
                </a:cxnLst>
                <a:rect l="T9" t="T10" r="T11" b="T12"/>
                <a:pathLst>
                  <a:path w="21600" h="18494" fill="none" extrusionOk="0">
                    <a:moveTo>
                      <a:pt x="20533" y="-1"/>
                    </a:moveTo>
                    <a:cubicBezTo>
                      <a:pt x="21239" y="2164"/>
                      <a:pt x="21600" y="4427"/>
                      <a:pt x="21600" y="6704"/>
                    </a:cubicBezTo>
                    <a:cubicBezTo>
                      <a:pt x="21600" y="10890"/>
                      <a:pt x="20383" y="14986"/>
                      <a:pt x="18098" y="18493"/>
                    </a:cubicBezTo>
                  </a:path>
                  <a:path w="21600" h="18494" stroke="0" extrusionOk="0">
                    <a:moveTo>
                      <a:pt x="20533" y="-1"/>
                    </a:moveTo>
                    <a:cubicBezTo>
                      <a:pt x="21239" y="2164"/>
                      <a:pt x="21600" y="4427"/>
                      <a:pt x="21600" y="6704"/>
                    </a:cubicBezTo>
                    <a:cubicBezTo>
                      <a:pt x="21600" y="10890"/>
                      <a:pt x="20383" y="14986"/>
                      <a:pt x="18098" y="18493"/>
                    </a:cubicBezTo>
                    <a:lnTo>
                      <a:pt x="0" y="6704"/>
                    </a:lnTo>
                    <a:close/>
                  </a:path>
                </a:pathLst>
              </a:custGeom>
              <a:noFill/>
              <a:ln w="28575">
                <a:solidFill>
                  <a:srgbClr val="0000FF"/>
                </a:solidFill>
                <a:round/>
                <a:headEnd/>
                <a:tailEnd/>
              </a:ln>
            </p:spPr>
            <p:txBody>
              <a:bodyPr wrap="none" lIns="90000" tIns="46800" rIns="90000" bIns="46800" anchor="ctr"/>
              <a:lstStyle/>
              <a:p>
                <a:pPr eaLnBrk="1" fontAlgn="auto" hangingPunct="1">
                  <a:spcBef>
                    <a:spcPts val="0"/>
                  </a:spcBef>
                  <a:spcAft>
                    <a:spcPts val="0"/>
                  </a:spcAft>
                  <a:defRPr/>
                </a:pPr>
                <a:endParaRPr lang="zh-CN" altLang="en-US" sz="2800" kern="0">
                  <a:solidFill>
                    <a:sysClr val="windowText" lastClr="000000"/>
                  </a:solidFill>
                  <a:latin typeface="+mn-ea"/>
                  <a:ea typeface="+mn-ea"/>
                </a:endParaRPr>
              </a:p>
            </p:txBody>
          </p:sp>
          <p:sp>
            <p:nvSpPr>
              <p:cNvPr id="88" name="Arc 21"/>
              <p:cNvSpPr>
                <a:spLocks/>
              </p:cNvSpPr>
              <p:nvPr/>
            </p:nvSpPr>
            <p:spPr bwMode="auto">
              <a:xfrm rot="14000777">
                <a:off x="2397" y="1985"/>
                <a:ext cx="294" cy="279"/>
              </a:xfrm>
              <a:custGeom>
                <a:avLst/>
                <a:gdLst>
                  <a:gd name="T0" fmla="*/ 0 w 17440"/>
                  <a:gd name="T1" fmla="*/ 2 h 20039"/>
                  <a:gd name="T2" fmla="*/ 0 w 17440"/>
                  <a:gd name="T3" fmla="*/ 1 h 20039"/>
                  <a:gd name="T4" fmla="*/ 1 w 17440"/>
                  <a:gd name="T5" fmla="*/ 0 h 20039"/>
                  <a:gd name="T6" fmla="*/ 0 60000 65536"/>
                  <a:gd name="T7" fmla="*/ 0 60000 65536"/>
                  <a:gd name="T8" fmla="*/ 0 60000 65536"/>
                  <a:gd name="T9" fmla="*/ 0 w 17440"/>
                  <a:gd name="T10" fmla="*/ 0 h 20039"/>
                  <a:gd name="T11" fmla="*/ 17440 w 17440"/>
                  <a:gd name="T12" fmla="*/ 20039 h 20039"/>
                </a:gdLst>
                <a:ahLst/>
                <a:cxnLst>
                  <a:cxn ang="T6">
                    <a:pos x="T0" y="T1"/>
                  </a:cxn>
                  <a:cxn ang="T7">
                    <a:pos x="T2" y="T3"/>
                  </a:cxn>
                  <a:cxn ang="T8">
                    <a:pos x="T4" y="T5"/>
                  </a:cxn>
                </a:cxnLst>
                <a:rect l="T9" t="T10" r="T11" b="T12"/>
                <a:pathLst>
                  <a:path w="17440" h="20039" fill="none" extrusionOk="0">
                    <a:moveTo>
                      <a:pt x="9377" y="20038"/>
                    </a:moveTo>
                    <a:cubicBezTo>
                      <a:pt x="5631" y="18531"/>
                      <a:pt x="2382" y="16004"/>
                      <a:pt x="0" y="12743"/>
                    </a:cubicBezTo>
                  </a:path>
                  <a:path w="17440" h="20039" stroke="0" extrusionOk="0">
                    <a:moveTo>
                      <a:pt x="9377" y="20038"/>
                    </a:moveTo>
                    <a:cubicBezTo>
                      <a:pt x="5631" y="18531"/>
                      <a:pt x="2382" y="16004"/>
                      <a:pt x="0" y="12743"/>
                    </a:cubicBezTo>
                    <a:lnTo>
                      <a:pt x="17440" y="0"/>
                    </a:lnTo>
                    <a:close/>
                  </a:path>
                </a:pathLst>
              </a:custGeom>
              <a:noFill/>
              <a:ln w="28575">
                <a:solidFill>
                  <a:srgbClr val="9900CC"/>
                </a:solidFill>
                <a:round/>
                <a:headEnd/>
                <a:tailEnd/>
              </a:ln>
            </p:spPr>
            <p:txBody>
              <a:bodyPr wrap="none" lIns="90000" tIns="46800" rIns="90000" bIns="46800" anchor="ctr"/>
              <a:lstStyle/>
              <a:p>
                <a:pPr eaLnBrk="1" fontAlgn="auto" hangingPunct="1">
                  <a:spcBef>
                    <a:spcPts val="0"/>
                  </a:spcBef>
                  <a:spcAft>
                    <a:spcPts val="0"/>
                  </a:spcAft>
                  <a:defRPr/>
                </a:pPr>
                <a:endParaRPr lang="zh-CN" altLang="en-US" sz="2800" kern="0">
                  <a:solidFill>
                    <a:sysClr val="windowText" lastClr="000000"/>
                  </a:solidFill>
                  <a:latin typeface="+mn-ea"/>
                  <a:ea typeface="+mn-ea"/>
                </a:endParaRPr>
              </a:p>
            </p:txBody>
          </p:sp>
          <p:grpSp>
            <p:nvGrpSpPr>
              <p:cNvPr id="112" name="Group 26"/>
              <p:cNvGrpSpPr>
                <a:grpSpLocks/>
              </p:cNvGrpSpPr>
              <p:nvPr/>
            </p:nvGrpSpPr>
            <p:grpSpPr bwMode="auto">
              <a:xfrm>
                <a:off x="1704" y="1687"/>
                <a:ext cx="0" cy="900"/>
                <a:chOff x="832" y="1253"/>
                <a:chExt cx="0" cy="900"/>
              </a:xfrm>
            </p:grpSpPr>
            <p:sp>
              <p:nvSpPr>
                <p:cNvPr id="136" name="Line 27"/>
                <p:cNvSpPr>
                  <a:spLocks noChangeShapeType="1"/>
                </p:cNvSpPr>
                <p:nvPr/>
              </p:nvSpPr>
              <p:spPr bwMode="auto">
                <a:xfrm>
                  <a:off x="832" y="1253"/>
                  <a:ext cx="0" cy="300"/>
                </a:xfrm>
                <a:prstGeom prst="line">
                  <a:avLst/>
                </a:prstGeom>
                <a:noFill/>
                <a:ln w="57150">
                  <a:solidFill>
                    <a:srgbClr val="000000"/>
                  </a:solidFill>
                  <a:round/>
                  <a:headEnd/>
                  <a:tailEnd/>
                </a:ln>
              </p:spPr>
              <p:txBody>
                <a:bodyPr/>
                <a:lstStyle/>
                <a:p>
                  <a:pPr eaLnBrk="1" fontAlgn="auto" hangingPunct="1">
                    <a:spcBef>
                      <a:spcPts val="0"/>
                    </a:spcBef>
                    <a:spcAft>
                      <a:spcPts val="0"/>
                    </a:spcAft>
                    <a:defRPr/>
                  </a:pPr>
                  <a:endParaRPr lang="zh-CN" altLang="en-US" sz="2800" kern="0">
                    <a:solidFill>
                      <a:sysClr val="windowText" lastClr="000000"/>
                    </a:solidFill>
                    <a:latin typeface="+mn-ea"/>
                    <a:ea typeface="+mn-ea"/>
                  </a:endParaRPr>
                </a:p>
              </p:txBody>
            </p:sp>
            <p:sp>
              <p:nvSpPr>
                <p:cNvPr id="137" name="Line 28"/>
                <p:cNvSpPr>
                  <a:spLocks noChangeShapeType="1"/>
                </p:cNvSpPr>
                <p:nvPr/>
              </p:nvSpPr>
              <p:spPr bwMode="auto">
                <a:xfrm flipH="1">
                  <a:off x="832" y="1827"/>
                  <a:ext cx="0" cy="326"/>
                </a:xfrm>
                <a:prstGeom prst="line">
                  <a:avLst/>
                </a:prstGeom>
                <a:noFill/>
                <a:ln w="57150">
                  <a:solidFill>
                    <a:srgbClr val="000000"/>
                  </a:solidFill>
                  <a:round/>
                  <a:headEnd/>
                  <a:tailEnd/>
                </a:ln>
              </p:spPr>
              <p:txBody>
                <a:bodyPr/>
                <a:lstStyle/>
                <a:p>
                  <a:pPr eaLnBrk="1" fontAlgn="auto" hangingPunct="1">
                    <a:spcBef>
                      <a:spcPts val="0"/>
                    </a:spcBef>
                    <a:spcAft>
                      <a:spcPts val="0"/>
                    </a:spcAft>
                    <a:defRPr/>
                  </a:pPr>
                  <a:endParaRPr lang="zh-CN" altLang="en-US" sz="2800" kern="0">
                    <a:solidFill>
                      <a:sysClr val="windowText" lastClr="000000"/>
                    </a:solidFill>
                    <a:latin typeface="+mn-ea"/>
                    <a:ea typeface="+mn-ea"/>
                  </a:endParaRPr>
                </a:p>
              </p:txBody>
            </p:sp>
          </p:grpSp>
          <p:grpSp>
            <p:nvGrpSpPr>
              <p:cNvPr id="113" name="Group 29"/>
              <p:cNvGrpSpPr>
                <a:grpSpLocks/>
              </p:cNvGrpSpPr>
              <p:nvPr/>
            </p:nvGrpSpPr>
            <p:grpSpPr bwMode="auto">
              <a:xfrm>
                <a:off x="1208" y="1977"/>
                <a:ext cx="476" cy="290"/>
                <a:chOff x="903" y="2023"/>
                <a:chExt cx="476" cy="290"/>
              </a:xfrm>
            </p:grpSpPr>
            <p:sp>
              <p:nvSpPr>
                <p:cNvPr id="130" name="Line 30"/>
                <p:cNvSpPr>
                  <a:spLocks noChangeShapeType="1"/>
                </p:cNvSpPr>
                <p:nvPr/>
              </p:nvSpPr>
              <p:spPr bwMode="auto">
                <a:xfrm>
                  <a:off x="903" y="2023"/>
                  <a:ext cx="476" cy="0"/>
                </a:xfrm>
                <a:prstGeom prst="line">
                  <a:avLst/>
                </a:prstGeom>
                <a:noFill/>
                <a:ln w="19050">
                  <a:solidFill>
                    <a:srgbClr val="FF6600"/>
                  </a:solidFill>
                  <a:round/>
                  <a:headEnd/>
                  <a:tailEnd type="triangle" w="sm" len="lg"/>
                </a:ln>
              </p:spPr>
              <p:txBody>
                <a:bodyPr/>
                <a:lstStyle/>
                <a:p>
                  <a:pPr eaLnBrk="1" fontAlgn="auto" hangingPunct="1">
                    <a:spcBef>
                      <a:spcPts val="0"/>
                    </a:spcBef>
                    <a:spcAft>
                      <a:spcPts val="0"/>
                    </a:spcAft>
                    <a:defRPr/>
                  </a:pPr>
                  <a:endParaRPr lang="zh-CN" altLang="en-US" sz="2800" kern="0">
                    <a:solidFill>
                      <a:sysClr val="windowText" lastClr="000000"/>
                    </a:solidFill>
                    <a:latin typeface="+mn-ea"/>
                    <a:ea typeface="+mn-ea"/>
                  </a:endParaRPr>
                </a:p>
              </p:txBody>
            </p:sp>
            <p:sp>
              <p:nvSpPr>
                <p:cNvPr id="131" name="Line 31"/>
                <p:cNvSpPr>
                  <a:spLocks noChangeShapeType="1"/>
                </p:cNvSpPr>
                <p:nvPr/>
              </p:nvSpPr>
              <p:spPr bwMode="auto">
                <a:xfrm>
                  <a:off x="903" y="2099"/>
                  <a:ext cx="476" cy="0"/>
                </a:xfrm>
                <a:prstGeom prst="line">
                  <a:avLst/>
                </a:prstGeom>
                <a:noFill/>
                <a:ln w="19050">
                  <a:solidFill>
                    <a:srgbClr val="FF6600"/>
                  </a:solidFill>
                  <a:round/>
                  <a:headEnd/>
                  <a:tailEnd type="triangle" w="sm" len="lg"/>
                </a:ln>
              </p:spPr>
              <p:txBody>
                <a:bodyPr/>
                <a:lstStyle/>
                <a:p>
                  <a:pPr eaLnBrk="1" fontAlgn="auto" hangingPunct="1">
                    <a:spcBef>
                      <a:spcPts val="0"/>
                    </a:spcBef>
                    <a:spcAft>
                      <a:spcPts val="0"/>
                    </a:spcAft>
                    <a:defRPr/>
                  </a:pPr>
                  <a:endParaRPr lang="zh-CN" altLang="en-US" sz="2800" kern="0">
                    <a:solidFill>
                      <a:sysClr val="windowText" lastClr="000000"/>
                    </a:solidFill>
                    <a:latin typeface="+mn-ea"/>
                    <a:ea typeface="+mn-ea"/>
                  </a:endParaRPr>
                </a:p>
              </p:txBody>
            </p:sp>
            <p:sp>
              <p:nvSpPr>
                <p:cNvPr id="132" name="Line 32"/>
                <p:cNvSpPr>
                  <a:spLocks noChangeShapeType="1"/>
                </p:cNvSpPr>
                <p:nvPr/>
              </p:nvSpPr>
              <p:spPr bwMode="auto">
                <a:xfrm>
                  <a:off x="903" y="2171"/>
                  <a:ext cx="476" cy="0"/>
                </a:xfrm>
                <a:prstGeom prst="line">
                  <a:avLst/>
                </a:prstGeom>
                <a:noFill/>
                <a:ln w="19050">
                  <a:solidFill>
                    <a:srgbClr val="FF6600"/>
                  </a:solidFill>
                  <a:round/>
                  <a:headEnd/>
                  <a:tailEnd type="triangle" w="sm" len="lg"/>
                </a:ln>
              </p:spPr>
              <p:txBody>
                <a:bodyPr/>
                <a:lstStyle/>
                <a:p>
                  <a:pPr eaLnBrk="1" fontAlgn="auto" hangingPunct="1">
                    <a:spcBef>
                      <a:spcPts val="0"/>
                    </a:spcBef>
                    <a:spcAft>
                      <a:spcPts val="0"/>
                    </a:spcAft>
                    <a:defRPr/>
                  </a:pPr>
                  <a:endParaRPr lang="zh-CN" altLang="en-US" sz="2800" kern="0">
                    <a:solidFill>
                      <a:sysClr val="windowText" lastClr="000000"/>
                    </a:solidFill>
                    <a:latin typeface="+mn-ea"/>
                    <a:ea typeface="+mn-ea"/>
                  </a:endParaRPr>
                </a:p>
              </p:txBody>
            </p:sp>
            <p:sp>
              <p:nvSpPr>
                <p:cNvPr id="133" name="Line 33"/>
                <p:cNvSpPr>
                  <a:spLocks noChangeShapeType="1"/>
                </p:cNvSpPr>
                <p:nvPr/>
              </p:nvSpPr>
              <p:spPr bwMode="auto">
                <a:xfrm>
                  <a:off x="903" y="2237"/>
                  <a:ext cx="476" cy="0"/>
                </a:xfrm>
                <a:prstGeom prst="line">
                  <a:avLst/>
                </a:prstGeom>
                <a:noFill/>
                <a:ln w="19050">
                  <a:solidFill>
                    <a:srgbClr val="FF6600"/>
                  </a:solidFill>
                  <a:round/>
                  <a:headEnd/>
                  <a:tailEnd type="triangle" w="sm" len="lg"/>
                </a:ln>
              </p:spPr>
              <p:txBody>
                <a:bodyPr/>
                <a:lstStyle/>
                <a:p>
                  <a:pPr eaLnBrk="1" fontAlgn="auto" hangingPunct="1">
                    <a:spcBef>
                      <a:spcPts val="0"/>
                    </a:spcBef>
                    <a:spcAft>
                      <a:spcPts val="0"/>
                    </a:spcAft>
                    <a:defRPr/>
                  </a:pPr>
                  <a:endParaRPr lang="zh-CN" altLang="en-US" sz="2800" kern="0">
                    <a:solidFill>
                      <a:sysClr val="windowText" lastClr="000000"/>
                    </a:solidFill>
                    <a:latin typeface="+mn-ea"/>
                    <a:ea typeface="+mn-ea"/>
                  </a:endParaRPr>
                </a:p>
              </p:txBody>
            </p:sp>
            <p:sp>
              <p:nvSpPr>
                <p:cNvPr id="134" name="Line 34"/>
                <p:cNvSpPr>
                  <a:spLocks noChangeShapeType="1"/>
                </p:cNvSpPr>
                <p:nvPr/>
              </p:nvSpPr>
              <p:spPr bwMode="auto">
                <a:xfrm>
                  <a:off x="903" y="2313"/>
                  <a:ext cx="476" cy="0"/>
                </a:xfrm>
                <a:prstGeom prst="line">
                  <a:avLst/>
                </a:prstGeom>
                <a:noFill/>
                <a:ln w="19050">
                  <a:solidFill>
                    <a:srgbClr val="FF6600"/>
                  </a:solidFill>
                  <a:round/>
                  <a:headEnd/>
                  <a:tailEnd type="triangle" w="sm" len="lg"/>
                </a:ln>
              </p:spPr>
              <p:txBody>
                <a:bodyPr/>
                <a:lstStyle/>
                <a:p>
                  <a:pPr eaLnBrk="1" fontAlgn="auto" hangingPunct="1">
                    <a:spcBef>
                      <a:spcPts val="0"/>
                    </a:spcBef>
                    <a:spcAft>
                      <a:spcPts val="0"/>
                    </a:spcAft>
                    <a:defRPr/>
                  </a:pPr>
                  <a:endParaRPr lang="zh-CN" altLang="en-US" sz="2800" kern="0">
                    <a:solidFill>
                      <a:sysClr val="windowText" lastClr="000000"/>
                    </a:solidFill>
                    <a:latin typeface="+mn-ea"/>
                    <a:ea typeface="+mn-ea"/>
                  </a:endParaRPr>
                </a:p>
              </p:txBody>
            </p:sp>
          </p:grpSp>
          <p:sp>
            <p:nvSpPr>
              <p:cNvPr id="120" name="Line 41"/>
              <p:cNvSpPr>
                <a:spLocks noChangeShapeType="1"/>
              </p:cNvSpPr>
              <p:nvPr/>
            </p:nvSpPr>
            <p:spPr bwMode="auto">
              <a:xfrm flipV="1">
                <a:off x="3596" y="2354"/>
                <a:ext cx="1327" cy="0"/>
              </a:xfrm>
              <a:prstGeom prst="line">
                <a:avLst/>
              </a:prstGeom>
              <a:noFill/>
              <a:ln w="28575">
                <a:solidFill>
                  <a:srgbClr val="00FF00"/>
                </a:solidFill>
                <a:prstDash val="dash"/>
                <a:round/>
                <a:headEnd/>
                <a:tailEnd/>
              </a:ln>
            </p:spPr>
            <p:txBody>
              <a:bodyPr lIns="90000" tIns="46800" rIns="90000" bIns="46800"/>
              <a:lstStyle/>
              <a:p>
                <a:pPr eaLnBrk="1" fontAlgn="auto" hangingPunct="1">
                  <a:spcBef>
                    <a:spcPts val="0"/>
                  </a:spcBef>
                  <a:spcAft>
                    <a:spcPts val="0"/>
                  </a:spcAft>
                  <a:defRPr/>
                </a:pPr>
                <a:endParaRPr lang="zh-CN" altLang="en-US" sz="2800" kern="0">
                  <a:solidFill>
                    <a:sysClr val="windowText" lastClr="000000"/>
                  </a:solidFill>
                  <a:latin typeface="+mn-ea"/>
                  <a:ea typeface="+mn-ea"/>
                </a:endParaRPr>
              </a:p>
            </p:txBody>
          </p:sp>
          <p:sp>
            <p:nvSpPr>
              <p:cNvPr id="121" name="Line 42"/>
              <p:cNvSpPr>
                <a:spLocks noChangeShapeType="1"/>
              </p:cNvSpPr>
              <p:nvPr/>
            </p:nvSpPr>
            <p:spPr bwMode="auto">
              <a:xfrm>
                <a:off x="3578" y="1613"/>
                <a:ext cx="1216" cy="24"/>
              </a:xfrm>
              <a:prstGeom prst="line">
                <a:avLst/>
              </a:prstGeom>
              <a:noFill/>
              <a:ln w="28575">
                <a:solidFill>
                  <a:srgbClr val="00FF00"/>
                </a:solidFill>
                <a:prstDash val="dash"/>
                <a:round/>
                <a:headEnd/>
                <a:tailEnd/>
              </a:ln>
            </p:spPr>
            <p:txBody>
              <a:bodyPr lIns="90000" tIns="46800" rIns="90000" bIns="46800"/>
              <a:lstStyle/>
              <a:p>
                <a:pPr eaLnBrk="1" fontAlgn="auto" hangingPunct="1">
                  <a:spcBef>
                    <a:spcPts val="0"/>
                  </a:spcBef>
                  <a:spcAft>
                    <a:spcPts val="0"/>
                  </a:spcAft>
                  <a:defRPr/>
                </a:pPr>
                <a:endParaRPr lang="zh-CN" altLang="en-US" sz="2800" kern="0">
                  <a:solidFill>
                    <a:sysClr val="windowText" lastClr="000000"/>
                  </a:solidFill>
                  <a:latin typeface="+mn-ea"/>
                  <a:ea typeface="+mn-ea"/>
                </a:endParaRPr>
              </a:p>
            </p:txBody>
          </p:sp>
          <p:sp>
            <p:nvSpPr>
              <p:cNvPr id="122" name="Line 43"/>
              <p:cNvSpPr>
                <a:spLocks noChangeShapeType="1"/>
              </p:cNvSpPr>
              <p:nvPr/>
            </p:nvSpPr>
            <p:spPr bwMode="auto">
              <a:xfrm>
                <a:off x="3590" y="1871"/>
                <a:ext cx="1204" cy="0"/>
              </a:xfrm>
              <a:prstGeom prst="line">
                <a:avLst/>
              </a:prstGeom>
              <a:noFill/>
              <a:ln w="28575">
                <a:solidFill>
                  <a:srgbClr val="00FF00"/>
                </a:solidFill>
                <a:prstDash val="dash"/>
                <a:round/>
                <a:headEnd/>
                <a:tailEnd/>
              </a:ln>
            </p:spPr>
            <p:txBody>
              <a:bodyPr lIns="90000" tIns="46800" rIns="90000" bIns="46800"/>
              <a:lstStyle/>
              <a:p>
                <a:pPr eaLnBrk="1" fontAlgn="auto" hangingPunct="1">
                  <a:spcBef>
                    <a:spcPts val="0"/>
                  </a:spcBef>
                  <a:spcAft>
                    <a:spcPts val="0"/>
                  </a:spcAft>
                  <a:defRPr/>
                </a:pPr>
                <a:endParaRPr lang="zh-CN" altLang="en-US" sz="2800" kern="0">
                  <a:solidFill>
                    <a:sysClr val="windowText" lastClr="000000"/>
                  </a:solidFill>
                  <a:latin typeface="+mn-ea"/>
                  <a:ea typeface="+mn-ea"/>
                </a:endParaRPr>
              </a:p>
            </p:txBody>
          </p:sp>
          <p:sp>
            <p:nvSpPr>
              <p:cNvPr id="125" name="Line 46"/>
              <p:cNvSpPr>
                <a:spLocks noChangeShapeType="1"/>
              </p:cNvSpPr>
              <p:nvPr/>
            </p:nvSpPr>
            <p:spPr bwMode="auto">
              <a:xfrm>
                <a:off x="4614" y="1631"/>
                <a:ext cx="0" cy="240"/>
              </a:xfrm>
              <a:prstGeom prst="line">
                <a:avLst/>
              </a:prstGeom>
              <a:noFill/>
              <a:ln w="28575">
                <a:solidFill>
                  <a:srgbClr val="0033CC"/>
                </a:solidFill>
                <a:round/>
                <a:headEnd type="triangle" w="sm" len="lg"/>
                <a:tailEnd type="triangle" w="sm" len="lg"/>
              </a:ln>
            </p:spPr>
            <p:txBody>
              <a:bodyPr lIns="90000" tIns="46800" rIns="90000" bIns="46800"/>
              <a:lstStyle/>
              <a:p>
                <a:pPr eaLnBrk="1" fontAlgn="auto" hangingPunct="1">
                  <a:spcBef>
                    <a:spcPts val="0"/>
                  </a:spcBef>
                  <a:spcAft>
                    <a:spcPts val="0"/>
                  </a:spcAft>
                  <a:defRPr/>
                </a:pPr>
                <a:endParaRPr lang="zh-CN" altLang="en-US" sz="2800" kern="0">
                  <a:solidFill>
                    <a:sysClr val="windowText" lastClr="000000"/>
                  </a:solidFill>
                  <a:latin typeface="+mn-ea"/>
                  <a:ea typeface="+mn-ea"/>
                </a:endParaRPr>
              </a:p>
            </p:txBody>
          </p:sp>
          <p:sp>
            <p:nvSpPr>
              <p:cNvPr id="127" name="Text Box 60"/>
              <p:cNvSpPr txBox="1">
                <a:spLocks noChangeArrowheads="1"/>
              </p:cNvSpPr>
              <p:nvPr/>
            </p:nvSpPr>
            <p:spPr bwMode="auto">
              <a:xfrm>
                <a:off x="2791" y="1088"/>
                <a:ext cx="947" cy="364"/>
              </a:xfrm>
              <a:prstGeom prst="rect">
                <a:avLst/>
              </a:prstGeom>
              <a:noFill/>
              <a:ln w="9525">
                <a:noFill/>
                <a:miter lim="800000"/>
                <a:headEnd/>
                <a:tailEnd/>
              </a:ln>
            </p:spPr>
            <p:txBody>
              <a:bodyPr/>
              <a:lstStyle/>
              <a:p>
                <a:pPr algn="just" fontAlgn="auto">
                  <a:spcBef>
                    <a:spcPts val="0"/>
                  </a:spcBef>
                  <a:spcAft>
                    <a:spcPts val="0"/>
                  </a:spcAft>
                  <a:defRPr/>
                </a:pPr>
                <a:r>
                  <a:rPr lang="zh-CN" altLang="en-US" sz="2800" kern="0" dirty="0">
                    <a:solidFill>
                      <a:srgbClr val="FF6600"/>
                    </a:solidFill>
                    <a:latin typeface="+mn-ea"/>
                    <a:ea typeface="+mn-ea"/>
                  </a:rPr>
                  <a:t>观测屏</a:t>
                </a:r>
              </a:p>
            </p:txBody>
          </p:sp>
          <p:sp>
            <p:nvSpPr>
              <p:cNvPr id="124" name="Line 45"/>
              <p:cNvSpPr>
                <a:spLocks noChangeShapeType="1"/>
              </p:cNvSpPr>
              <p:nvPr/>
            </p:nvSpPr>
            <p:spPr bwMode="auto">
              <a:xfrm>
                <a:off x="4617" y="1861"/>
                <a:ext cx="0" cy="489"/>
              </a:xfrm>
              <a:prstGeom prst="line">
                <a:avLst/>
              </a:prstGeom>
              <a:noFill/>
              <a:ln w="28575">
                <a:solidFill>
                  <a:srgbClr val="0000FF"/>
                </a:solidFill>
                <a:round/>
                <a:headEnd type="triangle" w="sm" len="lg"/>
                <a:tailEnd type="triangle" w="sm" len="lg"/>
              </a:ln>
            </p:spPr>
            <p:txBody>
              <a:bodyPr lIns="90000" tIns="46800" rIns="90000" bIns="46800"/>
              <a:lstStyle/>
              <a:p>
                <a:pPr eaLnBrk="1" fontAlgn="auto" hangingPunct="1">
                  <a:spcBef>
                    <a:spcPts val="0"/>
                  </a:spcBef>
                  <a:spcAft>
                    <a:spcPts val="0"/>
                  </a:spcAft>
                  <a:defRPr/>
                </a:pPr>
                <a:endParaRPr lang="zh-CN" altLang="en-US" sz="2800" kern="0">
                  <a:solidFill>
                    <a:sysClr val="windowText" lastClr="000000"/>
                  </a:solidFill>
                  <a:latin typeface="+mn-ea"/>
                  <a:ea typeface="+mn-ea"/>
                </a:endParaRPr>
              </a:p>
            </p:txBody>
          </p:sp>
        </p:grpSp>
        <mc:AlternateContent xmlns:mc="http://schemas.openxmlformats.org/markup-compatibility/2006" xmlns:a14="http://schemas.microsoft.com/office/drawing/2010/main">
          <mc:Choice Requires="a14">
            <p:sp>
              <p:nvSpPr>
                <p:cNvPr id="69" name="矩形 68"/>
                <p:cNvSpPr/>
                <p:nvPr/>
              </p:nvSpPr>
              <p:spPr>
                <a:xfrm>
                  <a:off x="5563680" y="4350643"/>
                  <a:ext cx="5549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𝑂</m:t>
                        </m:r>
                      </m:oMath>
                    </m:oMathPara>
                  </a14:m>
                  <a:endParaRPr lang="zh-CN" altLang="en-US" sz="2800" dirty="0">
                    <a:solidFill>
                      <a:srgbClr val="0000FF"/>
                    </a:solidFill>
                    <a:latin typeface="+mn-ea"/>
                    <a:ea typeface="+mn-ea"/>
                  </a:endParaRPr>
                </a:p>
              </p:txBody>
            </p:sp>
          </mc:Choice>
          <mc:Fallback xmlns="">
            <p:sp>
              <p:nvSpPr>
                <p:cNvPr id="69" name="矩形 68"/>
                <p:cNvSpPr>
                  <a:spLocks noRot="1" noChangeAspect="1" noMove="1" noResize="1" noEditPoints="1" noAdjustHandles="1" noChangeArrowheads="1" noChangeShapeType="1" noTextEdit="1"/>
                </p:cNvSpPr>
                <p:nvPr/>
              </p:nvSpPr>
              <p:spPr>
                <a:xfrm>
                  <a:off x="5563680" y="4350643"/>
                  <a:ext cx="554960"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p:cNvSpPr/>
                <p:nvPr/>
              </p:nvSpPr>
              <p:spPr>
                <a:xfrm flipH="1">
                  <a:off x="7638974" y="3900109"/>
                  <a:ext cx="444069"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𝑥</m:t>
                        </m:r>
                      </m:oMath>
                    </m:oMathPara>
                  </a14:m>
                  <a:endParaRPr lang="zh-CN" altLang="en-US" sz="2800" dirty="0">
                    <a:solidFill>
                      <a:srgbClr val="0000FF"/>
                    </a:solidFill>
                    <a:latin typeface="+mn-ea"/>
                    <a:ea typeface="+mn-ea"/>
                  </a:endParaRPr>
                </a:p>
              </p:txBody>
            </p:sp>
          </mc:Choice>
          <mc:Fallback xmlns="">
            <p:sp>
              <p:nvSpPr>
                <p:cNvPr id="70" name="矩形 69"/>
                <p:cNvSpPr>
                  <a:spLocks noRot="1" noChangeAspect="1" noMove="1" noResize="1" noEditPoints="1" noAdjustHandles="1" noChangeArrowheads="1" noChangeShapeType="1" noTextEdit="1"/>
                </p:cNvSpPr>
                <p:nvPr/>
              </p:nvSpPr>
              <p:spPr>
                <a:xfrm flipH="1">
                  <a:off x="7638974" y="3900109"/>
                  <a:ext cx="444069" cy="523220"/>
                </a:xfrm>
                <a:prstGeom prst="rect">
                  <a:avLst/>
                </a:prstGeom>
                <a:blipFill>
                  <a:blip r:embed="rId12"/>
                  <a:stretch>
                    <a:fillRect r="-109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矩形 70"/>
                <p:cNvSpPr/>
                <p:nvPr/>
              </p:nvSpPr>
              <p:spPr>
                <a:xfrm>
                  <a:off x="7544710" y="4440242"/>
                  <a:ext cx="88402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m:t>
                        </m:r>
                        <m:sSub>
                          <m:sSubPr>
                            <m:ctrlPr>
                              <a:rPr lang="en-US" altLang="zh-CN" sz="2800" i="1" smtClean="0">
                                <a:solidFill>
                                  <a:srgbClr val="FF0000"/>
                                </a:solidFill>
                                <a:latin typeface="Cambria Math"/>
                                <a:ea typeface="+mn-ea"/>
                              </a:rPr>
                            </m:ctrlPr>
                          </m:sSubPr>
                          <m:e>
                            <m:r>
                              <a:rPr lang="en-US" altLang="zh-CN" sz="2800" b="0" i="1" smtClean="0">
                                <a:solidFill>
                                  <a:srgbClr val="FF0000"/>
                                </a:solidFill>
                                <a:latin typeface="Cambria Math" panose="02040503050406030204" pitchFamily="18" charset="0"/>
                                <a:ea typeface="+mn-ea"/>
                              </a:rPr>
                              <m:t>𝑥</m:t>
                            </m:r>
                          </m:e>
                          <m:sub>
                            <m:r>
                              <a:rPr lang="en-US" altLang="zh-CN" sz="2800" b="0" i="1" smtClean="0">
                                <a:solidFill>
                                  <a:srgbClr val="FF0000"/>
                                </a:solidFill>
                                <a:latin typeface="Cambria Math" panose="02040503050406030204" pitchFamily="18" charset="0"/>
                                <a:ea typeface="+mn-ea"/>
                              </a:rPr>
                              <m:t>0</m:t>
                            </m:r>
                          </m:sub>
                        </m:sSub>
                      </m:oMath>
                    </m:oMathPara>
                  </a14:m>
                  <a:endParaRPr lang="zh-CN" altLang="en-US" sz="2800" i="1" dirty="0">
                    <a:solidFill>
                      <a:srgbClr val="FF0000"/>
                    </a:solidFill>
                    <a:latin typeface="+mn-ea"/>
                    <a:ea typeface="+mn-ea"/>
                  </a:endParaRPr>
                </a:p>
              </p:txBody>
            </p:sp>
          </mc:Choice>
          <mc:Fallback xmlns="">
            <p:sp>
              <p:nvSpPr>
                <p:cNvPr id="71" name="矩形 70"/>
                <p:cNvSpPr>
                  <a:spLocks noRot="1" noChangeAspect="1" noMove="1" noResize="1" noEditPoints="1" noAdjustHandles="1" noChangeArrowheads="1" noChangeShapeType="1" noTextEdit="1"/>
                </p:cNvSpPr>
                <p:nvPr/>
              </p:nvSpPr>
              <p:spPr>
                <a:xfrm>
                  <a:off x="7544710" y="4440242"/>
                  <a:ext cx="884025"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p:cNvSpPr/>
                <p:nvPr/>
              </p:nvSpPr>
              <p:spPr>
                <a:xfrm>
                  <a:off x="4126264" y="3847171"/>
                  <a:ext cx="85375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ea typeface="+mn-ea"/>
                              </a:rPr>
                            </m:ctrlPr>
                          </m:sSubPr>
                          <m:e>
                            <m:r>
                              <a:rPr lang="zh-CN" altLang="en-US" sz="2800" b="0" i="1">
                                <a:solidFill>
                                  <a:srgbClr val="0000FF"/>
                                </a:solidFill>
                                <a:latin typeface="Cambria Math" panose="02040503050406030204" pitchFamily="18" charset="0"/>
                                <a:ea typeface="+mn-ea"/>
                              </a:rPr>
                              <m:t>𝜃</m:t>
                            </m:r>
                          </m:e>
                          <m:sub>
                            <m:r>
                              <a:rPr lang="en-US" altLang="zh-CN" sz="2800" b="0" i="1" smtClean="0">
                                <a:solidFill>
                                  <a:srgbClr val="0000FF"/>
                                </a:solidFill>
                                <a:latin typeface="Cambria Math" panose="02040503050406030204" pitchFamily="18" charset="0"/>
                                <a:ea typeface="+mn-ea"/>
                              </a:rPr>
                              <m:t>1</m:t>
                            </m:r>
                          </m:sub>
                        </m:sSub>
                      </m:oMath>
                    </m:oMathPara>
                  </a14:m>
                  <a:endParaRPr lang="zh-CN" altLang="en-US" sz="2800" i="1" dirty="0">
                    <a:solidFill>
                      <a:srgbClr val="0000FF"/>
                    </a:solidFill>
                    <a:latin typeface="+mn-ea"/>
                    <a:ea typeface="+mn-ea"/>
                  </a:endParaRPr>
                </a:p>
              </p:txBody>
            </p:sp>
          </mc:Choice>
          <mc:Fallback xmlns="">
            <p:sp>
              <p:nvSpPr>
                <p:cNvPr id="72" name="矩形 71"/>
                <p:cNvSpPr>
                  <a:spLocks noRot="1" noChangeAspect="1" noMove="1" noResize="1" noEditPoints="1" noAdjustHandles="1" noChangeArrowheads="1" noChangeShapeType="1" noTextEdit="1"/>
                </p:cNvSpPr>
                <p:nvPr/>
              </p:nvSpPr>
              <p:spPr>
                <a:xfrm>
                  <a:off x="4126264" y="3847171"/>
                  <a:ext cx="853759"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3988938" y="4860928"/>
                  <a:ext cx="85375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9E0CCE"/>
                            </a:solidFill>
                            <a:latin typeface="Cambria Math" panose="02040503050406030204" pitchFamily="18" charset="0"/>
                            <a:ea typeface="+mn-ea"/>
                          </a:rPr>
                          <m:t>∆</m:t>
                        </m:r>
                        <m:sSub>
                          <m:sSubPr>
                            <m:ctrlPr>
                              <a:rPr lang="en-US" altLang="zh-CN" sz="2800" i="1">
                                <a:solidFill>
                                  <a:srgbClr val="9E0CCE"/>
                                </a:solidFill>
                                <a:latin typeface="Cambria Math"/>
                                <a:ea typeface="+mn-ea"/>
                              </a:rPr>
                            </m:ctrlPr>
                          </m:sSubPr>
                          <m:e>
                            <m:r>
                              <a:rPr lang="zh-CN" altLang="en-US" sz="2800" b="0" i="1">
                                <a:solidFill>
                                  <a:srgbClr val="9E0CCE"/>
                                </a:solidFill>
                                <a:latin typeface="Cambria Math" panose="02040503050406030204" pitchFamily="18" charset="0"/>
                                <a:ea typeface="+mn-ea"/>
                              </a:rPr>
                              <m:t>𝜃</m:t>
                            </m:r>
                          </m:e>
                          <m:sub>
                            <m:r>
                              <a:rPr lang="en-US" altLang="zh-CN" sz="2800" b="0" i="1" smtClean="0">
                                <a:solidFill>
                                  <a:srgbClr val="9E0CCE"/>
                                </a:solidFill>
                                <a:latin typeface="Cambria Math" panose="02040503050406030204" pitchFamily="18" charset="0"/>
                                <a:ea typeface="+mn-ea"/>
                              </a:rPr>
                              <m:t>0</m:t>
                            </m:r>
                          </m:sub>
                        </m:sSub>
                      </m:oMath>
                    </m:oMathPara>
                  </a14:m>
                  <a:endParaRPr lang="zh-CN" altLang="en-US" sz="2800" i="1" dirty="0">
                    <a:solidFill>
                      <a:srgbClr val="9E0CCE"/>
                    </a:solidFill>
                    <a:latin typeface="+mn-ea"/>
                    <a:ea typeface="+mn-ea"/>
                  </a:endParaRPr>
                </a:p>
              </p:txBody>
            </p:sp>
          </mc:Choice>
          <mc:Fallback xmlns="">
            <p:sp>
              <p:nvSpPr>
                <p:cNvPr id="73" name="矩形 72"/>
                <p:cNvSpPr>
                  <a:spLocks noRot="1" noChangeAspect="1" noMove="1" noResize="1" noEditPoints="1" noAdjustHandles="1" noChangeArrowheads="1" noChangeShapeType="1" noTextEdit="1"/>
                </p:cNvSpPr>
                <p:nvPr/>
              </p:nvSpPr>
              <p:spPr>
                <a:xfrm>
                  <a:off x="3988938" y="4860928"/>
                  <a:ext cx="853759"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p:cNvSpPr/>
                <p:nvPr/>
              </p:nvSpPr>
              <p:spPr>
                <a:xfrm>
                  <a:off x="4861604" y="4359279"/>
                  <a:ext cx="6405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mn-ea"/>
                              </a:rPr>
                            </m:ctrlPr>
                          </m:sSubPr>
                          <m:e>
                            <m:r>
                              <a:rPr lang="zh-CN" altLang="en-US" sz="2800" b="0" i="1">
                                <a:solidFill>
                                  <a:srgbClr val="0000FF"/>
                                </a:solidFill>
                                <a:latin typeface="Cambria Math" panose="02040503050406030204" pitchFamily="18" charset="0"/>
                                <a:ea typeface="+mn-ea"/>
                              </a:rPr>
                              <m:t>𝜃</m:t>
                            </m:r>
                          </m:e>
                          <m:sub>
                            <m:r>
                              <a:rPr lang="en-US" altLang="zh-CN" sz="2800" b="0" i="1" smtClean="0">
                                <a:solidFill>
                                  <a:srgbClr val="0000FF"/>
                                </a:solidFill>
                                <a:latin typeface="Cambria Math" panose="02040503050406030204" pitchFamily="18" charset="0"/>
                                <a:ea typeface="+mn-ea"/>
                              </a:rPr>
                              <m:t>1</m:t>
                            </m:r>
                          </m:sub>
                        </m:sSub>
                      </m:oMath>
                    </m:oMathPara>
                  </a14:m>
                  <a:endParaRPr lang="zh-CN" altLang="en-US" sz="2800" i="1" dirty="0">
                    <a:solidFill>
                      <a:srgbClr val="0000FF"/>
                    </a:solidFill>
                    <a:latin typeface="+mn-ea"/>
                    <a:ea typeface="+mn-ea"/>
                  </a:endParaRPr>
                </a:p>
              </p:txBody>
            </p:sp>
          </mc:Choice>
          <mc:Fallback xmlns="">
            <p:sp>
              <p:nvSpPr>
                <p:cNvPr id="85" name="矩形 84"/>
                <p:cNvSpPr>
                  <a:spLocks noRot="1" noChangeAspect="1" noMove="1" noResize="1" noEditPoints="1" noAdjustHandles="1" noChangeArrowheads="1" noChangeShapeType="1" noTextEdit="1"/>
                </p:cNvSpPr>
                <p:nvPr/>
              </p:nvSpPr>
              <p:spPr>
                <a:xfrm>
                  <a:off x="4861604" y="4359279"/>
                  <a:ext cx="640560"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p:cNvSpPr/>
                <p:nvPr/>
              </p:nvSpPr>
              <p:spPr>
                <a:xfrm>
                  <a:off x="5432853" y="3469287"/>
                  <a:ext cx="63844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𝑥</m:t>
                            </m:r>
                          </m:e>
                          <m:sub>
                            <m:r>
                              <a:rPr lang="en-US" altLang="zh-CN" sz="2800" b="0" i="1" smtClean="0">
                                <a:solidFill>
                                  <a:srgbClr val="0000FF"/>
                                </a:solidFill>
                                <a:latin typeface="Cambria Math" panose="02040503050406030204" pitchFamily="18" charset="0"/>
                                <a:ea typeface="+mn-ea"/>
                              </a:rPr>
                              <m:t>2</m:t>
                            </m:r>
                          </m:sub>
                        </m:sSub>
                      </m:oMath>
                    </m:oMathPara>
                  </a14:m>
                  <a:endParaRPr lang="zh-CN" altLang="en-US" sz="2800" i="1" dirty="0">
                    <a:solidFill>
                      <a:srgbClr val="0000FF"/>
                    </a:solidFill>
                    <a:latin typeface="+mn-ea"/>
                    <a:ea typeface="+mn-ea"/>
                  </a:endParaRPr>
                </a:p>
              </p:txBody>
            </p:sp>
          </mc:Choice>
          <mc:Fallback xmlns="">
            <p:sp>
              <p:nvSpPr>
                <p:cNvPr id="86" name="矩形 85"/>
                <p:cNvSpPr>
                  <a:spLocks noRot="1" noChangeAspect="1" noMove="1" noResize="1" noEditPoints="1" noAdjustHandles="1" noChangeArrowheads="1" noChangeShapeType="1" noTextEdit="1"/>
                </p:cNvSpPr>
                <p:nvPr/>
              </p:nvSpPr>
              <p:spPr>
                <a:xfrm>
                  <a:off x="5432853" y="3469287"/>
                  <a:ext cx="638445" cy="52322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p:cNvSpPr/>
                <p:nvPr/>
              </p:nvSpPr>
              <p:spPr>
                <a:xfrm>
                  <a:off x="5450625" y="3895567"/>
                  <a:ext cx="63844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𝑥</m:t>
                            </m:r>
                          </m:e>
                          <m:sub>
                            <m:r>
                              <a:rPr lang="en-US" altLang="zh-CN" sz="2800" b="0" i="1" smtClean="0">
                                <a:solidFill>
                                  <a:srgbClr val="0000FF"/>
                                </a:solidFill>
                                <a:latin typeface="Cambria Math" panose="02040503050406030204" pitchFamily="18" charset="0"/>
                                <a:ea typeface="+mn-ea"/>
                              </a:rPr>
                              <m:t>1</m:t>
                            </m:r>
                          </m:sub>
                        </m:sSub>
                      </m:oMath>
                    </m:oMathPara>
                  </a14:m>
                  <a:endParaRPr lang="zh-CN" altLang="en-US" sz="2800" i="1" dirty="0">
                    <a:solidFill>
                      <a:srgbClr val="0000FF"/>
                    </a:solidFill>
                    <a:latin typeface="+mn-ea"/>
                    <a:ea typeface="+mn-ea"/>
                  </a:endParaRPr>
                </a:p>
              </p:txBody>
            </p:sp>
          </mc:Choice>
          <mc:Fallback xmlns="">
            <p:sp>
              <p:nvSpPr>
                <p:cNvPr id="87" name="矩形 86"/>
                <p:cNvSpPr>
                  <a:spLocks noRot="1" noChangeAspect="1" noMove="1" noResize="1" noEditPoints="1" noAdjustHandles="1" noChangeArrowheads="1" noChangeShapeType="1" noTextEdit="1"/>
                </p:cNvSpPr>
                <p:nvPr/>
              </p:nvSpPr>
              <p:spPr>
                <a:xfrm>
                  <a:off x="5450625" y="3895567"/>
                  <a:ext cx="638445"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p:cNvSpPr/>
                <p:nvPr/>
              </p:nvSpPr>
              <p:spPr>
                <a:xfrm>
                  <a:off x="5177748" y="4976349"/>
                  <a:ext cx="93852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sSub>
                          <m:sSubPr>
                            <m:ctrlPr>
                              <a:rPr lang="en-US" altLang="zh-CN" sz="280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𝑥</m:t>
                            </m:r>
                          </m:e>
                          <m:sub>
                            <m:r>
                              <a:rPr lang="en-US" altLang="zh-CN" sz="2800" b="0" i="1" smtClean="0">
                                <a:solidFill>
                                  <a:srgbClr val="0000FF"/>
                                </a:solidFill>
                                <a:latin typeface="Cambria Math" panose="02040503050406030204" pitchFamily="18" charset="0"/>
                                <a:ea typeface="+mn-ea"/>
                              </a:rPr>
                              <m:t>1</m:t>
                            </m:r>
                          </m:sub>
                        </m:sSub>
                      </m:oMath>
                    </m:oMathPara>
                  </a14:m>
                  <a:endParaRPr lang="zh-CN" altLang="en-US" sz="2800" i="1" dirty="0">
                    <a:solidFill>
                      <a:srgbClr val="0000FF"/>
                    </a:solidFill>
                    <a:latin typeface="+mn-ea"/>
                    <a:ea typeface="+mn-ea"/>
                  </a:endParaRPr>
                </a:p>
              </p:txBody>
            </p:sp>
          </mc:Choice>
          <mc:Fallback xmlns="">
            <p:sp>
              <p:nvSpPr>
                <p:cNvPr id="89" name="矩形 88"/>
                <p:cNvSpPr>
                  <a:spLocks noRot="1" noChangeAspect="1" noMove="1" noResize="1" noEditPoints="1" noAdjustHandles="1" noChangeArrowheads="1" noChangeShapeType="1" noTextEdit="1"/>
                </p:cNvSpPr>
                <p:nvPr/>
              </p:nvSpPr>
              <p:spPr>
                <a:xfrm>
                  <a:off x="5177748" y="4976349"/>
                  <a:ext cx="938527" cy="52322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p:cNvSpPr/>
                <p:nvPr/>
              </p:nvSpPr>
              <p:spPr>
                <a:xfrm>
                  <a:off x="4540548" y="5767719"/>
                  <a:ext cx="49814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𝑓</m:t>
                        </m:r>
                      </m:oMath>
                    </m:oMathPara>
                  </a14:m>
                  <a:endParaRPr lang="zh-CN" altLang="en-US" sz="2800" i="1" dirty="0">
                    <a:solidFill>
                      <a:srgbClr val="0000FF"/>
                    </a:solidFill>
                    <a:latin typeface="+mn-ea"/>
                    <a:ea typeface="+mn-ea"/>
                  </a:endParaRPr>
                </a:p>
              </p:txBody>
            </p:sp>
          </mc:Choice>
          <mc:Fallback xmlns="">
            <p:sp>
              <p:nvSpPr>
                <p:cNvPr id="90" name="矩形 89"/>
                <p:cNvSpPr>
                  <a:spLocks noRot="1" noChangeAspect="1" noMove="1" noResize="1" noEditPoints="1" noAdjustHandles="1" noChangeArrowheads="1" noChangeShapeType="1" noTextEdit="1"/>
                </p:cNvSpPr>
                <p:nvPr/>
              </p:nvSpPr>
              <p:spPr>
                <a:xfrm>
                  <a:off x="4540548" y="5767719"/>
                  <a:ext cx="498149" cy="523220"/>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矩形 91"/>
                <p:cNvSpPr/>
                <p:nvPr/>
              </p:nvSpPr>
              <p:spPr>
                <a:xfrm>
                  <a:off x="2299780" y="4072462"/>
                  <a:ext cx="49404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l-GR" altLang="zh-CN" sz="2800" b="0" i="1">
                            <a:solidFill>
                              <a:srgbClr val="0000FF"/>
                            </a:solidFill>
                            <a:latin typeface="Cambria Math" panose="02040503050406030204" pitchFamily="18" charset="0"/>
                            <a:ea typeface="+mn-ea"/>
                          </a:rPr>
                          <m:t>𝜆</m:t>
                        </m:r>
                      </m:oMath>
                    </m:oMathPara>
                  </a14:m>
                  <a:endParaRPr lang="zh-CN" altLang="en-US" sz="2800" i="1" dirty="0">
                    <a:solidFill>
                      <a:srgbClr val="0000FF"/>
                    </a:solidFill>
                    <a:latin typeface="+mn-ea"/>
                    <a:ea typeface="+mn-ea"/>
                  </a:endParaRPr>
                </a:p>
              </p:txBody>
            </p:sp>
          </mc:Choice>
          <mc:Fallback xmlns="">
            <p:sp>
              <p:nvSpPr>
                <p:cNvPr id="92" name="矩形 91"/>
                <p:cNvSpPr>
                  <a:spLocks noRot="1" noChangeAspect="1" noMove="1" noResize="1" noEditPoints="1" noAdjustHandles="1" noChangeArrowheads="1" noChangeShapeType="1" noTextEdit="1"/>
                </p:cNvSpPr>
                <p:nvPr/>
              </p:nvSpPr>
              <p:spPr>
                <a:xfrm>
                  <a:off x="2299780" y="4072462"/>
                  <a:ext cx="494045" cy="523220"/>
                </a:xfrm>
                <a:prstGeom prst="rect">
                  <a:avLst/>
                </a:prstGeom>
                <a:blipFill>
                  <a:blip r:embed="rId21"/>
                  <a:stretch>
                    <a:fillRect/>
                  </a:stretch>
                </a:blipFill>
              </p:spPr>
              <p:txBody>
                <a:bodyPr/>
                <a:lstStyle/>
                <a:p>
                  <a:r>
                    <a:rPr lang="zh-CN" altLang="en-US">
                      <a:noFill/>
                    </a:rPr>
                    <a:t> </a:t>
                  </a:r>
                </a:p>
              </p:txBody>
            </p:sp>
          </mc:Fallback>
        </mc:AlternateContent>
        <p:sp>
          <p:nvSpPr>
            <p:cNvPr id="93" name="Freeform 58"/>
            <p:cNvSpPr>
              <a:spLocks/>
            </p:cNvSpPr>
            <p:nvPr/>
          </p:nvSpPr>
          <p:spPr bwMode="auto">
            <a:xfrm>
              <a:off x="3438321" y="3879854"/>
              <a:ext cx="136223" cy="1801813"/>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 name="T12" fmla="*/ 0 w 53"/>
                <a:gd name="T13" fmla="*/ 0 h 1271"/>
                <a:gd name="T14" fmla="*/ 53 w 53"/>
                <a:gd name="T15" fmla="*/ 1271 h 1271"/>
              </a:gdLst>
              <a:ahLst/>
              <a:cxnLst>
                <a:cxn ang="T8">
                  <a:pos x="T0" y="T1"/>
                </a:cxn>
                <a:cxn ang="T9">
                  <a:pos x="T2" y="T3"/>
                </a:cxn>
                <a:cxn ang="T10">
                  <a:pos x="T4" y="T5"/>
                </a:cxn>
                <a:cxn ang="T11">
                  <a:pos x="T6" y="T7"/>
                </a:cxn>
              </a:cxnLst>
              <a:rect l="T12" t="T13" r="T14" b="T15"/>
              <a:pathLst>
                <a:path w="53" h="1271">
                  <a:moveTo>
                    <a:pt x="8" y="91"/>
                  </a:moveTo>
                  <a:cubicBezTo>
                    <a:pt x="16" y="0"/>
                    <a:pt x="53" y="454"/>
                    <a:pt x="53" y="635"/>
                  </a:cubicBezTo>
                  <a:cubicBezTo>
                    <a:pt x="53" y="816"/>
                    <a:pt x="16" y="1271"/>
                    <a:pt x="8" y="1180"/>
                  </a:cubicBezTo>
                  <a:cubicBezTo>
                    <a:pt x="0" y="1089"/>
                    <a:pt x="0" y="182"/>
                    <a:pt x="8" y="91"/>
                  </a:cubicBezTo>
                  <a:close/>
                </a:path>
              </a:pathLst>
            </a:custGeom>
            <a:solidFill>
              <a:srgbClr val="00CC00"/>
            </a:solidFill>
            <a:ln w="9525" cap="flat" cmpd="sng">
              <a:noFill/>
              <a:prstDash val="solid"/>
              <a:round/>
              <a:headEnd/>
              <a:tailEnd/>
            </a:ln>
          </p:spPr>
          <p:txBody>
            <a:bodyPr lIns="90000" tIns="46800" rIns="90000" bIns="46800">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94" name="Freeform 59"/>
            <p:cNvSpPr>
              <a:spLocks/>
            </p:cNvSpPr>
            <p:nvPr/>
          </p:nvSpPr>
          <p:spPr bwMode="auto">
            <a:xfrm flipH="1">
              <a:off x="3358644" y="3879854"/>
              <a:ext cx="136223" cy="1801813"/>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 name="T12" fmla="*/ 0 w 53"/>
                <a:gd name="T13" fmla="*/ 0 h 1271"/>
                <a:gd name="T14" fmla="*/ 53 w 53"/>
                <a:gd name="T15" fmla="*/ 1271 h 1271"/>
              </a:gdLst>
              <a:ahLst/>
              <a:cxnLst>
                <a:cxn ang="T8">
                  <a:pos x="T0" y="T1"/>
                </a:cxn>
                <a:cxn ang="T9">
                  <a:pos x="T2" y="T3"/>
                </a:cxn>
                <a:cxn ang="T10">
                  <a:pos x="T4" y="T5"/>
                </a:cxn>
                <a:cxn ang="T11">
                  <a:pos x="T6" y="T7"/>
                </a:cxn>
              </a:cxnLst>
              <a:rect l="T12" t="T13" r="T14" b="T15"/>
              <a:pathLst>
                <a:path w="53" h="1271">
                  <a:moveTo>
                    <a:pt x="8" y="91"/>
                  </a:moveTo>
                  <a:cubicBezTo>
                    <a:pt x="16" y="0"/>
                    <a:pt x="53" y="454"/>
                    <a:pt x="53" y="635"/>
                  </a:cubicBezTo>
                  <a:cubicBezTo>
                    <a:pt x="53" y="816"/>
                    <a:pt x="16" y="1271"/>
                    <a:pt x="8" y="1180"/>
                  </a:cubicBezTo>
                  <a:cubicBezTo>
                    <a:pt x="0" y="1089"/>
                    <a:pt x="0" y="182"/>
                    <a:pt x="8" y="91"/>
                  </a:cubicBezTo>
                  <a:close/>
                </a:path>
              </a:pathLst>
            </a:custGeom>
            <a:solidFill>
              <a:srgbClr val="00CC00"/>
            </a:solidFill>
            <a:ln w="9525" cap="flat" cmpd="sng">
              <a:noFill/>
              <a:prstDash val="solid"/>
              <a:round/>
              <a:headEnd/>
              <a:tailEnd/>
            </a:ln>
          </p:spPr>
          <p:txBody>
            <a:bodyPr lIns="90000" tIns="46800" rIns="90000" bIns="46800">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grpSp>
      <p:sp>
        <p:nvSpPr>
          <p:cNvPr id="57" name="Text Box 5"/>
          <p:cNvSpPr txBox="1">
            <a:spLocks noChangeArrowheads="1"/>
          </p:cNvSpPr>
          <p:nvPr/>
        </p:nvSpPr>
        <p:spPr bwMode="auto">
          <a:xfrm>
            <a:off x="4107407" y="199593"/>
            <a:ext cx="1618048"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zh-CN" altLang="en-US" sz="2800" dirty="0">
                <a:solidFill>
                  <a:srgbClr val="0000FF"/>
                </a:solidFill>
                <a:latin typeface="+mn-ea"/>
                <a:ea typeface="+mn-ea"/>
              </a:rPr>
              <a:t>暗纹条件</a:t>
            </a:r>
          </a:p>
        </p:txBody>
      </p:sp>
      <p:sp>
        <p:nvSpPr>
          <p:cNvPr id="91" name="Freeform 17"/>
          <p:cNvSpPr>
            <a:spLocks noChangeArrowheads="1"/>
          </p:cNvSpPr>
          <p:nvPr/>
        </p:nvSpPr>
        <p:spPr bwMode="auto">
          <a:xfrm flipV="1">
            <a:off x="7249030" y="5754393"/>
            <a:ext cx="104775" cy="406400"/>
          </a:xfrm>
          <a:custGeom>
            <a:avLst/>
            <a:gdLst>
              <a:gd name="T0" fmla="*/ 9 w 152"/>
              <a:gd name="T1" fmla="*/ 0 h 690"/>
              <a:gd name="T2" fmla="*/ 11 w 152"/>
              <a:gd name="T3" fmla="*/ 17 h 690"/>
              <a:gd name="T4" fmla="*/ 28 w 152"/>
              <a:gd name="T5" fmla="*/ 54 h 690"/>
              <a:gd name="T6" fmla="*/ 9 w 152"/>
              <a:gd name="T7" fmla="*/ 85 h 690"/>
              <a:gd name="T8" fmla="*/ 0 w 152"/>
              <a:gd name="T9" fmla="*/ 95 h 6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690">
                <a:moveTo>
                  <a:pt x="45" y="0"/>
                </a:moveTo>
                <a:cubicBezTo>
                  <a:pt x="44" y="27"/>
                  <a:pt x="43" y="55"/>
                  <a:pt x="60" y="120"/>
                </a:cubicBezTo>
                <a:cubicBezTo>
                  <a:pt x="77" y="185"/>
                  <a:pt x="152" y="308"/>
                  <a:pt x="150" y="390"/>
                </a:cubicBezTo>
                <a:cubicBezTo>
                  <a:pt x="148" y="472"/>
                  <a:pt x="70" y="565"/>
                  <a:pt x="45" y="615"/>
                </a:cubicBezTo>
                <a:cubicBezTo>
                  <a:pt x="20" y="665"/>
                  <a:pt x="10" y="677"/>
                  <a:pt x="0" y="690"/>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6" name="Freeform 35"/>
          <p:cNvSpPr>
            <a:spLocks noChangeArrowheads="1"/>
          </p:cNvSpPr>
          <p:nvPr/>
        </p:nvSpPr>
        <p:spPr bwMode="auto">
          <a:xfrm flipV="1">
            <a:off x="7266493" y="5390855"/>
            <a:ext cx="212725" cy="363538"/>
          </a:xfrm>
          <a:custGeom>
            <a:avLst/>
            <a:gdLst>
              <a:gd name="T0" fmla="*/ 0 w 167"/>
              <a:gd name="T1" fmla="*/ 0 h 585"/>
              <a:gd name="T2" fmla="*/ 106 w 167"/>
              <a:gd name="T3" fmla="*/ 48 h 585"/>
              <a:gd name="T4" fmla="*/ 10 w 167"/>
              <a:gd name="T5" fmla="*/ 90 h 585"/>
              <a:gd name="T6" fmla="*/ 0 60000 65536"/>
              <a:gd name="T7" fmla="*/ 0 60000 65536"/>
              <a:gd name="T8" fmla="*/ 0 60000 65536"/>
            </a:gdLst>
            <a:ahLst/>
            <a:cxnLst>
              <a:cxn ang="T6">
                <a:pos x="T0" y="T1"/>
              </a:cxn>
              <a:cxn ang="T7">
                <a:pos x="T2" y="T3"/>
              </a:cxn>
              <a:cxn ang="T8">
                <a:pos x="T4" y="T5"/>
              </a:cxn>
            </a:cxnLst>
            <a:rect l="0" t="0" r="r" b="b"/>
            <a:pathLst>
              <a:path w="167" h="585">
                <a:moveTo>
                  <a:pt x="0" y="0"/>
                </a:moveTo>
                <a:cubicBezTo>
                  <a:pt x="81" y="109"/>
                  <a:pt x="163" y="218"/>
                  <a:pt x="165" y="315"/>
                </a:cubicBezTo>
                <a:cubicBezTo>
                  <a:pt x="167" y="412"/>
                  <a:pt x="40" y="540"/>
                  <a:pt x="15" y="585"/>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7" name="Freeform 36"/>
          <p:cNvSpPr>
            <a:spLocks noChangeArrowheads="1"/>
          </p:cNvSpPr>
          <p:nvPr/>
        </p:nvSpPr>
        <p:spPr bwMode="auto">
          <a:xfrm>
            <a:off x="7277605" y="4170068"/>
            <a:ext cx="195263" cy="363538"/>
          </a:xfrm>
          <a:custGeom>
            <a:avLst/>
            <a:gdLst>
              <a:gd name="T0" fmla="*/ 0 w 167"/>
              <a:gd name="T1" fmla="*/ 0 h 585"/>
              <a:gd name="T2" fmla="*/ 90 w 167"/>
              <a:gd name="T3" fmla="*/ 48 h 585"/>
              <a:gd name="T4" fmla="*/ 8 w 167"/>
              <a:gd name="T5" fmla="*/ 90 h 585"/>
              <a:gd name="T6" fmla="*/ 0 60000 65536"/>
              <a:gd name="T7" fmla="*/ 0 60000 65536"/>
              <a:gd name="T8" fmla="*/ 0 60000 65536"/>
            </a:gdLst>
            <a:ahLst/>
            <a:cxnLst>
              <a:cxn ang="T6">
                <a:pos x="T0" y="T1"/>
              </a:cxn>
              <a:cxn ang="T7">
                <a:pos x="T2" y="T3"/>
              </a:cxn>
              <a:cxn ang="T8">
                <a:pos x="T4" y="T5"/>
              </a:cxn>
            </a:cxnLst>
            <a:rect l="0" t="0" r="r" b="b"/>
            <a:pathLst>
              <a:path w="167" h="585">
                <a:moveTo>
                  <a:pt x="0" y="0"/>
                </a:moveTo>
                <a:cubicBezTo>
                  <a:pt x="81" y="109"/>
                  <a:pt x="163" y="218"/>
                  <a:pt x="165" y="315"/>
                </a:cubicBezTo>
                <a:cubicBezTo>
                  <a:pt x="167" y="412"/>
                  <a:pt x="40" y="540"/>
                  <a:pt x="15" y="585"/>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8" name="Freeform 18"/>
          <p:cNvSpPr>
            <a:spLocks noChangeArrowheads="1"/>
          </p:cNvSpPr>
          <p:nvPr/>
        </p:nvSpPr>
        <p:spPr bwMode="auto">
          <a:xfrm>
            <a:off x="7225400" y="4515371"/>
            <a:ext cx="187325" cy="123825"/>
          </a:xfrm>
          <a:custGeom>
            <a:avLst/>
            <a:gdLst>
              <a:gd name="T0" fmla="*/ 46 w 172"/>
              <a:gd name="T1" fmla="*/ 0 h 210"/>
              <a:gd name="T2" fmla="*/ 3 w 172"/>
              <a:gd name="T3" fmla="*/ 10 h 210"/>
              <a:gd name="T4" fmla="*/ 25 w 172"/>
              <a:gd name="T5" fmla="*/ 21 h 210"/>
              <a:gd name="T6" fmla="*/ 81 w 172"/>
              <a:gd name="T7" fmla="*/ 29 h 2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2" h="210">
                <a:moveTo>
                  <a:pt x="97" y="0"/>
                </a:moveTo>
                <a:cubicBezTo>
                  <a:pt x="55" y="25"/>
                  <a:pt x="14" y="50"/>
                  <a:pt x="7" y="75"/>
                </a:cubicBezTo>
                <a:cubicBezTo>
                  <a:pt x="0" y="100"/>
                  <a:pt x="25" y="128"/>
                  <a:pt x="52" y="150"/>
                </a:cubicBezTo>
                <a:cubicBezTo>
                  <a:pt x="79" y="172"/>
                  <a:pt x="144" y="200"/>
                  <a:pt x="172" y="210"/>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9" name="Freeform 19"/>
          <p:cNvSpPr>
            <a:spLocks noChangeArrowheads="1"/>
          </p:cNvSpPr>
          <p:nvPr/>
        </p:nvSpPr>
        <p:spPr bwMode="auto">
          <a:xfrm flipV="1">
            <a:off x="7225400" y="5302771"/>
            <a:ext cx="187325" cy="123825"/>
          </a:xfrm>
          <a:custGeom>
            <a:avLst/>
            <a:gdLst>
              <a:gd name="T0" fmla="*/ 46 w 172"/>
              <a:gd name="T1" fmla="*/ 0 h 210"/>
              <a:gd name="T2" fmla="*/ 3 w 172"/>
              <a:gd name="T3" fmla="*/ 10 h 210"/>
              <a:gd name="T4" fmla="*/ 25 w 172"/>
              <a:gd name="T5" fmla="*/ 21 h 210"/>
              <a:gd name="T6" fmla="*/ 81 w 172"/>
              <a:gd name="T7" fmla="*/ 29 h 2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2" h="210">
                <a:moveTo>
                  <a:pt x="97" y="0"/>
                </a:moveTo>
                <a:cubicBezTo>
                  <a:pt x="55" y="25"/>
                  <a:pt x="14" y="50"/>
                  <a:pt x="7" y="75"/>
                </a:cubicBezTo>
                <a:cubicBezTo>
                  <a:pt x="0" y="100"/>
                  <a:pt x="25" y="128"/>
                  <a:pt x="52" y="150"/>
                </a:cubicBezTo>
                <a:cubicBezTo>
                  <a:pt x="79" y="172"/>
                  <a:pt x="144" y="200"/>
                  <a:pt x="172" y="210"/>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0" name="Freeform 16"/>
          <p:cNvSpPr>
            <a:spLocks noChangeArrowheads="1"/>
          </p:cNvSpPr>
          <p:nvPr/>
        </p:nvSpPr>
        <p:spPr bwMode="auto">
          <a:xfrm>
            <a:off x="7266931" y="3796694"/>
            <a:ext cx="104775" cy="406400"/>
          </a:xfrm>
          <a:custGeom>
            <a:avLst/>
            <a:gdLst>
              <a:gd name="T0" fmla="*/ 9 w 152"/>
              <a:gd name="T1" fmla="*/ 0 h 690"/>
              <a:gd name="T2" fmla="*/ 11 w 152"/>
              <a:gd name="T3" fmla="*/ 17 h 690"/>
              <a:gd name="T4" fmla="*/ 28 w 152"/>
              <a:gd name="T5" fmla="*/ 54 h 690"/>
              <a:gd name="T6" fmla="*/ 9 w 152"/>
              <a:gd name="T7" fmla="*/ 85 h 690"/>
              <a:gd name="T8" fmla="*/ 0 w 152"/>
              <a:gd name="T9" fmla="*/ 95 h 69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690">
                <a:moveTo>
                  <a:pt x="45" y="0"/>
                </a:moveTo>
                <a:cubicBezTo>
                  <a:pt x="44" y="27"/>
                  <a:pt x="43" y="55"/>
                  <a:pt x="60" y="120"/>
                </a:cubicBezTo>
                <a:cubicBezTo>
                  <a:pt x="77" y="185"/>
                  <a:pt x="152" y="308"/>
                  <a:pt x="150" y="390"/>
                </a:cubicBezTo>
                <a:cubicBezTo>
                  <a:pt x="148" y="472"/>
                  <a:pt x="70" y="565"/>
                  <a:pt x="45" y="615"/>
                </a:cubicBezTo>
                <a:cubicBezTo>
                  <a:pt x="20" y="665"/>
                  <a:pt x="10" y="677"/>
                  <a:pt x="0" y="690"/>
                </a:cubicBezTo>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Tree>
    <p:extLst>
      <p:ext uri="{BB962C8B-B14F-4D97-AF65-F5344CB8AC3E}">
        <p14:creationId xmlns:p14="http://schemas.microsoft.com/office/powerpoint/2010/main" val="791310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wipe(left)">
                                      <p:cBhvr>
                                        <p:cTn id="12" dur="500"/>
                                        <p:tgtEl>
                                          <p:spTgt spid="6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wipe(left)">
                                      <p:cBhvr>
                                        <p:cTn id="17" dur="500"/>
                                        <p:tgtEl>
                                          <p:spTgt spid="6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00"/>
                                        </p:tgtEl>
                                        <p:attrNameLst>
                                          <p:attrName>style.visibility</p:attrName>
                                        </p:attrNameLst>
                                      </p:cBhvr>
                                      <p:to>
                                        <p:strVal val="visible"/>
                                      </p:to>
                                    </p:set>
                                    <p:animEffect transition="in" filter="wipe(left)">
                                      <p:cBhvr>
                                        <p:cTn id="25" dur="500"/>
                                        <p:tgtEl>
                                          <p:spTgt spid="100"/>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97"/>
                                        </p:tgtEl>
                                        <p:attrNameLst>
                                          <p:attrName>style.visibility</p:attrName>
                                        </p:attrNameLst>
                                      </p:cBhvr>
                                      <p:to>
                                        <p:strVal val="visible"/>
                                      </p:to>
                                    </p:set>
                                    <p:animEffect transition="in" filter="wipe(left)">
                                      <p:cBhvr>
                                        <p:cTn id="28" dur="500"/>
                                        <p:tgtEl>
                                          <p:spTgt spid="97"/>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98"/>
                                        </p:tgtEl>
                                        <p:attrNameLst>
                                          <p:attrName>style.visibility</p:attrName>
                                        </p:attrNameLst>
                                      </p:cBhvr>
                                      <p:to>
                                        <p:strVal val="visible"/>
                                      </p:to>
                                    </p:set>
                                    <p:animEffect transition="in" filter="wipe(left)">
                                      <p:cBhvr>
                                        <p:cTn id="31" dur="500"/>
                                        <p:tgtEl>
                                          <p:spTgt spid="98"/>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wipe(left)">
                                      <p:cBhvr>
                                        <p:cTn id="34" dur="500"/>
                                        <p:tgtEl>
                                          <p:spTgt spid="65"/>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96"/>
                                        </p:tgtEl>
                                        <p:attrNameLst>
                                          <p:attrName>style.visibility</p:attrName>
                                        </p:attrNameLst>
                                      </p:cBhvr>
                                      <p:to>
                                        <p:strVal val="visible"/>
                                      </p:to>
                                    </p:set>
                                    <p:animEffect transition="in" filter="wipe(left)">
                                      <p:cBhvr>
                                        <p:cTn id="37" dur="500"/>
                                        <p:tgtEl>
                                          <p:spTgt spid="96"/>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91"/>
                                        </p:tgtEl>
                                        <p:attrNameLst>
                                          <p:attrName>style.visibility</p:attrName>
                                        </p:attrNameLst>
                                      </p:cBhvr>
                                      <p:to>
                                        <p:strVal val="visible"/>
                                      </p:to>
                                    </p:set>
                                    <p:animEffect transition="in" filter="wipe(left)">
                                      <p:cBhvr>
                                        <p:cTn id="40" dur="500"/>
                                        <p:tgtEl>
                                          <p:spTgt spid="91"/>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99"/>
                                        </p:tgtEl>
                                        <p:attrNameLst>
                                          <p:attrName>style.visibility</p:attrName>
                                        </p:attrNameLst>
                                      </p:cBhvr>
                                      <p:to>
                                        <p:strVal val="visible"/>
                                      </p:to>
                                    </p:set>
                                    <p:animEffect transition="in" filter="wipe(left)">
                                      <p:cBhvr>
                                        <p:cTn id="43" dur="500"/>
                                        <p:tgtEl>
                                          <p:spTgt spid="9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05"/>
                                        </p:tgtEl>
                                        <p:attrNameLst>
                                          <p:attrName>style.visibility</p:attrName>
                                        </p:attrNameLst>
                                      </p:cBhvr>
                                      <p:to>
                                        <p:strVal val="visible"/>
                                      </p:to>
                                    </p:set>
                                    <p:animEffect transition="in" filter="wipe(left)">
                                      <p:cBhvr>
                                        <p:cTn id="48" dur="500"/>
                                        <p:tgtEl>
                                          <p:spTgt spid="105"/>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64"/>
                                        </p:tgtEl>
                                        <p:attrNameLst>
                                          <p:attrName>style.visibility</p:attrName>
                                        </p:attrNameLst>
                                      </p:cBhvr>
                                      <p:to>
                                        <p:strVal val="visible"/>
                                      </p:to>
                                    </p:set>
                                    <p:animEffect transition="in" filter="wipe(left)">
                                      <p:cBhvr>
                                        <p:cTn id="53" dur="500"/>
                                        <p:tgtEl>
                                          <p:spTgt spid="64"/>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108"/>
                                        </p:tgtEl>
                                        <p:attrNameLst>
                                          <p:attrName>style.visibility</p:attrName>
                                        </p:attrNameLst>
                                      </p:cBhvr>
                                      <p:to>
                                        <p:strVal val="visible"/>
                                      </p:to>
                                    </p:set>
                                    <p:animEffect transition="in" filter="wipe(left)">
                                      <p:cBhvr>
                                        <p:cTn id="58" dur="500"/>
                                        <p:tgtEl>
                                          <p:spTgt spid="10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66"/>
                                        </p:tgtEl>
                                        <p:attrNameLst>
                                          <p:attrName>style.visibility</p:attrName>
                                        </p:attrNameLst>
                                      </p:cBhvr>
                                      <p:to>
                                        <p:strVal val="visible"/>
                                      </p:to>
                                    </p:set>
                                    <p:animEffect transition="in" filter="wipe(left)">
                                      <p:cBhvr>
                                        <p:cTn id="63" dur="500"/>
                                        <p:tgtEl>
                                          <p:spTgt spid="66"/>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10"/>
                                        </p:tgtEl>
                                        <p:attrNameLst>
                                          <p:attrName>style.visibility</p:attrName>
                                        </p:attrNameLst>
                                      </p:cBhvr>
                                      <p:to>
                                        <p:strVal val="visible"/>
                                      </p:to>
                                    </p:set>
                                    <p:animEffect transition="in" filter="wipe(left)">
                                      <p:cBhvr>
                                        <p:cTn id="68" dur="500"/>
                                        <p:tgtEl>
                                          <p:spTgt spid="110"/>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67"/>
                                        </p:tgtEl>
                                        <p:attrNameLst>
                                          <p:attrName>style.visibility</p:attrName>
                                        </p:attrNameLst>
                                      </p:cBhvr>
                                      <p:to>
                                        <p:strVal val="visible"/>
                                      </p:to>
                                    </p:set>
                                    <p:animEffect transition="in" filter="wipe(left)">
                                      <p:cBhvr>
                                        <p:cTn id="73" dur="500"/>
                                        <p:tgtEl>
                                          <p:spTgt spid="67"/>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114"/>
                                        </p:tgtEl>
                                        <p:attrNameLst>
                                          <p:attrName>style.visibility</p:attrName>
                                        </p:attrNameLst>
                                      </p:cBhvr>
                                      <p:to>
                                        <p:strVal val="visible"/>
                                      </p:to>
                                    </p:set>
                                    <p:animEffect transition="in" filter="wipe(left)">
                                      <p:cBhvr>
                                        <p:cTn id="78" dur="500"/>
                                        <p:tgtEl>
                                          <p:spTgt spid="114"/>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68"/>
                                        </p:tgtEl>
                                        <p:attrNameLst>
                                          <p:attrName>style.visibility</p:attrName>
                                        </p:attrNameLst>
                                      </p:cBhvr>
                                      <p:to>
                                        <p:strVal val="visible"/>
                                      </p:to>
                                    </p:set>
                                    <p:animEffect transition="in" filter="wipe(left)">
                                      <p:cBhvr>
                                        <p:cTn id="83"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105" grpId="0"/>
      <p:bldP spid="108" grpId="0"/>
      <p:bldP spid="110" grpId="0"/>
      <p:bldP spid="114" grpId="0"/>
      <p:bldP spid="62" grpId="0"/>
      <p:bldP spid="63" grpId="0"/>
      <p:bldP spid="64" grpId="0"/>
      <p:bldP spid="66" grpId="0"/>
      <p:bldP spid="67" grpId="0"/>
      <p:bldP spid="68" grpId="0"/>
      <p:bldP spid="57" grpId="0"/>
      <p:bldP spid="91" grpId="0" animBg="1"/>
      <p:bldP spid="96" grpId="0" animBg="1"/>
      <p:bldP spid="97" grpId="0" animBg="1"/>
      <p:bldP spid="98" grpId="0" animBg="1"/>
      <p:bldP spid="99" grpId="0" animBg="1"/>
      <p:bldP spid="10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7"/>
          <p:cNvSpPr txBox="1">
            <a:spLocks noChangeArrowheads="1"/>
          </p:cNvSpPr>
          <p:nvPr/>
        </p:nvSpPr>
        <p:spPr bwMode="auto">
          <a:xfrm>
            <a:off x="1221700" y="5911665"/>
            <a:ext cx="7130068" cy="630942"/>
          </a:xfrm>
          <a:prstGeom prst="rect">
            <a:avLst/>
          </a:prstGeom>
          <a:noFill/>
          <a:ln w="9525">
            <a:noFill/>
            <a:miter lim="800000"/>
            <a:headEnd/>
            <a:tailEnd/>
          </a:ln>
        </p:spPr>
        <p:txBody>
          <a:bodyPr wrap="square">
            <a:spAutoFit/>
          </a:bodyPr>
          <a:lstStyle/>
          <a:p>
            <a:pPr algn="just" fontAlgn="auto">
              <a:lnSpc>
                <a:spcPct val="125000"/>
              </a:lnSpc>
              <a:spcBef>
                <a:spcPct val="50000"/>
              </a:spcBef>
              <a:spcAft>
                <a:spcPts val="0"/>
              </a:spcAft>
              <a:defRPr/>
            </a:pPr>
            <a:r>
              <a:rPr kumimoji="1" lang="zh-CN" altLang="en-US" sz="2800" kern="0" dirty="0">
                <a:solidFill>
                  <a:srgbClr val="0000FF"/>
                </a:solidFill>
                <a:latin typeface="+mn-ea"/>
                <a:ea typeface="+mn-ea"/>
              </a:rPr>
              <a:t>缝宽越小，条纹宽度越宽，衍射效应越明显。</a:t>
            </a:r>
          </a:p>
        </p:txBody>
      </p:sp>
      <p:sp>
        <p:nvSpPr>
          <p:cNvPr id="10" name="Text Box 9"/>
          <p:cNvSpPr txBox="1">
            <a:spLocks noChangeArrowheads="1"/>
          </p:cNvSpPr>
          <p:nvPr/>
        </p:nvSpPr>
        <p:spPr bwMode="auto">
          <a:xfrm>
            <a:off x="623380" y="510985"/>
            <a:ext cx="4824412" cy="523220"/>
          </a:xfrm>
          <a:prstGeom prst="rect">
            <a:avLst/>
          </a:prstGeom>
          <a:noFill/>
          <a:ln w="9525">
            <a:noFill/>
            <a:miter lim="800000"/>
            <a:headEnd/>
            <a:tailEnd/>
          </a:ln>
        </p:spPr>
        <p:txBody>
          <a:bodyPr>
            <a:spAutoFit/>
          </a:bodyPr>
          <a:lstStyle/>
          <a:p>
            <a:pPr algn="just" fontAlgn="auto">
              <a:spcBef>
                <a:spcPct val="50000"/>
              </a:spcBef>
              <a:spcAft>
                <a:spcPts val="0"/>
              </a:spcAft>
              <a:defRPr/>
            </a:pPr>
            <a:r>
              <a:rPr lang="zh-CN" altLang="en-US" sz="2800" kern="0" dirty="0">
                <a:solidFill>
                  <a:srgbClr val="0000FF"/>
                </a:solidFill>
                <a:latin typeface="+mn-ea"/>
                <a:ea typeface="+mn-ea"/>
              </a:rPr>
              <a:t>（</a:t>
            </a:r>
            <a:r>
              <a:rPr lang="en-US" altLang="zh-CN" sz="2800" kern="0" dirty="0">
                <a:solidFill>
                  <a:srgbClr val="0000FF"/>
                </a:solidFill>
                <a:latin typeface="+mn-ea"/>
                <a:ea typeface="+mn-ea"/>
              </a:rPr>
              <a:t>5</a:t>
            </a:r>
            <a:r>
              <a:rPr lang="zh-CN" altLang="en-US" sz="2800" kern="0" dirty="0">
                <a:solidFill>
                  <a:srgbClr val="0000FF"/>
                </a:solidFill>
                <a:latin typeface="+mn-ea"/>
                <a:ea typeface="+mn-ea"/>
              </a:rPr>
              <a:t>）缝宽对条纹的影响</a:t>
            </a:r>
          </a:p>
        </p:txBody>
      </p:sp>
      <mc:AlternateContent xmlns:mc="http://schemas.openxmlformats.org/markup-compatibility/2006" xmlns:a14="http://schemas.microsoft.com/office/drawing/2010/main">
        <mc:Choice Requires="a14">
          <p:sp>
            <p:nvSpPr>
              <p:cNvPr id="9" name="矩形 8"/>
              <p:cNvSpPr/>
              <p:nvPr/>
            </p:nvSpPr>
            <p:spPr>
              <a:xfrm>
                <a:off x="6401719" y="233663"/>
                <a:ext cx="1889556" cy="9114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mn-ea"/>
                        </a:rPr>
                        <m:t>∆</m:t>
                      </m:r>
                      <m:sSub>
                        <m:sSubPr>
                          <m:ctrlPr>
                            <a:rPr lang="en-US" altLang="zh-CN" sz="280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𝑥</m:t>
                          </m:r>
                        </m:e>
                        <m:sub>
                          <m:r>
                            <a:rPr lang="en-US" altLang="zh-CN" sz="2800" b="0" i="1" smtClean="0">
                              <a:solidFill>
                                <a:srgbClr val="0000FF"/>
                              </a:solidFill>
                              <a:latin typeface="Cambria Math" panose="02040503050406030204" pitchFamily="18" charset="0"/>
                              <a:ea typeface="+mn-ea"/>
                            </a:rPr>
                            <m:t>0</m:t>
                          </m:r>
                        </m:sub>
                      </m:sSub>
                      <m:r>
                        <a:rPr lang="en-US" altLang="zh-CN" sz="2800" i="1">
                          <a:solidFill>
                            <a:srgbClr val="0000FF"/>
                          </a:solidFill>
                          <a:latin typeface="Cambria Math" panose="02040503050406030204" pitchFamily="18" charset="0"/>
                          <a:ea typeface="+mn-ea"/>
                        </a:rPr>
                        <m:t>=</m:t>
                      </m:r>
                      <m:f>
                        <m:fPr>
                          <m:ctrlPr>
                            <a:rPr lang="en-US" altLang="zh-CN" sz="2800" i="1">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2</m:t>
                          </m:r>
                          <m:r>
                            <a:rPr lang="en-US" altLang="zh-CN" sz="2800" b="0" i="1" smtClean="0">
                              <a:solidFill>
                                <a:srgbClr val="0000FF"/>
                              </a:solidFill>
                              <a:latin typeface="Cambria Math" panose="02040503050406030204" pitchFamily="18" charset="0"/>
                              <a:ea typeface="+mn-ea"/>
                            </a:rPr>
                            <m:t>𝑓</m:t>
                          </m:r>
                          <m:r>
                            <m:rPr>
                              <m:sty m:val="p"/>
                            </m:rPr>
                            <a:rPr lang="el-GR" altLang="zh-CN" sz="2800" i="1">
                              <a:solidFill>
                                <a:srgbClr val="0000FF"/>
                              </a:solidFill>
                              <a:latin typeface="Cambria Math" panose="02040503050406030204" pitchFamily="18" charset="0"/>
                              <a:ea typeface="+mn-ea"/>
                            </a:rPr>
                            <m:t>λ</m:t>
                          </m:r>
                        </m:num>
                        <m:den>
                          <m:r>
                            <a:rPr lang="en-US" altLang="zh-CN" sz="2800" b="0" i="1" smtClean="0">
                              <a:solidFill>
                                <a:srgbClr val="0000FF"/>
                              </a:solidFill>
                              <a:latin typeface="Cambria Math" panose="02040503050406030204" pitchFamily="18" charset="0"/>
                              <a:ea typeface="+mn-ea"/>
                            </a:rPr>
                            <m:t>𝑎</m:t>
                          </m:r>
                        </m:den>
                      </m:f>
                    </m:oMath>
                  </m:oMathPara>
                </a14:m>
                <a:endParaRPr lang="zh-CN" altLang="en-US" sz="2800" i="1" dirty="0">
                  <a:solidFill>
                    <a:srgbClr val="0000FF"/>
                  </a:solidFill>
                  <a:latin typeface="+mn-ea"/>
                  <a:ea typeface="+mn-ea"/>
                </a:endParaRPr>
              </a:p>
            </p:txBody>
          </p:sp>
        </mc:Choice>
        <mc:Fallback xmlns="">
          <p:sp>
            <p:nvSpPr>
              <p:cNvPr id="9" name="矩形 8"/>
              <p:cNvSpPr>
                <a:spLocks noRot="1" noChangeAspect="1" noMove="1" noResize="1" noEditPoints="1" noAdjustHandles="1" noChangeArrowheads="1" noChangeShapeType="1" noTextEdit="1"/>
              </p:cNvSpPr>
              <p:nvPr/>
            </p:nvSpPr>
            <p:spPr>
              <a:xfrm>
                <a:off x="6401719" y="233663"/>
                <a:ext cx="1889556" cy="91140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7662675" y="3330888"/>
                <a:ext cx="2705549" cy="910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mn-ea"/>
                        </a:rPr>
                        <m:t>∆</m:t>
                      </m:r>
                      <m:sSub>
                        <m:sSubPr>
                          <m:ctrlPr>
                            <a:rPr lang="en-US" altLang="zh-CN" sz="2800" i="1" smtClean="0">
                              <a:solidFill>
                                <a:srgbClr val="0000FF"/>
                              </a:solidFill>
                              <a:latin typeface="Cambria Math"/>
                              <a:ea typeface="+mn-ea"/>
                            </a:rPr>
                          </m:ctrlPr>
                        </m:sSubPr>
                        <m:e>
                          <m:r>
                            <a:rPr lang="zh-CN" altLang="en-US" sz="2800" i="1">
                              <a:solidFill>
                                <a:srgbClr val="0000FF"/>
                              </a:solidFill>
                              <a:latin typeface="Cambria Math" panose="02040503050406030204" pitchFamily="18" charset="0"/>
                              <a:ea typeface="+mn-ea"/>
                            </a:rPr>
                            <m:t>𝜃</m:t>
                          </m:r>
                        </m:e>
                        <m:sub>
                          <m:r>
                            <a:rPr lang="en-US" altLang="zh-CN" sz="2800" b="0" i="1" smtClean="0">
                              <a:solidFill>
                                <a:srgbClr val="0000FF"/>
                              </a:solidFill>
                              <a:latin typeface="Cambria Math" panose="02040503050406030204" pitchFamily="18" charset="0"/>
                              <a:ea typeface="+mn-ea"/>
                            </a:rPr>
                            <m:t>0</m:t>
                          </m:r>
                        </m:sub>
                      </m:sSub>
                      <m:r>
                        <a:rPr lang="en-US" altLang="zh-CN" sz="2800" i="1">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2</m:t>
                      </m:r>
                      <m:sSub>
                        <m:sSubPr>
                          <m:ctrlPr>
                            <a:rPr lang="en-US" altLang="zh-CN" sz="2800" i="1">
                              <a:solidFill>
                                <a:srgbClr val="0000FF"/>
                              </a:solidFill>
                              <a:latin typeface="Cambria Math"/>
                              <a:ea typeface="+mn-ea"/>
                            </a:rPr>
                          </m:ctrlPr>
                        </m:sSubPr>
                        <m:e>
                          <m:r>
                            <a:rPr lang="zh-CN" altLang="en-US" sz="2800" i="1">
                              <a:solidFill>
                                <a:srgbClr val="0000FF"/>
                              </a:solidFill>
                              <a:latin typeface="Cambria Math" panose="02040503050406030204" pitchFamily="18" charset="0"/>
                              <a:ea typeface="+mn-ea"/>
                            </a:rPr>
                            <m:t>𝜃</m:t>
                          </m:r>
                        </m:e>
                        <m:sub>
                          <m:r>
                            <a:rPr lang="en-US" altLang="zh-CN" sz="2800" b="0" i="1" smtClean="0">
                              <a:solidFill>
                                <a:srgbClr val="0000FF"/>
                              </a:solidFill>
                              <a:latin typeface="Cambria Math" panose="02040503050406030204" pitchFamily="18" charset="0"/>
                              <a:ea typeface="+mn-ea"/>
                            </a:rPr>
                            <m:t>1</m:t>
                          </m:r>
                        </m:sub>
                      </m:sSub>
                      <m:r>
                        <a:rPr lang="en-US" altLang="zh-CN" sz="2800" i="1">
                          <a:solidFill>
                            <a:srgbClr val="0000FF"/>
                          </a:solidFill>
                          <a:latin typeface="Cambria Math" panose="02040503050406030204" pitchFamily="18" charset="0"/>
                          <a:ea typeface="+mn-ea"/>
                        </a:rPr>
                        <m:t>≈</m:t>
                      </m:r>
                      <m:f>
                        <m:fPr>
                          <m:ctrlPr>
                            <a:rPr lang="en-US" altLang="zh-CN" sz="2800" i="1">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2</m:t>
                          </m:r>
                          <m:r>
                            <m:rPr>
                              <m:sty m:val="p"/>
                            </m:rPr>
                            <a:rPr lang="el-GR" altLang="zh-CN" sz="2800" i="1">
                              <a:solidFill>
                                <a:srgbClr val="0000FF"/>
                              </a:solidFill>
                              <a:latin typeface="Cambria Math" panose="02040503050406030204" pitchFamily="18" charset="0"/>
                              <a:ea typeface="+mn-ea"/>
                            </a:rPr>
                            <m:t>λ</m:t>
                          </m:r>
                        </m:num>
                        <m:den>
                          <m:r>
                            <a:rPr lang="en-US" altLang="zh-CN" sz="2800" b="0" i="1" smtClean="0">
                              <a:solidFill>
                                <a:srgbClr val="0000FF"/>
                              </a:solidFill>
                              <a:latin typeface="Cambria Math" panose="02040503050406030204" pitchFamily="18" charset="0"/>
                              <a:ea typeface="+mn-ea"/>
                            </a:rPr>
                            <m:t>𝑎</m:t>
                          </m:r>
                        </m:den>
                      </m:f>
                    </m:oMath>
                  </m:oMathPara>
                </a14:m>
                <a:endParaRPr lang="zh-CN" altLang="en-US" sz="2800" i="1" dirty="0">
                  <a:solidFill>
                    <a:srgbClr val="0000FF"/>
                  </a:solidFill>
                  <a:latin typeface="+mn-ea"/>
                  <a:ea typeface="+mn-ea"/>
                </a:endParaRPr>
              </a:p>
            </p:txBody>
          </p:sp>
        </mc:Choice>
        <mc:Fallback xmlns="">
          <p:sp>
            <p:nvSpPr>
              <p:cNvPr id="11" name="矩形 10"/>
              <p:cNvSpPr>
                <a:spLocks noRot="1" noChangeAspect="1" noMove="1" noResize="1" noEditPoints="1" noAdjustHandles="1" noChangeArrowheads="1" noChangeShapeType="1" noTextEdit="1"/>
              </p:cNvSpPr>
              <p:nvPr/>
            </p:nvSpPr>
            <p:spPr>
              <a:xfrm>
                <a:off x="7662675" y="3330888"/>
                <a:ext cx="2705549" cy="910506"/>
              </a:xfrm>
              <a:prstGeom prst="rect">
                <a:avLst/>
              </a:prstGeom>
              <a:blipFill>
                <a:blip r:embed="rId6"/>
                <a:stretch>
                  <a:fillRect/>
                </a:stretch>
              </a:blipFill>
            </p:spPr>
            <p:txBody>
              <a:bodyPr/>
              <a:lstStyle/>
              <a:p>
                <a:r>
                  <a:rPr lang="zh-CN" altLang="en-US">
                    <a:noFill/>
                  </a:rPr>
                  <a:t> </a:t>
                </a:r>
              </a:p>
            </p:txBody>
          </p:sp>
        </mc:Fallback>
      </mc:AlternateContent>
    </p:spTree>
    <p:controls>
      <mc:AlternateContent xmlns:mc="http://schemas.openxmlformats.org/markup-compatibility/2006">
        <mc:Choice xmlns:v="urn:schemas-microsoft-com:vml" Requires="v">
          <p:control spid="148509" name="ShockwaveFlash1" r:id="rId2" imgW="5775480" imgH="4433760"/>
        </mc:Choice>
        <mc:Fallback>
          <p:control name="ShockwaveFlash1" r:id="rId2" imgW="5775480" imgH="4433760">
            <p:pic>
              <p:nvPicPr>
                <p:cNvPr id="0" name="ShockwaveFlash1"/>
                <p:cNvPicPr preferRelativeResize="0">
                  <a:picLocks noChangeArrowheads="1" noChangeShapeType="1"/>
                </p:cNvPicPr>
                <p:nvPr/>
              </p:nvPicPr>
              <p:blipFill>
                <a:blip r:embed="rId7">
                  <a:extLst>
                    <a:ext uri="{28A0092B-C50C-407E-A947-70E740481C1C}">
                      <a14:useLocalDpi xmlns:a14="http://schemas.microsoft.com/office/drawing/2010/main" val="0"/>
                    </a:ext>
                  </a:extLst>
                </a:blip>
                <a:srcRect/>
                <a:stretch>
                  <a:fillRect/>
                </a:stretch>
              </p:blipFill>
              <p:spPr bwMode="auto">
                <a:xfrm>
                  <a:off x="1781175" y="1255713"/>
                  <a:ext cx="5775325" cy="4433887"/>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1440634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9"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ChangeArrowheads="1"/>
          </p:cNvSpPr>
          <p:nvPr/>
        </p:nvSpPr>
        <p:spPr bwMode="auto">
          <a:xfrm>
            <a:off x="525845" y="570231"/>
            <a:ext cx="61547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50000"/>
              </a:spcBef>
              <a:buFontTx/>
              <a:buNone/>
            </a:pPr>
            <a:r>
              <a:rPr lang="zh-CN" altLang="en-US" sz="2800">
                <a:solidFill>
                  <a:srgbClr val="0000FF"/>
                </a:solidFill>
                <a:latin typeface="+mn-ea"/>
                <a:ea typeface="+mn-ea"/>
              </a:rPr>
              <a:t>（</a:t>
            </a:r>
            <a:r>
              <a:rPr lang="en-US" altLang="zh-CN" sz="2800">
                <a:solidFill>
                  <a:srgbClr val="0000FF"/>
                </a:solidFill>
                <a:latin typeface="+mn-ea"/>
                <a:ea typeface="+mn-ea"/>
              </a:rPr>
              <a:t>6</a:t>
            </a:r>
            <a:r>
              <a:rPr lang="zh-CN" altLang="en-US" sz="2800">
                <a:solidFill>
                  <a:srgbClr val="0000FF"/>
                </a:solidFill>
                <a:latin typeface="+mn-ea"/>
                <a:ea typeface="+mn-ea"/>
              </a:rPr>
              <a:t>）入射波长对衍射条纹的影响</a:t>
            </a:r>
          </a:p>
        </p:txBody>
      </p:sp>
      <mc:AlternateContent xmlns:mc="http://schemas.openxmlformats.org/markup-compatibility/2006" xmlns:a14="http://schemas.microsoft.com/office/drawing/2010/main">
        <mc:Choice Requires="a14">
          <p:sp>
            <p:nvSpPr>
              <p:cNvPr id="101382" name="Text Box 3"/>
              <p:cNvSpPr txBox="1">
                <a:spLocks noChangeArrowheads="1"/>
              </p:cNvSpPr>
              <p:nvPr/>
            </p:nvSpPr>
            <p:spPr bwMode="auto">
              <a:xfrm>
                <a:off x="1164781" y="5808343"/>
                <a:ext cx="8214746"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50000"/>
                  </a:spcBef>
                  <a:buNone/>
                </a:pPr>
                <a14:m>
                  <m:oMath xmlns:m="http://schemas.openxmlformats.org/officeDocument/2006/math">
                    <m:r>
                      <m:rPr>
                        <m:sty m:val="p"/>
                      </m:rPr>
                      <a:rPr lang="el-GR" altLang="zh-CN" sz="2800" i="1">
                        <a:solidFill>
                          <a:srgbClr val="0000FF"/>
                        </a:solidFill>
                        <a:latin typeface="Cambria Math" panose="02040503050406030204" pitchFamily="18" charset="0"/>
                        <a:ea typeface="+mn-ea"/>
                      </a:rPr>
                      <m:t>λ</m:t>
                    </m:r>
                  </m:oMath>
                </a14:m>
                <a:r>
                  <a:rPr lang="zh-CN" altLang="en-US" sz="2800" dirty="0">
                    <a:solidFill>
                      <a:srgbClr val="0000FF"/>
                    </a:solidFill>
                    <a:latin typeface="+mn-ea"/>
                    <a:ea typeface="+mn-ea"/>
                  </a:rPr>
                  <a:t>越大，</a:t>
                </a:r>
                <a14:m>
                  <m:oMath xmlns:m="http://schemas.openxmlformats.org/officeDocument/2006/math">
                    <m:sSub>
                      <m:sSubPr>
                        <m:ctrlPr>
                          <a:rPr lang="en-US" altLang="zh-CN" sz="2800" i="1">
                            <a:solidFill>
                              <a:srgbClr val="0000FF"/>
                            </a:solidFill>
                            <a:latin typeface="Cambria Math"/>
                            <a:ea typeface="+mn-ea"/>
                          </a:rPr>
                        </m:ctrlPr>
                      </m:sSubPr>
                      <m:e>
                        <m:r>
                          <a:rPr lang="zh-CN" altLang="en-US" sz="2800" i="1">
                            <a:solidFill>
                              <a:srgbClr val="0000FF"/>
                            </a:solidFill>
                            <a:latin typeface="Cambria Math" panose="02040503050406030204" pitchFamily="18" charset="0"/>
                            <a:ea typeface="+mn-ea"/>
                          </a:rPr>
                          <m:t>𝜃</m:t>
                        </m:r>
                      </m:e>
                      <m:sub>
                        <m:r>
                          <a:rPr lang="en-US" altLang="zh-CN" sz="2800" i="1">
                            <a:solidFill>
                              <a:srgbClr val="0000FF"/>
                            </a:solidFill>
                            <a:latin typeface="Cambria Math" panose="02040503050406030204" pitchFamily="18" charset="0"/>
                            <a:ea typeface="+mn-ea"/>
                          </a:rPr>
                          <m:t>1</m:t>
                        </m:r>
                      </m:sub>
                    </m:sSub>
                  </m:oMath>
                </a14:m>
                <a:r>
                  <a:rPr lang="zh-CN" altLang="en-US" sz="2800" dirty="0">
                    <a:solidFill>
                      <a:srgbClr val="0000FF"/>
                    </a:solidFill>
                    <a:latin typeface="+mn-ea"/>
                    <a:ea typeface="+mn-ea"/>
                  </a:rPr>
                  <a:t>越大，条纹宽度越宽，衍射效应越明显。</a:t>
                </a:r>
              </a:p>
            </p:txBody>
          </p:sp>
        </mc:Choice>
        <mc:Fallback xmlns="">
          <p:sp>
            <p:nvSpPr>
              <p:cNvPr id="101382" name="Text Box 3"/>
              <p:cNvSpPr txBox="1">
                <a:spLocks noRot="1" noChangeAspect="1" noMove="1" noResize="1" noEditPoints="1" noAdjustHandles="1" noChangeArrowheads="1" noChangeShapeType="1" noTextEdit="1"/>
              </p:cNvSpPr>
              <p:nvPr/>
            </p:nvSpPr>
            <p:spPr bwMode="auto">
              <a:xfrm>
                <a:off x="1164781" y="5808343"/>
                <a:ext cx="8214746" cy="523220"/>
              </a:xfrm>
              <a:prstGeom prst="rect">
                <a:avLst/>
              </a:prstGeom>
              <a:blipFill>
                <a:blip r:embed="rId5"/>
                <a:stretch>
                  <a:fillRect t="-12791" r="-593"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6401719" y="233663"/>
                <a:ext cx="1889556" cy="9114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mn-ea"/>
                        </a:rPr>
                        <m:t>∆</m:t>
                      </m:r>
                      <m:sSub>
                        <m:sSubPr>
                          <m:ctrlPr>
                            <a:rPr lang="en-US" altLang="zh-CN" sz="280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𝑥</m:t>
                          </m:r>
                        </m:e>
                        <m:sub>
                          <m:r>
                            <a:rPr lang="en-US" altLang="zh-CN" sz="2800" b="0" i="1" smtClean="0">
                              <a:solidFill>
                                <a:srgbClr val="0000FF"/>
                              </a:solidFill>
                              <a:latin typeface="Cambria Math" panose="02040503050406030204" pitchFamily="18" charset="0"/>
                              <a:ea typeface="+mn-ea"/>
                            </a:rPr>
                            <m:t>0</m:t>
                          </m:r>
                        </m:sub>
                      </m:sSub>
                      <m:r>
                        <a:rPr lang="en-US" altLang="zh-CN" sz="2800" i="1">
                          <a:solidFill>
                            <a:srgbClr val="0000FF"/>
                          </a:solidFill>
                          <a:latin typeface="Cambria Math" panose="02040503050406030204" pitchFamily="18" charset="0"/>
                          <a:ea typeface="+mn-ea"/>
                        </a:rPr>
                        <m:t>=</m:t>
                      </m:r>
                      <m:f>
                        <m:fPr>
                          <m:ctrlPr>
                            <a:rPr lang="en-US" altLang="zh-CN" sz="2800" i="1">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2</m:t>
                          </m:r>
                          <m:r>
                            <a:rPr lang="en-US" altLang="zh-CN" sz="2800" b="0" i="1" smtClean="0">
                              <a:solidFill>
                                <a:srgbClr val="0000FF"/>
                              </a:solidFill>
                              <a:latin typeface="Cambria Math" panose="02040503050406030204" pitchFamily="18" charset="0"/>
                              <a:ea typeface="+mn-ea"/>
                            </a:rPr>
                            <m:t>𝑓</m:t>
                          </m:r>
                          <m:r>
                            <m:rPr>
                              <m:sty m:val="p"/>
                            </m:rPr>
                            <a:rPr lang="el-GR" altLang="zh-CN" sz="2800" i="1">
                              <a:solidFill>
                                <a:srgbClr val="0000FF"/>
                              </a:solidFill>
                              <a:latin typeface="Cambria Math" panose="02040503050406030204" pitchFamily="18" charset="0"/>
                              <a:ea typeface="+mn-ea"/>
                            </a:rPr>
                            <m:t>λ</m:t>
                          </m:r>
                        </m:num>
                        <m:den>
                          <m:r>
                            <a:rPr lang="en-US" altLang="zh-CN" sz="2800" b="0" i="1" smtClean="0">
                              <a:solidFill>
                                <a:srgbClr val="0000FF"/>
                              </a:solidFill>
                              <a:latin typeface="Cambria Math" panose="02040503050406030204" pitchFamily="18" charset="0"/>
                              <a:ea typeface="+mn-ea"/>
                            </a:rPr>
                            <m:t>𝑎</m:t>
                          </m:r>
                        </m:den>
                      </m:f>
                    </m:oMath>
                  </m:oMathPara>
                </a14:m>
                <a:endParaRPr lang="zh-CN" altLang="en-US" sz="2800" i="1" dirty="0">
                  <a:solidFill>
                    <a:srgbClr val="0000FF"/>
                  </a:solidFill>
                  <a:latin typeface="+mn-ea"/>
                  <a:ea typeface="+mn-ea"/>
                </a:endParaRPr>
              </a:p>
            </p:txBody>
          </p:sp>
        </mc:Choice>
        <mc:Fallback xmlns="">
          <p:sp>
            <p:nvSpPr>
              <p:cNvPr id="9" name="矩形 8"/>
              <p:cNvSpPr>
                <a:spLocks noRot="1" noChangeAspect="1" noMove="1" noResize="1" noEditPoints="1" noAdjustHandles="1" noChangeArrowheads="1" noChangeShapeType="1" noTextEdit="1"/>
              </p:cNvSpPr>
              <p:nvPr/>
            </p:nvSpPr>
            <p:spPr>
              <a:xfrm>
                <a:off x="6401719" y="233663"/>
                <a:ext cx="1889556" cy="911403"/>
              </a:xfrm>
              <a:prstGeom prst="rect">
                <a:avLst/>
              </a:prstGeom>
              <a:blipFill>
                <a:blip r:embed="rId6"/>
                <a:stretch>
                  <a:fillRect/>
                </a:stretch>
              </a:blipFill>
            </p:spPr>
            <p:txBody>
              <a:bodyPr/>
              <a:lstStyle/>
              <a:p>
                <a:r>
                  <a:rPr lang="zh-CN" altLang="en-US">
                    <a:noFill/>
                  </a:rPr>
                  <a:t> </a:t>
                </a:r>
              </a:p>
            </p:txBody>
          </p:sp>
        </mc:Fallback>
      </mc:AlternateContent>
    </p:spTree>
    <p:controls>
      <mc:AlternateContent xmlns:mc="http://schemas.openxmlformats.org/markup-compatibility/2006">
        <mc:Choice xmlns:v="urn:schemas-microsoft-com:vml" Requires="v">
          <p:control spid="149533" name="ShockwaveFlash1" r:id="rId2" imgW="6345360" imgH="4097160"/>
        </mc:Choice>
        <mc:Fallback>
          <p:control name="ShockwaveFlash1" r:id="rId2" imgW="6345360" imgH="4097160">
            <p:pic>
              <p:nvPicPr>
                <p:cNvPr id="0" name="ShockwaveFlash1"/>
                <p:cNvPicPr preferRelativeResize="0">
                  <a:picLocks noChangeArrowheads="1" noChangeShapeType="1"/>
                </p:cNvPicPr>
                <p:nvPr/>
              </p:nvPicPr>
              <p:blipFill>
                <a:blip r:embed="rId7">
                  <a:extLst>
                    <a:ext uri="{28A0092B-C50C-407E-A947-70E740481C1C}">
                      <a14:useLocalDpi xmlns:a14="http://schemas.microsoft.com/office/drawing/2010/main" val="0"/>
                    </a:ext>
                  </a:extLst>
                </a:blip>
                <a:srcRect/>
                <a:stretch>
                  <a:fillRect/>
                </a:stretch>
              </p:blipFill>
              <p:spPr bwMode="auto">
                <a:xfrm>
                  <a:off x="1165225" y="1400175"/>
                  <a:ext cx="6345238" cy="4097338"/>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338938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1378"/>
                                        </p:tgtEl>
                                        <p:attrNameLst>
                                          <p:attrName>style.visibility</p:attrName>
                                        </p:attrNameLst>
                                      </p:cBhvr>
                                      <p:to>
                                        <p:strVal val="visible"/>
                                      </p:to>
                                    </p:set>
                                    <p:animEffect transition="in" filter="wipe(left)">
                                      <p:cBhvr>
                                        <p:cTn id="7" dur="500"/>
                                        <p:tgtEl>
                                          <p:spTgt spid="10137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1382"/>
                                        </p:tgtEl>
                                        <p:attrNameLst>
                                          <p:attrName>style.visibility</p:attrName>
                                        </p:attrNameLst>
                                      </p:cBhvr>
                                      <p:to>
                                        <p:strVal val="visible"/>
                                      </p:to>
                                    </p:set>
                                    <p:animEffect transition="in" filter="wipe(left)">
                                      <p:cBhvr>
                                        <p:cTn id="15" dur="500"/>
                                        <p:tgtEl>
                                          <p:spTgt spid="1013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8" grpId="0"/>
      <p:bldP spid="101382"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12"/>
          <p:cNvSpPr>
            <a:spLocks noChangeArrowheads="1"/>
          </p:cNvSpPr>
          <p:nvPr/>
        </p:nvSpPr>
        <p:spPr bwMode="auto">
          <a:xfrm>
            <a:off x="600711" y="704215"/>
            <a:ext cx="6109365" cy="523220"/>
          </a:xfrm>
          <a:prstGeom prst="rect">
            <a:avLst/>
          </a:prstGeom>
          <a:noFill/>
          <a:ln w="9525">
            <a:noFill/>
            <a:miter lim="800000"/>
            <a:headEnd/>
            <a:tailEnd/>
          </a:ln>
        </p:spPr>
        <p:txBody>
          <a:bodyPr wrap="none">
            <a:spAutoFit/>
          </a:bodyPr>
          <a:lstStyle/>
          <a:p>
            <a:pPr algn="just" fontAlgn="auto">
              <a:spcBef>
                <a:spcPct val="50000"/>
              </a:spcBef>
              <a:spcAft>
                <a:spcPts val="0"/>
              </a:spcAft>
              <a:defRPr/>
            </a:pPr>
            <a:r>
              <a:rPr kumimoji="1" lang="zh-CN" altLang="en-US" sz="2800" kern="0" dirty="0">
                <a:solidFill>
                  <a:srgbClr val="0000FF"/>
                </a:solidFill>
                <a:latin typeface="+mn-ea"/>
                <a:ea typeface="+mn-ea"/>
              </a:rPr>
              <a:t>（</a:t>
            </a:r>
            <a:r>
              <a:rPr kumimoji="1" lang="en-US" altLang="zh-CN" sz="2800" kern="0" dirty="0">
                <a:solidFill>
                  <a:srgbClr val="0000FF"/>
                </a:solidFill>
                <a:latin typeface="+mn-ea"/>
                <a:ea typeface="+mn-ea"/>
              </a:rPr>
              <a:t>7</a:t>
            </a:r>
            <a:r>
              <a:rPr kumimoji="1" lang="zh-CN" altLang="en-US" sz="2800" kern="0" dirty="0">
                <a:solidFill>
                  <a:srgbClr val="0000FF"/>
                </a:solidFill>
                <a:latin typeface="+mn-ea"/>
                <a:ea typeface="+mn-ea"/>
              </a:rPr>
              <a:t>）缝位置变化不影响条纹位置分布</a:t>
            </a:r>
          </a:p>
        </p:txBody>
      </p:sp>
      <p:sp>
        <p:nvSpPr>
          <p:cNvPr id="29" name="Text Box 18"/>
          <p:cNvSpPr txBox="1">
            <a:spLocks noChangeArrowheads="1"/>
          </p:cNvSpPr>
          <p:nvPr/>
        </p:nvSpPr>
        <p:spPr bwMode="auto">
          <a:xfrm>
            <a:off x="600711" y="2411719"/>
            <a:ext cx="5622035" cy="523220"/>
          </a:xfrm>
          <a:prstGeom prst="rect">
            <a:avLst/>
          </a:prstGeom>
          <a:noFill/>
          <a:ln w="9525">
            <a:noFill/>
            <a:miter lim="800000"/>
            <a:headEnd/>
            <a:tailEnd/>
          </a:ln>
        </p:spPr>
        <p:txBody>
          <a:bodyPr wrap="square">
            <a:spAutoFit/>
          </a:bodyPr>
          <a:lstStyle/>
          <a:p>
            <a:pPr algn="just" fontAlgn="auto">
              <a:spcBef>
                <a:spcPct val="50000"/>
              </a:spcBef>
              <a:spcAft>
                <a:spcPts val="0"/>
              </a:spcAft>
              <a:defRPr/>
            </a:pPr>
            <a:r>
              <a:rPr lang="zh-CN" altLang="en-US" sz="2800" kern="0" dirty="0">
                <a:solidFill>
                  <a:srgbClr val="0000FF"/>
                </a:solidFill>
                <a:latin typeface="+mn-ea"/>
                <a:ea typeface="+mn-ea"/>
              </a:rPr>
              <a:t>（</a:t>
            </a:r>
            <a:r>
              <a:rPr lang="en-US" altLang="zh-CN" sz="2800" kern="0" dirty="0">
                <a:solidFill>
                  <a:srgbClr val="0000FF"/>
                </a:solidFill>
                <a:latin typeface="+mn-ea"/>
                <a:ea typeface="+mn-ea"/>
              </a:rPr>
              <a:t>9</a:t>
            </a:r>
            <a:r>
              <a:rPr lang="zh-CN" altLang="en-US" sz="2800" kern="0" dirty="0">
                <a:solidFill>
                  <a:srgbClr val="0000FF"/>
                </a:solidFill>
                <a:latin typeface="+mn-ea"/>
                <a:ea typeface="+mn-ea"/>
              </a:rPr>
              <a:t>）衍射与干涉的区别</a:t>
            </a:r>
          </a:p>
        </p:txBody>
      </p:sp>
      <p:grpSp>
        <p:nvGrpSpPr>
          <p:cNvPr id="2" name="Group 36"/>
          <p:cNvGrpSpPr>
            <a:grpSpLocks/>
          </p:cNvGrpSpPr>
          <p:nvPr/>
        </p:nvGrpSpPr>
        <p:grpSpPr bwMode="auto">
          <a:xfrm>
            <a:off x="632461" y="3247535"/>
            <a:ext cx="8634413" cy="1439863"/>
            <a:chOff x="521" y="2069"/>
            <a:chExt cx="5439" cy="907"/>
          </a:xfrm>
        </p:grpSpPr>
        <p:sp>
          <p:nvSpPr>
            <p:cNvPr id="31" name="AutoShape 35" descr="羊皮纸"/>
            <p:cNvSpPr>
              <a:spLocks noChangeArrowheads="1"/>
            </p:cNvSpPr>
            <p:nvPr/>
          </p:nvSpPr>
          <p:spPr bwMode="auto">
            <a:xfrm>
              <a:off x="521" y="2069"/>
              <a:ext cx="5439" cy="907"/>
            </a:xfrm>
            <a:prstGeom prst="roundRect">
              <a:avLst>
                <a:gd name="adj" fmla="val 16667"/>
              </a:avLst>
            </a:prstGeom>
            <a:blipFill dpi="0" rotWithShape="1">
              <a:blip r:embed="rId3" cstate="print"/>
              <a:srcRect/>
              <a:tile tx="0" ty="0" sx="100000" sy="100000" flip="none" algn="tl"/>
            </a:blipFill>
            <a:ln w="9525">
              <a:solidFill>
                <a:srgbClr val="000000"/>
              </a:solidFill>
              <a:miter lim="800000"/>
              <a:headEnd/>
              <a:tailEnd/>
            </a:ln>
          </p:spPr>
          <p:txBody>
            <a:bodyPr wrap="none" anchor="ctr"/>
            <a:lstStyle/>
            <a:p>
              <a:pPr algn="just" fontAlgn="auto">
                <a:spcBef>
                  <a:spcPts val="0"/>
                </a:spcBef>
                <a:spcAft>
                  <a:spcPts val="0"/>
                </a:spcAft>
                <a:defRPr/>
              </a:pPr>
              <a:endParaRPr lang="zh-CN" altLang="en-US" sz="2800" kern="0">
                <a:solidFill>
                  <a:srgbClr val="0000FF"/>
                </a:solidFill>
                <a:latin typeface="+mn-ea"/>
                <a:ea typeface="+mn-ea"/>
              </a:endParaRPr>
            </a:p>
          </p:txBody>
        </p:sp>
        <p:sp>
          <p:nvSpPr>
            <p:cNvPr id="32" name="Rectangle 19"/>
            <p:cNvSpPr>
              <a:spLocks noChangeArrowheads="1"/>
            </p:cNvSpPr>
            <p:nvPr/>
          </p:nvSpPr>
          <p:spPr bwMode="auto">
            <a:xfrm>
              <a:off x="583" y="2093"/>
              <a:ext cx="5301" cy="872"/>
            </a:xfrm>
            <a:prstGeom prst="rect">
              <a:avLst/>
            </a:prstGeom>
            <a:noFill/>
            <a:ln w="9525">
              <a:noFill/>
              <a:miter lim="800000"/>
              <a:headEnd/>
              <a:tailEnd/>
            </a:ln>
          </p:spPr>
          <p:txBody>
            <a:bodyPr wrap="square" anchor="ctr">
              <a:spAutoFit/>
            </a:bodyPr>
            <a:lstStyle/>
            <a:p>
              <a:pPr algn="just" fontAlgn="auto">
                <a:spcBef>
                  <a:spcPts val="0"/>
                </a:spcBef>
                <a:spcAft>
                  <a:spcPts val="0"/>
                </a:spcAft>
                <a:defRPr/>
              </a:pPr>
              <a:r>
                <a:rPr kumimoji="1" lang="zh-CN" altLang="en-US" sz="2800" kern="0" dirty="0">
                  <a:solidFill>
                    <a:srgbClr val="0000FF"/>
                  </a:solidFill>
                  <a:latin typeface="+mn-ea"/>
                  <a:ea typeface="+mn-ea"/>
                </a:rPr>
                <a:t>干涉是指那些有限多的（分立的）光束的相干叠加，衍射是指波前上（连续的）无穷多子波发出的光波的相干叠加。因此，干涉和衍射本质上是同一类现象。</a:t>
              </a:r>
            </a:p>
          </p:txBody>
        </p:sp>
      </p:grpSp>
      <p:grpSp>
        <p:nvGrpSpPr>
          <p:cNvPr id="3" name="Group 22"/>
          <p:cNvGrpSpPr>
            <a:grpSpLocks/>
          </p:cNvGrpSpPr>
          <p:nvPr/>
        </p:nvGrpSpPr>
        <p:grpSpPr bwMode="auto">
          <a:xfrm>
            <a:off x="1410336" y="4865057"/>
            <a:ext cx="6407150" cy="1600201"/>
            <a:chOff x="1004" y="3148"/>
            <a:chExt cx="4036" cy="1008"/>
          </a:xfrm>
        </p:grpSpPr>
        <p:grpSp>
          <p:nvGrpSpPr>
            <p:cNvPr id="103437" name="Group 23"/>
            <p:cNvGrpSpPr>
              <a:grpSpLocks/>
            </p:cNvGrpSpPr>
            <p:nvPr/>
          </p:nvGrpSpPr>
          <p:grpSpPr bwMode="auto">
            <a:xfrm>
              <a:off x="3792" y="3289"/>
              <a:ext cx="1248" cy="766"/>
              <a:chOff x="3973" y="1355"/>
              <a:chExt cx="816" cy="984"/>
            </a:xfrm>
          </p:grpSpPr>
          <p:sp>
            <p:nvSpPr>
              <p:cNvPr id="38" name="Rectangle 24"/>
              <p:cNvSpPr>
                <a:spLocks noChangeArrowheads="1"/>
              </p:cNvSpPr>
              <p:nvPr/>
            </p:nvSpPr>
            <p:spPr bwMode="auto">
              <a:xfrm>
                <a:off x="3973" y="1355"/>
                <a:ext cx="816" cy="144"/>
              </a:xfrm>
              <a:prstGeom prst="rect">
                <a:avLst/>
              </a:prstGeom>
              <a:gradFill rotWithShape="0">
                <a:gsLst>
                  <a:gs pos="0">
                    <a:srgbClr val="CC0000"/>
                  </a:gs>
                  <a:gs pos="50000">
                    <a:srgbClr val="5E0000"/>
                  </a:gs>
                  <a:gs pos="100000">
                    <a:srgbClr val="CC0000"/>
                  </a:gs>
                </a:gsLst>
                <a:lin ang="5400000" scaled="1"/>
              </a:gradFill>
              <a:ln w="9525">
                <a:noFill/>
                <a:miter lim="800000"/>
                <a:headEnd/>
                <a:tailEnd/>
              </a:ln>
            </p:spPr>
            <p:txBody>
              <a:bodyPr wrap="none" anchor="ctr"/>
              <a:lstStyle/>
              <a:p>
                <a:pPr algn="just" fontAlgn="auto">
                  <a:spcBef>
                    <a:spcPts val="0"/>
                  </a:spcBef>
                  <a:spcAft>
                    <a:spcPts val="0"/>
                  </a:spcAft>
                  <a:defRPr/>
                </a:pPr>
                <a:endParaRPr lang="zh-CN" altLang="en-US" sz="2800" kern="0">
                  <a:solidFill>
                    <a:srgbClr val="0000FF"/>
                  </a:solidFill>
                  <a:latin typeface="+mn-ea"/>
                  <a:ea typeface="+mn-ea"/>
                </a:endParaRPr>
              </a:p>
            </p:txBody>
          </p:sp>
          <p:sp>
            <p:nvSpPr>
              <p:cNvPr id="39" name="Rectangle 25"/>
              <p:cNvSpPr>
                <a:spLocks noChangeArrowheads="1"/>
              </p:cNvSpPr>
              <p:nvPr/>
            </p:nvSpPr>
            <p:spPr bwMode="auto">
              <a:xfrm>
                <a:off x="3973" y="1492"/>
                <a:ext cx="816" cy="144"/>
              </a:xfrm>
              <a:prstGeom prst="rect">
                <a:avLst/>
              </a:prstGeom>
              <a:gradFill rotWithShape="0">
                <a:gsLst>
                  <a:gs pos="0">
                    <a:srgbClr val="CC0000"/>
                  </a:gs>
                  <a:gs pos="50000">
                    <a:srgbClr val="5E0000"/>
                  </a:gs>
                  <a:gs pos="100000">
                    <a:srgbClr val="CC0000"/>
                  </a:gs>
                </a:gsLst>
                <a:lin ang="5400000" scaled="1"/>
              </a:gradFill>
              <a:ln w="9525">
                <a:noFill/>
                <a:miter lim="800000"/>
                <a:headEnd/>
                <a:tailEnd/>
              </a:ln>
            </p:spPr>
            <p:txBody>
              <a:bodyPr wrap="none" anchor="ctr"/>
              <a:lstStyle/>
              <a:p>
                <a:pPr algn="just" fontAlgn="auto">
                  <a:spcBef>
                    <a:spcPts val="0"/>
                  </a:spcBef>
                  <a:spcAft>
                    <a:spcPts val="0"/>
                  </a:spcAft>
                  <a:defRPr/>
                </a:pPr>
                <a:endParaRPr lang="zh-CN" altLang="en-US" sz="2800" kern="0">
                  <a:solidFill>
                    <a:srgbClr val="0000FF"/>
                  </a:solidFill>
                  <a:latin typeface="+mn-ea"/>
                  <a:ea typeface="+mn-ea"/>
                </a:endParaRPr>
              </a:p>
            </p:txBody>
          </p:sp>
          <p:sp>
            <p:nvSpPr>
              <p:cNvPr id="40" name="Rectangle 26"/>
              <p:cNvSpPr>
                <a:spLocks noChangeArrowheads="1"/>
              </p:cNvSpPr>
              <p:nvPr/>
            </p:nvSpPr>
            <p:spPr bwMode="auto">
              <a:xfrm>
                <a:off x="3973" y="1636"/>
                <a:ext cx="816" cy="144"/>
              </a:xfrm>
              <a:prstGeom prst="rect">
                <a:avLst/>
              </a:prstGeom>
              <a:gradFill rotWithShape="0">
                <a:gsLst>
                  <a:gs pos="0">
                    <a:srgbClr val="CC0000"/>
                  </a:gs>
                  <a:gs pos="50000">
                    <a:srgbClr val="5E0000"/>
                  </a:gs>
                  <a:gs pos="100000">
                    <a:srgbClr val="CC0000"/>
                  </a:gs>
                </a:gsLst>
                <a:lin ang="5400000" scaled="1"/>
              </a:gradFill>
              <a:ln w="9525">
                <a:noFill/>
                <a:miter lim="800000"/>
                <a:headEnd/>
                <a:tailEnd/>
              </a:ln>
            </p:spPr>
            <p:txBody>
              <a:bodyPr wrap="none" anchor="ctr"/>
              <a:lstStyle/>
              <a:p>
                <a:pPr algn="just" fontAlgn="auto">
                  <a:spcBef>
                    <a:spcPts val="0"/>
                  </a:spcBef>
                  <a:spcAft>
                    <a:spcPts val="0"/>
                  </a:spcAft>
                  <a:defRPr/>
                </a:pPr>
                <a:endParaRPr lang="zh-CN" altLang="en-US" sz="2800" kern="0">
                  <a:solidFill>
                    <a:srgbClr val="0000FF"/>
                  </a:solidFill>
                  <a:latin typeface="+mn-ea"/>
                  <a:ea typeface="+mn-ea"/>
                </a:endParaRPr>
              </a:p>
            </p:txBody>
          </p:sp>
          <p:sp>
            <p:nvSpPr>
              <p:cNvPr id="41" name="Rectangle 27"/>
              <p:cNvSpPr>
                <a:spLocks noChangeArrowheads="1"/>
              </p:cNvSpPr>
              <p:nvPr/>
            </p:nvSpPr>
            <p:spPr bwMode="auto">
              <a:xfrm>
                <a:off x="3973" y="1770"/>
                <a:ext cx="816" cy="144"/>
              </a:xfrm>
              <a:prstGeom prst="rect">
                <a:avLst/>
              </a:prstGeom>
              <a:gradFill rotWithShape="0">
                <a:gsLst>
                  <a:gs pos="0">
                    <a:srgbClr val="CC0000"/>
                  </a:gs>
                  <a:gs pos="50000">
                    <a:srgbClr val="5E0000"/>
                  </a:gs>
                  <a:gs pos="100000">
                    <a:srgbClr val="CC0000"/>
                  </a:gs>
                </a:gsLst>
                <a:lin ang="5400000" scaled="1"/>
              </a:gradFill>
              <a:ln w="9525">
                <a:noFill/>
                <a:miter lim="800000"/>
                <a:headEnd/>
                <a:tailEnd/>
              </a:ln>
            </p:spPr>
            <p:txBody>
              <a:bodyPr wrap="none" anchor="ctr"/>
              <a:lstStyle/>
              <a:p>
                <a:pPr algn="just" fontAlgn="auto">
                  <a:spcBef>
                    <a:spcPts val="0"/>
                  </a:spcBef>
                  <a:spcAft>
                    <a:spcPts val="0"/>
                  </a:spcAft>
                  <a:defRPr/>
                </a:pPr>
                <a:endParaRPr lang="zh-CN" altLang="en-US" sz="2800" kern="0">
                  <a:solidFill>
                    <a:srgbClr val="0000FF"/>
                  </a:solidFill>
                  <a:latin typeface="+mn-ea"/>
                  <a:ea typeface="+mn-ea"/>
                </a:endParaRPr>
              </a:p>
            </p:txBody>
          </p:sp>
          <p:sp>
            <p:nvSpPr>
              <p:cNvPr id="42" name="Rectangle 28"/>
              <p:cNvSpPr>
                <a:spLocks noChangeArrowheads="1"/>
              </p:cNvSpPr>
              <p:nvPr/>
            </p:nvSpPr>
            <p:spPr bwMode="auto">
              <a:xfrm>
                <a:off x="3973" y="1914"/>
                <a:ext cx="816" cy="144"/>
              </a:xfrm>
              <a:prstGeom prst="rect">
                <a:avLst/>
              </a:prstGeom>
              <a:gradFill rotWithShape="0">
                <a:gsLst>
                  <a:gs pos="0">
                    <a:srgbClr val="CC0000"/>
                  </a:gs>
                  <a:gs pos="50000">
                    <a:srgbClr val="5E0000"/>
                  </a:gs>
                  <a:gs pos="100000">
                    <a:srgbClr val="CC0000"/>
                  </a:gs>
                </a:gsLst>
                <a:lin ang="5400000" scaled="1"/>
              </a:gradFill>
              <a:ln w="9525">
                <a:noFill/>
                <a:miter lim="800000"/>
                <a:headEnd/>
                <a:tailEnd/>
              </a:ln>
            </p:spPr>
            <p:txBody>
              <a:bodyPr wrap="none" anchor="ctr"/>
              <a:lstStyle/>
              <a:p>
                <a:pPr algn="just" fontAlgn="auto">
                  <a:spcBef>
                    <a:spcPts val="0"/>
                  </a:spcBef>
                  <a:spcAft>
                    <a:spcPts val="0"/>
                  </a:spcAft>
                  <a:defRPr/>
                </a:pPr>
                <a:endParaRPr lang="zh-CN" altLang="en-US" sz="2800" kern="0">
                  <a:solidFill>
                    <a:srgbClr val="0000FF"/>
                  </a:solidFill>
                  <a:latin typeface="+mn-ea"/>
                  <a:ea typeface="+mn-ea"/>
                </a:endParaRPr>
              </a:p>
            </p:txBody>
          </p:sp>
          <p:sp>
            <p:nvSpPr>
              <p:cNvPr id="43" name="Rectangle 29"/>
              <p:cNvSpPr>
                <a:spLocks noChangeArrowheads="1"/>
              </p:cNvSpPr>
              <p:nvPr/>
            </p:nvSpPr>
            <p:spPr bwMode="auto">
              <a:xfrm>
                <a:off x="3973" y="2195"/>
                <a:ext cx="816" cy="144"/>
              </a:xfrm>
              <a:prstGeom prst="rect">
                <a:avLst/>
              </a:prstGeom>
              <a:gradFill rotWithShape="0">
                <a:gsLst>
                  <a:gs pos="0">
                    <a:srgbClr val="CC0000"/>
                  </a:gs>
                  <a:gs pos="50000">
                    <a:srgbClr val="5E0000"/>
                  </a:gs>
                  <a:gs pos="100000">
                    <a:srgbClr val="CC0000"/>
                  </a:gs>
                </a:gsLst>
                <a:lin ang="5400000" scaled="1"/>
              </a:gradFill>
              <a:ln w="9525">
                <a:noFill/>
                <a:miter lim="800000"/>
                <a:headEnd/>
                <a:tailEnd/>
              </a:ln>
            </p:spPr>
            <p:txBody>
              <a:bodyPr wrap="none" anchor="ctr"/>
              <a:lstStyle/>
              <a:p>
                <a:pPr algn="just" fontAlgn="auto">
                  <a:spcBef>
                    <a:spcPts val="0"/>
                  </a:spcBef>
                  <a:spcAft>
                    <a:spcPts val="0"/>
                  </a:spcAft>
                  <a:defRPr/>
                </a:pPr>
                <a:endParaRPr lang="zh-CN" altLang="en-US" sz="2800" kern="0">
                  <a:solidFill>
                    <a:srgbClr val="0000FF"/>
                  </a:solidFill>
                  <a:latin typeface="+mn-ea"/>
                  <a:ea typeface="+mn-ea"/>
                </a:endParaRPr>
              </a:p>
            </p:txBody>
          </p:sp>
          <p:sp>
            <p:nvSpPr>
              <p:cNvPr id="44" name="Rectangle 30"/>
              <p:cNvSpPr>
                <a:spLocks noChangeArrowheads="1"/>
              </p:cNvSpPr>
              <p:nvPr/>
            </p:nvSpPr>
            <p:spPr bwMode="auto">
              <a:xfrm>
                <a:off x="3973" y="2056"/>
                <a:ext cx="816" cy="145"/>
              </a:xfrm>
              <a:prstGeom prst="rect">
                <a:avLst/>
              </a:prstGeom>
              <a:gradFill rotWithShape="0">
                <a:gsLst>
                  <a:gs pos="0">
                    <a:srgbClr val="CC0000"/>
                  </a:gs>
                  <a:gs pos="50000">
                    <a:srgbClr val="5E0000"/>
                  </a:gs>
                  <a:gs pos="100000">
                    <a:srgbClr val="CC0000"/>
                  </a:gs>
                </a:gsLst>
                <a:lin ang="5400000" scaled="1"/>
              </a:gradFill>
              <a:ln w="9525">
                <a:noFill/>
                <a:miter lim="800000"/>
                <a:headEnd/>
                <a:tailEnd/>
              </a:ln>
            </p:spPr>
            <p:txBody>
              <a:bodyPr wrap="none" anchor="ctr"/>
              <a:lstStyle/>
              <a:p>
                <a:pPr algn="just" fontAlgn="auto">
                  <a:spcBef>
                    <a:spcPts val="0"/>
                  </a:spcBef>
                  <a:spcAft>
                    <a:spcPts val="0"/>
                  </a:spcAft>
                  <a:defRPr/>
                </a:pPr>
                <a:endParaRPr lang="zh-CN" altLang="en-US" sz="2800" kern="0">
                  <a:solidFill>
                    <a:srgbClr val="0000FF"/>
                  </a:solidFill>
                  <a:latin typeface="+mn-ea"/>
                  <a:ea typeface="+mn-ea"/>
                </a:endParaRPr>
              </a:p>
            </p:txBody>
          </p:sp>
        </p:grpSp>
        <p:pic>
          <p:nvPicPr>
            <p:cNvPr id="103438" name="Picture 31" descr="单缝衍射5"/>
            <p:cNvPicPr>
              <a:picLocks noChangeAspect="1" noChangeArrowheads="1"/>
            </p:cNvPicPr>
            <p:nvPr/>
          </p:nvPicPr>
          <p:blipFill>
            <a:blip r:embed="rId4">
              <a:extLst>
                <a:ext uri="{28A0092B-C50C-407E-A947-70E740481C1C}">
                  <a14:useLocalDpi xmlns:a14="http://schemas.microsoft.com/office/drawing/2010/main" val="0"/>
                </a:ext>
              </a:extLst>
            </a:blip>
            <a:srcRect l="81120" t="25095" r="10165" b="29697"/>
            <a:stretch>
              <a:fillRect/>
            </a:stretch>
          </p:blipFill>
          <p:spPr bwMode="auto">
            <a:xfrm>
              <a:off x="1440" y="3294"/>
              <a:ext cx="1248" cy="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 Box 32"/>
            <p:cNvSpPr txBox="1">
              <a:spLocks noChangeArrowheads="1"/>
            </p:cNvSpPr>
            <p:nvPr/>
          </p:nvSpPr>
          <p:spPr bwMode="auto">
            <a:xfrm>
              <a:off x="1004" y="3148"/>
              <a:ext cx="388" cy="1008"/>
            </a:xfrm>
            <a:prstGeom prst="rect">
              <a:avLst/>
            </a:prstGeom>
            <a:noFill/>
            <a:ln w="9525">
              <a:noFill/>
              <a:miter lim="800000"/>
              <a:headEnd/>
              <a:tailEnd/>
            </a:ln>
          </p:spPr>
          <p:txBody>
            <a:bodyPr vert="eaVert" wrap="square">
              <a:spAutoFit/>
            </a:bodyPr>
            <a:lstStyle/>
            <a:p>
              <a:pPr algn="just" fontAlgn="auto">
                <a:spcBef>
                  <a:spcPts val="0"/>
                </a:spcBef>
                <a:spcAft>
                  <a:spcPts val="0"/>
                </a:spcAft>
                <a:defRPr/>
              </a:pPr>
              <a:r>
                <a:rPr lang="zh-CN" altLang="en-US" sz="2800" kern="0" dirty="0">
                  <a:solidFill>
                    <a:srgbClr val="0000FF"/>
                  </a:solidFill>
                  <a:latin typeface="+mn-ea"/>
                  <a:ea typeface="+mn-ea"/>
                </a:rPr>
                <a:t>单缝衍射</a:t>
              </a:r>
            </a:p>
          </p:txBody>
        </p:sp>
        <p:sp>
          <p:nvSpPr>
            <p:cNvPr id="37" name="Text Box 33"/>
            <p:cNvSpPr txBox="1">
              <a:spLocks noChangeArrowheads="1"/>
            </p:cNvSpPr>
            <p:nvPr/>
          </p:nvSpPr>
          <p:spPr bwMode="auto">
            <a:xfrm>
              <a:off x="3314" y="3148"/>
              <a:ext cx="388" cy="1004"/>
            </a:xfrm>
            <a:prstGeom prst="rect">
              <a:avLst/>
            </a:prstGeom>
            <a:noFill/>
            <a:ln w="9525">
              <a:noFill/>
              <a:miter lim="800000"/>
              <a:headEnd/>
              <a:tailEnd/>
            </a:ln>
          </p:spPr>
          <p:txBody>
            <a:bodyPr vert="eaVert" wrap="square">
              <a:spAutoFit/>
            </a:bodyPr>
            <a:lstStyle/>
            <a:p>
              <a:pPr algn="just" fontAlgn="auto">
                <a:spcBef>
                  <a:spcPct val="50000"/>
                </a:spcBef>
                <a:spcAft>
                  <a:spcPts val="0"/>
                </a:spcAft>
                <a:defRPr/>
              </a:pPr>
              <a:r>
                <a:rPr lang="zh-CN" altLang="en-US" sz="2800" kern="0" dirty="0">
                  <a:solidFill>
                    <a:srgbClr val="0000FF"/>
                  </a:solidFill>
                  <a:latin typeface="+mn-ea"/>
                  <a:ea typeface="+mn-ea"/>
                </a:rPr>
                <a:t>双缝干涉</a:t>
              </a:r>
            </a:p>
          </p:txBody>
        </p:sp>
      </p:grpSp>
      <mc:AlternateContent xmlns:mc="http://schemas.openxmlformats.org/markup-compatibility/2006" xmlns:a14="http://schemas.microsoft.com/office/drawing/2010/main">
        <mc:Choice Requires="a14">
          <p:sp>
            <p:nvSpPr>
              <p:cNvPr id="49" name="Text Box 34"/>
              <p:cNvSpPr txBox="1">
                <a:spLocks noChangeArrowheads="1"/>
              </p:cNvSpPr>
              <p:nvPr/>
            </p:nvSpPr>
            <p:spPr bwMode="auto">
              <a:xfrm>
                <a:off x="632461" y="1562155"/>
                <a:ext cx="8750078" cy="523220"/>
              </a:xfrm>
              <a:prstGeom prst="rect">
                <a:avLst/>
              </a:prstGeom>
              <a:noFill/>
              <a:ln w="9525">
                <a:noFill/>
                <a:miter lim="800000"/>
                <a:headEnd/>
                <a:tailEnd/>
              </a:ln>
            </p:spPr>
            <p:txBody>
              <a:bodyPr wrap="square">
                <a:spAutoFit/>
              </a:bodyPr>
              <a:lstStyle/>
              <a:p>
                <a:pPr algn="just" fontAlgn="auto">
                  <a:spcBef>
                    <a:spcPct val="50000"/>
                  </a:spcBef>
                  <a:spcAft>
                    <a:spcPts val="0"/>
                  </a:spcAft>
                  <a:defRPr/>
                </a:pPr>
                <a:r>
                  <a:rPr lang="zh-CN" altLang="en-US" sz="2800" kern="0" dirty="0">
                    <a:solidFill>
                      <a:srgbClr val="0000FF"/>
                    </a:solidFill>
                    <a:latin typeface="+mn-ea"/>
                    <a:ea typeface="+mn-ea"/>
                  </a:rPr>
                  <a:t>（</a:t>
                </a:r>
                <a:r>
                  <a:rPr lang="en-US" altLang="zh-CN" sz="2800" kern="0" dirty="0">
                    <a:solidFill>
                      <a:srgbClr val="0000FF"/>
                    </a:solidFill>
                    <a:latin typeface="+mn-ea"/>
                    <a:ea typeface="+mn-ea"/>
                  </a:rPr>
                  <a:t>8</a:t>
                </a:r>
                <a:r>
                  <a:rPr lang="zh-CN" altLang="en-US" sz="2800" kern="0" dirty="0">
                    <a:solidFill>
                      <a:srgbClr val="0000FF"/>
                    </a:solidFill>
                    <a:latin typeface="+mn-ea"/>
                    <a:ea typeface="+mn-ea"/>
                  </a:rPr>
                  <a:t>）</a:t>
                </a:r>
                <a14:m>
                  <m:oMath xmlns:m="http://schemas.openxmlformats.org/officeDocument/2006/math">
                    <m:r>
                      <m:rPr>
                        <m:sty m:val="p"/>
                      </m:rPr>
                      <a:rPr lang="el-GR" altLang="zh-CN" sz="2800" i="1">
                        <a:solidFill>
                          <a:srgbClr val="0000FF"/>
                        </a:solidFill>
                        <a:latin typeface="Cambria Math" panose="02040503050406030204" pitchFamily="18" charset="0"/>
                      </a:rPr>
                      <m:t>λ</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𝑎</m:t>
                    </m:r>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m:t>
                    </m:r>
                  </m:oMath>
                </a14:m>
                <a:r>
                  <a:rPr lang="zh-CN" altLang="en-US" sz="2800" kern="0" dirty="0">
                    <a:solidFill>
                      <a:srgbClr val="0000FF"/>
                    </a:solidFill>
                    <a:latin typeface="+mn-ea"/>
                    <a:ea typeface="+mn-ea"/>
                  </a:rPr>
                  <a:t>，</a:t>
                </a:r>
                <a14:m>
                  <m:oMath xmlns:m="http://schemas.openxmlformats.org/officeDocument/2006/math">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zh-CN" altLang="en-US" sz="2800" i="1">
                            <a:solidFill>
                              <a:srgbClr val="0000FF"/>
                            </a:solidFill>
                            <a:latin typeface="Cambria Math" panose="02040503050406030204" pitchFamily="18" charset="0"/>
                          </a:rPr>
                          <m:t>𝜃</m:t>
                        </m:r>
                      </m:e>
                      <m:sub>
                        <m:r>
                          <a:rPr lang="en-US" altLang="zh-CN" sz="2800" i="1">
                            <a:solidFill>
                              <a:srgbClr val="0000FF"/>
                            </a:solidFill>
                            <a:latin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→0</m:t>
                    </m:r>
                  </m:oMath>
                </a14:m>
                <a:r>
                  <a:rPr lang="zh-CN" altLang="en-US" sz="2800" kern="0" dirty="0">
                    <a:solidFill>
                      <a:srgbClr val="0000FF"/>
                    </a:solidFill>
                    <a:latin typeface="+mn-ea"/>
                    <a:ea typeface="+mn-ea"/>
                  </a:rPr>
                  <a:t>波动光学退化到几何光学。</a:t>
                </a:r>
              </a:p>
            </p:txBody>
          </p:sp>
        </mc:Choice>
        <mc:Fallback xmlns="">
          <p:sp>
            <p:nvSpPr>
              <p:cNvPr id="49" name="Text Box 34"/>
              <p:cNvSpPr txBox="1">
                <a:spLocks noRot="1" noChangeAspect="1" noMove="1" noResize="1" noEditPoints="1" noAdjustHandles="1" noChangeArrowheads="1" noChangeShapeType="1" noTextEdit="1"/>
              </p:cNvSpPr>
              <p:nvPr/>
            </p:nvSpPr>
            <p:spPr bwMode="auto">
              <a:xfrm>
                <a:off x="632461" y="1562155"/>
                <a:ext cx="8750078" cy="523220"/>
              </a:xfrm>
              <a:prstGeom prst="rect">
                <a:avLst/>
              </a:prstGeom>
              <a:blipFill>
                <a:blip r:embed="rId5"/>
                <a:stretch>
                  <a:fillRect l="-1463" t="-11628" b="-31395"/>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7268122" y="469427"/>
                <a:ext cx="1694503" cy="910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mn-ea"/>
                        </a:rPr>
                        <m:t>∆</m:t>
                      </m:r>
                      <m:sSub>
                        <m:sSubPr>
                          <m:ctrlPr>
                            <a:rPr lang="en-US" altLang="zh-CN" sz="2800" i="1" smtClean="0">
                              <a:solidFill>
                                <a:srgbClr val="0000FF"/>
                              </a:solidFill>
                              <a:latin typeface="Cambria Math"/>
                              <a:ea typeface="+mn-ea"/>
                            </a:rPr>
                          </m:ctrlPr>
                        </m:sSubPr>
                        <m:e>
                          <m:r>
                            <a:rPr lang="zh-CN" altLang="en-US" sz="2800" i="1">
                              <a:solidFill>
                                <a:srgbClr val="0000FF"/>
                              </a:solidFill>
                              <a:latin typeface="Cambria Math" panose="02040503050406030204" pitchFamily="18" charset="0"/>
                              <a:ea typeface="+mn-ea"/>
                            </a:rPr>
                            <m:t>𝜃</m:t>
                          </m:r>
                        </m:e>
                        <m:sub>
                          <m:r>
                            <a:rPr lang="en-US" altLang="zh-CN" sz="2800" b="0" i="1" smtClean="0">
                              <a:solidFill>
                                <a:srgbClr val="0000FF"/>
                              </a:solidFill>
                              <a:latin typeface="Cambria Math" panose="02040503050406030204" pitchFamily="18" charset="0"/>
                              <a:ea typeface="+mn-ea"/>
                            </a:rPr>
                            <m:t>0</m:t>
                          </m:r>
                        </m:sub>
                      </m:sSub>
                      <m:r>
                        <a:rPr lang="en-US" altLang="zh-CN" sz="2800" i="1">
                          <a:solidFill>
                            <a:srgbClr val="0000FF"/>
                          </a:solidFill>
                          <a:latin typeface="Cambria Math" panose="02040503050406030204" pitchFamily="18" charset="0"/>
                          <a:ea typeface="+mn-ea"/>
                        </a:rPr>
                        <m:t>=</m:t>
                      </m:r>
                      <m:f>
                        <m:fPr>
                          <m:ctrlPr>
                            <a:rPr lang="en-US" altLang="zh-CN" sz="2800" i="1">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2</m:t>
                          </m:r>
                          <m:r>
                            <m:rPr>
                              <m:sty m:val="p"/>
                            </m:rPr>
                            <a:rPr lang="el-GR" altLang="zh-CN" sz="2800" i="1">
                              <a:solidFill>
                                <a:srgbClr val="0000FF"/>
                              </a:solidFill>
                              <a:latin typeface="Cambria Math" panose="02040503050406030204" pitchFamily="18" charset="0"/>
                              <a:ea typeface="+mn-ea"/>
                            </a:rPr>
                            <m:t>λ</m:t>
                          </m:r>
                        </m:num>
                        <m:den>
                          <m:r>
                            <a:rPr lang="en-US" altLang="zh-CN" sz="2800" b="0" i="1" smtClean="0">
                              <a:solidFill>
                                <a:srgbClr val="0000FF"/>
                              </a:solidFill>
                              <a:latin typeface="Cambria Math" panose="02040503050406030204" pitchFamily="18" charset="0"/>
                              <a:ea typeface="+mn-ea"/>
                            </a:rPr>
                            <m:t>𝑎</m:t>
                          </m:r>
                        </m:den>
                      </m:f>
                    </m:oMath>
                  </m:oMathPara>
                </a14:m>
                <a:endParaRPr lang="zh-CN" altLang="en-US" sz="2800" i="1" dirty="0">
                  <a:solidFill>
                    <a:srgbClr val="0000FF"/>
                  </a:solidFill>
                  <a:latin typeface="+mn-ea"/>
                  <a:ea typeface="+mn-ea"/>
                </a:endParaRPr>
              </a:p>
            </p:txBody>
          </p:sp>
        </mc:Choice>
        <mc:Fallback xmlns="">
          <p:sp>
            <p:nvSpPr>
              <p:cNvPr id="26" name="矩形 25"/>
              <p:cNvSpPr>
                <a:spLocks noRot="1" noChangeAspect="1" noMove="1" noResize="1" noEditPoints="1" noAdjustHandles="1" noChangeArrowheads="1" noChangeShapeType="1" noTextEdit="1"/>
              </p:cNvSpPr>
              <p:nvPr/>
            </p:nvSpPr>
            <p:spPr>
              <a:xfrm>
                <a:off x="7268122" y="469427"/>
                <a:ext cx="1694503" cy="910506"/>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42989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wipe(left)">
                                      <p:cBhvr>
                                        <p:cTn id="17" dur="500"/>
                                        <p:tgtEl>
                                          <p:spTgt spid="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left)">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9" grpId="0"/>
      <p:bldP spid="49" grpId="0"/>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0" y="1134737"/>
            <a:ext cx="12197665" cy="5723263"/>
          </a:xfrm>
          <a:prstGeom prst="roundRect">
            <a:avLst>
              <a:gd name="adj" fmla="val 0"/>
            </a:avLst>
          </a:prstGeom>
          <a:solidFill>
            <a:schemeClr val="accent1">
              <a:lumMod val="20000"/>
              <a:lumOff val="8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4" name="矩形 23"/>
          <p:cNvSpPr/>
          <p:nvPr/>
        </p:nvSpPr>
        <p:spPr>
          <a:xfrm>
            <a:off x="2511263" y="252859"/>
            <a:ext cx="968073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5" name="圆角矩形 24"/>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27" name="矩形 26"/>
          <p:cNvSpPr/>
          <p:nvPr/>
        </p:nvSpPr>
        <p:spPr>
          <a:xfrm>
            <a:off x="1677555" y="1413204"/>
            <a:ext cx="8842553" cy="584771"/>
          </a:xfrm>
          <a:prstGeom prst="rect">
            <a:avLst/>
          </a:prstGeom>
        </p:spPr>
        <p:txBody>
          <a:bodyPr wrap="square" lIns="91436" tIns="45718" rIns="91436" bIns="45718">
            <a:spAutoFit/>
          </a:bodyPr>
          <a:lstStyle/>
          <a:p>
            <a:pPr algn="ctr"/>
            <a:r>
              <a:rPr lang="zh-CN" altLang="en-US" sz="3200" spc="600" dirty="0">
                <a:solidFill>
                  <a:srgbClr val="FF0000"/>
                </a:solidFill>
                <a:latin typeface="微软雅黑" pitchFamily="34" charset="-122"/>
                <a:ea typeface="微软雅黑" pitchFamily="34" charset="-122"/>
              </a:rPr>
              <a:t>引言</a:t>
            </a:r>
            <a:endParaRPr lang="en-US" altLang="zh-CN" sz="3200" dirty="0">
              <a:solidFill>
                <a:srgbClr val="FF0000"/>
              </a:solidFill>
              <a:latin typeface="微软雅黑" pitchFamily="34" charset="-122"/>
              <a:ea typeface="微软雅黑" pitchFamily="34" charset="-122"/>
            </a:endParaRPr>
          </a:p>
        </p:txBody>
      </p:sp>
      <p:grpSp>
        <p:nvGrpSpPr>
          <p:cNvPr id="28" name="组 41"/>
          <p:cNvGrpSpPr/>
          <p:nvPr/>
        </p:nvGrpSpPr>
        <p:grpSpPr>
          <a:xfrm>
            <a:off x="9284090" y="252856"/>
            <a:ext cx="2907908" cy="563245"/>
            <a:chOff x="9284089" y="252855"/>
            <a:chExt cx="2907908" cy="563245"/>
          </a:xfrm>
        </p:grpSpPr>
        <p:grpSp>
          <p:nvGrpSpPr>
            <p:cNvPr id="29" name="组 42"/>
            <p:cNvGrpSpPr/>
            <p:nvPr/>
          </p:nvGrpSpPr>
          <p:grpSpPr>
            <a:xfrm>
              <a:off x="11454105" y="252856"/>
              <a:ext cx="737892" cy="484288"/>
              <a:chOff x="11454105" y="252856"/>
              <a:chExt cx="737892" cy="484288"/>
            </a:xfrm>
          </p:grpSpPr>
          <p:grpSp>
            <p:nvGrpSpPr>
              <p:cNvPr id="31" name="组 49"/>
              <p:cNvGrpSpPr/>
              <p:nvPr/>
            </p:nvGrpSpPr>
            <p:grpSpPr>
              <a:xfrm>
                <a:off x="12039604" y="252856"/>
                <a:ext cx="152393" cy="484287"/>
                <a:chOff x="12039604" y="252856"/>
                <a:chExt cx="152393" cy="484287"/>
              </a:xfrm>
            </p:grpSpPr>
            <p:sp>
              <p:nvSpPr>
                <p:cNvPr id="35" name="圆角矩形 34"/>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 38"/>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99"/>
              <p:cNvGrpSpPr/>
              <p:nvPr/>
            </p:nvGrpSpPr>
            <p:grpSpPr>
              <a:xfrm>
                <a:off x="11454105" y="252857"/>
                <a:ext cx="491115" cy="484287"/>
                <a:chOff x="1528923" y="220268"/>
                <a:chExt cx="1284096" cy="1266241"/>
              </a:xfrm>
            </p:grpSpPr>
            <p:sp>
              <p:nvSpPr>
                <p:cNvPr id="33" name="圆角矩形 32"/>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
          <p:nvSpPr>
            <p:cNvPr id="30" name="文本框 29"/>
            <p:cNvSpPr txBox="1"/>
            <p:nvPr/>
          </p:nvSpPr>
          <p:spPr>
            <a:xfrm>
              <a:off x="9284089" y="252855"/>
              <a:ext cx="2170011" cy="5632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itchFamily="34" charset="-122"/>
                  <a:ea typeface="微软雅黑" pitchFamily="34" charset="-122"/>
                </a:rPr>
                <a:t>  </a:t>
              </a:r>
              <a:endParaRPr lang="en-US" altLang="zh-CN" sz="1500" dirty="0">
                <a:solidFill>
                  <a:schemeClr val="tx1">
                    <a:lumMod val="50000"/>
                    <a:lumOff val="50000"/>
                  </a:schemeClr>
                </a:solidFill>
                <a:latin typeface="微软雅黑" pitchFamily="34" charset="-122"/>
                <a:ea typeface="微软雅黑" pitchFamily="34" charset="-122"/>
              </a:endParaRPr>
            </a:p>
            <a:p>
              <a:pPr algn="r"/>
              <a:endParaRPr lang="zh-CN" altLang="en-US" sz="1500" dirty="0">
                <a:solidFill>
                  <a:schemeClr val="tx1">
                    <a:lumMod val="50000"/>
                    <a:lumOff val="50000"/>
                  </a:schemeClr>
                </a:solidFill>
                <a:latin typeface="Segoe UI Semilight" panose="020B0402040204020203" pitchFamily="34" charset="0"/>
                <a:ea typeface="微软雅黑" pitchFamily="34" charset="-122"/>
                <a:cs typeface="Segoe UI Semilight" panose="020B0402040204020203" pitchFamily="34" charset="0"/>
              </a:endParaRPr>
            </a:p>
          </p:txBody>
        </p:sp>
      </p:grpSp>
      <p:sp>
        <p:nvSpPr>
          <p:cNvPr id="40" name="矩形 39"/>
          <p:cNvSpPr/>
          <p:nvPr/>
        </p:nvSpPr>
        <p:spPr>
          <a:xfrm>
            <a:off x="591760" y="2526823"/>
            <a:ext cx="11248198" cy="1815880"/>
          </a:xfrm>
          <a:prstGeom prst="rect">
            <a:avLst/>
          </a:prstGeom>
        </p:spPr>
        <p:txBody>
          <a:bodyPr wrap="square" lIns="91438" tIns="45719" rIns="91438" bIns="45719">
            <a:spAutoFit/>
          </a:bodyPr>
          <a:lstStyle/>
          <a:p>
            <a:pPr algn="just"/>
            <a:r>
              <a:rPr lang="zh-CN" altLang="en-US" sz="2800" dirty="0">
                <a:solidFill>
                  <a:srgbClr val="0000FF"/>
                </a:solidFill>
                <a:latin typeface="微软雅黑" panose="020B0503020204020204" pitchFamily="34" charset="-122"/>
                <a:ea typeface="微软雅黑" panose="020B0503020204020204" pitchFamily="34" charset="-122"/>
              </a:rPr>
              <a:t>光的基本规律，光与生命的相互关系及其相关的光学仪器原理及应用成为现代农业和生物学科技工作者必备的知识基础。从本质上说，光具有波粒二象性。本章主要研究光的干涉、衍射和偏振等波动的性质及其有关应用。</a:t>
            </a:r>
          </a:p>
        </p:txBody>
      </p:sp>
      <p:sp>
        <p:nvSpPr>
          <p:cNvPr id="21" name="Freeform 96"/>
          <p:cNvSpPr/>
          <p:nvPr/>
        </p:nvSpPr>
        <p:spPr bwMode="auto">
          <a:xfrm>
            <a:off x="76279" y="369238"/>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sp>
        <p:nvSpPr>
          <p:cNvPr id="23" name="文本框 22"/>
          <p:cNvSpPr txBox="1"/>
          <p:nvPr/>
        </p:nvSpPr>
        <p:spPr>
          <a:xfrm>
            <a:off x="633172" y="267581"/>
            <a:ext cx="1723542" cy="461661"/>
          </a:xfrm>
          <a:prstGeom prst="rect">
            <a:avLst/>
          </a:prstGeom>
          <a:noFill/>
        </p:spPr>
        <p:txBody>
          <a:bodyPr wrap="none" lIns="91436" tIns="45718" rIns="91436" bIns="45718" rtlCol="0">
            <a:spAutoFit/>
          </a:bodyPr>
          <a:lstStyle/>
          <a:p>
            <a:pPr algn="ctr"/>
            <a:r>
              <a:rPr lang="zh-CN" altLang="en-US" sz="2400" spc="600" dirty="0">
                <a:solidFill>
                  <a:schemeClr val="tx2"/>
                </a:solidFill>
                <a:latin typeface="微软雅黑" pitchFamily="34" charset="-122"/>
                <a:ea typeface="微软雅黑" pitchFamily="34" charset="-122"/>
              </a:rPr>
              <a:t>波动光学</a:t>
            </a:r>
          </a:p>
        </p:txBody>
      </p:sp>
    </p:spTree>
    <p:extLst>
      <p:ext uri="{BB962C8B-B14F-4D97-AF65-F5344CB8AC3E}">
        <p14:creationId xmlns:p14="http://schemas.microsoft.com/office/powerpoint/2010/main" val="367480892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left)">
                                      <p:cBhvr>
                                        <p:cTn id="1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5492" name="Text Box 4"/>
              <p:cNvSpPr txBox="1">
                <a:spLocks noChangeArrowheads="1"/>
              </p:cNvSpPr>
              <p:nvPr/>
            </p:nvSpPr>
            <p:spPr bwMode="auto">
              <a:xfrm>
                <a:off x="778637" y="3211230"/>
                <a:ext cx="8001000" cy="51910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50000"/>
                  </a:spcBef>
                  <a:buFontTx/>
                  <a:buBlip>
                    <a:blip r:embed="rId3"/>
                  </a:buBlip>
                </a:pPr>
                <a14:m>
                  <m:oMath xmlns:m="http://schemas.openxmlformats.org/officeDocument/2006/math">
                    <m:r>
                      <a:rPr lang="en-US" altLang="zh-CN" sz="2800" i="1">
                        <a:solidFill>
                          <a:srgbClr val="0000FF"/>
                        </a:solidFill>
                        <a:latin typeface="Cambria Math" panose="02040503050406030204" pitchFamily="18" charset="0"/>
                      </a:rPr>
                      <m:t>𝑎</m:t>
                    </m:r>
                  </m:oMath>
                </a14:m>
                <a:r>
                  <a:rPr lang="zh-CN" altLang="en-US" sz="2800" dirty="0">
                    <a:solidFill>
                      <a:srgbClr val="0000FF"/>
                    </a:solidFill>
                    <a:latin typeface="+mn-lt"/>
                    <a:ea typeface="+mn-ea"/>
                  </a:rPr>
                  <a:t>一定，</a:t>
                </a:r>
                <a14:m>
                  <m:oMath xmlns:m="http://schemas.openxmlformats.org/officeDocument/2006/math">
                    <m:r>
                      <m:rPr>
                        <m:sty m:val="p"/>
                      </m:rPr>
                      <a:rPr lang="el-GR" altLang="zh-CN" sz="2800" i="1">
                        <a:solidFill>
                          <a:srgbClr val="0000FF"/>
                        </a:solidFill>
                        <a:latin typeface="Cambria Math" panose="02040503050406030204" pitchFamily="18" charset="0"/>
                      </a:rPr>
                      <m:t>λ</m:t>
                    </m:r>
                  </m:oMath>
                </a14:m>
                <a:r>
                  <a:rPr lang="zh-CN" altLang="en-US" sz="2800" dirty="0">
                    <a:solidFill>
                      <a:srgbClr val="0000FF"/>
                    </a:solidFill>
                    <a:latin typeface="+mn-lt"/>
                    <a:ea typeface="+mn-ea"/>
                  </a:rPr>
                  <a:t>越大，</a:t>
                </a:r>
                <a14:m>
                  <m:oMath xmlns:m="http://schemas.openxmlformats.org/officeDocument/2006/math">
                    <m:r>
                      <a:rPr lang="zh-CN" altLang="en-US" sz="2800" i="1">
                        <a:solidFill>
                          <a:srgbClr val="0000FF"/>
                        </a:solidFill>
                        <a:latin typeface="Cambria Math" panose="02040503050406030204" pitchFamily="18" charset="0"/>
                      </a:rPr>
                      <m:t>𝜃</m:t>
                    </m:r>
                  </m:oMath>
                </a14:m>
                <a:r>
                  <a:rPr lang="zh-CN" altLang="en-US" sz="2800" dirty="0">
                    <a:solidFill>
                      <a:srgbClr val="0000FF"/>
                    </a:solidFill>
                    <a:latin typeface="+mn-lt"/>
                    <a:ea typeface="+mn-ea"/>
                  </a:rPr>
                  <a:t>越大，衍射效应越明显。</a:t>
                </a:r>
                <a:endParaRPr lang="en-US" altLang="zh-CN" sz="2800" dirty="0">
                  <a:solidFill>
                    <a:srgbClr val="0000FF"/>
                  </a:solidFill>
                  <a:latin typeface="+mn-lt"/>
                  <a:ea typeface="+mn-ea"/>
                </a:endParaRPr>
              </a:p>
            </p:txBody>
          </p:sp>
        </mc:Choice>
        <mc:Fallback xmlns="">
          <p:sp>
            <p:nvSpPr>
              <p:cNvPr id="105492" name="Text Box 4"/>
              <p:cNvSpPr txBox="1">
                <a:spLocks noRot="1" noChangeAspect="1" noMove="1" noResize="1" noEditPoints="1" noAdjustHandles="1" noChangeArrowheads="1" noChangeShapeType="1" noTextEdit="1"/>
              </p:cNvSpPr>
              <p:nvPr/>
            </p:nvSpPr>
            <p:spPr bwMode="auto">
              <a:xfrm>
                <a:off x="778637" y="3211230"/>
                <a:ext cx="8001000" cy="519106"/>
              </a:xfrm>
              <a:prstGeom prst="rect">
                <a:avLst/>
              </a:prstGeom>
              <a:blipFill>
                <a:blip r:embed="rId4"/>
                <a:stretch>
                  <a:fillRect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0493" name="Text Box 8"/>
          <p:cNvSpPr txBox="1">
            <a:spLocks noChangeArrowheads="1"/>
          </p:cNvSpPr>
          <p:nvPr/>
        </p:nvSpPr>
        <p:spPr bwMode="auto">
          <a:xfrm>
            <a:off x="7808596" y="774574"/>
            <a:ext cx="2057400" cy="528638"/>
          </a:xfrm>
          <a:prstGeom prst="rect">
            <a:avLst/>
          </a:prstGeom>
          <a:gradFill rotWithShape="1">
            <a:gsLst>
              <a:gs pos="0">
                <a:srgbClr val="EDFAD2"/>
              </a:gs>
              <a:gs pos="50000">
                <a:srgbClr val="FFFFFF"/>
              </a:gs>
              <a:gs pos="100000">
                <a:srgbClr val="EDFAD2"/>
              </a:gs>
            </a:gsLst>
            <a:lin ang="5400000" scaled="1"/>
          </a:gradFill>
          <a:ln w="9525" algn="ctr">
            <a:solidFill>
              <a:srgbClr val="006666"/>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50000"/>
              </a:spcBef>
              <a:buFontTx/>
              <a:buNone/>
            </a:pPr>
            <a:r>
              <a:rPr lang="zh-CN" altLang="en-US" sz="2800" dirty="0">
                <a:solidFill>
                  <a:srgbClr val="0000FF"/>
                </a:solidFill>
                <a:latin typeface="+mn-lt"/>
                <a:ea typeface="+mn-ea"/>
              </a:rPr>
              <a:t>光直线传播</a:t>
            </a:r>
          </a:p>
        </p:txBody>
      </p:sp>
      <mc:AlternateContent xmlns:mc="http://schemas.openxmlformats.org/markup-compatibility/2006" xmlns:a14="http://schemas.microsoft.com/office/drawing/2010/main">
        <mc:Choice Requires="a14">
          <p:sp>
            <p:nvSpPr>
              <p:cNvPr id="30" name="Text Box 11"/>
              <p:cNvSpPr txBox="1">
                <a:spLocks noChangeArrowheads="1"/>
              </p:cNvSpPr>
              <p:nvPr/>
            </p:nvSpPr>
            <p:spPr bwMode="auto">
              <a:xfrm>
                <a:off x="2607438" y="784479"/>
                <a:ext cx="2623568" cy="519113"/>
              </a:xfrm>
              <a:prstGeom prst="rect">
                <a:avLst/>
              </a:prstGeom>
              <a:noFill/>
              <a:ln w="9525">
                <a:noFill/>
                <a:miter lim="800000"/>
                <a:headEnd/>
                <a:tailEnd/>
              </a:ln>
            </p:spPr>
            <p:txBody>
              <a:bodyPr wrap="square">
                <a:spAutoFit/>
              </a:bodyPr>
              <a:lstStyle/>
              <a:p>
                <a:pPr algn="just" fontAlgn="auto">
                  <a:spcBef>
                    <a:spcPct val="50000"/>
                  </a:spcBef>
                  <a:spcAft>
                    <a:spcPts val="0"/>
                  </a:spcAft>
                  <a:defRPr/>
                </a:pPr>
                <a:r>
                  <a:rPr lang="en-US" altLang="zh-CN" sz="2800" kern="0" dirty="0">
                    <a:solidFill>
                      <a:srgbClr val="0000FF"/>
                    </a:solidFill>
                    <a:latin typeface="+mn-lt"/>
                    <a:ea typeface="+mn-ea"/>
                  </a:rPr>
                  <a:t> </a:t>
                </a:r>
                <a14:m>
                  <m:oMath xmlns:m="http://schemas.openxmlformats.org/officeDocument/2006/math">
                    <m:r>
                      <a:rPr lang="en-US" altLang="zh-CN" sz="2800" i="1">
                        <a:solidFill>
                          <a:srgbClr val="0000FF"/>
                        </a:solidFill>
                        <a:latin typeface="Cambria Math" panose="02040503050406030204" pitchFamily="18" charset="0"/>
                      </a:rPr>
                      <m:t>𝑎</m:t>
                    </m:r>
                  </m:oMath>
                </a14:m>
                <a:r>
                  <a:rPr lang="zh-CN" altLang="en-US" sz="2800" kern="0" dirty="0">
                    <a:solidFill>
                      <a:srgbClr val="0000FF"/>
                    </a:solidFill>
                    <a:latin typeface="+mn-lt"/>
                    <a:ea typeface="+mn-ea"/>
                  </a:rPr>
                  <a:t>增大，</a:t>
                </a:r>
                <a14:m>
                  <m:oMath xmlns:m="http://schemas.openxmlformats.org/officeDocument/2006/math">
                    <m:r>
                      <a:rPr lang="zh-CN" altLang="en-US" sz="2800" i="1">
                        <a:solidFill>
                          <a:srgbClr val="0000FF"/>
                        </a:solidFill>
                        <a:latin typeface="Cambria Math" panose="02040503050406030204" pitchFamily="18" charset="0"/>
                      </a:rPr>
                      <m:t>𝜃</m:t>
                    </m:r>
                  </m:oMath>
                </a14:m>
                <a:r>
                  <a:rPr lang="zh-CN" altLang="en-US" sz="2800" kern="0" dirty="0">
                    <a:solidFill>
                      <a:srgbClr val="0000FF"/>
                    </a:solidFill>
                    <a:latin typeface="+mn-lt"/>
                    <a:ea typeface="+mn-ea"/>
                  </a:rPr>
                  <a:t>减小</a:t>
                </a:r>
              </a:p>
            </p:txBody>
          </p:sp>
        </mc:Choice>
        <mc:Fallback xmlns="">
          <p:sp>
            <p:nvSpPr>
              <p:cNvPr id="30" name="Text Box 11"/>
              <p:cNvSpPr txBox="1">
                <a:spLocks noRot="1" noChangeAspect="1" noMove="1" noResize="1" noEditPoints="1" noAdjustHandles="1" noChangeArrowheads="1" noChangeShapeType="1" noTextEdit="1"/>
              </p:cNvSpPr>
              <p:nvPr/>
            </p:nvSpPr>
            <p:spPr bwMode="auto">
              <a:xfrm>
                <a:off x="2607438" y="784479"/>
                <a:ext cx="2623568" cy="519113"/>
              </a:xfrm>
              <a:prstGeom prst="rect">
                <a:avLst/>
              </a:prstGeom>
              <a:blipFill>
                <a:blip r:embed="rId5"/>
                <a:stretch>
                  <a:fillRect t="-12941" b="-32941"/>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Text Box 15"/>
              <p:cNvSpPr txBox="1">
                <a:spLocks noChangeArrowheads="1"/>
              </p:cNvSpPr>
              <p:nvPr/>
            </p:nvSpPr>
            <p:spPr bwMode="auto">
              <a:xfrm>
                <a:off x="778637" y="1307699"/>
                <a:ext cx="1981200" cy="519113"/>
              </a:xfrm>
              <a:prstGeom prst="rect">
                <a:avLst/>
              </a:prstGeom>
              <a:noFill/>
              <a:ln w="9525">
                <a:noFill/>
                <a:miter lim="800000"/>
                <a:headEnd/>
                <a:tailEnd/>
              </a:ln>
            </p:spPr>
            <p:txBody>
              <a:bodyPr>
                <a:spAutoFit/>
              </a:bodyPr>
              <a:lstStyle/>
              <a:p>
                <a:pPr algn="just" fontAlgn="auto">
                  <a:spcBef>
                    <a:spcPct val="50000"/>
                  </a:spcBef>
                  <a:spcAft>
                    <a:spcPts val="0"/>
                  </a:spcAft>
                  <a:buBlip>
                    <a:blip r:embed="rId3"/>
                  </a:buBlip>
                  <a:defRPr/>
                </a:pPr>
                <a14:m>
                  <m:oMath xmlns:m="http://schemas.openxmlformats.org/officeDocument/2006/math">
                    <m:r>
                      <m:rPr>
                        <m:sty m:val="p"/>
                      </m:rPr>
                      <a:rPr lang="el-GR" altLang="zh-CN" sz="2800" i="1">
                        <a:solidFill>
                          <a:srgbClr val="0000FF"/>
                        </a:solidFill>
                        <a:latin typeface="Cambria Math" panose="02040503050406030204" pitchFamily="18" charset="0"/>
                      </a:rPr>
                      <m:t>λ</m:t>
                    </m:r>
                  </m:oMath>
                </a14:m>
                <a:r>
                  <a:rPr lang="zh-CN" altLang="en-US" sz="2800" kern="0" dirty="0">
                    <a:solidFill>
                      <a:srgbClr val="0000FF"/>
                    </a:solidFill>
                    <a:latin typeface="+mn-lt"/>
                    <a:ea typeface="+mn-ea"/>
                  </a:rPr>
                  <a:t>一定</a:t>
                </a:r>
              </a:p>
            </p:txBody>
          </p:sp>
        </mc:Choice>
        <mc:Fallback xmlns="">
          <p:sp>
            <p:nvSpPr>
              <p:cNvPr id="34" name="Text Box 15"/>
              <p:cNvSpPr txBox="1">
                <a:spLocks noRot="1" noChangeAspect="1" noMove="1" noResize="1" noEditPoints="1" noAdjustHandles="1" noChangeArrowheads="1" noChangeShapeType="1" noTextEdit="1"/>
              </p:cNvSpPr>
              <p:nvPr/>
            </p:nvSpPr>
            <p:spPr bwMode="auto">
              <a:xfrm>
                <a:off x="778637" y="1307699"/>
                <a:ext cx="1981200" cy="519113"/>
              </a:xfrm>
              <a:prstGeom prst="rect">
                <a:avLst/>
              </a:prstGeom>
              <a:blipFill>
                <a:blip r:embed="rId6"/>
                <a:stretch>
                  <a:fillRect t="-12941" b="-32941"/>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Rectangle 18"/>
              <p:cNvSpPr>
                <a:spLocks noChangeArrowheads="1"/>
              </p:cNvSpPr>
              <p:nvPr/>
            </p:nvSpPr>
            <p:spPr bwMode="auto">
              <a:xfrm>
                <a:off x="2683637" y="2018473"/>
                <a:ext cx="2758518" cy="519113"/>
              </a:xfrm>
              <a:prstGeom prst="rect">
                <a:avLst/>
              </a:prstGeom>
              <a:noFill/>
              <a:ln w="9525">
                <a:noFill/>
                <a:miter lim="800000"/>
                <a:headEnd/>
                <a:tailEnd/>
              </a:ln>
            </p:spPr>
            <p:txBody>
              <a:bodyPr wrap="square">
                <a:spAutoFit/>
              </a:bodyPr>
              <a:lstStyle/>
              <a:p>
                <a:pPr algn="just" fontAlgn="auto">
                  <a:spcBef>
                    <a:spcPts val="0"/>
                  </a:spcBef>
                  <a:spcAft>
                    <a:spcPts val="0"/>
                  </a:spcAft>
                  <a:defRPr/>
                </a:pPr>
                <a14:m>
                  <m:oMath xmlns:m="http://schemas.openxmlformats.org/officeDocument/2006/math">
                    <m:r>
                      <a:rPr lang="en-US" altLang="zh-CN" sz="2800" i="1">
                        <a:solidFill>
                          <a:srgbClr val="0000FF"/>
                        </a:solidFill>
                        <a:latin typeface="Cambria Math" panose="02040503050406030204" pitchFamily="18" charset="0"/>
                      </a:rPr>
                      <m:t>𝑎</m:t>
                    </m:r>
                  </m:oMath>
                </a14:m>
                <a:r>
                  <a:rPr lang="zh-CN" altLang="en-US" sz="2800" kern="0" dirty="0">
                    <a:solidFill>
                      <a:srgbClr val="0000FF"/>
                    </a:solidFill>
                    <a:latin typeface="+mn-lt"/>
                    <a:ea typeface="+mn-ea"/>
                  </a:rPr>
                  <a:t>减小，</a:t>
                </a:r>
                <a14:m>
                  <m:oMath xmlns:m="http://schemas.openxmlformats.org/officeDocument/2006/math">
                    <m:r>
                      <a:rPr lang="zh-CN" altLang="en-US" sz="2800" i="1">
                        <a:solidFill>
                          <a:srgbClr val="0000FF"/>
                        </a:solidFill>
                        <a:latin typeface="Cambria Math" panose="02040503050406030204" pitchFamily="18" charset="0"/>
                      </a:rPr>
                      <m:t>𝜃</m:t>
                    </m:r>
                  </m:oMath>
                </a14:m>
                <a:r>
                  <a:rPr lang="zh-CN" altLang="en-US" sz="2800" kern="0" dirty="0">
                    <a:solidFill>
                      <a:srgbClr val="0000FF"/>
                    </a:solidFill>
                    <a:latin typeface="+mn-lt"/>
                    <a:ea typeface="+mn-ea"/>
                  </a:rPr>
                  <a:t>增大</a:t>
                </a:r>
              </a:p>
            </p:txBody>
          </p:sp>
        </mc:Choice>
        <mc:Fallback xmlns="">
          <p:sp>
            <p:nvSpPr>
              <p:cNvPr id="37" name="Rectangle 18"/>
              <p:cNvSpPr>
                <a:spLocks noRot="1" noChangeAspect="1" noMove="1" noResize="1" noEditPoints="1" noAdjustHandles="1" noChangeArrowheads="1" noChangeShapeType="1" noTextEdit="1"/>
              </p:cNvSpPr>
              <p:nvPr/>
            </p:nvSpPr>
            <p:spPr bwMode="auto">
              <a:xfrm>
                <a:off x="2683637" y="2018473"/>
                <a:ext cx="2758518" cy="519113"/>
              </a:xfrm>
              <a:prstGeom prst="rect">
                <a:avLst/>
              </a:prstGeom>
              <a:blipFill>
                <a:blip r:embed="rId7"/>
                <a:stretch>
                  <a:fillRect t="-11765" b="-32941"/>
                </a:stretch>
              </a:blipFill>
              <a:ln w="9525">
                <a:noFill/>
                <a:miter lim="800000"/>
                <a:headEnd/>
                <a:tailEnd/>
              </a:ln>
            </p:spPr>
            <p:txBody>
              <a:bodyPr/>
              <a:lstStyle/>
              <a:p>
                <a:r>
                  <a:rPr lang="zh-CN" altLang="en-US">
                    <a:noFill/>
                  </a:rPr>
                  <a:t> </a:t>
                </a:r>
              </a:p>
            </p:txBody>
          </p:sp>
        </mc:Fallback>
      </mc:AlternateContent>
      <p:sp>
        <p:nvSpPr>
          <p:cNvPr id="41" name="AutoShape 22"/>
          <p:cNvSpPr>
            <a:spLocks/>
          </p:cNvSpPr>
          <p:nvPr/>
        </p:nvSpPr>
        <p:spPr bwMode="auto">
          <a:xfrm>
            <a:off x="2265053" y="998177"/>
            <a:ext cx="301624" cy="1202366"/>
          </a:xfrm>
          <a:prstGeom prst="leftBrace">
            <a:avLst>
              <a:gd name="adj1" fmla="val 46094"/>
              <a:gd name="adj2" fmla="val 50000"/>
            </a:avLst>
          </a:prstGeom>
          <a:noFill/>
          <a:ln w="28575">
            <a:solidFill>
              <a:srgbClr val="FF0000"/>
            </a:solidFill>
            <a:round/>
            <a:headEnd/>
            <a:tailEnd/>
          </a:ln>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42" name="Text Box 23"/>
          <p:cNvSpPr txBox="1">
            <a:spLocks noChangeArrowheads="1"/>
          </p:cNvSpPr>
          <p:nvPr/>
        </p:nvSpPr>
        <p:spPr bwMode="auto">
          <a:xfrm>
            <a:off x="7808596" y="1971930"/>
            <a:ext cx="2057400" cy="528638"/>
          </a:xfrm>
          <a:prstGeom prst="rect">
            <a:avLst/>
          </a:prstGeom>
          <a:gradFill rotWithShape="0">
            <a:gsLst>
              <a:gs pos="0">
                <a:srgbClr val="FFD9FF"/>
              </a:gs>
              <a:gs pos="50000">
                <a:srgbClr val="FFFFFF"/>
              </a:gs>
              <a:gs pos="100000">
                <a:srgbClr val="FFD9FF"/>
              </a:gs>
            </a:gsLst>
            <a:lin ang="5400000" scaled="1"/>
          </a:gradFill>
          <a:ln w="9525">
            <a:solidFill>
              <a:srgbClr val="CC00CC"/>
            </a:solidFill>
            <a:miter lim="800000"/>
            <a:headEnd/>
            <a:tailEnd/>
          </a:ln>
        </p:spPr>
        <p:txBody>
          <a:bodyPr>
            <a:spAutoFit/>
          </a:bodyPr>
          <a:lstStyle/>
          <a:p>
            <a:pPr algn="ctr" fontAlgn="auto">
              <a:spcBef>
                <a:spcPct val="50000"/>
              </a:spcBef>
              <a:spcAft>
                <a:spcPts val="0"/>
              </a:spcAft>
              <a:defRPr/>
            </a:pPr>
            <a:r>
              <a:rPr lang="zh-CN" altLang="en-US" sz="2800" kern="0" dirty="0">
                <a:solidFill>
                  <a:srgbClr val="0000FF"/>
                </a:solidFill>
                <a:latin typeface="+mn-lt"/>
                <a:ea typeface="+mn-ea"/>
              </a:rPr>
              <a:t>衍射最大</a:t>
            </a:r>
          </a:p>
        </p:txBody>
      </p:sp>
      <mc:AlternateContent xmlns:mc="http://schemas.openxmlformats.org/markup-compatibility/2006" xmlns:a14="http://schemas.microsoft.com/office/drawing/2010/main">
        <mc:Choice Requires="a14">
          <p:sp>
            <p:nvSpPr>
              <p:cNvPr id="43" name="Text Box 24"/>
              <p:cNvSpPr txBox="1">
                <a:spLocks noChangeArrowheads="1"/>
              </p:cNvSpPr>
              <p:nvPr/>
            </p:nvSpPr>
            <p:spPr bwMode="auto">
              <a:xfrm>
                <a:off x="778637" y="4403980"/>
                <a:ext cx="8077200" cy="528638"/>
              </a:xfrm>
              <a:prstGeom prst="rect">
                <a:avLst/>
              </a:prstGeom>
              <a:solidFill>
                <a:srgbClr val="FFFFFF"/>
              </a:solidFill>
              <a:ln w="9525">
                <a:solidFill>
                  <a:srgbClr val="FF0000"/>
                </a:solidFill>
                <a:miter lim="800000"/>
                <a:headEnd/>
                <a:tailEnd/>
              </a:ln>
            </p:spPr>
            <p:txBody>
              <a:bodyPr>
                <a:spAutoFit/>
              </a:bodyPr>
              <a:lstStyle/>
              <a:p>
                <a:pPr algn="just" fontAlgn="auto">
                  <a:spcBef>
                    <a:spcPts val="0"/>
                  </a:spcBef>
                  <a:spcAft>
                    <a:spcPts val="0"/>
                  </a:spcAft>
                  <a:defRPr/>
                </a:pPr>
                <a:r>
                  <a:rPr kumimoji="1" lang="zh-CN" altLang="en-US" sz="2800" kern="0" dirty="0">
                    <a:solidFill>
                      <a:srgbClr val="0000FF"/>
                    </a:solidFill>
                    <a:latin typeface="+mn-lt"/>
                    <a:ea typeface="+mn-ea"/>
                  </a:rPr>
                  <a:t>几何光学是波动光学在</a:t>
                </a:r>
                <a14:m>
                  <m:oMath xmlns:m="http://schemas.openxmlformats.org/officeDocument/2006/math">
                    <m:r>
                      <m:rPr>
                        <m:sty m:val="p"/>
                      </m:rPr>
                      <a:rPr lang="el-GR" altLang="zh-CN" sz="2800" i="1">
                        <a:solidFill>
                          <a:srgbClr val="0000FF"/>
                        </a:solidFill>
                        <a:latin typeface="Cambria Math" panose="02040503050406030204" pitchFamily="18" charset="0"/>
                      </a:rPr>
                      <m:t>λ</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𝑎</m:t>
                    </m:r>
                    <m:r>
                      <a:rPr lang="en-US" altLang="zh-CN" sz="2800" i="1">
                        <a:solidFill>
                          <a:srgbClr val="0000FF"/>
                        </a:solidFill>
                        <a:latin typeface="Cambria Math" panose="02040503050406030204" pitchFamily="18" charset="0"/>
                        <a:ea typeface="Cambria Math" panose="02040503050406030204" pitchFamily="18" charset="0"/>
                      </a:rPr>
                      <m:t>→0</m:t>
                    </m:r>
                  </m:oMath>
                </a14:m>
                <a:r>
                  <a:rPr kumimoji="1" lang="zh-CN" altLang="en-US" sz="2800" kern="0" dirty="0">
                    <a:solidFill>
                      <a:srgbClr val="0000FF"/>
                    </a:solidFill>
                    <a:latin typeface="+mn-lt"/>
                    <a:ea typeface="+mn-ea"/>
                  </a:rPr>
                  <a:t>时的极限情形</a:t>
                </a:r>
              </a:p>
            </p:txBody>
          </p:sp>
        </mc:Choice>
        <mc:Fallback xmlns="">
          <p:sp>
            <p:nvSpPr>
              <p:cNvPr id="43" name="Text Box 24"/>
              <p:cNvSpPr txBox="1">
                <a:spLocks noRot="1" noChangeAspect="1" noMove="1" noResize="1" noEditPoints="1" noAdjustHandles="1" noChangeArrowheads="1" noChangeShapeType="1" noTextEdit="1"/>
              </p:cNvSpPr>
              <p:nvPr/>
            </p:nvSpPr>
            <p:spPr bwMode="auto">
              <a:xfrm>
                <a:off x="778637" y="4403980"/>
                <a:ext cx="8077200" cy="528638"/>
              </a:xfrm>
              <a:prstGeom prst="rect">
                <a:avLst/>
              </a:prstGeom>
              <a:blipFill>
                <a:blip r:embed="rId8"/>
                <a:stretch>
                  <a:fillRect l="-1507" t="-10112" b="-28090"/>
                </a:stretch>
              </a:blipFill>
              <a:ln w="9525">
                <a:solidFill>
                  <a:srgbClr val="FF0000"/>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Text Box 34"/>
              <p:cNvSpPr txBox="1">
                <a:spLocks noChangeArrowheads="1"/>
              </p:cNvSpPr>
              <p:nvPr/>
            </p:nvSpPr>
            <p:spPr bwMode="auto">
              <a:xfrm>
                <a:off x="1537341" y="5638348"/>
                <a:ext cx="8750078" cy="523220"/>
              </a:xfrm>
              <a:prstGeom prst="rect">
                <a:avLst/>
              </a:prstGeom>
              <a:noFill/>
              <a:ln w="9525">
                <a:noFill/>
                <a:miter lim="800000"/>
                <a:headEnd/>
                <a:tailEnd/>
              </a:ln>
            </p:spPr>
            <p:txBody>
              <a:bodyPr wrap="square">
                <a:spAutoFit/>
              </a:bodyPr>
              <a:lstStyle/>
              <a:p>
                <a:pPr algn="just" fontAlgn="auto">
                  <a:spcBef>
                    <a:spcPct val="50000"/>
                  </a:spcBef>
                  <a:spcAft>
                    <a:spcPts val="0"/>
                  </a:spcAft>
                  <a:defRPr/>
                </a:pPr>
                <a:r>
                  <a:rPr lang="zh-CN" altLang="en-US" sz="2800" kern="0" dirty="0">
                    <a:solidFill>
                      <a:srgbClr val="0000FF"/>
                    </a:solidFill>
                    <a:latin typeface="+mn-ea"/>
                    <a:ea typeface="+mn-ea"/>
                  </a:rPr>
                  <a:t>（</a:t>
                </a:r>
                <a:r>
                  <a:rPr lang="en-US" altLang="zh-CN" sz="2800" kern="0" dirty="0">
                    <a:solidFill>
                      <a:srgbClr val="0000FF"/>
                    </a:solidFill>
                    <a:latin typeface="+mn-ea"/>
                    <a:ea typeface="+mn-ea"/>
                  </a:rPr>
                  <a:t>8</a:t>
                </a:r>
                <a:r>
                  <a:rPr lang="zh-CN" altLang="en-US" sz="2800" kern="0" dirty="0">
                    <a:solidFill>
                      <a:srgbClr val="0000FF"/>
                    </a:solidFill>
                    <a:latin typeface="+mn-ea"/>
                    <a:ea typeface="+mn-ea"/>
                  </a:rPr>
                  <a:t>）</a:t>
                </a:r>
                <a14:m>
                  <m:oMath xmlns:m="http://schemas.openxmlformats.org/officeDocument/2006/math">
                    <m:r>
                      <m:rPr>
                        <m:sty m:val="p"/>
                      </m:rPr>
                      <a:rPr lang="el-GR" altLang="zh-CN" sz="2800" i="1">
                        <a:solidFill>
                          <a:srgbClr val="0000FF"/>
                        </a:solidFill>
                        <a:latin typeface="Cambria Math" panose="02040503050406030204" pitchFamily="18" charset="0"/>
                      </a:rPr>
                      <m:t>λ</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𝑎</m:t>
                    </m:r>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m:t>
                    </m:r>
                  </m:oMath>
                </a14:m>
                <a:r>
                  <a:rPr lang="zh-CN" altLang="en-US" sz="2800" kern="0" dirty="0">
                    <a:solidFill>
                      <a:srgbClr val="0000FF"/>
                    </a:solidFill>
                    <a:latin typeface="+mn-ea"/>
                    <a:ea typeface="+mn-ea"/>
                  </a:rPr>
                  <a:t>，</a:t>
                </a:r>
                <a14:m>
                  <m:oMath xmlns:m="http://schemas.openxmlformats.org/officeDocument/2006/math">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zh-CN" altLang="en-US" sz="2800" i="1">
                            <a:solidFill>
                              <a:srgbClr val="0000FF"/>
                            </a:solidFill>
                            <a:latin typeface="Cambria Math" panose="02040503050406030204" pitchFamily="18" charset="0"/>
                          </a:rPr>
                          <m:t>𝜃</m:t>
                        </m:r>
                      </m:e>
                      <m:sub>
                        <m:r>
                          <a:rPr lang="en-US" altLang="zh-CN" sz="2800" i="1">
                            <a:solidFill>
                              <a:srgbClr val="0000FF"/>
                            </a:solidFill>
                            <a:latin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→0</m:t>
                    </m:r>
                  </m:oMath>
                </a14:m>
                <a:r>
                  <a:rPr lang="zh-CN" altLang="en-US" sz="2800" kern="0" dirty="0">
                    <a:solidFill>
                      <a:srgbClr val="0000FF"/>
                    </a:solidFill>
                    <a:latin typeface="+mn-ea"/>
                    <a:ea typeface="+mn-ea"/>
                  </a:rPr>
                  <a:t>波动光学退化到几何光学。</a:t>
                </a:r>
              </a:p>
            </p:txBody>
          </p:sp>
        </mc:Choice>
        <mc:Fallback xmlns="">
          <p:sp>
            <p:nvSpPr>
              <p:cNvPr id="24" name="Text Box 34"/>
              <p:cNvSpPr txBox="1">
                <a:spLocks noRot="1" noChangeAspect="1" noMove="1" noResize="1" noEditPoints="1" noAdjustHandles="1" noChangeArrowheads="1" noChangeShapeType="1" noTextEdit="1"/>
              </p:cNvSpPr>
              <p:nvPr/>
            </p:nvSpPr>
            <p:spPr bwMode="auto">
              <a:xfrm>
                <a:off x="1537341" y="5638348"/>
                <a:ext cx="8750078" cy="523220"/>
              </a:xfrm>
              <a:prstGeom prst="rect">
                <a:avLst/>
              </a:prstGeom>
              <a:blipFill>
                <a:blip r:embed="rId9"/>
                <a:stretch>
                  <a:fillRect l="-1393" t="-12791" b="-31395"/>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5072256" y="542924"/>
                <a:ext cx="1199303" cy="910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mn-ea"/>
                            </a:rPr>
                          </m:ctrlPr>
                        </m:fPr>
                        <m:num>
                          <m:r>
                            <m:rPr>
                              <m:sty m:val="p"/>
                            </m:rPr>
                            <a:rPr lang="el-GR" altLang="zh-CN" sz="2800" i="1">
                              <a:solidFill>
                                <a:srgbClr val="0000FF"/>
                              </a:solidFill>
                              <a:latin typeface="Cambria Math" panose="02040503050406030204" pitchFamily="18" charset="0"/>
                              <a:ea typeface="+mn-ea"/>
                            </a:rPr>
                            <m:t>λ</m:t>
                          </m:r>
                        </m:num>
                        <m:den>
                          <m:r>
                            <a:rPr lang="en-US" altLang="zh-CN" sz="2800" b="0" i="1" smtClean="0">
                              <a:solidFill>
                                <a:srgbClr val="0000FF"/>
                              </a:solidFill>
                              <a:latin typeface="Cambria Math" panose="02040503050406030204" pitchFamily="18" charset="0"/>
                              <a:ea typeface="+mn-ea"/>
                            </a:rPr>
                            <m:t>𝑎</m:t>
                          </m:r>
                        </m:den>
                      </m:f>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i="1" dirty="0">
                  <a:solidFill>
                    <a:srgbClr val="0000FF"/>
                  </a:solidFill>
                  <a:latin typeface="+mn-ea"/>
                  <a:ea typeface="+mn-ea"/>
                </a:endParaRPr>
              </a:p>
            </p:txBody>
          </p:sp>
        </mc:Choice>
        <mc:Fallback xmlns="">
          <p:sp>
            <p:nvSpPr>
              <p:cNvPr id="25" name="矩形 24"/>
              <p:cNvSpPr>
                <a:spLocks noRot="1" noChangeAspect="1" noMove="1" noResize="1" noEditPoints="1" noAdjustHandles="1" noChangeArrowheads="1" noChangeShapeType="1" noTextEdit="1"/>
              </p:cNvSpPr>
              <p:nvPr/>
            </p:nvSpPr>
            <p:spPr>
              <a:xfrm>
                <a:off x="5072256" y="542924"/>
                <a:ext cx="1199303" cy="910506"/>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6511122" y="774574"/>
                <a:ext cx="12026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rPr>
                        <m:t>𝜃</m:t>
                      </m:r>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i="1" dirty="0">
                  <a:solidFill>
                    <a:srgbClr val="0000FF"/>
                  </a:solidFill>
                  <a:latin typeface="+mn-ea"/>
                  <a:ea typeface="+mn-ea"/>
                </a:endParaRPr>
              </a:p>
            </p:txBody>
          </p:sp>
        </mc:Choice>
        <mc:Fallback xmlns="">
          <p:sp>
            <p:nvSpPr>
              <p:cNvPr id="26" name="矩形 25"/>
              <p:cNvSpPr>
                <a:spLocks noRot="1" noChangeAspect="1" noMove="1" noResize="1" noEditPoints="1" noAdjustHandles="1" noChangeArrowheads="1" noChangeShapeType="1" noTextEdit="1"/>
              </p:cNvSpPr>
              <p:nvPr/>
            </p:nvSpPr>
            <p:spPr>
              <a:xfrm>
                <a:off x="6511122" y="774574"/>
                <a:ext cx="1202637"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5070730" y="2014366"/>
                <a:ext cx="117525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𝑎</m:t>
                      </m:r>
                      <m:r>
                        <a:rPr lang="en-US" altLang="zh-CN" sz="2800" b="0" i="1" smtClean="0">
                          <a:solidFill>
                            <a:srgbClr val="0000FF"/>
                          </a:solidFill>
                          <a:latin typeface="Cambria Math" panose="02040503050406030204" pitchFamily="18" charset="0"/>
                          <a:ea typeface="Cambria Math" panose="02040503050406030204" pitchFamily="18" charset="0"/>
                        </a:rPr>
                        <m:t>→</m:t>
                      </m:r>
                      <m:r>
                        <m:rPr>
                          <m:sty m:val="p"/>
                        </m:rPr>
                        <a:rPr lang="el-GR" altLang="zh-CN" sz="2800" i="1">
                          <a:solidFill>
                            <a:srgbClr val="0000FF"/>
                          </a:solidFill>
                          <a:latin typeface="Cambria Math" panose="02040503050406030204" pitchFamily="18" charset="0"/>
                        </a:rPr>
                        <m:t>λ</m:t>
                      </m:r>
                    </m:oMath>
                  </m:oMathPara>
                </a14:m>
                <a:endParaRPr lang="zh-CN" altLang="en-US" sz="2800" i="1" dirty="0">
                  <a:solidFill>
                    <a:srgbClr val="0000FF"/>
                  </a:solidFill>
                  <a:latin typeface="+mn-ea"/>
                  <a:ea typeface="+mn-ea"/>
                </a:endParaRPr>
              </a:p>
            </p:txBody>
          </p:sp>
        </mc:Choice>
        <mc:Fallback xmlns="">
          <p:sp>
            <p:nvSpPr>
              <p:cNvPr id="27" name="矩形 26"/>
              <p:cNvSpPr>
                <a:spLocks noRot="1" noChangeAspect="1" noMove="1" noResize="1" noEditPoints="1" noAdjustHandles="1" noChangeArrowheads="1" noChangeShapeType="1" noTextEdit="1"/>
              </p:cNvSpPr>
              <p:nvPr/>
            </p:nvSpPr>
            <p:spPr>
              <a:xfrm>
                <a:off x="5070730" y="2014366"/>
                <a:ext cx="1175257"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6466878" y="1843435"/>
                <a:ext cx="1224758" cy="8244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𝜃</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r>
                            <a:rPr lang="zh-CN" altLang="el-GR" sz="2800" i="1" smtClean="0">
                              <a:solidFill>
                                <a:srgbClr val="0000FF"/>
                              </a:solidFill>
                              <a:latin typeface="Cambria Math" panose="02040503050406030204" pitchFamily="18" charset="0"/>
                            </a:rPr>
                            <m:t>𝜋</m:t>
                          </m:r>
                        </m:num>
                        <m:den>
                          <m:r>
                            <a:rPr lang="en-US" altLang="zh-CN" sz="2800" b="0" i="1" smtClean="0">
                              <a:solidFill>
                                <a:srgbClr val="0000FF"/>
                              </a:solidFill>
                              <a:latin typeface="Cambria Math" panose="02040503050406030204" pitchFamily="18" charset="0"/>
                            </a:rPr>
                            <m:t>2</m:t>
                          </m:r>
                        </m:den>
                      </m:f>
                    </m:oMath>
                  </m:oMathPara>
                </a14:m>
                <a:endParaRPr lang="zh-CN" altLang="en-US" sz="2800" i="1" dirty="0">
                  <a:solidFill>
                    <a:srgbClr val="0000FF"/>
                  </a:solidFill>
                  <a:latin typeface="+mn-ea"/>
                  <a:ea typeface="+mn-ea"/>
                </a:endParaRPr>
              </a:p>
            </p:txBody>
          </p:sp>
        </mc:Choice>
        <mc:Fallback xmlns="">
          <p:sp>
            <p:nvSpPr>
              <p:cNvPr id="28" name="矩形 27"/>
              <p:cNvSpPr>
                <a:spLocks noRot="1" noChangeAspect="1" noMove="1" noResize="1" noEditPoints="1" noAdjustHandles="1" noChangeArrowheads="1" noChangeShapeType="1" noTextEdit="1"/>
              </p:cNvSpPr>
              <p:nvPr/>
            </p:nvSpPr>
            <p:spPr>
              <a:xfrm>
                <a:off x="6466878" y="1843435"/>
                <a:ext cx="1224758" cy="824456"/>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2162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wipe(up)">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left)">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0493"/>
                                        </p:tgtEl>
                                        <p:attrNameLst>
                                          <p:attrName>style.visibility</p:attrName>
                                        </p:attrNameLst>
                                      </p:cBhvr>
                                      <p:to>
                                        <p:strVal val="visible"/>
                                      </p:to>
                                    </p:set>
                                    <p:animEffect transition="in" filter="wipe(left)">
                                      <p:cBhvr>
                                        <p:cTn id="32" dur="500"/>
                                        <p:tgtEl>
                                          <p:spTgt spid="2049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left)">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left)">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left)">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05492"/>
                                        </p:tgtEl>
                                        <p:attrNameLst>
                                          <p:attrName>style.visibility</p:attrName>
                                        </p:attrNameLst>
                                      </p:cBhvr>
                                      <p:to>
                                        <p:strVal val="visible"/>
                                      </p:to>
                                    </p:set>
                                    <p:animEffect transition="in" filter="wipe(left)">
                                      <p:cBhvr>
                                        <p:cTn id="57" dur="500"/>
                                        <p:tgtEl>
                                          <p:spTgt spid="10549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wipe(left)">
                                      <p:cBhvr>
                                        <p:cTn id="62" dur="500"/>
                                        <p:tgtEl>
                                          <p:spTgt spid="4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wipe(left)">
                                      <p:cBhvr>
                                        <p:cTn id="6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92" grpId="0"/>
      <p:bldP spid="20493" grpId="0" animBg="1"/>
      <p:bldP spid="30" grpId="0"/>
      <p:bldP spid="34" grpId="0"/>
      <p:bldP spid="37" grpId="0"/>
      <p:bldP spid="41" grpId="0" animBg="1"/>
      <p:bldP spid="42" grpId="0" animBg="1"/>
      <p:bldP spid="43" grpId="0" animBg="1"/>
      <p:bldP spid="24" grpId="0"/>
      <p:bldP spid="25" grpId="0"/>
      <p:bldP spid="26" grpId="0"/>
      <p:bldP spid="27" grpId="0"/>
      <p:bldP spid="2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884363" y="2312988"/>
            <a:ext cx="7340600" cy="860425"/>
            <a:chOff x="1616982" y="2568618"/>
            <a:chExt cx="7340498" cy="859387"/>
          </a:xfrm>
        </p:grpSpPr>
        <p:grpSp>
          <p:nvGrpSpPr>
            <p:cNvPr id="82017" name="组合 3"/>
            <p:cNvGrpSpPr>
              <a:grpSpLocks/>
            </p:cNvGrpSpPr>
            <p:nvPr/>
          </p:nvGrpSpPr>
          <p:grpSpPr bwMode="auto">
            <a:xfrm>
              <a:off x="1616982" y="2568618"/>
              <a:ext cx="743946" cy="859387"/>
              <a:chOff x="1616982" y="1979050"/>
              <a:chExt cx="743946" cy="859387"/>
            </a:xfrm>
          </p:grpSpPr>
          <p:grpSp>
            <p:nvGrpSpPr>
              <p:cNvPr id="82019" name="组合 4"/>
              <p:cNvGrpSpPr>
                <a:grpSpLocks/>
              </p:cNvGrpSpPr>
              <p:nvPr/>
            </p:nvGrpSpPr>
            <p:grpSpPr bwMode="auto">
              <a:xfrm>
                <a:off x="1616982" y="2412325"/>
                <a:ext cx="743946" cy="426112"/>
                <a:chOff x="1459367" y="2127931"/>
                <a:chExt cx="5060950" cy="2898775"/>
              </a:xfrm>
            </p:grpSpPr>
            <p:sp>
              <p:nvSpPr>
                <p:cNvPr id="82021"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022"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020"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82018" name="文本框 18"/>
            <p:cNvSpPr txBox="1">
              <a:spLocks noChangeArrowheads="1"/>
            </p:cNvSpPr>
            <p:nvPr/>
          </p:nvSpPr>
          <p:spPr bwMode="auto">
            <a:xfrm>
              <a:off x="2547615" y="2753777"/>
              <a:ext cx="640986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振动振幅之和</a:t>
              </a:r>
            </a:p>
          </p:txBody>
        </p:sp>
      </p:grpSp>
      <p:grpSp>
        <p:nvGrpSpPr>
          <p:cNvPr id="37" name="组合 36"/>
          <p:cNvGrpSpPr>
            <a:grpSpLocks/>
          </p:cNvGrpSpPr>
          <p:nvPr/>
        </p:nvGrpSpPr>
        <p:grpSpPr bwMode="auto">
          <a:xfrm>
            <a:off x="1884363" y="3192463"/>
            <a:ext cx="7340600" cy="860425"/>
            <a:chOff x="1616982" y="3350397"/>
            <a:chExt cx="7340498" cy="859387"/>
          </a:xfrm>
        </p:grpSpPr>
        <p:grpSp>
          <p:nvGrpSpPr>
            <p:cNvPr id="82011" name="组合 8"/>
            <p:cNvGrpSpPr>
              <a:grpSpLocks/>
            </p:cNvGrpSpPr>
            <p:nvPr/>
          </p:nvGrpSpPr>
          <p:grpSpPr bwMode="auto">
            <a:xfrm>
              <a:off x="1616982" y="3350397"/>
              <a:ext cx="743946" cy="859387"/>
              <a:chOff x="1616982" y="3488536"/>
              <a:chExt cx="743946" cy="859387"/>
            </a:xfrm>
          </p:grpSpPr>
          <p:grpSp>
            <p:nvGrpSpPr>
              <p:cNvPr id="82013" name="组合 9"/>
              <p:cNvGrpSpPr>
                <a:grpSpLocks/>
              </p:cNvGrpSpPr>
              <p:nvPr/>
            </p:nvGrpSpPr>
            <p:grpSpPr bwMode="auto">
              <a:xfrm>
                <a:off x="1616982" y="3921811"/>
                <a:ext cx="743946" cy="426112"/>
                <a:chOff x="1459367" y="2127931"/>
                <a:chExt cx="5060950" cy="2898775"/>
              </a:xfrm>
            </p:grpSpPr>
            <p:sp>
              <p:nvSpPr>
                <p:cNvPr id="82015"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016"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014"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82012" name="文本框 19"/>
            <p:cNvSpPr txBox="1">
              <a:spLocks noChangeArrowheads="1"/>
            </p:cNvSpPr>
            <p:nvPr/>
          </p:nvSpPr>
          <p:spPr bwMode="auto">
            <a:xfrm>
              <a:off x="2547615" y="3514509"/>
              <a:ext cx="640986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光强之和</a:t>
              </a:r>
            </a:p>
          </p:txBody>
        </p:sp>
      </p:grpSp>
      <p:grpSp>
        <p:nvGrpSpPr>
          <p:cNvPr id="38" name="组合 37"/>
          <p:cNvGrpSpPr>
            <a:grpSpLocks/>
          </p:cNvGrpSpPr>
          <p:nvPr/>
        </p:nvGrpSpPr>
        <p:grpSpPr bwMode="auto">
          <a:xfrm>
            <a:off x="1884363" y="4041775"/>
            <a:ext cx="7527925" cy="860425"/>
            <a:chOff x="1616982" y="4199905"/>
            <a:chExt cx="7527018" cy="859387"/>
          </a:xfrm>
        </p:grpSpPr>
        <p:grpSp>
          <p:nvGrpSpPr>
            <p:cNvPr id="82005" name="组合 13"/>
            <p:cNvGrpSpPr>
              <a:grpSpLocks/>
            </p:cNvGrpSpPr>
            <p:nvPr/>
          </p:nvGrpSpPr>
          <p:grpSpPr bwMode="auto">
            <a:xfrm>
              <a:off x="1616982" y="4199905"/>
              <a:ext cx="743946" cy="859387"/>
              <a:chOff x="1616982" y="4998022"/>
              <a:chExt cx="743946" cy="859387"/>
            </a:xfrm>
          </p:grpSpPr>
          <p:grpSp>
            <p:nvGrpSpPr>
              <p:cNvPr id="82007" name="组合 14"/>
              <p:cNvGrpSpPr>
                <a:grpSpLocks/>
              </p:cNvGrpSpPr>
              <p:nvPr/>
            </p:nvGrpSpPr>
            <p:grpSpPr bwMode="auto">
              <a:xfrm>
                <a:off x="1616982" y="5431297"/>
                <a:ext cx="743946" cy="426112"/>
                <a:chOff x="1459367" y="2127931"/>
                <a:chExt cx="5060950" cy="2898775"/>
              </a:xfrm>
            </p:grpSpPr>
            <p:sp>
              <p:nvSpPr>
                <p:cNvPr id="82009"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010"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008"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82006" name="文本框 20"/>
            <p:cNvSpPr txBox="1">
              <a:spLocks noChangeArrowheads="1"/>
            </p:cNvSpPr>
            <p:nvPr/>
          </p:nvSpPr>
          <p:spPr bwMode="auto">
            <a:xfrm>
              <a:off x="2547615" y="4372681"/>
              <a:ext cx="659638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振动振幅之和的平方</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004"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884363" y="4897438"/>
            <a:ext cx="7634287" cy="858837"/>
            <a:chOff x="1616982" y="5054362"/>
            <a:chExt cx="7633896" cy="859387"/>
          </a:xfrm>
        </p:grpSpPr>
        <p:grpSp>
          <p:nvGrpSpPr>
            <p:cNvPr id="81997" name="组合 26"/>
            <p:cNvGrpSpPr>
              <a:grpSpLocks/>
            </p:cNvGrpSpPr>
            <p:nvPr/>
          </p:nvGrpSpPr>
          <p:grpSpPr bwMode="auto">
            <a:xfrm>
              <a:off x="1616982" y="5054362"/>
              <a:ext cx="743946" cy="859387"/>
              <a:chOff x="1616982" y="4998022"/>
              <a:chExt cx="743946" cy="859387"/>
            </a:xfrm>
          </p:grpSpPr>
          <p:grpSp>
            <p:nvGrpSpPr>
              <p:cNvPr id="81999" name="组合 27"/>
              <p:cNvGrpSpPr>
                <a:grpSpLocks/>
              </p:cNvGrpSpPr>
              <p:nvPr/>
            </p:nvGrpSpPr>
            <p:grpSpPr bwMode="auto">
              <a:xfrm>
                <a:off x="1616982" y="5431297"/>
                <a:ext cx="743946" cy="426112"/>
                <a:chOff x="1459367" y="2127931"/>
                <a:chExt cx="5060950" cy="2898775"/>
              </a:xfrm>
            </p:grpSpPr>
            <p:sp>
              <p:nvSpPr>
                <p:cNvPr id="82001"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002"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000"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81998" name="文本框 31"/>
            <p:cNvSpPr txBox="1">
              <a:spLocks noChangeArrowheads="1"/>
            </p:cNvSpPr>
            <p:nvPr/>
          </p:nvSpPr>
          <p:spPr bwMode="auto">
            <a:xfrm>
              <a:off x="2547615" y="5223394"/>
              <a:ext cx="6703263"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振动的相干叠加</a:t>
              </a:r>
            </a:p>
          </p:txBody>
        </p:sp>
      </p:grpSp>
      <p:grpSp>
        <p:nvGrpSpPr>
          <p:cNvPr id="33" name="组合 32"/>
          <p:cNvGrpSpPr>
            <a:grpSpLocks/>
          </p:cNvGrpSpPr>
          <p:nvPr/>
        </p:nvGrpSpPr>
        <p:grpSpPr bwMode="auto">
          <a:xfrm>
            <a:off x="982663" y="4897438"/>
            <a:ext cx="822325" cy="820737"/>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1996"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mc:AlternateContent xmlns:mc="http://schemas.openxmlformats.org/markup-compatibility/2006" xmlns:a14="http://schemas.microsoft.com/office/drawing/2010/main">
        <mc:Choice Requires="a14">
          <p:sp>
            <p:nvSpPr>
              <p:cNvPr id="81994" name="文本框 24"/>
              <p:cNvSpPr txBox="1">
                <a:spLocks noChangeArrowheads="1"/>
              </p:cNvSpPr>
              <p:nvPr/>
            </p:nvSpPr>
            <p:spPr bwMode="auto">
              <a:xfrm>
                <a:off x="1992313" y="450850"/>
                <a:ext cx="8078787" cy="1384995"/>
              </a:xfrm>
              <a:prstGeom prst="rect">
                <a:avLst/>
              </a:prstGeom>
              <a:noFill/>
              <a:ln w="9525">
                <a:noFill/>
                <a:miter lim="800000"/>
                <a:headEnd/>
                <a:tailEnd/>
              </a:ln>
            </p:spPr>
            <p:txBody>
              <a:bodyPr>
                <a:spAutoFit/>
              </a:bodyPr>
              <a:lstStyle/>
              <a:p>
                <a:pPr algn="just"/>
                <a:r>
                  <a:rPr kumimoji="1" lang="en-US" altLang="zh-CN" sz="2800" b="1" dirty="0">
                    <a:solidFill>
                      <a:srgbClr val="FF0000"/>
                    </a:solidFill>
                    <a:latin typeface="楷体" pitchFamily="49" charset="-122"/>
                    <a:ea typeface="楷体" pitchFamily="49" charset="-122"/>
                  </a:rPr>
                  <a:t>0931</a:t>
                </a:r>
                <a:r>
                  <a:rPr kumimoji="1" lang="zh-CN" altLang="en-US" sz="2800" b="1" dirty="0">
                    <a:solidFill>
                      <a:srgbClr val="0000FF"/>
                    </a:solidFill>
                    <a:latin typeface="楷体" pitchFamily="49" charset="-122"/>
                    <a:ea typeface="楷体" pitchFamily="49" charset="-122"/>
                  </a:rPr>
                  <a:t>根据惠更斯</a:t>
                </a:r>
                <a:r>
                  <a:rPr kumimoji="1" lang="en-US" altLang="zh-CN" sz="2800" b="1" dirty="0">
                    <a:solidFill>
                      <a:srgbClr val="0000FF"/>
                    </a:solidFill>
                    <a:latin typeface="楷体" pitchFamily="49" charset="-122"/>
                    <a:ea typeface="楷体" pitchFamily="49" charset="-122"/>
                  </a:rPr>
                  <a:t>—</a:t>
                </a:r>
                <a:r>
                  <a:rPr kumimoji="1" lang="zh-CN" altLang="en-US" sz="2800" b="1" dirty="0">
                    <a:solidFill>
                      <a:srgbClr val="0000FF"/>
                    </a:solidFill>
                    <a:latin typeface="楷体" pitchFamily="49" charset="-122"/>
                    <a:ea typeface="楷体" pitchFamily="49" charset="-122"/>
                  </a:rPr>
                  <a:t>菲涅耳原理，若已知光在某时刻的波阵面为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𝑆</m:t>
                    </m:r>
                  </m:oMath>
                </a14:m>
                <a:r>
                  <a:rPr kumimoji="1" lang="zh-CN" altLang="en-US" sz="2800" b="1" dirty="0">
                    <a:solidFill>
                      <a:srgbClr val="0000FF"/>
                    </a:solidFill>
                    <a:latin typeface="楷体" pitchFamily="49" charset="-122"/>
                    <a:ea typeface="楷体" pitchFamily="49" charset="-122"/>
                  </a:rPr>
                  <a:t>，则</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𝑆</m:t>
                    </m:r>
                  </m:oMath>
                </a14:m>
                <a:r>
                  <a:rPr kumimoji="1" lang="zh-CN" altLang="en-US" sz="2800" b="1" dirty="0">
                    <a:solidFill>
                      <a:srgbClr val="0000FF"/>
                    </a:solidFill>
                    <a:latin typeface="楷体" pitchFamily="49" charset="-122"/>
                    <a:ea typeface="楷体" pitchFamily="49" charset="-122"/>
                  </a:rPr>
                  <a:t>的前方某点</a:t>
                </a:r>
                <a14:m>
                  <m:oMath xmlns:m="http://schemas.openxmlformats.org/officeDocument/2006/math">
                    <m:r>
                      <a:rPr lang="en-US" altLang="zh-CN" sz="2800" i="1">
                        <a:solidFill>
                          <a:srgbClr val="0000FF"/>
                        </a:solidFill>
                        <a:latin typeface="Cambria Math" panose="02040503050406030204" pitchFamily="18" charset="0"/>
                      </a:rPr>
                      <m:t>𝑃</m:t>
                    </m:r>
                  </m:oMath>
                </a14:m>
                <a:r>
                  <a:rPr kumimoji="1" lang="zh-CN" altLang="en-US" sz="2800" b="1" dirty="0">
                    <a:solidFill>
                      <a:srgbClr val="0000FF"/>
                    </a:solidFill>
                    <a:latin typeface="楷体" pitchFamily="49" charset="-122"/>
                    <a:ea typeface="楷体" pitchFamily="49" charset="-122"/>
                  </a:rPr>
                  <a:t>的光强度决定于波阵面</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𝑆</m:t>
                    </m:r>
                  </m:oMath>
                </a14:m>
                <a:r>
                  <a:rPr kumimoji="1" lang="zh-CN" altLang="en-US" sz="2800" b="1" dirty="0">
                    <a:solidFill>
                      <a:srgbClr val="0000FF"/>
                    </a:solidFill>
                    <a:latin typeface="楷体" pitchFamily="49" charset="-122"/>
                    <a:ea typeface="楷体" pitchFamily="49" charset="-122"/>
                  </a:rPr>
                  <a:t>上所有面积元发出的子波各自传到</a:t>
                </a:r>
                <a14:m>
                  <m:oMath xmlns:m="http://schemas.openxmlformats.org/officeDocument/2006/math">
                    <m:r>
                      <a:rPr lang="en-US" altLang="zh-CN" sz="2800" i="1">
                        <a:solidFill>
                          <a:srgbClr val="0000FF"/>
                        </a:solidFill>
                        <a:latin typeface="Cambria Math" panose="02040503050406030204" pitchFamily="18" charset="0"/>
                      </a:rPr>
                      <m:t>𝑃</m:t>
                    </m:r>
                  </m:oMath>
                </a14:m>
                <a:r>
                  <a:rPr kumimoji="1" lang="zh-CN" altLang="en-US" sz="2800" b="1" dirty="0">
                    <a:solidFill>
                      <a:srgbClr val="0000FF"/>
                    </a:solidFill>
                    <a:latin typeface="楷体" pitchFamily="49" charset="-122"/>
                    <a:ea typeface="楷体" pitchFamily="49" charset="-122"/>
                  </a:rPr>
                  <a:t>点的</a:t>
                </a:r>
              </a:p>
            </p:txBody>
          </p:sp>
        </mc:Choice>
        <mc:Fallback xmlns="">
          <p:sp>
            <p:nvSpPr>
              <p:cNvPr id="81994" name="文本框 24"/>
              <p:cNvSpPr txBox="1">
                <a:spLocks noRot="1" noChangeAspect="1" noMove="1" noResize="1" noEditPoints="1" noAdjustHandles="1" noChangeArrowheads="1" noChangeShapeType="1" noTextEdit="1"/>
              </p:cNvSpPr>
              <p:nvPr/>
            </p:nvSpPr>
            <p:spPr bwMode="auto">
              <a:xfrm>
                <a:off x="1992313" y="450850"/>
                <a:ext cx="8078787" cy="1384995"/>
              </a:xfrm>
              <a:prstGeom prst="rect">
                <a:avLst/>
              </a:prstGeom>
              <a:blipFill>
                <a:blip r:embed="rId2"/>
                <a:stretch>
                  <a:fillRect l="-1585" t="-4846" r="-1509" b="-10573"/>
                </a:stretch>
              </a:blipFill>
              <a:ln w="9525">
                <a:noFill/>
                <a:miter lim="800000"/>
                <a:headEnd/>
                <a:tailEnd/>
              </a:ln>
            </p:spPr>
            <p:txBody>
              <a:bodyPr/>
              <a:lstStyle/>
              <a:p>
                <a:r>
                  <a:rPr lang="zh-CN" altLang="en-US">
                    <a:noFill/>
                  </a:rPr>
                  <a:t> </a:t>
                </a:r>
              </a:p>
            </p:txBody>
          </p:sp>
        </mc:Fallback>
      </mc:AlternateContent>
    </p:spTree>
    <p:extLst>
      <p:ext uri="{BB962C8B-B14F-4D97-AF65-F5344CB8AC3E}">
        <p14:creationId xmlns:p14="http://schemas.microsoft.com/office/powerpoint/2010/main" val="3347508764"/>
      </p:ext>
    </p:extLst>
  </p:cSld>
  <p:clrMapOvr>
    <a:masterClrMapping/>
  </p:clrMapOvr>
  <mc:AlternateContent xmlns:mc="http://schemas.openxmlformats.org/markup-compatibility/2006">
    <mc:Choice xmlns:p15="http://schemas.microsoft.com/office/powerpoint/2012/main" xmlns="" Requires="p15">
      <p:transition spd="slow">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81994"/>
                                        </p:tgtEl>
                                        <p:attrNameLst>
                                          <p:attrName>style.visibility</p:attrName>
                                        </p:attrNameLst>
                                      </p:cBhvr>
                                      <p:to>
                                        <p:strVal val="visible"/>
                                      </p:to>
                                    </p:set>
                                    <p:animEffect transition="in" filter="wipe(left)">
                                      <p:cBhvr>
                                        <p:cTn id="13" dur="500"/>
                                        <p:tgtEl>
                                          <p:spTgt spid="81994"/>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9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884363" y="2312988"/>
            <a:ext cx="7340600" cy="860425"/>
            <a:chOff x="1616982" y="2568618"/>
            <a:chExt cx="7340498" cy="859387"/>
          </a:xfrm>
        </p:grpSpPr>
        <p:grpSp>
          <p:nvGrpSpPr>
            <p:cNvPr id="82017" name="组合 3"/>
            <p:cNvGrpSpPr>
              <a:grpSpLocks/>
            </p:cNvGrpSpPr>
            <p:nvPr/>
          </p:nvGrpSpPr>
          <p:grpSpPr bwMode="auto">
            <a:xfrm>
              <a:off x="1616982" y="2568618"/>
              <a:ext cx="743946" cy="859387"/>
              <a:chOff x="1616982" y="1979050"/>
              <a:chExt cx="743946" cy="859387"/>
            </a:xfrm>
          </p:grpSpPr>
          <p:grpSp>
            <p:nvGrpSpPr>
              <p:cNvPr id="82019" name="组合 4"/>
              <p:cNvGrpSpPr>
                <a:grpSpLocks/>
              </p:cNvGrpSpPr>
              <p:nvPr/>
            </p:nvGrpSpPr>
            <p:grpSpPr bwMode="auto">
              <a:xfrm>
                <a:off x="1616982" y="2412325"/>
                <a:ext cx="743946" cy="426112"/>
                <a:chOff x="1459367" y="2127931"/>
                <a:chExt cx="5060950" cy="2898775"/>
              </a:xfrm>
            </p:grpSpPr>
            <p:sp>
              <p:nvSpPr>
                <p:cNvPr id="82021"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022"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020"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82018" name="文本框 18"/>
            <p:cNvSpPr txBox="1">
              <a:spLocks noChangeArrowheads="1"/>
            </p:cNvSpPr>
            <p:nvPr/>
          </p:nvSpPr>
          <p:spPr bwMode="auto">
            <a:xfrm>
              <a:off x="2547615" y="2753777"/>
              <a:ext cx="640986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更多</a:t>
              </a:r>
            </a:p>
          </p:txBody>
        </p:sp>
      </p:grpSp>
      <p:grpSp>
        <p:nvGrpSpPr>
          <p:cNvPr id="37" name="组合 36"/>
          <p:cNvGrpSpPr>
            <a:grpSpLocks/>
          </p:cNvGrpSpPr>
          <p:nvPr/>
        </p:nvGrpSpPr>
        <p:grpSpPr bwMode="auto">
          <a:xfrm>
            <a:off x="1884363" y="3192463"/>
            <a:ext cx="7340600" cy="860425"/>
            <a:chOff x="1616982" y="3350397"/>
            <a:chExt cx="7340498" cy="859387"/>
          </a:xfrm>
        </p:grpSpPr>
        <p:grpSp>
          <p:nvGrpSpPr>
            <p:cNvPr id="82011" name="组合 8"/>
            <p:cNvGrpSpPr>
              <a:grpSpLocks/>
            </p:cNvGrpSpPr>
            <p:nvPr/>
          </p:nvGrpSpPr>
          <p:grpSpPr bwMode="auto">
            <a:xfrm>
              <a:off x="1616982" y="3350397"/>
              <a:ext cx="743946" cy="859387"/>
              <a:chOff x="1616982" y="3488536"/>
              <a:chExt cx="743946" cy="859387"/>
            </a:xfrm>
          </p:grpSpPr>
          <p:grpSp>
            <p:nvGrpSpPr>
              <p:cNvPr id="82013" name="组合 9"/>
              <p:cNvGrpSpPr>
                <a:grpSpLocks/>
              </p:cNvGrpSpPr>
              <p:nvPr/>
            </p:nvGrpSpPr>
            <p:grpSpPr bwMode="auto">
              <a:xfrm>
                <a:off x="1616982" y="3921811"/>
                <a:ext cx="743946" cy="426112"/>
                <a:chOff x="1459367" y="2127931"/>
                <a:chExt cx="5060950" cy="2898775"/>
              </a:xfrm>
            </p:grpSpPr>
            <p:sp>
              <p:nvSpPr>
                <p:cNvPr id="82015"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016"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014"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82012" name="文本框 19"/>
            <p:cNvSpPr txBox="1">
              <a:spLocks noChangeArrowheads="1"/>
            </p:cNvSpPr>
            <p:nvPr/>
          </p:nvSpPr>
          <p:spPr bwMode="auto">
            <a:xfrm>
              <a:off x="2547615" y="3514509"/>
              <a:ext cx="640986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更少</a:t>
              </a:r>
            </a:p>
          </p:txBody>
        </p:sp>
      </p:grpSp>
      <p:grpSp>
        <p:nvGrpSpPr>
          <p:cNvPr id="38" name="组合 37"/>
          <p:cNvGrpSpPr>
            <a:grpSpLocks/>
          </p:cNvGrpSpPr>
          <p:nvPr/>
        </p:nvGrpSpPr>
        <p:grpSpPr bwMode="auto">
          <a:xfrm>
            <a:off x="1884363" y="4041775"/>
            <a:ext cx="7527925" cy="860425"/>
            <a:chOff x="1616982" y="4199905"/>
            <a:chExt cx="7527018" cy="859387"/>
          </a:xfrm>
        </p:grpSpPr>
        <p:grpSp>
          <p:nvGrpSpPr>
            <p:cNvPr id="82005" name="组合 13"/>
            <p:cNvGrpSpPr>
              <a:grpSpLocks/>
            </p:cNvGrpSpPr>
            <p:nvPr/>
          </p:nvGrpSpPr>
          <p:grpSpPr bwMode="auto">
            <a:xfrm>
              <a:off x="1616982" y="4199905"/>
              <a:ext cx="743946" cy="859387"/>
              <a:chOff x="1616982" y="4998022"/>
              <a:chExt cx="743946" cy="859387"/>
            </a:xfrm>
          </p:grpSpPr>
          <p:grpSp>
            <p:nvGrpSpPr>
              <p:cNvPr id="82007" name="组合 14"/>
              <p:cNvGrpSpPr>
                <a:grpSpLocks/>
              </p:cNvGrpSpPr>
              <p:nvPr/>
            </p:nvGrpSpPr>
            <p:grpSpPr bwMode="auto">
              <a:xfrm>
                <a:off x="1616982" y="5431297"/>
                <a:ext cx="743946" cy="426112"/>
                <a:chOff x="1459367" y="2127931"/>
                <a:chExt cx="5060950" cy="2898775"/>
              </a:xfrm>
            </p:grpSpPr>
            <p:sp>
              <p:nvSpPr>
                <p:cNvPr id="82009"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010"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008"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82006" name="文本框 20"/>
            <p:cNvSpPr txBox="1">
              <a:spLocks noChangeArrowheads="1"/>
            </p:cNvSpPr>
            <p:nvPr/>
          </p:nvSpPr>
          <p:spPr bwMode="auto">
            <a:xfrm>
              <a:off x="2547615" y="4372681"/>
              <a:ext cx="659638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不变</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004"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884363" y="4897438"/>
            <a:ext cx="7634287" cy="858837"/>
            <a:chOff x="1616982" y="5054362"/>
            <a:chExt cx="7633896" cy="859387"/>
          </a:xfrm>
        </p:grpSpPr>
        <p:grpSp>
          <p:nvGrpSpPr>
            <p:cNvPr id="81997" name="组合 26"/>
            <p:cNvGrpSpPr>
              <a:grpSpLocks/>
            </p:cNvGrpSpPr>
            <p:nvPr/>
          </p:nvGrpSpPr>
          <p:grpSpPr bwMode="auto">
            <a:xfrm>
              <a:off x="1616982" y="5054362"/>
              <a:ext cx="743946" cy="859387"/>
              <a:chOff x="1616982" y="4998022"/>
              <a:chExt cx="743946" cy="859387"/>
            </a:xfrm>
          </p:grpSpPr>
          <p:grpSp>
            <p:nvGrpSpPr>
              <p:cNvPr id="81999" name="组合 27"/>
              <p:cNvGrpSpPr>
                <a:grpSpLocks/>
              </p:cNvGrpSpPr>
              <p:nvPr/>
            </p:nvGrpSpPr>
            <p:grpSpPr bwMode="auto">
              <a:xfrm>
                <a:off x="1616982" y="5431297"/>
                <a:ext cx="743946" cy="426112"/>
                <a:chOff x="1459367" y="2127931"/>
                <a:chExt cx="5060950" cy="2898775"/>
              </a:xfrm>
            </p:grpSpPr>
            <p:sp>
              <p:nvSpPr>
                <p:cNvPr id="82001"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002"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000"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81998" name="文本框 31"/>
            <p:cNvSpPr txBox="1">
              <a:spLocks noChangeArrowheads="1"/>
            </p:cNvSpPr>
            <p:nvPr/>
          </p:nvSpPr>
          <p:spPr bwMode="auto">
            <a:xfrm>
              <a:off x="2547615" y="5223394"/>
              <a:ext cx="6703263"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不确定</a:t>
              </a:r>
            </a:p>
          </p:txBody>
        </p:sp>
      </p:grpSp>
      <p:grpSp>
        <p:nvGrpSpPr>
          <p:cNvPr id="33" name="组合 32"/>
          <p:cNvGrpSpPr>
            <a:grpSpLocks/>
          </p:cNvGrpSpPr>
          <p:nvPr/>
        </p:nvGrpSpPr>
        <p:grpSpPr bwMode="auto">
          <a:xfrm>
            <a:off x="835817" y="2336417"/>
            <a:ext cx="822325" cy="820737"/>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1996"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
        <p:nvSpPr>
          <p:cNvPr id="81994" name="文本框 24"/>
          <p:cNvSpPr txBox="1">
            <a:spLocks noChangeArrowheads="1"/>
          </p:cNvSpPr>
          <p:nvPr/>
        </p:nvSpPr>
        <p:spPr bwMode="auto">
          <a:xfrm>
            <a:off x="1980592" y="638165"/>
            <a:ext cx="8078787" cy="954107"/>
          </a:xfrm>
          <a:prstGeom prst="rect">
            <a:avLst/>
          </a:prstGeom>
          <a:noFill/>
          <a:ln w="9525">
            <a:noFill/>
            <a:miter lim="800000"/>
            <a:headEnd/>
            <a:tailEnd/>
          </a:ln>
        </p:spPr>
        <p:txBody>
          <a:bodyPr>
            <a:spAutoFit/>
          </a:bodyPr>
          <a:lstStyle/>
          <a:p>
            <a:pPr algn="just"/>
            <a:r>
              <a:rPr kumimoji="1" lang="en-US" altLang="zh-CN" sz="2800" b="1" dirty="0">
                <a:solidFill>
                  <a:srgbClr val="FF0000"/>
                </a:solidFill>
                <a:latin typeface="楷体" pitchFamily="49" charset="-122"/>
                <a:ea typeface="楷体" pitchFamily="49" charset="-122"/>
              </a:rPr>
              <a:t>0932</a:t>
            </a:r>
            <a:r>
              <a:rPr kumimoji="1" lang="zh-CN" altLang="en-US" sz="2800" b="1" dirty="0">
                <a:solidFill>
                  <a:srgbClr val="0000FF"/>
                </a:solidFill>
                <a:latin typeface="楷体" pitchFamily="49" charset="-122"/>
                <a:ea typeface="楷体" pitchFamily="49" charset="-122"/>
              </a:rPr>
              <a:t>在单缝夫琅和费衍射中，与低级数的衍射条纹相比，高级数的衍射条纹对应着单缝处的半波带数</a:t>
            </a:r>
          </a:p>
        </p:txBody>
      </p:sp>
    </p:spTree>
    <p:extLst>
      <p:ext uri="{BB962C8B-B14F-4D97-AF65-F5344CB8AC3E}">
        <p14:creationId xmlns:p14="http://schemas.microsoft.com/office/powerpoint/2010/main" val="2223352817"/>
      </p:ext>
    </p:extLst>
  </p:cSld>
  <p:clrMapOvr>
    <a:masterClrMapping/>
  </p:clrMapOvr>
  <mc:AlternateContent xmlns:mc="http://schemas.openxmlformats.org/markup-compatibility/2006">
    <mc:Choice xmlns:p15="http://schemas.microsoft.com/office/powerpoint/2012/main" xmlns="" Requires="p15">
      <p:transition spd="slow">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81994"/>
                                        </p:tgtEl>
                                        <p:attrNameLst>
                                          <p:attrName>style.visibility</p:attrName>
                                        </p:attrNameLst>
                                      </p:cBhvr>
                                      <p:to>
                                        <p:strVal val="visible"/>
                                      </p:to>
                                    </p:set>
                                    <p:animEffect transition="in" filter="wipe(left)">
                                      <p:cBhvr>
                                        <p:cTn id="13" dur="500"/>
                                        <p:tgtEl>
                                          <p:spTgt spid="81994"/>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9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884363" y="2133600"/>
            <a:ext cx="7340600" cy="860425"/>
            <a:chOff x="1616982" y="2568618"/>
            <a:chExt cx="7340498" cy="859387"/>
          </a:xfrm>
        </p:grpSpPr>
        <p:grpSp>
          <p:nvGrpSpPr>
            <p:cNvPr id="106526" name="组合 3"/>
            <p:cNvGrpSpPr>
              <a:grpSpLocks/>
            </p:cNvGrpSpPr>
            <p:nvPr/>
          </p:nvGrpSpPr>
          <p:grpSpPr bwMode="auto">
            <a:xfrm>
              <a:off x="1616982" y="2568618"/>
              <a:ext cx="743946" cy="859387"/>
              <a:chOff x="1616982" y="1979050"/>
              <a:chExt cx="743946" cy="859387"/>
            </a:xfrm>
          </p:grpSpPr>
          <p:grpSp>
            <p:nvGrpSpPr>
              <p:cNvPr id="106528" name="组合 4"/>
              <p:cNvGrpSpPr>
                <a:grpSpLocks/>
              </p:cNvGrpSpPr>
              <p:nvPr/>
            </p:nvGrpSpPr>
            <p:grpSpPr bwMode="auto">
              <a:xfrm>
                <a:off x="1616982" y="2412325"/>
                <a:ext cx="743946" cy="426112"/>
                <a:chOff x="1459367" y="2127931"/>
                <a:chExt cx="5060950" cy="2898775"/>
              </a:xfrm>
            </p:grpSpPr>
            <p:sp>
              <p:nvSpPr>
                <p:cNvPr id="10653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0653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06529"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106527" name="文本框 18"/>
            <p:cNvSpPr txBox="1">
              <a:spLocks noChangeArrowheads="1"/>
            </p:cNvSpPr>
            <p:nvPr/>
          </p:nvSpPr>
          <p:spPr bwMode="auto">
            <a:xfrm>
              <a:off x="2547615" y="2738917"/>
              <a:ext cx="640986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宽度变小</a:t>
              </a:r>
            </a:p>
          </p:txBody>
        </p:sp>
      </p:grpSp>
      <p:grpSp>
        <p:nvGrpSpPr>
          <p:cNvPr id="37" name="组合 36"/>
          <p:cNvGrpSpPr>
            <a:grpSpLocks/>
          </p:cNvGrpSpPr>
          <p:nvPr/>
        </p:nvGrpSpPr>
        <p:grpSpPr bwMode="auto">
          <a:xfrm>
            <a:off x="1884363" y="2995068"/>
            <a:ext cx="7340600" cy="858837"/>
            <a:chOff x="1616982" y="3350397"/>
            <a:chExt cx="7340498" cy="859387"/>
          </a:xfrm>
        </p:grpSpPr>
        <p:grpSp>
          <p:nvGrpSpPr>
            <p:cNvPr id="106520" name="组合 8"/>
            <p:cNvGrpSpPr>
              <a:grpSpLocks/>
            </p:cNvGrpSpPr>
            <p:nvPr/>
          </p:nvGrpSpPr>
          <p:grpSpPr bwMode="auto">
            <a:xfrm>
              <a:off x="1616982" y="3350397"/>
              <a:ext cx="743946" cy="859387"/>
              <a:chOff x="1616982" y="3488536"/>
              <a:chExt cx="743946" cy="859387"/>
            </a:xfrm>
          </p:grpSpPr>
          <p:grpSp>
            <p:nvGrpSpPr>
              <p:cNvPr id="106522" name="组合 9"/>
              <p:cNvGrpSpPr>
                <a:grpSpLocks/>
              </p:cNvGrpSpPr>
              <p:nvPr/>
            </p:nvGrpSpPr>
            <p:grpSpPr bwMode="auto">
              <a:xfrm>
                <a:off x="1616982" y="3921811"/>
                <a:ext cx="743946" cy="426112"/>
                <a:chOff x="1459367" y="2127931"/>
                <a:chExt cx="5060950" cy="2898775"/>
              </a:xfrm>
            </p:grpSpPr>
            <p:sp>
              <p:nvSpPr>
                <p:cNvPr id="10652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0652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06523"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dirty="0">
                    <a:latin typeface="华文行楷" pitchFamily="2" charset="-122"/>
                    <a:ea typeface="华文行楷" pitchFamily="2" charset="-122"/>
                  </a:rPr>
                  <a:t>贰</a:t>
                </a:r>
              </a:p>
            </p:txBody>
          </p:sp>
        </p:grpSp>
        <p:sp>
          <p:nvSpPr>
            <p:cNvPr id="106521" name="文本框 19"/>
            <p:cNvSpPr txBox="1">
              <a:spLocks noChangeArrowheads="1"/>
            </p:cNvSpPr>
            <p:nvPr/>
          </p:nvSpPr>
          <p:spPr bwMode="auto">
            <a:xfrm>
              <a:off x="2547615" y="3531855"/>
              <a:ext cx="640986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宽度变大</a:t>
              </a:r>
            </a:p>
          </p:txBody>
        </p:sp>
      </p:grpSp>
      <p:grpSp>
        <p:nvGrpSpPr>
          <p:cNvPr id="38" name="组合 37"/>
          <p:cNvGrpSpPr>
            <a:grpSpLocks/>
          </p:cNvGrpSpPr>
          <p:nvPr/>
        </p:nvGrpSpPr>
        <p:grpSpPr bwMode="auto">
          <a:xfrm>
            <a:off x="1884363" y="3844380"/>
            <a:ext cx="7527925" cy="858838"/>
            <a:chOff x="1616982" y="4199905"/>
            <a:chExt cx="7527018" cy="859387"/>
          </a:xfrm>
        </p:grpSpPr>
        <p:grpSp>
          <p:nvGrpSpPr>
            <p:cNvPr id="106514" name="组合 13"/>
            <p:cNvGrpSpPr>
              <a:grpSpLocks/>
            </p:cNvGrpSpPr>
            <p:nvPr/>
          </p:nvGrpSpPr>
          <p:grpSpPr bwMode="auto">
            <a:xfrm>
              <a:off x="1616982" y="4199905"/>
              <a:ext cx="743946" cy="859387"/>
              <a:chOff x="1616982" y="4998022"/>
              <a:chExt cx="743946" cy="859387"/>
            </a:xfrm>
          </p:grpSpPr>
          <p:grpSp>
            <p:nvGrpSpPr>
              <p:cNvPr id="106516" name="组合 14"/>
              <p:cNvGrpSpPr>
                <a:grpSpLocks/>
              </p:cNvGrpSpPr>
              <p:nvPr/>
            </p:nvGrpSpPr>
            <p:grpSpPr bwMode="auto">
              <a:xfrm>
                <a:off x="1616982" y="5431297"/>
                <a:ext cx="743946" cy="426112"/>
                <a:chOff x="1459367" y="2127931"/>
                <a:chExt cx="5060950" cy="2898775"/>
              </a:xfrm>
            </p:grpSpPr>
            <p:sp>
              <p:nvSpPr>
                <p:cNvPr id="106518"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06519"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06517"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106515" name="文本框 20"/>
            <p:cNvSpPr txBox="1">
              <a:spLocks noChangeArrowheads="1"/>
            </p:cNvSpPr>
            <p:nvPr/>
          </p:nvSpPr>
          <p:spPr bwMode="auto">
            <a:xfrm>
              <a:off x="2547615" y="4370536"/>
              <a:ext cx="659638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宽度不变，且中心强度也不变</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6513"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884363" y="4698455"/>
            <a:ext cx="7634287" cy="860425"/>
            <a:chOff x="1616982" y="5054362"/>
            <a:chExt cx="7633896" cy="859387"/>
          </a:xfrm>
        </p:grpSpPr>
        <p:grpSp>
          <p:nvGrpSpPr>
            <p:cNvPr id="106506" name="组合 26"/>
            <p:cNvGrpSpPr>
              <a:grpSpLocks/>
            </p:cNvGrpSpPr>
            <p:nvPr/>
          </p:nvGrpSpPr>
          <p:grpSpPr bwMode="auto">
            <a:xfrm>
              <a:off x="1616982" y="5054362"/>
              <a:ext cx="743946" cy="859387"/>
              <a:chOff x="1616982" y="4998022"/>
              <a:chExt cx="743946" cy="859387"/>
            </a:xfrm>
          </p:grpSpPr>
          <p:grpSp>
            <p:nvGrpSpPr>
              <p:cNvPr id="106508" name="组合 27"/>
              <p:cNvGrpSpPr>
                <a:grpSpLocks/>
              </p:cNvGrpSpPr>
              <p:nvPr/>
            </p:nvGrpSpPr>
            <p:grpSpPr bwMode="auto">
              <a:xfrm>
                <a:off x="1616982" y="5431297"/>
                <a:ext cx="743946" cy="426112"/>
                <a:chOff x="1459367" y="2127931"/>
                <a:chExt cx="5060950" cy="2898775"/>
              </a:xfrm>
            </p:grpSpPr>
            <p:sp>
              <p:nvSpPr>
                <p:cNvPr id="10651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0651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06509"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106507" name="文本框 31"/>
            <p:cNvSpPr txBox="1">
              <a:spLocks noChangeArrowheads="1"/>
            </p:cNvSpPr>
            <p:nvPr/>
          </p:nvSpPr>
          <p:spPr bwMode="auto">
            <a:xfrm>
              <a:off x="2547615" y="5240944"/>
              <a:ext cx="6703263"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宽度不变，但中心强度变小</a:t>
              </a:r>
            </a:p>
          </p:txBody>
        </p:sp>
      </p:grpSp>
      <p:grpSp>
        <p:nvGrpSpPr>
          <p:cNvPr id="33" name="组合 32"/>
          <p:cNvGrpSpPr>
            <a:grpSpLocks/>
          </p:cNvGrpSpPr>
          <p:nvPr/>
        </p:nvGrpSpPr>
        <p:grpSpPr bwMode="auto">
          <a:xfrm>
            <a:off x="927100" y="2916238"/>
            <a:ext cx="822325" cy="820737"/>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6505"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2006600" y="635000"/>
            <a:ext cx="8027988" cy="954088"/>
          </a:xfrm>
          <a:prstGeom prst="rect">
            <a:avLst/>
          </a:prstGeom>
          <a:noFill/>
          <a:ln w="9525">
            <a:noFill/>
            <a:miter lim="800000"/>
            <a:headEnd/>
            <a:tailEnd/>
          </a:ln>
        </p:spPr>
        <p:txBody>
          <a:bodyPr>
            <a:spAutoFit/>
          </a:bodyPr>
          <a:lstStyle/>
          <a:p>
            <a:pPr algn="just"/>
            <a:r>
              <a:rPr kumimoji="1" lang="en-US" altLang="zh-CN" sz="2800" b="1" dirty="0">
                <a:solidFill>
                  <a:srgbClr val="FF0000"/>
                </a:solidFill>
                <a:latin typeface="楷体" pitchFamily="49" charset="-122"/>
                <a:ea typeface="楷体" pitchFamily="49" charset="-122"/>
              </a:rPr>
              <a:t>0933</a:t>
            </a:r>
            <a:r>
              <a:rPr kumimoji="1" lang="zh-CN" altLang="en-US" sz="2800" b="1" dirty="0">
                <a:solidFill>
                  <a:srgbClr val="0000FF"/>
                </a:solidFill>
                <a:latin typeface="楷体" pitchFamily="49" charset="-122"/>
                <a:ea typeface="楷体" pitchFamily="49" charset="-122"/>
              </a:rPr>
              <a:t>在单缝夫琅和费衍射实验中，若减小缝宽，其他条件不变，则中央明条纹</a:t>
            </a:r>
          </a:p>
        </p:txBody>
      </p:sp>
    </p:spTree>
    <p:extLst>
      <p:ext uri="{BB962C8B-B14F-4D97-AF65-F5344CB8AC3E}">
        <p14:creationId xmlns:p14="http://schemas.microsoft.com/office/powerpoint/2010/main" val="2823976820"/>
      </p:ext>
    </p:extLst>
  </p:cSld>
  <p:clrMapOvr>
    <a:masterClrMapping/>
  </p:clrMapOvr>
  <mc:AlternateContent xmlns:mc="http://schemas.openxmlformats.org/markup-compatibility/2006">
    <mc:Choice xmlns:p15="http://schemas.microsoft.com/office/powerpoint/2012/main" xmlns="" Requires="p15">
      <p:transition spd="slow">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884363" y="2133600"/>
            <a:ext cx="7828048" cy="860425"/>
            <a:chOff x="1616982" y="2568618"/>
            <a:chExt cx="7827939" cy="859387"/>
          </a:xfrm>
        </p:grpSpPr>
        <p:grpSp>
          <p:nvGrpSpPr>
            <p:cNvPr id="106526" name="组合 3"/>
            <p:cNvGrpSpPr>
              <a:grpSpLocks/>
            </p:cNvGrpSpPr>
            <p:nvPr/>
          </p:nvGrpSpPr>
          <p:grpSpPr bwMode="auto">
            <a:xfrm>
              <a:off x="1616982" y="2568618"/>
              <a:ext cx="743946" cy="859387"/>
              <a:chOff x="1616982" y="1979050"/>
              <a:chExt cx="743946" cy="859387"/>
            </a:xfrm>
          </p:grpSpPr>
          <p:grpSp>
            <p:nvGrpSpPr>
              <p:cNvPr id="106528" name="组合 4"/>
              <p:cNvGrpSpPr>
                <a:grpSpLocks/>
              </p:cNvGrpSpPr>
              <p:nvPr/>
            </p:nvGrpSpPr>
            <p:grpSpPr bwMode="auto">
              <a:xfrm>
                <a:off x="1616982" y="2412325"/>
                <a:ext cx="743946" cy="426112"/>
                <a:chOff x="1459367" y="2127931"/>
                <a:chExt cx="5060950" cy="2898775"/>
              </a:xfrm>
            </p:grpSpPr>
            <p:sp>
              <p:nvSpPr>
                <p:cNvPr id="10653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0653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06529"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106527" name="文本框 18"/>
            <p:cNvSpPr txBox="1">
              <a:spLocks noChangeArrowheads="1"/>
            </p:cNvSpPr>
            <p:nvPr/>
          </p:nvSpPr>
          <p:spPr bwMode="auto">
            <a:xfrm>
              <a:off x="2547615" y="2738917"/>
              <a:ext cx="6897306" cy="522589"/>
            </a:xfrm>
            <a:prstGeom prst="rect">
              <a:avLst/>
            </a:prstGeom>
            <a:noFill/>
            <a:ln w="9525">
              <a:noFill/>
              <a:miter lim="800000"/>
              <a:headEnd/>
              <a:tailEnd/>
            </a:ln>
          </p:spPr>
          <p:txBody>
            <a:bodyPr wrap="square">
              <a:spAutoFit/>
            </a:bodyPr>
            <a:lstStyle/>
            <a:p>
              <a:r>
                <a:rPr kumimoji="1" lang="zh-CN" altLang="en-US" sz="2800" b="1" dirty="0">
                  <a:solidFill>
                    <a:srgbClr val="0000FF"/>
                  </a:solidFill>
                  <a:latin typeface="楷体" pitchFamily="49" charset="-122"/>
                  <a:ea typeface="楷体" pitchFamily="49" charset="-122"/>
                </a:rPr>
                <a:t>衍射条纹逐渐变窄，衍射现象越来越明显 </a:t>
              </a:r>
            </a:p>
          </p:txBody>
        </p:sp>
      </p:grpSp>
      <p:grpSp>
        <p:nvGrpSpPr>
          <p:cNvPr id="37" name="组合 36"/>
          <p:cNvGrpSpPr>
            <a:grpSpLocks/>
          </p:cNvGrpSpPr>
          <p:nvPr/>
        </p:nvGrpSpPr>
        <p:grpSpPr bwMode="auto">
          <a:xfrm>
            <a:off x="1884363" y="3010834"/>
            <a:ext cx="8062826" cy="858837"/>
            <a:chOff x="1616982" y="3350397"/>
            <a:chExt cx="8062714" cy="859387"/>
          </a:xfrm>
        </p:grpSpPr>
        <p:grpSp>
          <p:nvGrpSpPr>
            <p:cNvPr id="106520" name="组合 8"/>
            <p:cNvGrpSpPr>
              <a:grpSpLocks/>
            </p:cNvGrpSpPr>
            <p:nvPr/>
          </p:nvGrpSpPr>
          <p:grpSpPr bwMode="auto">
            <a:xfrm>
              <a:off x="1616982" y="3350397"/>
              <a:ext cx="743946" cy="859387"/>
              <a:chOff x="1616982" y="3488536"/>
              <a:chExt cx="743946" cy="859387"/>
            </a:xfrm>
          </p:grpSpPr>
          <p:grpSp>
            <p:nvGrpSpPr>
              <p:cNvPr id="106522" name="组合 9"/>
              <p:cNvGrpSpPr>
                <a:grpSpLocks/>
              </p:cNvGrpSpPr>
              <p:nvPr/>
            </p:nvGrpSpPr>
            <p:grpSpPr bwMode="auto">
              <a:xfrm>
                <a:off x="1616982" y="3921811"/>
                <a:ext cx="743946" cy="426112"/>
                <a:chOff x="1459367" y="2127931"/>
                <a:chExt cx="5060950" cy="2898775"/>
              </a:xfrm>
            </p:grpSpPr>
            <p:sp>
              <p:nvSpPr>
                <p:cNvPr id="10652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0652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06523"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dirty="0">
                    <a:latin typeface="华文行楷" pitchFamily="2" charset="-122"/>
                    <a:ea typeface="华文行楷" pitchFamily="2" charset="-122"/>
                  </a:rPr>
                  <a:t>贰</a:t>
                </a:r>
              </a:p>
            </p:txBody>
          </p:sp>
        </p:grpSp>
        <p:sp>
          <p:nvSpPr>
            <p:cNvPr id="106521" name="文本框 19"/>
            <p:cNvSpPr txBox="1">
              <a:spLocks noChangeArrowheads="1"/>
            </p:cNvSpPr>
            <p:nvPr/>
          </p:nvSpPr>
          <p:spPr bwMode="auto">
            <a:xfrm>
              <a:off x="2547615" y="3531856"/>
              <a:ext cx="7132081" cy="523555"/>
            </a:xfrm>
            <a:prstGeom prst="rect">
              <a:avLst/>
            </a:prstGeom>
            <a:noFill/>
            <a:ln w="9525">
              <a:noFill/>
              <a:miter lim="800000"/>
              <a:headEnd/>
              <a:tailEnd/>
            </a:ln>
          </p:spPr>
          <p:txBody>
            <a:bodyPr wrap="square">
              <a:spAutoFit/>
            </a:bodyPr>
            <a:lstStyle/>
            <a:p>
              <a:r>
                <a:rPr kumimoji="1" lang="zh-CN" altLang="en-US" sz="2800" b="1" dirty="0">
                  <a:solidFill>
                    <a:srgbClr val="0000FF"/>
                  </a:solidFill>
                  <a:latin typeface="楷体" pitchFamily="49" charset="-122"/>
                  <a:ea typeface="楷体" pitchFamily="49" charset="-122"/>
                </a:rPr>
                <a:t>衍射条纹逐渐变窄，衍射现象越来越不明显</a:t>
              </a:r>
            </a:p>
          </p:txBody>
        </p:sp>
      </p:grpSp>
      <p:grpSp>
        <p:nvGrpSpPr>
          <p:cNvPr id="38" name="组合 37"/>
          <p:cNvGrpSpPr>
            <a:grpSpLocks/>
          </p:cNvGrpSpPr>
          <p:nvPr/>
        </p:nvGrpSpPr>
        <p:grpSpPr bwMode="auto">
          <a:xfrm>
            <a:off x="1884363" y="3860146"/>
            <a:ext cx="8150225" cy="858838"/>
            <a:chOff x="1616982" y="4199905"/>
            <a:chExt cx="8149243" cy="859387"/>
          </a:xfrm>
        </p:grpSpPr>
        <p:grpSp>
          <p:nvGrpSpPr>
            <p:cNvPr id="106514" name="组合 13"/>
            <p:cNvGrpSpPr>
              <a:grpSpLocks/>
            </p:cNvGrpSpPr>
            <p:nvPr/>
          </p:nvGrpSpPr>
          <p:grpSpPr bwMode="auto">
            <a:xfrm>
              <a:off x="1616982" y="4199905"/>
              <a:ext cx="743946" cy="859387"/>
              <a:chOff x="1616982" y="4998022"/>
              <a:chExt cx="743946" cy="859387"/>
            </a:xfrm>
          </p:grpSpPr>
          <p:grpSp>
            <p:nvGrpSpPr>
              <p:cNvPr id="106516" name="组合 14"/>
              <p:cNvGrpSpPr>
                <a:grpSpLocks/>
              </p:cNvGrpSpPr>
              <p:nvPr/>
            </p:nvGrpSpPr>
            <p:grpSpPr bwMode="auto">
              <a:xfrm>
                <a:off x="1616982" y="5431297"/>
                <a:ext cx="743946" cy="426112"/>
                <a:chOff x="1459367" y="2127931"/>
                <a:chExt cx="5060950" cy="2898775"/>
              </a:xfrm>
            </p:grpSpPr>
            <p:sp>
              <p:nvSpPr>
                <p:cNvPr id="106518"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06519"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06517"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106515" name="文本框 20"/>
            <p:cNvSpPr txBox="1">
              <a:spLocks noChangeArrowheads="1"/>
            </p:cNvSpPr>
            <p:nvPr/>
          </p:nvSpPr>
          <p:spPr bwMode="auto">
            <a:xfrm>
              <a:off x="2547615" y="4370533"/>
              <a:ext cx="7218610" cy="523554"/>
            </a:xfrm>
            <a:prstGeom prst="rect">
              <a:avLst/>
            </a:prstGeom>
            <a:noFill/>
            <a:ln w="9525">
              <a:noFill/>
              <a:miter lim="800000"/>
              <a:headEnd/>
              <a:tailEnd/>
            </a:ln>
          </p:spPr>
          <p:txBody>
            <a:bodyPr wrap="square">
              <a:spAutoFit/>
            </a:bodyPr>
            <a:lstStyle/>
            <a:p>
              <a:r>
                <a:rPr kumimoji="1" lang="zh-CN" altLang="en-US" sz="2800" b="1" dirty="0">
                  <a:solidFill>
                    <a:srgbClr val="0000FF"/>
                  </a:solidFill>
                  <a:latin typeface="楷体" pitchFamily="49" charset="-122"/>
                  <a:ea typeface="楷体" pitchFamily="49" charset="-122"/>
                </a:rPr>
                <a:t>衍射条纹逐渐变宽，衍射现象越来越明显 </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6513"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884363" y="4714221"/>
            <a:ext cx="8150224" cy="860425"/>
            <a:chOff x="1616982" y="5054362"/>
            <a:chExt cx="8149807" cy="859387"/>
          </a:xfrm>
        </p:grpSpPr>
        <p:grpSp>
          <p:nvGrpSpPr>
            <p:cNvPr id="106506" name="组合 26"/>
            <p:cNvGrpSpPr>
              <a:grpSpLocks/>
            </p:cNvGrpSpPr>
            <p:nvPr/>
          </p:nvGrpSpPr>
          <p:grpSpPr bwMode="auto">
            <a:xfrm>
              <a:off x="1616982" y="5054362"/>
              <a:ext cx="743946" cy="859387"/>
              <a:chOff x="1616982" y="4998022"/>
              <a:chExt cx="743946" cy="859387"/>
            </a:xfrm>
          </p:grpSpPr>
          <p:grpSp>
            <p:nvGrpSpPr>
              <p:cNvPr id="106508" name="组合 27"/>
              <p:cNvGrpSpPr>
                <a:grpSpLocks/>
              </p:cNvGrpSpPr>
              <p:nvPr/>
            </p:nvGrpSpPr>
            <p:grpSpPr bwMode="auto">
              <a:xfrm>
                <a:off x="1616982" y="5431297"/>
                <a:ext cx="743946" cy="426112"/>
                <a:chOff x="1459367" y="2127931"/>
                <a:chExt cx="5060950" cy="2898775"/>
              </a:xfrm>
            </p:grpSpPr>
            <p:sp>
              <p:nvSpPr>
                <p:cNvPr id="10651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0651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06509"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106507" name="文本框 31"/>
            <p:cNvSpPr txBox="1">
              <a:spLocks noChangeArrowheads="1"/>
            </p:cNvSpPr>
            <p:nvPr/>
          </p:nvSpPr>
          <p:spPr bwMode="auto">
            <a:xfrm>
              <a:off x="2547615" y="5240946"/>
              <a:ext cx="7219174" cy="522589"/>
            </a:xfrm>
            <a:prstGeom prst="rect">
              <a:avLst/>
            </a:prstGeom>
            <a:noFill/>
            <a:ln w="9525">
              <a:noFill/>
              <a:miter lim="800000"/>
              <a:headEnd/>
              <a:tailEnd/>
            </a:ln>
          </p:spPr>
          <p:txBody>
            <a:bodyPr wrap="square">
              <a:spAutoFit/>
            </a:bodyPr>
            <a:lstStyle/>
            <a:p>
              <a:r>
                <a:rPr kumimoji="1" lang="zh-CN" altLang="en-US" sz="2800" b="1" dirty="0">
                  <a:solidFill>
                    <a:srgbClr val="0000FF"/>
                  </a:solidFill>
                  <a:latin typeface="楷体" pitchFamily="49" charset="-122"/>
                  <a:ea typeface="楷体" pitchFamily="49" charset="-122"/>
                </a:rPr>
                <a:t>衍射条纹逐渐变宽，衍射现象越来越不明显</a:t>
              </a:r>
            </a:p>
          </p:txBody>
        </p:sp>
      </p:grpSp>
      <p:grpSp>
        <p:nvGrpSpPr>
          <p:cNvPr id="33" name="组合 32"/>
          <p:cNvGrpSpPr>
            <a:grpSpLocks/>
          </p:cNvGrpSpPr>
          <p:nvPr/>
        </p:nvGrpSpPr>
        <p:grpSpPr bwMode="auto">
          <a:xfrm>
            <a:off x="927100" y="3026600"/>
            <a:ext cx="822325" cy="820737"/>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6505"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2006600" y="635000"/>
            <a:ext cx="8027988" cy="954088"/>
          </a:xfrm>
          <a:prstGeom prst="rect">
            <a:avLst/>
          </a:prstGeom>
          <a:noFill/>
          <a:ln w="9525">
            <a:noFill/>
            <a:miter lim="800000"/>
            <a:headEnd/>
            <a:tailEnd/>
          </a:ln>
        </p:spPr>
        <p:txBody>
          <a:bodyPr>
            <a:spAutoFit/>
          </a:bodyPr>
          <a:lstStyle/>
          <a:p>
            <a:pPr algn="just"/>
            <a:r>
              <a:rPr kumimoji="1" lang="en-US" altLang="zh-CN" sz="2800" b="1" dirty="0">
                <a:solidFill>
                  <a:srgbClr val="FF0000"/>
                </a:solidFill>
                <a:latin typeface="楷体" pitchFamily="49" charset="-122"/>
                <a:ea typeface="楷体" pitchFamily="49" charset="-122"/>
              </a:rPr>
              <a:t>0934</a:t>
            </a:r>
            <a:r>
              <a:rPr kumimoji="1" lang="zh-CN" altLang="en-US" sz="2800" b="1" dirty="0">
                <a:solidFill>
                  <a:srgbClr val="0000FF"/>
                </a:solidFill>
                <a:latin typeface="楷体" pitchFamily="49" charset="-122"/>
                <a:ea typeface="楷体" pitchFamily="49" charset="-122"/>
              </a:rPr>
              <a:t>在单缝夫琅和费衍射中，如果单缝逐渐加宽，衍射图样怎样变化</a:t>
            </a:r>
          </a:p>
        </p:txBody>
      </p:sp>
    </p:spTree>
    <p:extLst>
      <p:ext uri="{BB962C8B-B14F-4D97-AF65-F5344CB8AC3E}">
        <p14:creationId xmlns:p14="http://schemas.microsoft.com/office/powerpoint/2010/main" val="376675454"/>
      </p:ext>
    </p:extLst>
  </p:cSld>
  <p:clrMapOvr>
    <a:masterClrMapping/>
  </p:clrMapOvr>
  <mc:AlternateContent xmlns:mc="http://schemas.openxmlformats.org/markup-compatibility/2006">
    <mc:Choice xmlns:p15="http://schemas.microsoft.com/office/powerpoint/2012/main" xmlns="" Requires="p15">
      <p:transition spd="slow">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884363" y="2133600"/>
            <a:ext cx="7828048" cy="860425"/>
            <a:chOff x="1616982" y="2568618"/>
            <a:chExt cx="7827939" cy="859387"/>
          </a:xfrm>
        </p:grpSpPr>
        <p:grpSp>
          <p:nvGrpSpPr>
            <p:cNvPr id="106526" name="组合 3"/>
            <p:cNvGrpSpPr>
              <a:grpSpLocks/>
            </p:cNvGrpSpPr>
            <p:nvPr/>
          </p:nvGrpSpPr>
          <p:grpSpPr bwMode="auto">
            <a:xfrm>
              <a:off x="1616982" y="2568618"/>
              <a:ext cx="743946" cy="859387"/>
              <a:chOff x="1616982" y="1979050"/>
              <a:chExt cx="743946" cy="859387"/>
            </a:xfrm>
          </p:grpSpPr>
          <p:grpSp>
            <p:nvGrpSpPr>
              <p:cNvPr id="106528" name="组合 4"/>
              <p:cNvGrpSpPr>
                <a:grpSpLocks/>
              </p:cNvGrpSpPr>
              <p:nvPr/>
            </p:nvGrpSpPr>
            <p:grpSpPr bwMode="auto">
              <a:xfrm>
                <a:off x="1616982" y="2412325"/>
                <a:ext cx="743946" cy="426112"/>
                <a:chOff x="1459367" y="2127931"/>
                <a:chExt cx="5060950" cy="2898775"/>
              </a:xfrm>
            </p:grpSpPr>
            <p:sp>
              <p:nvSpPr>
                <p:cNvPr id="10653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0653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06529"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106527" name="文本框 18"/>
            <p:cNvSpPr txBox="1">
              <a:spLocks noChangeArrowheads="1"/>
            </p:cNvSpPr>
            <p:nvPr/>
          </p:nvSpPr>
          <p:spPr bwMode="auto">
            <a:xfrm>
              <a:off x="2547615" y="2738917"/>
              <a:ext cx="6897306" cy="522589"/>
            </a:xfrm>
            <a:prstGeom prst="rect">
              <a:avLst/>
            </a:prstGeom>
            <a:noFill/>
            <a:ln w="9525">
              <a:noFill/>
              <a:miter lim="800000"/>
              <a:headEnd/>
              <a:tailEnd/>
            </a:ln>
          </p:spPr>
          <p:txBody>
            <a:bodyPr wrap="square">
              <a:spAutoFit/>
            </a:bodyPr>
            <a:lstStyle/>
            <a:p>
              <a:r>
                <a:rPr kumimoji="1" lang="zh-CN" altLang="en-US" sz="2800" b="1" dirty="0">
                  <a:solidFill>
                    <a:srgbClr val="0000FF"/>
                  </a:solidFill>
                  <a:latin typeface="楷体" pitchFamily="49" charset="-122"/>
                  <a:ea typeface="楷体" pitchFamily="49" charset="-122"/>
                </a:rPr>
                <a:t>明暗条纹是等间距分布，光强是均匀的</a:t>
              </a:r>
            </a:p>
          </p:txBody>
        </p:sp>
      </p:grpSp>
      <p:grpSp>
        <p:nvGrpSpPr>
          <p:cNvPr id="37" name="组合 36"/>
          <p:cNvGrpSpPr>
            <a:grpSpLocks/>
          </p:cNvGrpSpPr>
          <p:nvPr/>
        </p:nvGrpSpPr>
        <p:grpSpPr bwMode="auto">
          <a:xfrm>
            <a:off x="1884363" y="2979302"/>
            <a:ext cx="8062826" cy="858837"/>
            <a:chOff x="1616982" y="3350397"/>
            <a:chExt cx="8062714" cy="859387"/>
          </a:xfrm>
        </p:grpSpPr>
        <p:grpSp>
          <p:nvGrpSpPr>
            <p:cNvPr id="106520" name="组合 8"/>
            <p:cNvGrpSpPr>
              <a:grpSpLocks/>
            </p:cNvGrpSpPr>
            <p:nvPr/>
          </p:nvGrpSpPr>
          <p:grpSpPr bwMode="auto">
            <a:xfrm>
              <a:off x="1616982" y="3350397"/>
              <a:ext cx="743946" cy="859387"/>
              <a:chOff x="1616982" y="3488536"/>
              <a:chExt cx="743946" cy="859387"/>
            </a:xfrm>
          </p:grpSpPr>
          <p:grpSp>
            <p:nvGrpSpPr>
              <p:cNvPr id="106522" name="组合 9"/>
              <p:cNvGrpSpPr>
                <a:grpSpLocks/>
              </p:cNvGrpSpPr>
              <p:nvPr/>
            </p:nvGrpSpPr>
            <p:grpSpPr bwMode="auto">
              <a:xfrm>
                <a:off x="1616982" y="3921811"/>
                <a:ext cx="743946" cy="426112"/>
                <a:chOff x="1459367" y="2127931"/>
                <a:chExt cx="5060950" cy="2898775"/>
              </a:xfrm>
            </p:grpSpPr>
            <p:sp>
              <p:nvSpPr>
                <p:cNvPr id="10652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0652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06523"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dirty="0">
                    <a:latin typeface="华文行楷" pitchFamily="2" charset="-122"/>
                    <a:ea typeface="华文行楷" pitchFamily="2" charset="-122"/>
                  </a:rPr>
                  <a:t>贰</a:t>
                </a:r>
              </a:p>
            </p:txBody>
          </p:sp>
        </p:grpSp>
        <p:sp>
          <p:nvSpPr>
            <p:cNvPr id="106521" name="文本框 19"/>
            <p:cNvSpPr txBox="1">
              <a:spLocks noChangeArrowheads="1"/>
            </p:cNvSpPr>
            <p:nvPr/>
          </p:nvSpPr>
          <p:spPr bwMode="auto">
            <a:xfrm>
              <a:off x="2547615" y="3516080"/>
              <a:ext cx="7132081" cy="523555"/>
            </a:xfrm>
            <a:prstGeom prst="rect">
              <a:avLst/>
            </a:prstGeom>
            <a:noFill/>
            <a:ln w="9525">
              <a:noFill/>
              <a:miter lim="800000"/>
              <a:headEnd/>
              <a:tailEnd/>
            </a:ln>
          </p:spPr>
          <p:txBody>
            <a:bodyPr wrap="square">
              <a:spAutoFit/>
            </a:bodyPr>
            <a:lstStyle/>
            <a:p>
              <a:r>
                <a:rPr kumimoji="1" lang="zh-CN" altLang="en-US" sz="2800" b="1" dirty="0">
                  <a:solidFill>
                    <a:srgbClr val="0000FF"/>
                  </a:solidFill>
                  <a:latin typeface="楷体" pitchFamily="49" charset="-122"/>
                  <a:ea typeface="楷体" pitchFamily="49" charset="-122"/>
                </a:rPr>
                <a:t>明暗条纹是不等间距分布，光强是均匀的</a:t>
              </a:r>
            </a:p>
          </p:txBody>
        </p:sp>
      </p:grpSp>
      <p:grpSp>
        <p:nvGrpSpPr>
          <p:cNvPr id="38" name="组合 37"/>
          <p:cNvGrpSpPr>
            <a:grpSpLocks/>
          </p:cNvGrpSpPr>
          <p:nvPr/>
        </p:nvGrpSpPr>
        <p:grpSpPr bwMode="auto">
          <a:xfrm>
            <a:off x="1884363" y="3828614"/>
            <a:ext cx="8150225" cy="858838"/>
            <a:chOff x="1616982" y="4199905"/>
            <a:chExt cx="8149243" cy="859387"/>
          </a:xfrm>
        </p:grpSpPr>
        <p:grpSp>
          <p:nvGrpSpPr>
            <p:cNvPr id="106514" name="组合 13"/>
            <p:cNvGrpSpPr>
              <a:grpSpLocks/>
            </p:cNvGrpSpPr>
            <p:nvPr/>
          </p:nvGrpSpPr>
          <p:grpSpPr bwMode="auto">
            <a:xfrm>
              <a:off x="1616982" y="4199905"/>
              <a:ext cx="743946" cy="859387"/>
              <a:chOff x="1616982" y="4998022"/>
              <a:chExt cx="743946" cy="859387"/>
            </a:xfrm>
          </p:grpSpPr>
          <p:grpSp>
            <p:nvGrpSpPr>
              <p:cNvPr id="106516" name="组合 14"/>
              <p:cNvGrpSpPr>
                <a:grpSpLocks/>
              </p:cNvGrpSpPr>
              <p:nvPr/>
            </p:nvGrpSpPr>
            <p:grpSpPr bwMode="auto">
              <a:xfrm>
                <a:off x="1616982" y="5431297"/>
                <a:ext cx="743946" cy="426112"/>
                <a:chOff x="1459367" y="2127931"/>
                <a:chExt cx="5060950" cy="2898775"/>
              </a:xfrm>
            </p:grpSpPr>
            <p:sp>
              <p:nvSpPr>
                <p:cNvPr id="106518"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06519"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06517"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106515" name="文本框 20"/>
            <p:cNvSpPr txBox="1">
              <a:spLocks noChangeArrowheads="1"/>
            </p:cNvSpPr>
            <p:nvPr/>
          </p:nvSpPr>
          <p:spPr bwMode="auto">
            <a:xfrm>
              <a:off x="2547615" y="4386309"/>
              <a:ext cx="7218610" cy="523554"/>
            </a:xfrm>
            <a:prstGeom prst="rect">
              <a:avLst/>
            </a:prstGeom>
            <a:noFill/>
            <a:ln w="9525">
              <a:noFill/>
              <a:miter lim="800000"/>
              <a:headEnd/>
              <a:tailEnd/>
            </a:ln>
          </p:spPr>
          <p:txBody>
            <a:bodyPr wrap="square">
              <a:spAutoFit/>
            </a:bodyPr>
            <a:lstStyle/>
            <a:p>
              <a:r>
                <a:rPr kumimoji="1" lang="zh-CN" altLang="en-US" sz="2800" b="1" dirty="0">
                  <a:solidFill>
                    <a:srgbClr val="0000FF"/>
                  </a:solidFill>
                  <a:latin typeface="楷体" pitchFamily="49" charset="-122"/>
                  <a:ea typeface="楷体" pitchFamily="49" charset="-122"/>
                </a:rPr>
                <a:t>明暗条纹是等间距分布，光强是不均匀的</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6513"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884363" y="4682689"/>
            <a:ext cx="8150224" cy="860425"/>
            <a:chOff x="1616982" y="5054362"/>
            <a:chExt cx="8149807" cy="859387"/>
          </a:xfrm>
        </p:grpSpPr>
        <p:grpSp>
          <p:nvGrpSpPr>
            <p:cNvPr id="106506" name="组合 26"/>
            <p:cNvGrpSpPr>
              <a:grpSpLocks/>
            </p:cNvGrpSpPr>
            <p:nvPr/>
          </p:nvGrpSpPr>
          <p:grpSpPr bwMode="auto">
            <a:xfrm>
              <a:off x="1616982" y="5054362"/>
              <a:ext cx="743946" cy="859387"/>
              <a:chOff x="1616982" y="4998022"/>
              <a:chExt cx="743946" cy="859387"/>
            </a:xfrm>
          </p:grpSpPr>
          <p:grpSp>
            <p:nvGrpSpPr>
              <p:cNvPr id="106508" name="组合 27"/>
              <p:cNvGrpSpPr>
                <a:grpSpLocks/>
              </p:cNvGrpSpPr>
              <p:nvPr/>
            </p:nvGrpSpPr>
            <p:grpSpPr bwMode="auto">
              <a:xfrm>
                <a:off x="1616982" y="5431297"/>
                <a:ext cx="743946" cy="426112"/>
                <a:chOff x="1459367" y="2127931"/>
                <a:chExt cx="5060950" cy="2898775"/>
              </a:xfrm>
            </p:grpSpPr>
            <p:sp>
              <p:nvSpPr>
                <p:cNvPr id="10651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0651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06509"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106507" name="文本框 31"/>
            <p:cNvSpPr txBox="1">
              <a:spLocks noChangeArrowheads="1"/>
            </p:cNvSpPr>
            <p:nvPr/>
          </p:nvSpPr>
          <p:spPr bwMode="auto">
            <a:xfrm>
              <a:off x="2547615" y="5225199"/>
              <a:ext cx="7219174" cy="522589"/>
            </a:xfrm>
            <a:prstGeom prst="rect">
              <a:avLst/>
            </a:prstGeom>
            <a:noFill/>
            <a:ln w="9525">
              <a:noFill/>
              <a:miter lim="800000"/>
              <a:headEnd/>
              <a:tailEnd/>
            </a:ln>
          </p:spPr>
          <p:txBody>
            <a:bodyPr wrap="square">
              <a:spAutoFit/>
            </a:bodyPr>
            <a:lstStyle/>
            <a:p>
              <a:r>
                <a:rPr kumimoji="1" lang="zh-CN" altLang="en-US" sz="2800" b="1" dirty="0">
                  <a:solidFill>
                    <a:srgbClr val="0000FF"/>
                  </a:solidFill>
                  <a:latin typeface="楷体" pitchFamily="49" charset="-122"/>
                  <a:ea typeface="楷体" pitchFamily="49" charset="-122"/>
                </a:rPr>
                <a:t>明暗条纹是不等间距分布，光强是不均匀的</a:t>
              </a:r>
            </a:p>
          </p:txBody>
        </p:sp>
      </p:grpSp>
      <p:grpSp>
        <p:nvGrpSpPr>
          <p:cNvPr id="33" name="组合 32"/>
          <p:cNvGrpSpPr>
            <a:grpSpLocks/>
          </p:cNvGrpSpPr>
          <p:nvPr/>
        </p:nvGrpSpPr>
        <p:grpSpPr bwMode="auto">
          <a:xfrm>
            <a:off x="876790" y="4690845"/>
            <a:ext cx="822325" cy="820737"/>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6505"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2006599" y="853609"/>
            <a:ext cx="8027988" cy="954107"/>
          </a:xfrm>
          <a:prstGeom prst="rect">
            <a:avLst/>
          </a:prstGeom>
          <a:noFill/>
          <a:ln w="9525">
            <a:noFill/>
            <a:miter lim="800000"/>
            <a:headEnd/>
            <a:tailEnd/>
          </a:ln>
        </p:spPr>
        <p:txBody>
          <a:bodyPr>
            <a:spAutoFit/>
          </a:bodyPr>
          <a:lstStyle/>
          <a:p>
            <a:pPr algn="just"/>
            <a:r>
              <a:rPr kumimoji="1" lang="en-US" altLang="zh-CN" sz="2800" b="1" dirty="0">
                <a:solidFill>
                  <a:srgbClr val="FF0000"/>
                </a:solidFill>
                <a:latin typeface="楷体" pitchFamily="49" charset="-122"/>
                <a:ea typeface="楷体" pitchFamily="49" charset="-122"/>
              </a:rPr>
              <a:t>0935</a:t>
            </a:r>
            <a:r>
              <a:rPr kumimoji="1" lang="zh-CN" altLang="en-US" sz="2800" b="1" dirty="0">
                <a:solidFill>
                  <a:srgbClr val="0000FF"/>
                </a:solidFill>
                <a:latin typeface="楷体" pitchFamily="49" charset="-122"/>
                <a:ea typeface="楷体" pitchFamily="49" charset="-122"/>
              </a:rPr>
              <a:t>在夫琅禾费单缝衍射实验中，下面说法正确的是</a:t>
            </a:r>
          </a:p>
        </p:txBody>
      </p:sp>
    </p:spTree>
    <p:extLst>
      <p:ext uri="{BB962C8B-B14F-4D97-AF65-F5344CB8AC3E}">
        <p14:creationId xmlns:p14="http://schemas.microsoft.com/office/powerpoint/2010/main" val="394841815"/>
      </p:ext>
    </p:extLst>
  </p:cSld>
  <p:clrMapOvr>
    <a:masterClrMapping/>
  </p:clrMapOvr>
  <mc:AlternateContent xmlns:mc="http://schemas.openxmlformats.org/markup-compatibility/2006">
    <mc:Choice xmlns:p15="http://schemas.microsoft.com/office/powerpoint/2012/main" xmlns="" Requires="p15">
      <p:transition spd="slow">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a:grpSpLocks/>
          </p:cNvGrpSpPr>
          <p:nvPr/>
        </p:nvGrpSpPr>
        <p:grpSpPr bwMode="auto">
          <a:xfrm>
            <a:off x="2619375" y="2843213"/>
            <a:ext cx="6640513" cy="2551112"/>
            <a:chOff x="2619216" y="2843804"/>
            <a:chExt cx="6641425" cy="2550759"/>
          </a:xfrm>
        </p:grpSpPr>
        <p:grpSp>
          <p:nvGrpSpPr>
            <p:cNvPr id="71711" name="组合 5"/>
            <p:cNvGrpSpPr>
              <a:grpSpLocks/>
            </p:cNvGrpSpPr>
            <p:nvPr/>
          </p:nvGrpSpPr>
          <p:grpSpPr bwMode="auto">
            <a:xfrm>
              <a:off x="2619216" y="2843804"/>
              <a:ext cx="6641425" cy="2550759"/>
              <a:chOff x="1930401" y="1699031"/>
              <a:chExt cx="8331198" cy="3331668"/>
            </a:xfrm>
          </p:grpSpPr>
          <p:sp>
            <p:nvSpPr>
              <p:cNvPr id="7" name="矩形 6"/>
              <p:cNvSpPr/>
              <p:nvPr/>
            </p:nvSpPr>
            <p:spPr>
              <a:xfrm rot="2700000">
                <a:off x="2542974" y="2288691"/>
                <a:ext cx="1208688" cy="120695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 name="直接连接符 7"/>
              <p:cNvCxnSpPr/>
              <p:nvPr/>
            </p:nvCxnSpPr>
            <p:spPr>
              <a:xfrm rot="2700000" flipH="1">
                <a:off x="2960100" y="2354169"/>
                <a:ext cx="131052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2700000">
                <a:off x="2645415" y="1682693"/>
                <a:ext cx="0" cy="1430026"/>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2700000">
                <a:off x="1928406" y="3407366"/>
                <a:ext cx="1418084"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2700000" flipV="1">
                <a:off x="4113282" y="1562198"/>
                <a:ext cx="0" cy="2744947"/>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255757" flipH="1" flipV="1">
                <a:off x="5049372" y="1999648"/>
                <a:ext cx="969949" cy="835509"/>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rot="2700000">
                <a:off x="4478886" y="2365400"/>
                <a:ext cx="1208689" cy="120695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矩形 13"/>
              <p:cNvSpPr/>
              <p:nvPr/>
            </p:nvSpPr>
            <p:spPr>
              <a:xfrm rot="2700000" flipH="1" flipV="1">
                <a:off x="8461292" y="2397535"/>
                <a:ext cx="1206616" cy="120695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5" name="直接连接符 14"/>
              <p:cNvCxnSpPr/>
              <p:nvPr/>
            </p:nvCxnSpPr>
            <p:spPr>
              <a:xfrm rot="2700000" flipV="1">
                <a:off x="7921374" y="3550418"/>
                <a:ext cx="131052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700000" flipH="1" flipV="1">
                <a:off x="9546587" y="2791867"/>
                <a:ext cx="0" cy="1430026"/>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2700000" flipH="1" flipV="1">
                <a:off x="8845510" y="2497221"/>
                <a:ext cx="1418084"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096819" y="1993429"/>
                <a:ext cx="1955830" cy="1946755"/>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255757">
                <a:off x="6160729" y="3067358"/>
                <a:ext cx="971940" cy="83550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rot="2700000" flipH="1" flipV="1">
                <a:off x="6502434" y="2342594"/>
                <a:ext cx="1208688" cy="120695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1" name="直接连接符 20"/>
              <p:cNvCxnSpPr/>
              <p:nvPr/>
            </p:nvCxnSpPr>
            <p:spPr>
              <a:xfrm rot="2700000" flipV="1">
                <a:off x="6915577" y="2368681"/>
                <a:ext cx="1290609"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255757" flipV="1">
                <a:off x="5152939" y="1852449"/>
                <a:ext cx="1878155" cy="2183103"/>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255757">
                <a:off x="4157099" y="3110895"/>
                <a:ext cx="948040" cy="81685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71733" name="文本框 27"/>
              <p:cNvSpPr txBox="1">
                <a:spLocks noChangeArrowheads="1"/>
              </p:cNvSpPr>
              <p:nvPr/>
            </p:nvSpPr>
            <p:spPr bwMode="auto">
              <a:xfrm>
                <a:off x="2841347" y="2430303"/>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壹</a:t>
                </a:r>
              </a:p>
            </p:txBody>
          </p:sp>
          <p:sp>
            <p:nvSpPr>
              <p:cNvPr id="71734" name="文本框 28"/>
              <p:cNvSpPr txBox="1">
                <a:spLocks noChangeArrowheads="1"/>
              </p:cNvSpPr>
              <p:nvPr/>
            </p:nvSpPr>
            <p:spPr bwMode="auto">
              <a:xfrm>
                <a:off x="4799034" y="2430303"/>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贰</a:t>
                </a:r>
              </a:p>
            </p:txBody>
          </p:sp>
          <p:sp>
            <p:nvSpPr>
              <p:cNvPr id="71735" name="文本框 29"/>
              <p:cNvSpPr txBox="1">
                <a:spLocks noChangeArrowheads="1"/>
              </p:cNvSpPr>
              <p:nvPr/>
            </p:nvSpPr>
            <p:spPr bwMode="auto">
              <a:xfrm>
                <a:off x="6802045" y="2459330"/>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叁</a:t>
                </a:r>
              </a:p>
            </p:txBody>
          </p:sp>
          <p:sp>
            <p:nvSpPr>
              <p:cNvPr id="71736" name="文本框 30"/>
              <p:cNvSpPr txBox="1">
                <a:spLocks noChangeArrowheads="1"/>
              </p:cNvSpPr>
              <p:nvPr/>
            </p:nvSpPr>
            <p:spPr bwMode="auto">
              <a:xfrm>
                <a:off x="8768538" y="2517386"/>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肆</a:t>
                </a:r>
              </a:p>
            </p:txBody>
          </p:sp>
          <p:sp>
            <p:nvSpPr>
              <p:cNvPr id="32" name="矩形 31"/>
              <p:cNvSpPr/>
              <p:nvPr/>
            </p:nvSpPr>
            <p:spPr>
              <a:xfrm>
                <a:off x="2081769" y="4976795"/>
                <a:ext cx="8020496" cy="53904"/>
              </a:xfrm>
              <a:prstGeom prst="rect">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71712" name="矩形 1"/>
            <p:cNvSpPr>
              <a:spLocks noChangeArrowheads="1"/>
            </p:cNvSpPr>
            <p:nvPr/>
          </p:nvSpPr>
          <p:spPr bwMode="auto">
            <a:xfrm>
              <a:off x="3257356" y="4627688"/>
              <a:ext cx="726481" cy="523220"/>
            </a:xfrm>
            <a:prstGeom prst="rect">
              <a:avLst/>
            </a:prstGeom>
            <a:noFill/>
            <a:ln w="9525">
              <a:noFill/>
              <a:miter lim="800000"/>
              <a:headEnd/>
              <a:tailEnd/>
            </a:ln>
          </p:spPr>
          <p:txBody>
            <a:bodyPr wrap="none">
              <a:spAutoFit/>
            </a:bodyPr>
            <a:lstStyle/>
            <a:p>
              <a:r>
                <a:rPr lang="en-US" altLang="zh-CN" sz="2800" b="1" dirty="0">
                  <a:solidFill>
                    <a:srgbClr val="0000FF"/>
                  </a:solidFill>
                  <a:latin typeface="楷体" pitchFamily="49" charset="-122"/>
                  <a:ea typeface="楷体" pitchFamily="49" charset="-122"/>
                  <a:cs typeface="Times New Roman" pitchFamily="18" charset="0"/>
                </a:rPr>
                <a:t>3</a:t>
              </a:r>
              <a:r>
                <a:rPr lang="zh-CN" altLang="zh-CN" sz="2800" b="1" dirty="0">
                  <a:solidFill>
                    <a:srgbClr val="0000FF"/>
                  </a:solidFill>
                  <a:latin typeface="楷体" pitchFamily="49" charset="-122"/>
                  <a:ea typeface="楷体" pitchFamily="49" charset="-122"/>
                  <a:cs typeface="Times New Roman" pitchFamily="18" charset="0"/>
                </a:rPr>
                <a:t>个</a:t>
              </a:r>
              <a:endParaRPr lang="zh-CN" altLang="en-US" sz="2800" dirty="0">
                <a:latin typeface="楷体" pitchFamily="49" charset="-122"/>
                <a:ea typeface="楷体" pitchFamily="49" charset="-122"/>
                <a:cs typeface="Times New Roman" pitchFamily="18" charset="0"/>
              </a:endParaRPr>
            </a:p>
          </p:txBody>
        </p:sp>
        <p:sp>
          <p:nvSpPr>
            <p:cNvPr id="71713" name="矩形 75"/>
            <p:cNvSpPr>
              <a:spLocks noChangeArrowheads="1"/>
            </p:cNvSpPr>
            <p:nvPr/>
          </p:nvSpPr>
          <p:spPr bwMode="auto">
            <a:xfrm>
              <a:off x="4786595" y="4681697"/>
              <a:ext cx="726481" cy="523220"/>
            </a:xfrm>
            <a:prstGeom prst="rect">
              <a:avLst/>
            </a:prstGeom>
            <a:noFill/>
            <a:ln w="9525">
              <a:noFill/>
              <a:miter lim="800000"/>
              <a:headEnd/>
              <a:tailEnd/>
            </a:ln>
          </p:spPr>
          <p:txBody>
            <a:bodyPr wrap="none">
              <a:spAutoFit/>
            </a:bodyPr>
            <a:lstStyle/>
            <a:p>
              <a:r>
                <a:rPr lang="en-US" altLang="zh-CN" sz="2800" b="1" dirty="0">
                  <a:solidFill>
                    <a:srgbClr val="0000FF"/>
                  </a:solidFill>
                  <a:latin typeface="楷体" pitchFamily="49" charset="-122"/>
                  <a:ea typeface="楷体" pitchFamily="49" charset="-122"/>
                  <a:cs typeface="Times New Roman" pitchFamily="18" charset="0"/>
                </a:rPr>
                <a:t>4</a:t>
              </a:r>
              <a:r>
                <a:rPr lang="zh-CN" altLang="zh-CN" sz="2800" b="1" dirty="0">
                  <a:solidFill>
                    <a:srgbClr val="0000FF"/>
                  </a:solidFill>
                  <a:latin typeface="楷体" pitchFamily="49" charset="-122"/>
                  <a:ea typeface="楷体" pitchFamily="49" charset="-122"/>
                  <a:cs typeface="Times New Roman" pitchFamily="18" charset="0"/>
                </a:rPr>
                <a:t>个</a:t>
              </a:r>
              <a:endParaRPr lang="zh-CN" altLang="en-US" sz="2800" dirty="0">
                <a:latin typeface="楷体" pitchFamily="49" charset="-122"/>
                <a:ea typeface="楷体" pitchFamily="49" charset="-122"/>
                <a:cs typeface="Times New Roman" pitchFamily="18" charset="0"/>
              </a:endParaRPr>
            </a:p>
          </p:txBody>
        </p:sp>
        <p:sp>
          <p:nvSpPr>
            <p:cNvPr id="71714" name="矩形 76"/>
            <p:cNvSpPr>
              <a:spLocks noChangeArrowheads="1"/>
            </p:cNvSpPr>
            <p:nvPr/>
          </p:nvSpPr>
          <p:spPr bwMode="auto">
            <a:xfrm>
              <a:off x="6418666" y="4704435"/>
              <a:ext cx="726481" cy="523220"/>
            </a:xfrm>
            <a:prstGeom prst="rect">
              <a:avLst/>
            </a:prstGeom>
            <a:noFill/>
            <a:ln w="9525">
              <a:noFill/>
              <a:miter lim="800000"/>
              <a:headEnd/>
              <a:tailEnd/>
            </a:ln>
          </p:spPr>
          <p:txBody>
            <a:bodyPr wrap="none">
              <a:spAutoFit/>
            </a:bodyPr>
            <a:lstStyle/>
            <a:p>
              <a:r>
                <a:rPr lang="en-US" altLang="zh-CN" sz="2800" b="1" dirty="0">
                  <a:solidFill>
                    <a:srgbClr val="0000FF"/>
                  </a:solidFill>
                  <a:latin typeface="楷体" pitchFamily="49" charset="-122"/>
                  <a:ea typeface="楷体" pitchFamily="49" charset="-122"/>
                  <a:cs typeface="Times New Roman" pitchFamily="18" charset="0"/>
                </a:rPr>
                <a:t>5</a:t>
              </a:r>
              <a:r>
                <a:rPr lang="zh-CN" altLang="zh-CN" sz="2800" b="1" dirty="0">
                  <a:solidFill>
                    <a:srgbClr val="0000FF"/>
                  </a:solidFill>
                  <a:latin typeface="楷体" pitchFamily="49" charset="-122"/>
                  <a:ea typeface="楷体" pitchFamily="49" charset="-122"/>
                  <a:cs typeface="Times New Roman" pitchFamily="18" charset="0"/>
                </a:rPr>
                <a:t>个</a:t>
              </a:r>
              <a:endParaRPr lang="zh-CN" altLang="en-US" sz="2800" dirty="0">
                <a:latin typeface="楷体" pitchFamily="49" charset="-122"/>
                <a:ea typeface="楷体" pitchFamily="49" charset="-122"/>
                <a:cs typeface="Times New Roman" pitchFamily="18" charset="0"/>
              </a:endParaRPr>
            </a:p>
          </p:txBody>
        </p:sp>
        <p:sp>
          <p:nvSpPr>
            <p:cNvPr id="71715" name="矩形 77"/>
            <p:cNvSpPr>
              <a:spLocks noChangeArrowheads="1"/>
            </p:cNvSpPr>
            <p:nvPr/>
          </p:nvSpPr>
          <p:spPr bwMode="auto">
            <a:xfrm>
              <a:off x="7917846" y="4672068"/>
              <a:ext cx="726481" cy="523220"/>
            </a:xfrm>
            <a:prstGeom prst="rect">
              <a:avLst/>
            </a:prstGeom>
            <a:noFill/>
            <a:ln w="9525">
              <a:noFill/>
              <a:miter lim="800000"/>
              <a:headEnd/>
              <a:tailEnd/>
            </a:ln>
          </p:spPr>
          <p:txBody>
            <a:bodyPr wrap="none">
              <a:spAutoFit/>
            </a:bodyPr>
            <a:lstStyle/>
            <a:p>
              <a:r>
                <a:rPr lang="en-US" altLang="zh-CN" sz="2800" b="1" dirty="0">
                  <a:solidFill>
                    <a:srgbClr val="0000FF"/>
                  </a:solidFill>
                  <a:latin typeface="楷体" pitchFamily="49" charset="-122"/>
                  <a:ea typeface="楷体" pitchFamily="49" charset="-122"/>
                  <a:cs typeface="Times New Roman" pitchFamily="18" charset="0"/>
                </a:rPr>
                <a:t>6</a:t>
              </a:r>
              <a:r>
                <a:rPr lang="zh-CN" altLang="zh-CN" sz="2800" b="1" dirty="0">
                  <a:solidFill>
                    <a:srgbClr val="0000FF"/>
                  </a:solidFill>
                  <a:latin typeface="楷体" pitchFamily="49" charset="-122"/>
                  <a:ea typeface="楷体" pitchFamily="49" charset="-122"/>
                  <a:cs typeface="Times New Roman" pitchFamily="18" charset="0"/>
                </a:rPr>
                <a:t>个</a:t>
              </a:r>
              <a:endParaRPr lang="zh-CN" altLang="en-US" sz="2800" dirty="0">
                <a:latin typeface="楷体" pitchFamily="49" charset="-122"/>
                <a:ea typeface="楷体" pitchFamily="49" charset="-122"/>
                <a:cs typeface="Times New Roman" pitchFamily="18" charset="0"/>
              </a:endParaRPr>
            </a:p>
          </p:txBody>
        </p:sp>
      </p:grpSp>
      <p:grpSp>
        <p:nvGrpSpPr>
          <p:cNvPr id="37" name="组合 36"/>
          <p:cNvGrpSpPr>
            <a:grpSpLocks/>
          </p:cNvGrpSpPr>
          <p:nvPr/>
        </p:nvGrpSpPr>
        <p:grpSpPr bwMode="auto">
          <a:xfrm>
            <a:off x="4722813" y="2630488"/>
            <a:ext cx="822325" cy="820737"/>
            <a:chOff x="2265529" y="2033517"/>
            <a:chExt cx="821667" cy="821667"/>
          </a:xfrm>
        </p:grpSpPr>
        <p:sp>
          <p:nvSpPr>
            <p:cNvPr id="38" name="椭圆 37"/>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1710" name="文本框 38"/>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grpSp>
        <p:nvGrpSpPr>
          <p:cNvPr id="41" name="组合 40"/>
          <p:cNvGrpSpPr>
            <a:grpSpLocks/>
          </p:cNvGrpSpPr>
          <p:nvPr/>
        </p:nvGrpSpPr>
        <p:grpSpPr bwMode="auto">
          <a:xfrm>
            <a:off x="434975" y="460375"/>
            <a:ext cx="1103313" cy="1103313"/>
            <a:chOff x="1161143" y="1538514"/>
            <a:chExt cx="1103086" cy="1103086"/>
          </a:xfrm>
        </p:grpSpPr>
        <p:sp>
          <p:nvSpPr>
            <p:cNvPr id="42" name="圆角矩形 41"/>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1708" name="文本框 42"/>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71703" name="组合 32"/>
          <p:cNvGrpSpPr>
            <a:grpSpLocks/>
          </p:cNvGrpSpPr>
          <p:nvPr/>
        </p:nvGrpSpPr>
        <p:grpSpPr bwMode="auto">
          <a:xfrm>
            <a:off x="1719263" y="582613"/>
            <a:ext cx="8848725" cy="1384300"/>
            <a:chOff x="772016" y="664809"/>
            <a:chExt cx="8847606" cy="1384995"/>
          </a:xfrm>
        </p:grpSpPr>
        <p:sp>
          <p:nvSpPr>
            <p:cNvPr id="34" name="任意多边形 33"/>
            <p:cNvSpPr/>
            <p:nvPr/>
          </p:nvSpPr>
          <p:spPr>
            <a:xfrm>
              <a:off x="772016" y="748988"/>
              <a:ext cx="161905" cy="370074"/>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mc:AlternateContent xmlns:mc="http://schemas.openxmlformats.org/markup-compatibility/2006" xmlns:a14="http://schemas.microsoft.com/office/drawing/2010/main">
          <mc:Choice Requires="a14">
            <p:sp>
              <p:nvSpPr>
                <p:cNvPr id="71705" name="文本框 34"/>
                <p:cNvSpPr txBox="1">
                  <a:spLocks noChangeArrowheads="1"/>
                </p:cNvSpPr>
                <p:nvPr/>
              </p:nvSpPr>
              <p:spPr bwMode="auto">
                <a:xfrm>
                  <a:off x="852724" y="664809"/>
                  <a:ext cx="8766898" cy="1384995"/>
                </a:xfrm>
                <a:prstGeom prst="rect">
                  <a:avLst/>
                </a:prstGeom>
                <a:noFill/>
                <a:ln w="9525">
                  <a:noFill/>
                  <a:miter lim="800000"/>
                  <a:headEnd/>
                  <a:tailEnd/>
                </a:ln>
              </p:spPr>
              <p:txBody>
                <a:bodyPr>
                  <a:spAutoFit/>
                </a:bodyPr>
                <a:lstStyle/>
                <a:p>
                  <a:pPr algn="just"/>
                  <a:r>
                    <a:rPr kumimoji="1" lang="en-US" altLang="zh-CN" sz="2800" b="1" dirty="0">
                      <a:solidFill>
                        <a:srgbClr val="FF0000"/>
                      </a:solidFill>
                      <a:latin typeface="楷体" pitchFamily="49" charset="-122"/>
                      <a:ea typeface="楷体" pitchFamily="49" charset="-122"/>
                    </a:rPr>
                    <a:t>0936</a:t>
                  </a:r>
                  <a:r>
                    <a:rPr lang="zh-CN" altLang="en-US" sz="2800" b="1" dirty="0">
                      <a:solidFill>
                        <a:srgbClr val="0000FF"/>
                      </a:solidFill>
                      <a:latin typeface="楷体" pitchFamily="49" charset="-122"/>
                      <a:ea typeface="楷体" pitchFamily="49" charset="-122"/>
                    </a:rPr>
                    <a:t>用平行单色光垂直照射在单缝上产生夫琅禾费衍射。若屏上点</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a14:m>
                  <a:r>
                    <a:rPr lang="zh-CN" altLang="en-US" sz="2800" b="1" dirty="0">
                      <a:solidFill>
                        <a:srgbClr val="0000FF"/>
                      </a:solidFill>
                      <a:latin typeface="楷体" pitchFamily="49" charset="-122"/>
                      <a:ea typeface="楷体" pitchFamily="49" charset="-122"/>
                    </a:rPr>
                    <a:t>处为第二级暗纹，则相应的单缝波振面可分成的半波带数目为</a:t>
                  </a:r>
                </a:p>
              </p:txBody>
            </p:sp>
          </mc:Choice>
          <mc:Fallback xmlns="">
            <p:sp>
              <p:nvSpPr>
                <p:cNvPr id="71705" name="文本框 34"/>
                <p:cNvSpPr txBox="1">
                  <a:spLocks noRot="1" noChangeAspect="1" noMove="1" noResize="1" noEditPoints="1" noAdjustHandles="1" noChangeArrowheads="1" noChangeShapeType="1" noTextEdit="1"/>
                </p:cNvSpPr>
                <p:nvPr/>
              </p:nvSpPr>
              <p:spPr bwMode="auto">
                <a:xfrm>
                  <a:off x="852724" y="664809"/>
                  <a:ext cx="8766898" cy="1384995"/>
                </a:xfrm>
                <a:prstGeom prst="rect">
                  <a:avLst/>
                </a:prstGeom>
                <a:blipFill>
                  <a:blip r:embed="rId2"/>
                  <a:stretch>
                    <a:fillRect l="-1390" t="-4846" r="-5420" b="-11454"/>
                  </a:stretch>
                </a:blipFill>
                <a:ln w="9525">
                  <a:noFill/>
                  <a:miter lim="800000"/>
                  <a:headEnd/>
                  <a:tailEnd/>
                </a:ln>
              </p:spPr>
              <p:txBody>
                <a:bodyPr/>
                <a:lstStyle/>
                <a:p>
                  <a:r>
                    <a:rPr lang="zh-CN" altLang="en-US">
                      <a:noFill/>
                    </a:rPr>
                    <a:t> </a:t>
                  </a:r>
                </a:p>
              </p:txBody>
            </p:sp>
          </mc:Fallback>
        </mc:AlternateContent>
        <p:sp>
          <p:nvSpPr>
            <p:cNvPr id="36" name="任意多边形 35"/>
            <p:cNvSpPr/>
            <p:nvPr/>
          </p:nvSpPr>
          <p:spPr>
            <a:xfrm flipH="1">
              <a:off x="3794761" y="1616198"/>
              <a:ext cx="136508" cy="357367"/>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Tree>
    <p:extLst>
      <p:ext uri="{BB962C8B-B14F-4D97-AF65-F5344CB8AC3E}">
        <p14:creationId xmlns:p14="http://schemas.microsoft.com/office/powerpoint/2010/main" val="3489108626"/>
      </p:ext>
    </p:extLst>
  </p:cSld>
  <p:clrMapOvr>
    <a:masterClrMapping/>
  </p:clrMapOvr>
  <mc:AlternateContent xmlns:mc="http://schemas.openxmlformats.org/markup-compatibility/2006">
    <mc:Choice xmlns:p15="http://schemas.microsoft.com/office/powerpoint/2012/main" xmlns="" Requires="p15">
      <p:transition spd="slow">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750"/>
                                        <p:tgtEl>
                                          <p:spTgt spid="41"/>
                                        </p:tgtEl>
                                      </p:cBhvr>
                                    </p:animEffect>
                                    <p:anim calcmode="lin" valueType="num">
                                      <p:cBhvr>
                                        <p:cTn id="8" dur="750" fill="hold"/>
                                        <p:tgtEl>
                                          <p:spTgt spid="41"/>
                                        </p:tgtEl>
                                        <p:attrNameLst>
                                          <p:attrName>ppt_x</p:attrName>
                                        </p:attrNameLst>
                                      </p:cBhvr>
                                      <p:tavLst>
                                        <p:tav tm="0">
                                          <p:val>
                                            <p:strVal val="#ppt_x"/>
                                          </p:val>
                                        </p:tav>
                                        <p:tav tm="100000">
                                          <p:val>
                                            <p:strVal val="#ppt_x"/>
                                          </p:val>
                                        </p:tav>
                                      </p:tavLst>
                                    </p:anim>
                                    <p:anim calcmode="lin" valueType="num">
                                      <p:cBhvr>
                                        <p:cTn id="9" dur="75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71703"/>
                                        </p:tgtEl>
                                        <p:attrNameLst>
                                          <p:attrName>style.visibility</p:attrName>
                                        </p:attrNameLst>
                                      </p:cBhvr>
                                      <p:to>
                                        <p:strVal val="visible"/>
                                      </p:to>
                                    </p:set>
                                    <p:animEffect transition="in" filter="wipe(left)">
                                      <p:cBhvr>
                                        <p:cTn id="13" dur="500"/>
                                        <p:tgtEl>
                                          <p:spTgt spid="71703"/>
                                        </p:tgtEl>
                                      </p:cBhvr>
                                    </p:animEffect>
                                  </p:childTnLst>
                                </p:cTn>
                              </p:par>
                            </p:childTnLst>
                          </p:cTn>
                        </p:par>
                        <p:par>
                          <p:cTn id="14" fill="hold">
                            <p:stCondLst>
                              <p:cond delay="1250"/>
                            </p:stCondLst>
                            <p:childTnLst>
                              <p:par>
                                <p:cTn id="15" presetID="22" presetClass="entr" presetSubtype="1"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3055"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3" name="组合 32"/>
          <p:cNvGrpSpPr>
            <a:grpSpLocks/>
          </p:cNvGrpSpPr>
          <p:nvPr/>
        </p:nvGrpSpPr>
        <p:grpSpPr bwMode="auto">
          <a:xfrm>
            <a:off x="982663" y="3949482"/>
            <a:ext cx="822325" cy="820738"/>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3053"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mc:AlternateContent xmlns:mc="http://schemas.openxmlformats.org/markup-compatibility/2006" xmlns:a14="http://schemas.microsoft.com/office/drawing/2010/main">
        <mc:Choice Requires="a14">
          <p:sp>
            <p:nvSpPr>
              <p:cNvPr id="83051" name="文本框 24"/>
              <p:cNvSpPr txBox="1">
                <a:spLocks noChangeArrowheads="1"/>
              </p:cNvSpPr>
              <p:nvPr/>
            </p:nvSpPr>
            <p:spPr bwMode="auto">
              <a:xfrm>
                <a:off x="1992313" y="517525"/>
                <a:ext cx="8188325" cy="1384995"/>
              </a:xfrm>
              <a:prstGeom prst="rect">
                <a:avLst/>
              </a:prstGeom>
              <a:noFill/>
              <a:ln w="9525">
                <a:noFill/>
                <a:miter lim="800000"/>
                <a:headEnd/>
                <a:tailEnd/>
              </a:ln>
            </p:spPr>
            <p:txBody>
              <a:bodyPr>
                <a:spAutoFit/>
              </a:bodyPr>
              <a:lstStyle/>
              <a:p>
                <a:pPr algn="just"/>
                <a:r>
                  <a:rPr kumimoji="1" lang="en-US" altLang="zh-CN" sz="2800" b="1" dirty="0">
                    <a:solidFill>
                      <a:srgbClr val="FF0000"/>
                    </a:solidFill>
                    <a:latin typeface="楷体" pitchFamily="49" charset="-122"/>
                    <a:ea typeface="楷体" pitchFamily="49" charset="-122"/>
                  </a:rPr>
                  <a:t>0937</a:t>
                </a:r>
                <a:r>
                  <a:rPr kumimoji="1" lang="zh-CN" altLang="en-US" sz="2800" b="1" dirty="0">
                    <a:solidFill>
                      <a:srgbClr val="0000FF"/>
                    </a:solidFill>
                    <a:latin typeface="楷体" pitchFamily="49" charset="-122"/>
                    <a:ea typeface="楷体" pitchFamily="49" charset="-122"/>
                  </a:rPr>
                  <a:t>如果单缝夫琅和费衍射的第一级暗纹发生在衍射角为</a:t>
                </a:r>
                <a14:m>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𝜃</m:t>
                    </m:r>
                    <m:r>
                      <a:rPr lang="en-US" altLang="zh-CN" sz="2800" b="0" i="0" smtClean="0">
                        <a:solidFill>
                          <a:srgbClr val="0000FF"/>
                        </a:solidFill>
                        <a:latin typeface="Cambria Math" panose="02040503050406030204" pitchFamily="18" charset="0"/>
                        <a:ea typeface="Cambria Math" panose="02040503050406030204" pitchFamily="18" charset="0"/>
                      </a:rPr>
                      <m:t>=30</m:t>
                    </m:r>
                    <m:r>
                      <a:rPr lang="en-US" altLang="zh-CN" sz="2800" b="0" i="1" smtClean="0">
                        <a:solidFill>
                          <a:srgbClr val="0000FF"/>
                        </a:solidFill>
                        <a:latin typeface="Cambria Math" panose="02040503050406030204" pitchFamily="18" charset="0"/>
                        <a:ea typeface="Cambria Math" panose="02040503050406030204" pitchFamily="18" charset="0"/>
                      </a:rPr>
                      <m:t>°</m:t>
                    </m:r>
                  </m:oMath>
                </a14:m>
                <a:r>
                  <a:rPr kumimoji="1" lang="zh-CN" altLang="en-US" sz="2800" b="1" dirty="0">
                    <a:solidFill>
                      <a:srgbClr val="0000FF"/>
                    </a:solidFill>
                    <a:latin typeface="楷体" pitchFamily="49" charset="-122"/>
                    <a:ea typeface="楷体" pitchFamily="49" charset="-122"/>
                  </a:rPr>
                  <a:t>的方位上．所用单色光波长为</a:t>
                </a:r>
                <a14:m>
                  <m:oMath xmlns:m="http://schemas.openxmlformats.org/officeDocument/2006/math">
                    <m:r>
                      <a:rPr lang="zh-CN" altLang="en-US" sz="2800" b="0" i="1" smtClean="0">
                        <a:solidFill>
                          <a:srgbClr val="0000FF"/>
                        </a:solidFill>
                        <a:latin typeface="Cambria Math" panose="02040503050406030204" pitchFamily="18" charset="0"/>
                        <a:ea typeface="Cambria Math" panose="02040503050406030204" pitchFamily="18" charset="0"/>
                      </a:rPr>
                      <m:t>𝜆</m:t>
                    </m:r>
                    <m:r>
                      <a:rPr lang="en-US" altLang="zh-CN" sz="2800" b="0" i="1" smtClean="0">
                        <a:solidFill>
                          <a:srgbClr val="0000FF"/>
                        </a:solidFill>
                        <a:latin typeface="Cambria Math" panose="02040503050406030204" pitchFamily="18" charset="0"/>
                        <a:ea typeface="Cambria Math" panose="02040503050406030204" pitchFamily="18" charset="0"/>
                      </a:rPr>
                      <m:t>=500</m:t>
                    </m:r>
                    <m:r>
                      <a:rPr lang="en-US" altLang="zh-CN" sz="2800" b="0" i="1" smtClean="0">
                        <a:solidFill>
                          <a:srgbClr val="0000FF"/>
                        </a:solidFill>
                        <a:latin typeface="Cambria Math" panose="02040503050406030204" pitchFamily="18" charset="0"/>
                        <a:ea typeface="Cambria Math" panose="02040503050406030204" pitchFamily="18" charset="0"/>
                      </a:rPr>
                      <m:t>𝑛𝑚</m:t>
                    </m:r>
                  </m:oMath>
                </a14:m>
                <a:r>
                  <a:rPr kumimoji="1" lang="zh-CN" altLang="en-US" sz="2800" b="1" dirty="0">
                    <a:solidFill>
                      <a:srgbClr val="0000FF"/>
                    </a:solidFill>
                    <a:latin typeface="楷体" pitchFamily="49" charset="-122"/>
                    <a:ea typeface="楷体" pitchFamily="49" charset="-122"/>
                  </a:rPr>
                  <a:t>，则单缝宽度为</a:t>
                </a:r>
              </a:p>
            </p:txBody>
          </p:sp>
        </mc:Choice>
        <mc:Fallback xmlns="">
          <p:sp>
            <p:nvSpPr>
              <p:cNvPr id="83051" name="文本框 24"/>
              <p:cNvSpPr txBox="1">
                <a:spLocks noRot="1" noChangeAspect="1" noMove="1" noResize="1" noEditPoints="1" noAdjustHandles="1" noChangeArrowheads="1" noChangeShapeType="1" noTextEdit="1"/>
              </p:cNvSpPr>
              <p:nvPr/>
            </p:nvSpPr>
            <p:spPr bwMode="auto">
              <a:xfrm>
                <a:off x="1992313" y="517525"/>
                <a:ext cx="8188325" cy="1384995"/>
              </a:xfrm>
              <a:prstGeom prst="rect">
                <a:avLst/>
              </a:prstGeom>
              <a:blipFill>
                <a:blip r:embed="rId2"/>
                <a:stretch>
                  <a:fillRect l="-1564" t="-4846" r="-1489" b="-10573"/>
                </a:stretch>
              </a:blipFill>
              <a:ln w="9525">
                <a:noFill/>
                <a:miter lim="800000"/>
                <a:headEnd/>
                <a:tailEnd/>
              </a:ln>
            </p:spPr>
            <p:txBody>
              <a:bodyPr/>
              <a:lstStyle/>
              <a:p>
                <a:r>
                  <a:rPr lang="zh-CN" altLang="en-US">
                    <a:noFill/>
                  </a:rPr>
                  <a:t> </a:t>
                </a:r>
              </a:p>
            </p:txBody>
          </p:sp>
        </mc:Fallback>
      </mc:AlternateContent>
      <p:grpSp>
        <p:nvGrpSpPr>
          <p:cNvPr id="4" name="组合 3"/>
          <p:cNvGrpSpPr/>
          <p:nvPr/>
        </p:nvGrpSpPr>
        <p:grpSpPr>
          <a:xfrm>
            <a:off x="1884364" y="3875912"/>
            <a:ext cx="3098747" cy="858838"/>
            <a:chOff x="1884364" y="3765550"/>
            <a:chExt cx="3098747" cy="858838"/>
          </a:xfrm>
        </p:grpSpPr>
        <p:grpSp>
          <p:nvGrpSpPr>
            <p:cNvPr id="83036" name="组合 13"/>
            <p:cNvGrpSpPr>
              <a:grpSpLocks/>
            </p:cNvGrpSpPr>
            <p:nvPr/>
          </p:nvGrpSpPr>
          <p:grpSpPr bwMode="auto">
            <a:xfrm>
              <a:off x="1884364" y="3765550"/>
              <a:ext cx="744198" cy="858838"/>
              <a:chOff x="1616982" y="4998022"/>
              <a:chExt cx="743946" cy="859387"/>
            </a:xfrm>
          </p:grpSpPr>
          <p:grpSp>
            <p:nvGrpSpPr>
              <p:cNvPr id="83037" name="组合 14"/>
              <p:cNvGrpSpPr>
                <a:grpSpLocks/>
              </p:cNvGrpSpPr>
              <p:nvPr/>
            </p:nvGrpSpPr>
            <p:grpSpPr bwMode="auto">
              <a:xfrm>
                <a:off x="1616982" y="5431297"/>
                <a:ext cx="743946" cy="426112"/>
                <a:chOff x="1459367" y="2127931"/>
                <a:chExt cx="5060950" cy="2898775"/>
              </a:xfrm>
            </p:grpSpPr>
            <p:sp>
              <p:nvSpPr>
                <p:cNvPr id="83039"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3040"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3038"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mc:AlternateContent xmlns:mc="http://schemas.openxmlformats.org/markup-compatibility/2006" xmlns:a14="http://schemas.microsoft.com/office/drawing/2010/main">
          <mc:Choice Requires="a14">
            <p:sp>
              <p:nvSpPr>
                <p:cNvPr id="41" name="矩形 40"/>
                <p:cNvSpPr/>
                <p:nvPr/>
              </p:nvSpPr>
              <p:spPr>
                <a:xfrm>
                  <a:off x="2748781" y="3940474"/>
                  <a:ext cx="22343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1.0</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6</m:t>
                            </m:r>
                          </m:sup>
                        </m:sSup>
                        <m:r>
                          <a:rPr lang="en-US" altLang="zh-CN" sz="2800" b="0" i="1" smtClean="0">
                            <a:solidFill>
                              <a:srgbClr val="0000FF"/>
                            </a:solidFill>
                            <a:latin typeface="Cambria Math" panose="02040503050406030204" pitchFamily="18" charset="0"/>
                            <a:ea typeface="Cambria Math" panose="02040503050406030204" pitchFamily="18" charset="0"/>
                          </a:rPr>
                          <m:t>𝑚</m:t>
                        </m:r>
                      </m:oMath>
                    </m:oMathPara>
                  </a14:m>
                  <a:endParaRPr lang="zh-CN" altLang="en-US" sz="2800" i="1" dirty="0">
                    <a:solidFill>
                      <a:srgbClr val="0000FF"/>
                    </a:solidFill>
                  </a:endParaRPr>
                </a:p>
              </p:txBody>
            </p:sp>
          </mc:Choice>
          <mc:Fallback xmlns="">
            <p:sp>
              <p:nvSpPr>
                <p:cNvPr id="41" name="矩形 40"/>
                <p:cNvSpPr>
                  <a:spLocks noRot="1" noChangeAspect="1" noMove="1" noResize="1" noEditPoints="1" noAdjustHandles="1" noChangeArrowheads="1" noChangeShapeType="1" noTextEdit="1"/>
                </p:cNvSpPr>
                <p:nvPr/>
              </p:nvSpPr>
              <p:spPr>
                <a:xfrm>
                  <a:off x="2748781" y="3940474"/>
                  <a:ext cx="2234330" cy="523220"/>
                </a:xfrm>
                <a:prstGeom prst="rect">
                  <a:avLst/>
                </a:prstGeom>
                <a:blipFill>
                  <a:blip r:embed="rId3"/>
                  <a:stretch>
                    <a:fillRect/>
                  </a:stretch>
                </a:blipFill>
              </p:spPr>
              <p:txBody>
                <a:bodyPr/>
                <a:lstStyle/>
                <a:p>
                  <a:r>
                    <a:rPr lang="zh-CN" altLang="en-US">
                      <a:noFill/>
                    </a:rPr>
                    <a:t> </a:t>
                  </a:r>
                </a:p>
              </p:txBody>
            </p:sp>
          </mc:Fallback>
        </mc:AlternateContent>
      </p:grpSp>
      <p:grpSp>
        <p:nvGrpSpPr>
          <p:cNvPr id="2" name="组合 1"/>
          <p:cNvGrpSpPr/>
          <p:nvPr/>
        </p:nvGrpSpPr>
        <p:grpSpPr>
          <a:xfrm>
            <a:off x="1884363" y="2133600"/>
            <a:ext cx="3098748" cy="860425"/>
            <a:chOff x="1884363" y="2133600"/>
            <a:chExt cx="3098748" cy="860425"/>
          </a:xfrm>
        </p:grpSpPr>
        <p:grpSp>
          <p:nvGrpSpPr>
            <p:cNvPr id="83046" name="组合 3"/>
            <p:cNvGrpSpPr>
              <a:grpSpLocks/>
            </p:cNvGrpSpPr>
            <p:nvPr/>
          </p:nvGrpSpPr>
          <p:grpSpPr bwMode="auto">
            <a:xfrm>
              <a:off x="1884363" y="2133600"/>
              <a:ext cx="744243" cy="860425"/>
              <a:chOff x="1616982" y="1979050"/>
              <a:chExt cx="743946" cy="859387"/>
            </a:xfrm>
          </p:grpSpPr>
          <p:grpSp>
            <p:nvGrpSpPr>
              <p:cNvPr id="83047" name="组合 4"/>
              <p:cNvGrpSpPr>
                <a:grpSpLocks/>
              </p:cNvGrpSpPr>
              <p:nvPr/>
            </p:nvGrpSpPr>
            <p:grpSpPr bwMode="auto">
              <a:xfrm>
                <a:off x="1616982" y="2412325"/>
                <a:ext cx="743946" cy="426112"/>
                <a:chOff x="1459367" y="2127931"/>
                <a:chExt cx="5060950" cy="2898775"/>
              </a:xfrm>
            </p:grpSpPr>
            <p:sp>
              <p:nvSpPr>
                <p:cNvPr id="83049"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3050"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3048"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mc:AlternateContent xmlns:mc="http://schemas.openxmlformats.org/markup-compatibility/2006" xmlns:a14="http://schemas.microsoft.com/office/drawing/2010/main">
          <mc:Choice Requires="a14">
            <p:sp>
              <p:nvSpPr>
                <p:cNvPr id="42" name="矩形 41"/>
                <p:cNvSpPr/>
                <p:nvPr/>
              </p:nvSpPr>
              <p:spPr>
                <a:xfrm>
                  <a:off x="2748781" y="2303682"/>
                  <a:ext cx="22343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2.5</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7</m:t>
                            </m:r>
                          </m:sup>
                        </m:sSup>
                        <m:r>
                          <a:rPr lang="en-US" altLang="zh-CN" sz="2800" b="0" i="1" smtClean="0">
                            <a:solidFill>
                              <a:srgbClr val="0000FF"/>
                            </a:solidFill>
                            <a:latin typeface="Cambria Math" panose="02040503050406030204" pitchFamily="18" charset="0"/>
                            <a:ea typeface="Cambria Math" panose="02040503050406030204" pitchFamily="18" charset="0"/>
                          </a:rPr>
                          <m:t>𝑚</m:t>
                        </m:r>
                      </m:oMath>
                    </m:oMathPara>
                  </a14:m>
                  <a:endParaRPr lang="zh-CN" altLang="en-US" sz="2800" i="1" dirty="0">
                    <a:solidFill>
                      <a:srgbClr val="0000FF"/>
                    </a:solidFill>
                  </a:endParaRPr>
                </a:p>
              </p:txBody>
            </p:sp>
          </mc:Choice>
          <mc:Fallback xmlns="">
            <p:sp>
              <p:nvSpPr>
                <p:cNvPr id="42" name="矩形 41"/>
                <p:cNvSpPr>
                  <a:spLocks noRot="1" noChangeAspect="1" noMove="1" noResize="1" noEditPoints="1" noAdjustHandles="1" noChangeArrowheads="1" noChangeShapeType="1" noTextEdit="1"/>
                </p:cNvSpPr>
                <p:nvPr/>
              </p:nvSpPr>
              <p:spPr>
                <a:xfrm>
                  <a:off x="2748781" y="2303682"/>
                  <a:ext cx="2234330" cy="523220"/>
                </a:xfrm>
                <a:prstGeom prst="rect">
                  <a:avLst/>
                </a:prstGeom>
                <a:blipFill>
                  <a:blip r:embed="rId4"/>
                  <a:stretch>
                    <a:fillRect/>
                  </a:stretch>
                </a:blipFill>
              </p:spPr>
              <p:txBody>
                <a:bodyPr/>
                <a:lstStyle/>
                <a:p>
                  <a:r>
                    <a:rPr lang="zh-CN" altLang="en-US">
                      <a:noFill/>
                    </a:rPr>
                    <a:t> </a:t>
                  </a:r>
                </a:p>
              </p:txBody>
            </p:sp>
          </mc:Fallback>
        </mc:AlternateContent>
      </p:grpSp>
      <p:grpSp>
        <p:nvGrpSpPr>
          <p:cNvPr id="3" name="组合 2"/>
          <p:cNvGrpSpPr/>
          <p:nvPr/>
        </p:nvGrpSpPr>
        <p:grpSpPr>
          <a:xfrm>
            <a:off x="1884364" y="3026600"/>
            <a:ext cx="3098747" cy="858837"/>
            <a:chOff x="1884364" y="2916238"/>
            <a:chExt cx="3098747" cy="858837"/>
          </a:xfrm>
        </p:grpSpPr>
        <p:grpSp>
          <p:nvGrpSpPr>
            <p:cNvPr id="83041" name="组合 8"/>
            <p:cNvGrpSpPr>
              <a:grpSpLocks/>
            </p:cNvGrpSpPr>
            <p:nvPr/>
          </p:nvGrpSpPr>
          <p:grpSpPr bwMode="auto">
            <a:xfrm>
              <a:off x="1884364" y="2916238"/>
              <a:ext cx="744198" cy="858837"/>
              <a:chOff x="1616982" y="3488536"/>
              <a:chExt cx="743946" cy="859387"/>
            </a:xfrm>
          </p:grpSpPr>
          <p:grpSp>
            <p:nvGrpSpPr>
              <p:cNvPr id="83042" name="组合 9"/>
              <p:cNvGrpSpPr>
                <a:grpSpLocks/>
              </p:cNvGrpSpPr>
              <p:nvPr/>
            </p:nvGrpSpPr>
            <p:grpSpPr bwMode="auto">
              <a:xfrm>
                <a:off x="1616982" y="3921811"/>
                <a:ext cx="743946" cy="426112"/>
                <a:chOff x="1459367" y="2127931"/>
                <a:chExt cx="5060950" cy="2898775"/>
              </a:xfrm>
            </p:grpSpPr>
            <p:sp>
              <p:nvSpPr>
                <p:cNvPr id="8304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304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3043"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dirty="0">
                    <a:latin typeface="华文行楷" pitchFamily="2" charset="-122"/>
                    <a:ea typeface="华文行楷" pitchFamily="2" charset="-122"/>
                  </a:rPr>
                  <a:t>贰</a:t>
                </a:r>
              </a:p>
            </p:txBody>
          </p:sp>
        </p:grpSp>
        <mc:AlternateContent xmlns:mc="http://schemas.openxmlformats.org/markup-compatibility/2006" xmlns:a14="http://schemas.microsoft.com/office/drawing/2010/main">
          <mc:Choice Requires="a14">
            <p:sp>
              <p:nvSpPr>
                <p:cNvPr id="43" name="矩形 42"/>
                <p:cNvSpPr/>
                <p:nvPr/>
              </p:nvSpPr>
              <p:spPr>
                <a:xfrm>
                  <a:off x="2748781" y="3089322"/>
                  <a:ext cx="2234330" cy="5280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2.5</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5</m:t>
                            </m:r>
                          </m:sup>
                        </m:sSup>
                        <m:r>
                          <a:rPr lang="en-US" altLang="zh-CN" sz="2800" b="0" i="1" smtClean="0">
                            <a:solidFill>
                              <a:srgbClr val="0000FF"/>
                            </a:solidFill>
                            <a:latin typeface="Cambria Math" panose="02040503050406030204" pitchFamily="18" charset="0"/>
                            <a:ea typeface="Cambria Math" panose="02040503050406030204" pitchFamily="18" charset="0"/>
                          </a:rPr>
                          <m:t>𝑚</m:t>
                        </m:r>
                      </m:oMath>
                    </m:oMathPara>
                  </a14:m>
                  <a:endParaRPr lang="zh-CN" altLang="en-US" sz="2800" i="1" dirty="0">
                    <a:solidFill>
                      <a:srgbClr val="0000FF"/>
                    </a:solidFill>
                  </a:endParaRPr>
                </a:p>
              </p:txBody>
            </p:sp>
          </mc:Choice>
          <mc:Fallback xmlns="">
            <p:sp>
              <p:nvSpPr>
                <p:cNvPr id="43" name="矩形 42"/>
                <p:cNvSpPr>
                  <a:spLocks noRot="1" noChangeAspect="1" noMove="1" noResize="1" noEditPoints="1" noAdjustHandles="1" noChangeArrowheads="1" noChangeShapeType="1" noTextEdit="1"/>
                </p:cNvSpPr>
                <p:nvPr/>
              </p:nvSpPr>
              <p:spPr>
                <a:xfrm>
                  <a:off x="2748781" y="3089322"/>
                  <a:ext cx="2234330" cy="528093"/>
                </a:xfrm>
                <a:prstGeom prst="rect">
                  <a:avLst/>
                </a:prstGeom>
                <a:blipFill>
                  <a:blip r:embed="rId5"/>
                  <a:stretch>
                    <a:fillRect/>
                  </a:stretch>
                </a:blipFill>
              </p:spPr>
              <p:txBody>
                <a:bodyPr/>
                <a:lstStyle/>
                <a:p>
                  <a:r>
                    <a:rPr lang="zh-CN" altLang="en-US">
                      <a:noFill/>
                    </a:rPr>
                    <a:t> </a:t>
                  </a:r>
                </a:p>
              </p:txBody>
            </p:sp>
          </mc:Fallback>
        </mc:AlternateContent>
      </p:grpSp>
      <p:grpSp>
        <p:nvGrpSpPr>
          <p:cNvPr id="5" name="组合 4"/>
          <p:cNvGrpSpPr/>
          <p:nvPr/>
        </p:nvGrpSpPr>
        <p:grpSpPr>
          <a:xfrm>
            <a:off x="1884364" y="4729987"/>
            <a:ext cx="3098747" cy="860425"/>
            <a:chOff x="1884364" y="4619625"/>
            <a:chExt cx="3098747" cy="860425"/>
          </a:xfrm>
        </p:grpSpPr>
        <p:grpSp>
          <p:nvGrpSpPr>
            <p:cNvPr id="83031" name="组合 26"/>
            <p:cNvGrpSpPr>
              <a:grpSpLocks/>
            </p:cNvGrpSpPr>
            <p:nvPr/>
          </p:nvGrpSpPr>
          <p:grpSpPr bwMode="auto">
            <a:xfrm>
              <a:off x="1884364" y="4619625"/>
              <a:ext cx="744282" cy="860425"/>
              <a:chOff x="1616982" y="4998022"/>
              <a:chExt cx="743946" cy="859387"/>
            </a:xfrm>
          </p:grpSpPr>
          <p:grpSp>
            <p:nvGrpSpPr>
              <p:cNvPr id="83032" name="组合 27"/>
              <p:cNvGrpSpPr>
                <a:grpSpLocks/>
              </p:cNvGrpSpPr>
              <p:nvPr/>
            </p:nvGrpSpPr>
            <p:grpSpPr bwMode="auto">
              <a:xfrm>
                <a:off x="1616982" y="5431297"/>
                <a:ext cx="743946" cy="426112"/>
                <a:chOff x="1459367" y="2127931"/>
                <a:chExt cx="5060950" cy="2898775"/>
              </a:xfrm>
            </p:grpSpPr>
            <p:sp>
              <p:nvSpPr>
                <p:cNvPr id="8303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303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3033"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mc:AlternateContent xmlns:mc="http://schemas.openxmlformats.org/markup-compatibility/2006" xmlns:a14="http://schemas.microsoft.com/office/drawing/2010/main">
          <mc:Choice Requires="a14">
            <p:sp>
              <p:nvSpPr>
                <p:cNvPr id="44" name="矩形 43"/>
                <p:cNvSpPr/>
                <p:nvPr/>
              </p:nvSpPr>
              <p:spPr>
                <a:xfrm>
                  <a:off x="2748781" y="4786753"/>
                  <a:ext cx="2234330" cy="5280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1.0</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5</m:t>
                            </m:r>
                          </m:sup>
                        </m:sSup>
                        <m:r>
                          <a:rPr lang="en-US" altLang="zh-CN" sz="2800" b="0" i="1" smtClean="0">
                            <a:solidFill>
                              <a:srgbClr val="0000FF"/>
                            </a:solidFill>
                            <a:latin typeface="Cambria Math" panose="02040503050406030204" pitchFamily="18" charset="0"/>
                            <a:ea typeface="Cambria Math" panose="02040503050406030204" pitchFamily="18" charset="0"/>
                          </a:rPr>
                          <m:t>𝑚</m:t>
                        </m:r>
                      </m:oMath>
                    </m:oMathPara>
                  </a14:m>
                  <a:endParaRPr lang="zh-CN" altLang="en-US" sz="2800" i="1" dirty="0">
                    <a:solidFill>
                      <a:srgbClr val="0000FF"/>
                    </a:solidFill>
                  </a:endParaRPr>
                </a:p>
              </p:txBody>
            </p:sp>
          </mc:Choice>
          <mc:Fallback xmlns="">
            <p:sp>
              <p:nvSpPr>
                <p:cNvPr id="44" name="矩形 43"/>
                <p:cNvSpPr>
                  <a:spLocks noRot="1" noChangeAspect="1" noMove="1" noResize="1" noEditPoints="1" noAdjustHandles="1" noChangeArrowheads="1" noChangeShapeType="1" noTextEdit="1"/>
                </p:cNvSpPr>
                <p:nvPr/>
              </p:nvSpPr>
              <p:spPr>
                <a:xfrm>
                  <a:off x="2748781" y="4786753"/>
                  <a:ext cx="2234330" cy="528093"/>
                </a:xfrm>
                <a:prstGeom prst="rect">
                  <a:avLst/>
                </a:prstGeom>
                <a:blipFill>
                  <a:blip r:embed="rId6"/>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382652156"/>
      </p:ext>
    </p:extLst>
  </p:cSld>
  <p:clrMapOvr>
    <a:masterClrMapping/>
  </p:clrMapOvr>
  <mc:AlternateContent xmlns:mc="http://schemas.openxmlformats.org/markup-compatibility/2006">
    <mc:Choice xmlns:p15="http://schemas.microsoft.com/office/powerpoint/2012/main" xmlns="" Requires="p15">
      <p:transition spd="slow">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83051"/>
                                        </p:tgtEl>
                                        <p:attrNameLst>
                                          <p:attrName>style.visibility</p:attrName>
                                        </p:attrNameLst>
                                      </p:cBhvr>
                                      <p:to>
                                        <p:strVal val="visible"/>
                                      </p:to>
                                    </p:set>
                                    <p:animEffect transition="in" filter="wipe(left)">
                                      <p:cBhvr>
                                        <p:cTn id="13" dur="500"/>
                                        <p:tgtEl>
                                          <p:spTgt spid="83051"/>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500"/>
                                        <p:tgtEl>
                                          <p:spTgt spid="3"/>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05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4"/>
              <p:cNvSpPr>
                <a:spLocks noChangeArrowheads="1"/>
              </p:cNvSpPr>
              <p:nvPr/>
            </p:nvSpPr>
            <p:spPr bwMode="auto">
              <a:xfrm>
                <a:off x="564451" y="499855"/>
                <a:ext cx="9203003" cy="18158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kumimoji="1" lang="zh-CN" altLang="en-US" sz="2800" dirty="0">
                    <a:solidFill>
                      <a:srgbClr val="0000FF"/>
                    </a:solidFill>
                    <a:latin typeface="+mn-lt"/>
                    <a:ea typeface="+mn-ea"/>
                  </a:rPr>
                  <a:t>例</a:t>
                </a:r>
                <a:r>
                  <a:rPr kumimoji="1" lang="en-US" altLang="zh-CN" sz="2800" dirty="0">
                    <a:solidFill>
                      <a:srgbClr val="0000FF"/>
                    </a:solidFill>
                    <a:latin typeface="+mn-lt"/>
                    <a:ea typeface="+mn-ea"/>
                  </a:rPr>
                  <a:t>12.7</a:t>
                </a:r>
                <a:r>
                  <a:rPr kumimoji="1" lang="zh-CN" altLang="en-US" sz="2800" dirty="0">
                    <a:solidFill>
                      <a:srgbClr val="0000FF"/>
                    </a:solidFill>
                    <a:latin typeface="+mn-lt"/>
                    <a:ea typeface="+mn-ea"/>
                  </a:rPr>
                  <a:t>：如图，用波长</a:t>
                </a:r>
                <a14:m>
                  <m:oMath xmlns:m="http://schemas.openxmlformats.org/officeDocument/2006/math">
                    <m:r>
                      <m:rPr>
                        <m:sty m:val="p"/>
                      </m:rPr>
                      <a:rPr lang="el-GR" altLang="zh-CN" sz="2800" i="1">
                        <a:solidFill>
                          <a:srgbClr val="0000FF"/>
                        </a:solidFill>
                        <a:latin typeface="Cambria Math" panose="02040503050406030204" pitchFamily="18" charset="0"/>
                      </a:rPr>
                      <m:t>λ</m:t>
                    </m:r>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0.5</m:t>
                    </m:r>
                    <m:r>
                      <a:rPr lang="zh-CN" altLang="en-US" sz="2800" b="0" i="1" smtClean="0">
                        <a:solidFill>
                          <a:srgbClr val="0000FF"/>
                        </a:solidFill>
                        <a:latin typeface="Cambria Math" panose="02040503050406030204" pitchFamily="18" charset="0"/>
                      </a:rPr>
                      <m:t>𝜇</m:t>
                    </m:r>
                    <m:r>
                      <a:rPr lang="en-US" altLang="zh-CN" sz="2800" b="0" i="1" smtClean="0">
                        <a:solidFill>
                          <a:srgbClr val="0000FF"/>
                        </a:solidFill>
                        <a:latin typeface="Cambria Math" panose="02040503050406030204" pitchFamily="18" charset="0"/>
                      </a:rPr>
                      <m:t>𝑚</m:t>
                    </m:r>
                  </m:oMath>
                </a14:m>
                <a:r>
                  <a:rPr kumimoji="1" lang="zh-CN" altLang="en-US" sz="2800" dirty="0">
                    <a:solidFill>
                      <a:srgbClr val="0000FF"/>
                    </a:solidFill>
                    <a:latin typeface="+mn-lt"/>
                    <a:ea typeface="+mn-ea"/>
                  </a:rPr>
                  <a:t>的单色光垂直照射到宽</a:t>
                </a:r>
                <a14:m>
                  <m:oMath xmlns:m="http://schemas.openxmlformats.org/officeDocument/2006/math">
                    <m:r>
                      <a:rPr lang="en-US" altLang="zh-CN" sz="2800" b="0" i="1" smtClean="0">
                        <a:solidFill>
                          <a:srgbClr val="0000FF"/>
                        </a:solidFill>
                        <a:latin typeface="Cambria Math" panose="02040503050406030204" pitchFamily="18" charset="0"/>
                      </a:rPr>
                      <m:t>𝑎</m:t>
                    </m:r>
                    <m:r>
                      <a:rPr lang="en-US" altLang="zh-CN" sz="2800" b="0" i="1" smtClean="0">
                        <a:solidFill>
                          <a:srgbClr val="0000FF"/>
                        </a:solidFill>
                        <a:latin typeface="Cambria Math" panose="02040503050406030204" pitchFamily="18" charset="0"/>
                      </a:rPr>
                      <m:t>=0.5</m:t>
                    </m:r>
                    <m:r>
                      <a:rPr lang="en-US" altLang="zh-CN" sz="2800" b="0" i="1" smtClean="0">
                        <a:solidFill>
                          <a:srgbClr val="0000FF"/>
                        </a:solidFill>
                        <a:latin typeface="Cambria Math" panose="02040503050406030204" pitchFamily="18" charset="0"/>
                      </a:rPr>
                      <m:t>𝑚𝑚</m:t>
                    </m:r>
                  </m:oMath>
                </a14:m>
                <a:r>
                  <a:rPr kumimoji="1" lang="zh-CN" altLang="en-US" sz="2800" dirty="0">
                    <a:solidFill>
                      <a:srgbClr val="0000FF"/>
                    </a:solidFill>
                    <a:latin typeface="+mn-lt"/>
                    <a:ea typeface="+mn-ea"/>
                  </a:rPr>
                  <a:t>的单缝上，在缝后放置一焦距为</a:t>
                </a:r>
                <a14:m>
                  <m:oMath xmlns:m="http://schemas.openxmlformats.org/officeDocument/2006/math">
                    <m:r>
                      <a:rPr lang="en-US" altLang="zh-CN" sz="2800" b="0" i="1" smtClean="0">
                        <a:solidFill>
                          <a:srgbClr val="0000FF"/>
                        </a:solidFill>
                        <a:latin typeface="Cambria Math" panose="02040503050406030204" pitchFamily="18" charset="0"/>
                      </a:rPr>
                      <m:t>𝑓</m:t>
                    </m:r>
                    <m:r>
                      <a:rPr lang="en-US" altLang="zh-CN" sz="2800" b="0" i="1" smtClean="0">
                        <a:solidFill>
                          <a:srgbClr val="0000FF"/>
                        </a:solidFill>
                        <a:latin typeface="Cambria Math" panose="02040503050406030204" pitchFamily="18" charset="0"/>
                      </a:rPr>
                      <m:t>=0.5</m:t>
                    </m:r>
                    <m:r>
                      <a:rPr lang="en-US" altLang="zh-CN" sz="2800" b="0" i="1" smtClean="0">
                        <a:solidFill>
                          <a:srgbClr val="0000FF"/>
                        </a:solidFill>
                        <a:latin typeface="Cambria Math" panose="02040503050406030204" pitchFamily="18" charset="0"/>
                      </a:rPr>
                      <m:t>𝑚</m:t>
                    </m:r>
                  </m:oMath>
                </a14:m>
                <a:r>
                  <a:rPr kumimoji="1" lang="zh-CN" altLang="en-US" sz="2800" dirty="0">
                    <a:solidFill>
                      <a:srgbClr val="0000FF"/>
                    </a:solidFill>
                    <a:latin typeface="+mn-lt"/>
                    <a:ea typeface="+mn-ea"/>
                  </a:rPr>
                  <a:t>的凸透镜，试求在屏上（</a:t>
                </a:r>
                <a:r>
                  <a:rPr kumimoji="1" lang="en-US" altLang="zh-CN" sz="2800" dirty="0">
                    <a:solidFill>
                      <a:srgbClr val="0000FF"/>
                    </a:solidFill>
                    <a:latin typeface="+mn-lt"/>
                    <a:ea typeface="+mn-ea"/>
                  </a:rPr>
                  <a:t>1</a:t>
                </a:r>
                <a:r>
                  <a:rPr kumimoji="1" lang="zh-CN" altLang="en-US" sz="2800" dirty="0">
                    <a:solidFill>
                      <a:srgbClr val="0000FF"/>
                    </a:solidFill>
                    <a:latin typeface="+mn-lt"/>
                    <a:ea typeface="+mn-ea"/>
                  </a:rPr>
                  <a:t>）中央明纹的宽度。（</a:t>
                </a:r>
                <a:r>
                  <a:rPr kumimoji="1" lang="en-US" altLang="zh-CN" sz="2800" dirty="0">
                    <a:solidFill>
                      <a:srgbClr val="0000FF"/>
                    </a:solidFill>
                    <a:latin typeface="+mn-lt"/>
                    <a:ea typeface="+mn-ea"/>
                  </a:rPr>
                  <a:t>2</a:t>
                </a:r>
                <a:r>
                  <a:rPr kumimoji="1" lang="zh-CN" altLang="en-US" sz="2800" dirty="0">
                    <a:solidFill>
                      <a:srgbClr val="0000FF"/>
                    </a:solidFill>
                    <a:latin typeface="+mn-lt"/>
                    <a:ea typeface="+mn-ea"/>
                  </a:rPr>
                  <a:t>）第</a:t>
                </a:r>
                <a:r>
                  <a:rPr kumimoji="1" lang="en-US" altLang="zh-CN" sz="2800" dirty="0">
                    <a:solidFill>
                      <a:srgbClr val="0000FF"/>
                    </a:solidFill>
                    <a:latin typeface="+mn-lt"/>
                    <a:ea typeface="+mn-ea"/>
                  </a:rPr>
                  <a:t>1</a:t>
                </a:r>
                <a:r>
                  <a:rPr kumimoji="1" lang="zh-CN" altLang="en-US" sz="2800" dirty="0">
                    <a:solidFill>
                      <a:srgbClr val="0000FF"/>
                    </a:solidFill>
                    <a:latin typeface="+mn-lt"/>
                    <a:ea typeface="+mn-ea"/>
                  </a:rPr>
                  <a:t>级明纹的宽度。</a:t>
                </a:r>
                <a:endParaRPr kumimoji="1" lang="en-US" altLang="zh-CN" sz="2800" dirty="0">
                  <a:solidFill>
                    <a:srgbClr val="0000FF"/>
                  </a:solidFill>
                  <a:latin typeface="+mn-lt"/>
                  <a:ea typeface="+mn-ea"/>
                </a:endParaRPr>
              </a:p>
            </p:txBody>
          </p:sp>
        </mc:Choice>
        <mc:Fallback xmlns="">
          <p:sp>
            <p:nvSpPr>
              <p:cNvPr id="2" name="Rectangle 4"/>
              <p:cNvSpPr>
                <a:spLocks noRot="1" noChangeAspect="1" noMove="1" noResize="1" noEditPoints="1" noAdjustHandles="1" noChangeArrowheads="1" noChangeShapeType="1" noTextEdit="1"/>
              </p:cNvSpPr>
              <p:nvPr/>
            </p:nvSpPr>
            <p:spPr bwMode="auto">
              <a:xfrm>
                <a:off x="564451" y="499855"/>
                <a:ext cx="9203003" cy="1815882"/>
              </a:xfrm>
              <a:prstGeom prst="rect">
                <a:avLst/>
              </a:prstGeom>
              <a:blipFill>
                <a:blip r:embed="rId3"/>
                <a:stretch>
                  <a:fillRect l="-1392" t="-3020" r="-1325" b="-872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Rectangle 5"/>
              <p:cNvSpPr>
                <a:spLocks noChangeArrowheads="1"/>
              </p:cNvSpPr>
              <p:nvPr/>
            </p:nvSpPr>
            <p:spPr bwMode="auto">
              <a:xfrm>
                <a:off x="564451" y="2315737"/>
                <a:ext cx="8957500"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None/>
                </a:pPr>
                <a:r>
                  <a:rPr lang="zh-CN" altLang="en-US" sz="2800" dirty="0">
                    <a:solidFill>
                      <a:srgbClr val="0000FF"/>
                    </a:solidFill>
                    <a:latin typeface="+mn-lt"/>
                    <a:ea typeface="+mn-ea"/>
                  </a:rPr>
                  <a:t>解：（</a:t>
                </a:r>
                <a:r>
                  <a:rPr lang="en-US" altLang="zh-CN" sz="2800" dirty="0">
                    <a:solidFill>
                      <a:srgbClr val="0000FF"/>
                    </a:solidFill>
                    <a:latin typeface="+mn-lt"/>
                    <a:ea typeface="+mn-ea"/>
                  </a:rPr>
                  <a:t>1</a:t>
                </a:r>
                <a:r>
                  <a:rPr lang="zh-CN" altLang="en-US" sz="2800" dirty="0">
                    <a:solidFill>
                      <a:srgbClr val="0000FF"/>
                    </a:solidFill>
                    <a:latin typeface="+mn-lt"/>
                    <a:ea typeface="+mn-ea"/>
                  </a:rPr>
                  <a:t>）中央明纹的宽度为</a:t>
                </a:r>
                <a14:m>
                  <m:oMath xmlns:m="http://schemas.openxmlformats.org/officeDocument/2006/math">
                    <m:r>
                      <a:rPr lang="en-US" altLang="zh-CN" sz="2800" i="1">
                        <a:solidFill>
                          <a:srgbClr val="0000FF"/>
                        </a:solidFill>
                        <a:latin typeface="Cambria Math" panose="02040503050406030204" pitchFamily="18" charset="0"/>
                      </a:rPr>
                      <m:t>𝑘</m:t>
                    </m:r>
                    <m:r>
                      <a:rPr lang="en-US" altLang="zh-CN" sz="2800" i="1">
                        <a:solidFill>
                          <a:srgbClr val="0000FF"/>
                        </a:solidFill>
                        <a:latin typeface="Cambria Math" panose="02040503050406030204" pitchFamily="18" charset="0"/>
                      </a:rPr>
                      <m:t>=±1</m:t>
                    </m:r>
                  </m:oMath>
                </a14:m>
                <a:r>
                  <a:rPr lang="zh-CN" altLang="en-US" sz="2800" dirty="0">
                    <a:solidFill>
                      <a:srgbClr val="0000FF"/>
                    </a:solidFill>
                    <a:latin typeface="+mn-lt"/>
                    <a:ea typeface="+mn-ea"/>
                  </a:rPr>
                  <a:t>的两条暗纹之间的距离，设为</a:t>
                </a:r>
                <a14:m>
                  <m:oMath xmlns:m="http://schemas.openxmlformats.org/officeDocument/2006/math">
                    <m:r>
                      <a:rPr lang="en-US" altLang="zh-CN" sz="2800" b="0" i="0" smtClean="0">
                        <a:solidFill>
                          <a:srgbClr val="0000FF"/>
                        </a:solidFill>
                        <a:latin typeface="Cambria Math" panose="02040503050406030204" pitchFamily="18" charset="0"/>
                      </a:rPr>
                      <m:t>2</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𝑥</m:t>
                        </m:r>
                      </m:e>
                      <m:sub>
                        <m:r>
                          <a:rPr lang="en-US" altLang="zh-CN" sz="2800" b="0" i="1" smtClean="0">
                            <a:solidFill>
                              <a:srgbClr val="0000FF"/>
                            </a:solidFill>
                            <a:latin typeface="Cambria Math" panose="02040503050406030204" pitchFamily="18" charset="0"/>
                          </a:rPr>
                          <m:t>1</m:t>
                        </m:r>
                      </m:sub>
                    </m:sSub>
                    <m:r>
                      <a:rPr lang="zh-CN" altLang="en-US" sz="2800" i="1">
                        <a:solidFill>
                          <a:srgbClr val="0000FF"/>
                        </a:solidFill>
                        <a:latin typeface="Cambria Math" panose="02040503050406030204" pitchFamily="18" charset="0"/>
                      </a:rPr>
                      <m:t>。</m:t>
                    </m:r>
                  </m:oMath>
                </a14:m>
                <a:r>
                  <a:rPr lang="zh-CN" altLang="en-US" sz="2800" dirty="0">
                    <a:solidFill>
                      <a:srgbClr val="0000FF"/>
                    </a:solidFill>
                    <a:latin typeface="+mn-lt"/>
                    <a:ea typeface="+mn-ea"/>
                  </a:rPr>
                  <a:t>由公式</a:t>
                </a:r>
                <a14:m>
                  <m:oMath xmlns:m="http://schemas.openxmlformats.org/officeDocument/2006/math">
                    <m:r>
                      <a:rPr lang="en-US" altLang="zh-CN" sz="2800" i="1">
                        <a:solidFill>
                          <a:srgbClr val="0000FF"/>
                        </a:solidFill>
                        <a:latin typeface="Cambria Math" panose="02040503050406030204" pitchFamily="18" charset="0"/>
                      </a:rPr>
                      <m:t>𝑎</m:t>
                    </m:r>
                    <m:func>
                      <m:funcPr>
                        <m:ctrlPr>
                          <a:rPr lang="en-US" altLang="zh-CN" sz="2800" i="1">
                            <a:solidFill>
                              <a:srgbClr val="0000FF"/>
                            </a:solidFill>
                            <a:latin typeface="Cambria Math"/>
                          </a:rPr>
                        </m:ctrlPr>
                      </m:funcPr>
                      <m:fName>
                        <m:r>
                          <m:rPr>
                            <m:sty m:val="p"/>
                          </m:rPr>
                          <a:rPr lang="en-US" altLang="zh-CN" sz="2800">
                            <a:solidFill>
                              <a:srgbClr val="0000FF"/>
                            </a:solidFill>
                            <a:latin typeface="Cambria Math" panose="02040503050406030204" pitchFamily="18" charset="0"/>
                          </a:rPr>
                          <m:t>sin</m:t>
                        </m:r>
                      </m:fName>
                      <m:e>
                        <m:sSub>
                          <m:sSubPr>
                            <m:ctrlPr>
                              <a:rPr lang="en-US" altLang="zh-CN" sz="2800" i="1">
                                <a:solidFill>
                                  <a:srgbClr val="0000FF"/>
                                </a:solidFill>
                                <a:latin typeface="Cambria Math"/>
                              </a:rPr>
                            </m:ctrlPr>
                          </m:sSubPr>
                          <m:e>
                            <m:r>
                              <a:rPr lang="zh-CN" altLang="en-US" sz="2800" i="1" smtClean="0">
                                <a:solidFill>
                                  <a:srgbClr val="0000FF"/>
                                </a:solidFill>
                                <a:latin typeface="Cambria Math" panose="02040503050406030204" pitchFamily="18" charset="0"/>
                              </a:rPr>
                              <m:t>𝜑</m:t>
                            </m:r>
                          </m:e>
                          <m:sub>
                            <m:r>
                              <a:rPr lang="en-US" altLang="zh-CN" sz="2800" i="1">
                                <a:solidFill>
                                  <a:srgbClr val="0000FF"/>
                                </a:solidFill>
                                <a:latin typeface="Cambria Math" panose="02040503050406030204" pitchFamily="18" charset="0"/>
                              </a:rPr>
                              <m:t>1</m:t>
                            </m:r>
                          </m:sub>
                        </m:sSub>
                      </m:e>
                    </m:func>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𝑘</m:t>
                    </m:r>
                    <m:r>
                      <m:rPr>
                        <m:sty m:val="p"/>
                      </m:rPr>
                      <a:rPr lang="el-GR" altLang="zh-CN" sz="2800" i="1">
                        <a:solidFill>
                          <a:srgbClr val="0000FF"/>
                        </a:solidFill>
                        <a:latin typeface="Cambria Math" panose="02040503050406030204" pitchFamily="18" charset="0"/>
                      </a:rPr>
                      <m:t>λ</m:t>
                    </m:r>
                  </m:oMath>
                </a14:m>
                <a:r>
                  <a:rPr lang="zh-CN" altLang="en-US" sz="2800" dirty="0">
                    <a:solidFill>
                      <a:srgbClr val="0000FF"/>
                    </a:solidFill>
                    <a:latin typeface="+mn-lt"/>
                    <a:ea typeface="+mn-ea"/>
                  </a:rPr>
                  <a:t>，可得</a:t>
                </a:r>
              </a:p>
            </p:txBody>
          </p:sp>
        </mc:Choice>
        <mc:Fallback xmlns="">
          <p:sp>
            <p:nvSpPr>
              <p:cNvPr id="3" name="Rectangle 5"/>
              <p:cNvSpPr>
                <a:spLocks noRot="1" noChangeAspect="1" noMove="1" noResize="1" noEditPoints="1" noAdjustHandles="1" noChangeArrowheads="1" noChangeShapeType="1" noTextEdit="1"/>
              </p:cNvSpPr>
              <p:nvPr/>
            </p:nvSpPr>
            <p:spPr bwMode="auto">
              <a:xfrm>
                <a:off x="564451" y="2315737"/>
                <a:ext cx="8957500" cy="954107"/>
              </a:xfrm>
              <a:prstGeom prst="rect">
                <a:avLst/>
              </a:prstGeom>
              <a:blipFill>
                <a:blip r:embed="rId4"/>
                <a:stretch>
                  <a:fillRect l="-1430" t="-7051" r="-1361"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3469410" y="3479526"/>
                <a:ext cx="14069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m:t>
                          </m:r>
                        </m:sup>
                      </m:sSup>
                    </m:oMath>
                  </m:oMathPara>
                </a14:m>
                <a:endParaRPr lang="zh-CN" altLang="en-US" sz="2800" dirty="0">
                  <a:solidFill>
                    <a:srgbClr val="0000FF"/>
                  </a:solidFill>
                </a:endParaRPr>
              </a:p>
            </p:txBody>
          </p:sp>
        </mc:Choice>
        <mc:Fallback xmlns="">
          <p:sp>
            <p:nvSpPr>
              <p:cNvPr id="11" name="矩形 10"/>
              <p:cNvSpPr>
                <a:spLocks noRot="1" noChangeAspect="1" noMove="1" noResize="1" noEditPoints="1" noAdjustHandles="1" noChangeArrowheads="1" noChangeShapeType="1" noTextEdit="1"/>
              </p:cNvSpPr>
              <p:nvPr/>
            </p:nvSpPr>
            <p:spPr>
              <a:xfrm>
                <a:off x="3469410" y="3479526"/>
                <a:ext cx="1406988"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957086" y="5376217"/>
                <a:ext cx="2063129" cy="9058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mn-ea"/>
                            </a:rPr>
                          </m:ctrlPr>
                        </m:fPr>
                        <m:num>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𝑥</m:t>
                              </m:r>
                            </m:e>
                            <m:sub>
                              <m:r>
                                <a:rPr lang="en-US" altLang="zh-CN" sz="2800" i="1">
                                  <a:solidFill>
                                    <a:srgbClr val="0000FF"/>
                                  </a:solidFill>
                                  <a:latin typeface="Cambria Math" panose="02040503050406030204" pitchFamily="18" charset="0"/>
                                </a:rPr>
                                <m:t>1</m:t>
                              </m:r>
                            </m:sub>
                          </m:sSub>
                        </m:num>
                        <m:den>
                          <m:r>
                            <a:rPr lang="en-US" altLang="zh-CN" sz="2800" b="0" i="1" smtClean="0">
                              <a:solidFill>
                                <a:srgbClr val="0000FF"/>
                              </a:solidFill>
                              <a:latin typeface="Cambria Math" panose="02040503050406030204" pitchFamily="18" charset="0"/>
                              <a:ea typeface="+mn-ea"/>
                            </a:rPr>
                            <m:t>𝑓</m:t>
                          </m:r>
                        </m:den>
                      </m:f>
                      <m:r>
                        <a:rPr lang="en-US" altLang="zh-CN" sz="2800" b="0" i="1" smtClean="0">
                          <a:solidFill>
                            <a:srgbClr val="0000FF"/>
                          </a:solidFill>
                          <a:latin typeface="Cambria Math" panose="02040503050406030204" pitchFamily="18" charset="0"/>
                          <a:ea typeface="+mn-ea"/>
                        </a:rPr>
                        <m:t>=</m:t>
                      </m:r>
                      <m:func>
                        <m:funcPr>
                          <m:ctrlPr>
                            <a:rPr lang="en-US" altLang="zh-CN" sz="2800" i="1">
                              <a:solidFill>
                                <a:srgbClr val="0000FF"/>
                              </a:solidFill>
                              <a:latin typeface="Cambria Math"/>
                            </a:rPr>
                          </m:ctrlPr>
                        </m:funcPr>
                        <m:fName>
                          <m:r>
                            <m:rPr>
                              <m:sty m:val="p"/>
                            </m:rPr>
                            <a:rPr lang="en-US" altLang="zh-CN" sz="2800">
                              <a:solidFill>
                                <a:srgbClr val="0000FF"/>
                              </a:solidFill>
                              <a:latin typeface="Cambria Math" panose="02040503050406030204" pitchFamily="18" charset="0"/>
                            </a:rPr>
                            <m:t>tan</m:t>
                          </m:r>
                        </m:fName>
                        <m:e>
                          <m:sSub>
                            <m:sSubPr>
                              <m:ctrlPr>
                                <a:rPr lang="en-US" altLang="zh-CN" sz="2800" i="1">
                                  <a:solidFill>
                                    <a:srgbClr val="0000FF"/>
                                  </a:solidFill>
                                  <a:latin typeface="Cambria Math"/>
                                </a:rPr>
                              </m:ctrlPr>
                            </m:sSubPr>
                            <m:e>
                              <m:r>
                                <a:rPr lang="zh-CN" altLang="en-US" sz="2800" i="1">
                                  <a:solidFill>
                                    <a:srgbClr val="0000FF"/>
                                  </a:solidFill>
                                  <a:latin typeface="Cambria Math" panose="02040503050406030204" pitchFamily="18" charset="0"/>
                                </a:rPr>
                                <m:t>𝜑</m:t>
                              </m:r>
                            </m:e>
                            <m:sub>
                              <m:r>
                                <a:rPr lang="en-US" altLang="zh-CN" sz="2800" i="1">
                                  <a:solidFill>
                                    <a:srgbClr val="0000FF"/>
                                  </a:solidFill>
                                  <a:latin typeface="Cambria Math" panose="02040503050406030204" pitchFamily="18" charset="0"/>
                                </a:rPr>
                                <m:t>1</m:t>
                              </m:r>
                            </m:sub>
                          </m:sSub>
                        </m:e>
                      </m:func>
                    </m:oMath>
                  </m:oMathPara>
                </a14:m>
                <a:endParaRPr lang="zh-CN" altLang="en-US" sz="2800" i="1" dirty="0">
                  <a:solidFill>
                    <a:srgbClr val="0000FF"/>
                  </a:solidFill>
                  <a:latin typeface="+mn-ea"/>
                  <a:ea typeface="+mn-ea"/>
                </a:endParaRPr>
              </a:p>
            </p:txBody>
          </p:sp>
        </mc:Choice>
        <mc:Fallback xmlns="">
          <p:sp>
            <p:nvSpPr>
              <p:cNvPr id="14" name="矩形 13"/>
              <p:cNvSpPr>
                <a:spLocks noRot="1" noChangeAspect="1" noMove="1" noResize="1" noEditPoints="1" noAdjustHandles="1" noChangeArrowheads="1" noChangeShapeType="1" noTextEdit="1"/>
              </p:cNvSpPr>
              <p:nvPr/>
            </p:nvSpPr>
            <p:spPr>
              <a:xfrm>
                <a:off x="957086" y="5376217"/>
                <a:ext cx="2063129" cy="90582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1774064" y="3247516"/>
                <a:ext cx="1882888" cy="910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b="0" i="1" smtClean="0">
                              <a:solidFill>
                                <a:srgbClr val="0000FF"/>
                              </a:solidFill>
                              <a:latin typeface="Cambria Math"/>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sSub>
                            <m:sSubPr>
                              <m:ctrlPr>
                                <a:rPr lang="en-US" altLang="zh-CN" sz="2800" i="1">
                                  <a:solidFill>
                                    <a:srgbClr val="0000FF"/>
                                  </a:solidFill>
                                  <a:latin typeface="Cambria Math"/>
                                </a:rPr>
                              </m:ctrlPr>
                            </m:sSubPr>
                            <m:e>
                              <m:r>
                                <a:rPr lang="zh-CN" altLang="en-US" sz="2800" i="1" smtClean="0">
                                  <a:solidFill>
                                    <a:srgbClr val="0000FF"/>
                                  </a:solidFill>
                                  <a:latin typeface="Cambria Math" panose="02040503050406030204" pitchFamily="18" charset="0"/>
                                </a:rPr>
                                <m:t>𝜑</m:t>
                              </m:r>
                            </m:e>
                            <m:sub>
                              <m:r>
                                <a:rPr lang="en-US" altLang="zh-CN" sz="2800" i="1">
                                  <a:solidFill>
                                    <a:srgbClr val="0000FF"/>
                                  </a:solidFill>
                                  <a:latin typeface="Cambria Math" panose="02040503050406030204" pitchFamily="18" charset="0"/>
                                </a:rPr>
                                <m:t>1</m:t>
                              </m:r>
                            </m:sub>
                          </m:sSub>
                        </m:e>
                      </m:func>
                      <m:r>
                        <a:rPr lang="en-US" altLang="zh-CN" sz="2800" i="1">
                          <a:solidFill>
                            <a:srgbClr val="0000FF"/>
                          </a:solidFill>
                          <a:latin typeface="Cambria Math" panose="02040503050406030204" pitchFamily="18" charset="0"/>
                          <a:ea typeface="+mn-ea"/>
                        </a:rPr>
                        <m:t>=</m:t>
                      </m:r>
                      <m:f>
                        <m:fPr>
                          <m:ctrlPr>
                            <a:rPr lang="en-US" altLang="zh-CN" sz="2800" i="1" smtClean="0">
                              <a:solidFill>
                                <a:srgbClr val="0000FF"/>
                              </a:solidFill>
                              <a:latin typeface="Cambria Math"/>
                              <a:ea typeface="+mn-ea"/>
                            </a:rPr>
                          </m:ctrlPr>
                        </m:fPr>
                        <m:num>
                          <m:r>
                            <m:rPr>
                              <m:sty m:val="p"/>
                            </m:rPr>
                            <a:rPr lang="el-GR" altLang="zh-CN" sz="2800" i="1">
                              <a:solidFill>
                                <a:srgbClr val="0000FF"/>
                              </a:solidFill>
                              <a:latin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mn-ea"/>
                            </a:rPr>
                            <m:t>𝑎</m:t>
                          </m:r>
                        </m:den>
                      </m:f>
                    </m:oMath>
                  </m:oMathPara>
                </a14:m>
                <a:endParaRPr lang="zh-CN" altLang="en-US" sz="2800" i="1" dirty="0">
                  <a:solidFill>
                    <a:srgbClr val="0000FF"/>
                  </a:solidFill>
                  <a:latin typeface="+mn-ea"/>
                  <a:ea typeface="+mn-ea"/>
                </a:endParaRPr>
              </a:p>
            </p:txBody>
          </p:sp>
        </mc:Choice>
        <mc:Fallback xmlns="">
          <p:sp>
            <p:nvSpPr>
              <p:cNvPr id="17" name="矩形 16"/>
              <p:cNvSpPr>
                <a:spLocks noRot="1" noChangeAspect="1" noMove="1" noResize="1" noEditPoints="1" noAdjustHandles="1" noChangeArrowheads="1" noChangeShapeType="1" noTextEdit="1"/>
              </p:cNvSpPr>
              <p:nvPr/>
            </p:nvSpPr>
            <p:spPr>
              <a:xfrm>
                <a:off x="1774064" y="3247516"/>
                <a:ext cx="1882888" cy="910506"/>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Rectangle 4"/>
              <p:cNvSpPr>
                <a:spLocks noChangeArrowheads="1"/>
              </p:cNvSpPr>
              <p:nvPr/>
            </p:nvSpPr>
            <p:spPr bwMode="auto">
              <a:xfrm>
                <a:off x="564451" y="4212428"/>
                <a:ext cx="4908094"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just">
                  <a:buFont typeface="Arial" panose="020B0604020202020204" pitchFamily="34" charset="0"/>
                  <a:buNone/>
                </a:pPr>
                <a:r>
                  <a:rPr lang="zh-CN" altLang="en-US" sz="2800" dirty="0">
                    <a:solidFill>
                      <a:srgbClr val="0000FF"/>
                    </a:solidFill>
                    <a:latin typeface="+mn-lt"/>
                    <a:ea typeface="+mn-ea"/>
                  </a:rPr>
                  <a:t>由于</a:t>
                </a:r>
                <a14:m>
                  <m:oMath xmlns:m="http://schemas.openxmlformats.org/officeDocument/2006/math">
                    <m:func>
                      <m:funcPr>
                        <m:ctrlPr>
                          <a:rPr lang="en-US" altLang="zh-CN" sz="2800" i="1">
                            <a:solidFill>
                              <a:srgbClr val="0000FF"/>
                            </a:solidFill>
                            <a:latin typeface="Cambria Math"/>
                          </a:rPr>
                        </m:ctrlPr>
                      </m:funcPr>
                      <m:fName>
                        <m:r>
                          <m:rPr>
                            <m:sty m:val="p"/>
                          </m:rPr>
                          <a:rPr lang="en-US" altLang="zh-CN" sz="2800">
                            <a:solidFill>
                              <a:srgbClr val="0000FF"/>
                            </a:solidFill>
                            <a:latin typeface="Cambria Math" panose="02040503050406030204" pitchFamily="18" charset="0"/>
                          </a:rPr>
                          <m:t>sin</m:t>
                        </m:r>
                      </m:fName>
                      <m:e>
                        <m:sSub>
                          <m:sSubPr>
                            <m:ctrlPr>
                              <a:rPr lang="en-US" altLang="zh-CN" sz="2800" i="1">
                                <a:solidFill>
                                  <a:srgbClr val="0000FF"/>
                                </a:solidFill>
                                <a:latin typeface="Cambria Math"/>
                              </a:rPr>
                            </m:ctrlPr>
                          </m:sSubPr>
                          <m:e>
                            <m:r>
                              <a:rPr lang="zh-CN" altLang="en-US" sz="2800" i="1" smtClean="0">
                                <a:solidFill>
                                  <a:srgbClr val="0000FF"/>
                                </a:solidFill>
                                <a:latin typeface="Cambria Math" panose="02040503050406030204" pitchFamily="18" charset="0"/>
                              </a:rPr>
                              <m:t>𝜑</m:t>
                            </m:r>
                          </m:e>
                          <m:sub>
                            <m:r>
                              <a:rPr lang="en-US" altLang="zh-CN" sz="2800" i="1">
                                <a:solidFill>
                                  <a:srgbClr val="0000FF"/>
                                </a:solidFill>
                                <a:latin typeface="Cambria Math" panose="02040503050406030204" pitchFamily="18" charset="0"/>
                              </a:rPr>
                              <m:t>1</m:t>
                            </m:r>
                          </m:sub>
                        </m:sSub>
                      </m:e>
                    </m:func>
                  </m:oMath>
                </a14:m>
                <a:r>
                  <a:rPr lang="zh-CN" altLang="en-US" sz="2800" dirty="0">
                    <a:solidFill>
                      <a:srgbClr val="0000FF"/>
                    </a:solidFill>
                    <a:latin typeface="+mn-lt"/>
                    <a:ea typeface="+mn-ea"/>
                  </a:rPr>
                  <a:t>很小，所以</a:t>
                </a:r>
                <a14:m>
                  <m:oMath xmlns:m="http://schemas.openxmlformats.org/officeDocument/2006/math">
                    <m:func>
                      <m:funcPr>
                        <m:ctrlPr>
                          <a:rPr lang="en-US" altLang="zh-CN" sz="2800" i="1">
                            <a:solidFill>
                              <a:srgbClr val="0000FF"/>
                            </a:solidFill>
                            <a:latin typeface="Cambria Math"/>
                          </a:rPr>
                        </m:ctrlPr>
                      </m:funcPr>
                      <m:fName>
                        <m:r>
                          <m:rPr>
                            <m:sty m:val="p"/>
                          </m:rPr>
                          <a:rPr lang="en-US" altLang="zh-CN" sz="2800">
                            <a:solidFill>
                              <a:srgbClr val="0000FF"/>
                            </a:solidFill>
                            <a:latin typeface="Cambria Math" panose="02040503050406030204" pitchFamily="18" charset="0"/>
                          </a:rPr>
                          <m:t>sin</m:t>
                        </m:r>
                      </m:fName>
                      <m:e>
                        <m:sSub>
                          <m:sSubPr>
                            <m:ctrlPr>
                              <a:rPr lang="en-US" altLang="zh-CN" sz="2800" i="1">
                                <a:solidFill>
                                  <a:srgbClr val="0000FF"/>
                                </a:solidFill>
                                <a:latin typeface="Cambria Math"/>
                              </a:rPr>
                            </m:ctrlPr>
                          </m:sSubPr>
                          <m:e>
                            <m:r>
                              <a:rPr lang="zh-CN" altLang="en-US" sz="2800" i="1" smtClean="0">
                                <a:solidFill>
                                  <a:srgbClr val="0000FF"/>
                                </a:solidFill>
                                <a:latin typeface="Cambria Math" panose="02040503050406030204" pitchFamily="18" charset="0"/>
                              </a:rPr>
                              <m:t>𝜑</m:t>
                            </m:r>
                          </m:e>
                          <m:sub>
                            <m:r>
                              <a:rPr lang="en-US" altLang="zh-CN" sz="2800" i="1">
                                <a:solidFill>
                                  <a:srgbClr val="0000FF"/>
                                </a:solidFill>
                                <a:latin typeface="Cambria Math" panose="02040503050406030204" pitchFamily="18" charset="0"/>
                              </a:rPr>
                              <m:t>1</m:t>
                            </m:r>
                          </m:sub>
                        </m:sSub>
                      </m:e>
                    </m:func>
                    <m:r>
                      <a:rPr lang="en-US" altLang="zh-CN" sz="2800" b="0" i="1" smtClean="0">
                        <a:solidFill>
                          <a:srgbClr val="0000FF"/>
                        </a:solidFill>
                        <a:latin typeface="Cambria Math" panose="02040503050406030204" pitchFamily="18" charset="0"/>
                      </a:rPr>
                      <m:t>=</m:t>
                    </m:r>
                    <m:func>
                      <m:funcPr>
                        <m:ctrlPr>
                          <a:rPr lang="en-US" altLang="zh-CN" sz="2800" b="0" i="1" smtClean="0">
                            <a:solidFill>
                              <a:srgbClr val="0000FF"/>
                            </a:solidFill>
                            <a:latin typeface="Cambria Math"/>
                          </a:rPr>
                        </m:ctrlPr>
                      </m:funcPr>
                      <m:fName>
                        <m:r>
                          <m:rPr>
                            <m:sty m:val="p"/>
                          </m:rPr>
                          <a:rPr lang="en-US" altLang="zh-CN" sz="2800" b="0" i="0" smtClean="0">
                            <a:solidFill>
                              <a:srgbClr val="0000FF"/>
                            </a:solidFill>
                            <a:latin typeface="Cambria Math" panose="02040503050406030204" pitchFamily="18" charset="0"/>
                          </a:rPr>
                          <m:t>tan</m:t>
                        </m:r>
                      </m:fName>
                      <m:e>
                        <m:sSub>
                          <m:sSubPr>
                            <m:ctrlPr>
                              <a:rPr lang="en-US" altLang="zh-CN" sz="2800" i="1">
                                <a:solidFill>
                                  <a:srgbClr val="0000FF"/>
                                </a:solidFill>
                                <a:latin typeface="Cambria Math"/>
                              </a:rPr>
                            </m:ctrlPr>
                          </m:sSubPr>
                          <m:e>
                            <m:r>
                              <a:rPr lang="zh-CN" altLang="en-US" sz="2800" i="1" smtClean="0">
                                <a:solidFill>
                                  <a:srgbClr val="0000FF"/>
                                </a:solidFill>
                                <a:latin typeface="Cambria Math" panose="02040503050406030204" pitchFamily="18" charset="0"/>
                              </a:rPr>
                              <m:t>𝜑</m:t>
                            </m:r>
                          </m:e>
                          <m:sub>
                            <m:r>
                              <a:rPr lang="en-US" altLang="zh-CN" sz="2800" i="1">
                                <a:solidFill>
                                  <a:srgbClr val="0000FF"/>
                                </a:solidFill>
                                <a:latin typeface="Cambria Math" panose="02040503050406030204" pitchFamily="18" charset="0"/>
                              </a:rPr>
                              <m:t>1</m:t>
                            </m:r>
                          </m:sub>
                        </m:sSub>
                      </m:e>
                    </m:func>
                  </m:oMath>
                </a14:m>
                <a:r>
                  <a:rPr lang="zh-CN" altLang="en-US" sz="2800" dirty="0">
                    <a:solidFill>
                      <a:srgbClr val="0000FF"/>
                    </a:solidFill>
                    <a:latin typeface="+mn-lt"/>
                    <a:ea typeface="+mn-ea"/>
                  </a:rPr>
                  <a:t>，由图可知</a:t>
                </a:r>
              </a:p>
            </p:txBody>
          </p:sp>
        </mc:Choice>
        <mc:Fallback xmlns="">
          <p:sp>
            <p:nvSpPr>
              <p:cNvPr id="18" name="Rectangle 4"/>
              <p:cNvSpPr>
                <a:spLocks noRot="1" noChangeAspect="1" noMove="1" noResize="1" noEditPoints="1" noAdjustHandles="1" noChangeArrowheads="1" noChangeShapeType="1" noTextEdit="1"/>
              </p:cNvSpPr>
              <p:nvPr/>
            </p:nvSpPr>
            <p:spPr bwMode="auto">
              <a:xfrm>
                <a:off x="564451" y="4212428"/>
                <a:ext cx="4908094" cy="954107"/>
              </a:xfrm>
              <a:prstGeom prst="rect">
                <a:avLst/>
              </a:prstGeom>
              <a:blipFill>
                <a:blip r:embed="rId13"/>
                <a:stretch>
                  <a:fillRect l="-2609" t="-6369"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4" name="图片 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87387" y="3503395"/>
            <a:ext cx="4625139" cy="2925241"/>
          </a:xfrm>
          <a:prstGeom prst="rect">
            <a:avLst/>
          </a:prstGeom>
        </p:spPr>
      </p:pic>
      <mc:AlternateContent xmlns:mc="http://schemas.openxmlformats.org/markup-compatibility/2006" xmlns:a14="http://schemas.microsoft.com/office/drawing/2010/main">
        <mc:Choice Requires="a14">
          <p:sp>
            <p:nvSpPr>
              <p:cNvPr id="20" name="矩形 19"/>
              <p:cNvSpPr/>
              <p:nvPr/>
            </p:nvSpPr>
            <p:spPr>
              <a:xfrm>
                <a:off x="2787521" y="5496271"/>
                <a:ext cx="157395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unc>
                        <m:funcPr>
                          <m:ctrlPr>
                            <a:rPr lang="en-US" altLang="zh-CN" sz="2800" b="0" i="1" smtClean="0">
                              <a:solidFill>
                                <a:srgbClr val="0000FF"/>
                              </a:solidFill>
                              <a:latin typeface="Cambria Math"/>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sSub>
                            <m:sSubPr>
                              <m:ctrlPr>
                                <a:rPr lang="en-US" altLang="zh-CN" sz="2800" i="1">
                                  <a:solidFill>
                                    <a:srgbClr val="0000FF"/>
                                  </a:solidFill>
                                  <a:latin typeface="Cambria Math"/>
                                </a:rPr>
                              </m:ctrlPr>
                            </m:sSubPr>
                            <m:e>
                              <m:r>
                                <a:rPr lang="zh-CN" altLang="en-US" sz="2800" i="1" smtClean="0">
                                  <a:solidFill>
                                    <a:srgbClr val="0000FF"/>
                                  </a:solidFill>
                                  <a:latin typeface="Cambria Math" panose="02040503050406030204" pitchFamily="18" charset="0"/>
                                </a:rPr>
                                <m:t>𝜑</m:t>
                              </m:r>
                            </m:e>
                            <m:sub>
                              <m:r>
                                <a:rPr lang="en-US" altLang="zh-CN" sz="2800" i="1">
                                  <a:solidFill>
                                    <a:srgbClr val="0000FF"/>
                                  </a:solidFill>
                                  <a:latin typeface="Cambria Math" panose="02040503050406030204" pitchFamily="18" charset="0"/>
                                </a:rPr>
                                <m:t>1</m:t>
                              </m:r>
                            </m:sub>
                          </m:sSub>
                        </m:e>
                      </m:func>
                    </m:oMath>
                  </m:oMathPara>
                </a14:m>
                <a:endParaRPr lang="zh-CN" altLang="en-US" sz="2800" i="1" dirty="0">
                  <a:solidFill>
                    <a:srgbClr val="0000FF"/>
                  </a:solidFill>
                  <a:latin typeface="+mn-ea"/>
                  <a:ea typeface="+mn-ea"/>
                </a:endParaRPr>
              </a:p>
            </p:txBody>
          </p:sp>
        </mc:Choice>
        <mc:Fallback xmlns="">
          <p:sp>
            <p:nvSpPr>
              <p:cNvPr id="20" name="矩形 19"/>
              <p:cNvSpPr>
                <a:spLocks noRot="1" noChangeAspect="1" noMove="1" noResize="1" noEditPoints="1" noAdjustHandles="1" noChangeArrowheads="1" noChangeShapeType="1" noTextEdit="1"/>
              </p:cNvSpPr>
              <p:nvPr/>
            </p:nvSpPr>
            <p:spPr>
              <a:xfrm>
                <a:off x="2787521" y="5496271"/>
                <a:ext cx="1573957" cy="523220"/>
              </a:xfrm>
              <a:prstGeom prst="rect">
                <a:avLst/>
              </a:prstGeom>
              <a:blipFill>
                <a:blip r:embed="rId1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72210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left)">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p:bldP spid="14" grpId="0"/>
      <p:bldP spid="17" grpId="0"/>
      <p:bldP spid="18" grpId="0"/>
      <p:bldP spid="2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矩形 13"/>
              <p:cNvSpPr/>
              <p:nvPr/>
            </p:nvSpPr>
            <p:spPr>
              <a:xfrm>
                <a:off x="776977" y="582545"/>
                <a:ext cx="2063129" cy="9058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mn-ea"/>
                            </a:rPr>
                          </m:ctrlPr>
                        </m:fPr>
                        <m:num>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𝑥</m:t>
                              </m:r>
                            </m:e>
                            <m:sub>
                              <m:r>
                                <a:rPr lang="en-US" altLang="zh-CN" sz="2800" i="1">
                                  <a:solidFill>
                                    <a:srgbClr val="0000FF"/>
                                  </a:solidFill>
                                  <a:latin typeface="Cambria Math" panose="02040503050406030204" pitchFamily="18" charset="0"/>
                                </a:rPr>
                                <m:t>1</m:t>
                              </m:r>
                            </m:sub>
                          </m:sSub>
                        </m:num>
                        <m:den>
                          <m:r>
                            <a:rPr lang="en-US" altLang="zh-CN" sz="2800" b="0" i="1" smtClean="0">
                              <a:solidFill>
                                <a:srgbClr val="0000FF"/>
                              </a:solidFill>
                              <a:latin typeface="Cambria Math" panose="02040503050406030204" pitchFamily="18" charset="0"/>
                              <a:ea typeface="+mn-ea"/>
                            </a:rPr>
                            <m:t>𝑓</m:t>
                          </m:r>
                        </m:den>
                      </m:f>
                      <m:r>
                        <a:rPr lang="en-US" altLang="zh-CN" sz="2800" b="0" i="1" smtClean="0">
                          <a:solidFill>
                            <a:srgbClr val="0000FF"/>
                          </a:solidFill>
                          <a:latin typeface="Cambria Math" panose="02040503050406030204" pitchFamily="18" charset="0"/>
                          <a:ea typeface="+mn-ea"/>
                        </a:rPr>
                        <m:t>=</m:t>
                      </m:r>
                      <m:func>
                        <m:funcPr>
                          <m:ctrlPr>
                            <a:rPr lang="en-US" altLang="zh-CN" sz="2800" i="1">
                              <a:solidFill>
                                <a:srgbClr val="0000FF"/>
                              </a:solidFill>
                              <a:latin typeface="Cambria Math"/>
                            </a:rPr>
                          </m:ctrlPr>
                        </m:funcPr>
                        <m:fName>
                          <m:r>
                            <m:rPr>
                              <m:sty m:val="p"/>
                            </m:rPr>
                            <a:rPr lang="en-US" altLang="zh-CN" sz="2800">
                              <a:solidFill>
                                <a:srgbClr val="0000FF"/>
                              </a:solidFill>
                              <a:latin typeface="Cambria Math" panose="02040503050406030204" pitchFamily="18" charset="0"/>
                            </a:rPr>
                            <m:t>tan</m:t>
                          </m:r>
                        </m:fName>
                        <m:e>
                          <m:sSub>
                            <m:sSubPr>
                              <m:ctrlPr>
                                <a:rPr lang="en-US" altLang="zh-CN" sz="2800" i="1">
                                  <a:solidFill>
                                    <a:srgbClr val="0000FF"/>
                                  </a:solidFill>
                                  <a:latin typeface="Cambria Math"/>
                                </a:rPr>
                              </m:ctrlPr>
                            </m:sSubPr>
                            <m:e>
                              <m:r>
                                <a:rPr lang="zh-CN" altLang="en-US" sz="2800" i="1">
                                  <a:solidFill>
                                    <a:srgbClr val="0000FF"/>
                                  </a:solidFill>
                                  <a:latin typeface="Cambria Math" panose="02040503050406030204" pitchFamily="18" charset="0"/>
                                </a:rPr>
                                <m:t>𝜑</m:t>
                              </m:r>
                            </m:e>
                            <m:sub>
                              <m:r>
                                <a:rPr lang="en-US" altLang="zh-CN" sz="2800" i="1">
                                  <a:solidFill>
                                    <a:srgbClr val="0000FF"/>
                                  </a:solidFill>
                                  <a:latin typeface="Cambria Math" panose="02040503050406030204" pitchFamily="18" charset="0"/>
                                </a:rPr>
                                <m:t>1</m:t>
                              </m:r>
                            </m:sub>
                          </m:sSub>
                        </m:e>
                      </m:func>
                    </m:oMath>
                  </m:oMathPara>
                </a14:m>
                <a:endParaRPr lang="zh-CN" altLang="en-US" sz="2800" i="1" dirty="0">
                  <a:solidFill>
                    <a:srgbClr val="0000FF"/>
                  </a:solidFill>
                  <a:latin typeface="+mn-ea"/>
                  <a:ea typeface="+mn-ea"/>
                </a:endParaRPr>
              </a:p>
            </p:txBody>
          </p:sp>
        </mc:Choice>
        <mc:Fallback xmlns="">
          <p:sp>
            <p:nvSpPr>
              <p:cNvPr id="14" name="矩形 13"/>
              <p:cNvSpPr>
                <a:spLocks noRot="1" noChangeAspect="1" noMove="1" noResize="1" noEditPoints="1" noAdjustHandles="1" noChangeArrowheads="1" noChangeShapeType="1" noTextEdit="1"/>
              </p:cNvSpPr>
              <p:nvPr/>
            </p:nvSpPr>
            <p:spPr>
              <a:xfrm>
                <a:off x="776977" y="582545"/>
                <a:ext cx="2063129" cy="90582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5312383" y="5530356"/>
                <a:ext cx="260180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0.5</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m:t>
                          </m:r>
                        </m:sup>
                      </m:sSup>
                      <m:r>
                        <a:rPr lang="en-US" altLang="zh-CN" sz="2800" b="0" i="1" smtClean="0">
                          <a:solidFill>
                            <a:srgbClr val="0000FF"/>
                          </a:solidFill>
                          <a:latin typeface="Cambria Math" panose="02040503050406030204" pitchFamily="18" charset="0"/>
                          <a:ea typeface="Cambria Math" panose="02040503050406030204" pitchFamily="18" charset="0"/>
                        </a:rPr>
                        <m:t>𝑚</m:t>
                      </m:r>
                    </m:oMath>
                  </m:oMathPara>
                </a14:m>
                <a:endParaRPr lang="zh-CN" altLang="en-US" sz="2800" dirty="0">
                  <a:solidFill>
                    <a:srgbClr val="0000FF"/>
                  </a:solidFill>
                </a:endParaRPr>
              </a:p>
            </p:txBody>
          </p:sp>
        </mc:Choice>
        <mc:Fallback xmlns="">
          <p:sp>
            <p:nvSpPr>
              <p:cNvPr id="16" name="矩形 15"/>
              <p:cNvSpPr>
                <a:spLocks noRot="1" noChangeAspect="1" noMove="1" noResize="1" noEditPoints="1" noAdjustHandles="1" noChangeArrowheads="1" noChangeShapeType="1" noTextEdit="1"/>
              </p:cNvSpPr>
              <p:nvPr/>
            </p:nvSpPr>
            <p:spPr>
              <a:xfrm>
                <a:off x="5312383" y="5530356"/>
                <a:ext cx="2601803" cy="523220"/>
              </a:xfrm>
              <a:prstGeom prst="rect">
                <a:avLst/>
              </a:prstGeom>
              <a:blipFill>
                <a:blip r:embed="rId4"/>
                <a:stretch>
                  <a:fillRect/>
                </a:stretch>
              </a:blipFill>
            </p:spPr>
            <p:txBody>
              <a:bodyPr/>
              <a:lstStyle/>
              <a:p>
                <a:r>
                  <a:rPr lang="zh-CN" altLang="en-US">
                    <a:noFill/>
                  </a:rPr>
                  <a:t> </a:t>
                </a:r>
              </a:p>
            </p:txBody>
          </p:sp>
        </mc:Fallback>
      </mc:AlternateContent>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3878" y="385163"/>
            <a:ext cx="4625139" cy="2925241"/>
          </a:xfrm>
          <a:prstGeom prst="rect">
            <a:avLst/>
          </a:prstGeom>
        </p:spPr>
      </p:pic>
      <mc:AlternateContent xmlns:mc="http://schemas.openxmlformats.org/markup-compatibility/2006" xmlns:a14="http://schemas.microsoft.com/office/drawing/2010/main">
        <mc:Choice Requires="a14">
          <p:sp>
            <p:nvSpPr>
              <p:cNvPr id="20" name="矩形 19"/>
              <p:cNvSpPr/>
              <p:nvPr/>
            </p:nvSpPr>
            <p:spPr>
              <a:xfrm>
                <a:off x="2607412" y="702599"/>
                <a:ext cx="157395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unc>
                        <m:funcPr>
                          <m:ctrlPr>
                            <a:rPr lang="en-US" altLang="zh-CN" sz="2800" b="0" i="1" smtClean="0">
                              <a:solidFill>
                                <a:srgbClr val="0000FF"/>
                              </a:solidFill>
                              <a:latin typeface="Cambria Math"/>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sSub>
                            <m:sSubPr>
                              <m:ctrlPr>
                                <a:rPr lang="en-US" altLang="zh-CN" sz="2800" i="1">
                                  <a:solidFill>
                                    <a:srgbClr val="0000FF"/>
                                  </a:solidFill>
                                  <a:latin typeface="Cambria Math"/>
                                </a:rPr>
                              </m:ctrlPr>
                            </m:sSubPr>
                            <m:e>
                              <m:r>
                                <a:rPr lang="zh-CN" altLang="en-US" sz="2800" i="1" smtClean="0">
                                  <a:solidFill>
                                    <a:srgbClr val="0000FF"/>
                                  </a:solidFill>
                                  <a:latin typeface="Cambria Math" panose="02040503050406030204" pitchFamily="18" charset="0"/>
                                </a:rPr>
                                <m:t>𝜑</m:t>
                              </m:r>
                            </m:e>
                            <m:sub>
                              <m:r>
                                <a:rPr lang="en-US" altLang="zh-CN" sz="2800" i="1">
                                  <a:solidFill>
                                    <a:srgbClr val="0000FF"/>
                                  </a:solidFill>
                                  <a:latin typeface="Cambria Math" panose="02040503050406030204" pitchFamily="18" charset="0"/>
                                </a:rPr>
                                <m:t>1</m:t>
                              </m:r>
                            </m:sub>
                          </m:sSub>
                        </m:e>
                      </m:func>
                    </m:oMath>
                  </m:oMathPara>
                </a14:m>
                <a:endParaRPr lang="zh-CN" altLang="en-US" sz="2800" i="1" dirty="0">
                  <a:solidFill>
                    <a:srgbClr val="0000FF"/>
                  </a:solidFill>
                  <a:latin typeface="+mn-ea"/>
                  <a:ea typeface="+mn-ea"/>
                </a:endParaRPr>
              </a:p>
            </p:txBody>
          </p:sp>
        </mc:Choice>
        <mc:Fallback xmlns="">
          <p:sp>
            <p:nvSpPr>
              <p:cNvPr id="20" name="矩形 19"/>
              <p:cNvSpPr>
                <a:spLocks noRot="1" noChangeAspect="1" noMove="1" noResize="1" noEditPoints="1" noAdjustHandles="1" noChangeArrowheads="1" noChangeShapeType="1" noTextEdit="1"/>
              </p:cNvSpPr>
              <p:nvPr/>
            </p:nvSpPr>
            <p:spPr>
              <a:xfrm>
                <a:off x="2607412" y="702599"/>
                <a:ext cx="1573957"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776977" y="1608424"/>
                <a:ext cx="22763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𝑥</m:t>
                          </m:r>
                        </m:e>
                        <m:sub>
                          <m:r>
                            <a:rPr lang="en-US" altLang="zh-CN" sz="2800" i="1">
                              <a:solidFill>
                                <a:srgbClr val="0000FF"/>
                              </a:solidFill>
                              <a:latin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𝑓</m:t>
                      </m:r>
                      <m:func>
                        <m:funcPr>
                          <m:ctrlPr>
                            <a:rPr lang="en-US" altLang="zh-CN" sz="2800" i="1">
                              <a:solidFill>
                                <a:srgbClr val="0000FF"/>
                              </a:solidFill>
                              <a:latin typeface="Cambria Math"/>
                            </a:rPr>
                          </m:ctrlPr>
                        </m:funcPr>
                        <m:fName>
                          <m:r>
                            <m:rPr>
                              <m:sty m:val="p"/>
                            </m:rPr>
                            <a:rPr lang="en-US" altLang="zh-CN" sz="2800">
                              <a:solidFill>
                                <a:srgbClr val="0000FF"/>
                              </a:solidFill>
                              <a:latin typeface="Cambria Math" panose="02040503050406030204" pitchFamily="18" charset="0"/>
                            </a:rPr>
                            <m:t>sin</m:t>
                          </m:r>
                        </m:fName>
                        <m:e>
                          <m:sSub>
                            <m:sSubPr>
                              <m:ctrlPr>
                                <a:rPr lang="en-US" altLang="zh-CN" sz="2800" i="1">
                                  <a:solidFill>
                                    <a:srgbClr val="0000FF"/>
                                  </a:solidFill>
                                  <a:latin typeface="Cambria Math"/>
                                </a:rPr>
                              </m:ctrlPr>
                            </m:sSubPr>
                            <m:e>
                              <m:r>
                                <a:rPr lang="zh-CN" altLang="en-US" sz="2800" i="1">
                                  <a:solidFill>
                                    <a:srgbClr val="0000FF"/>
                                  </a:solidFill>
                                  <a:latin typeface="Cambria Math" panose="02040503050406030204" pitchFamily="18" charset="0"/>
                                </a:rPr>
                                <m:t>𝜑</m:t>
                              </m:r>
                            </m:e>
                            <m:sub>
                              <m:r>
                                <a:rPr lang="en-US" altLang="zh-CN" sz="2800" i="1">
                                  <a:solidFill>
                                    <a:srgbClr val="0000FF"/>
                                  </a:solidFill>
                                  <a:latin typeface="Cambria Math" panose="02040503050406030204" pitchFamily="18" charset="0"/>
                                </a:rPr>
                                <m:t>1</m:t>
                              </m:r>
                            </m:sub>
                          </m:sSub>
                        </m:e>
                      </m:func>
                    </m:oMath>
                  </m:oMathPara>
                </a14:m>
                <a:endParaRPr lang="zh-CN" altLang="en-US" sz="2800" i="1" dirty="0">
                  <a:solidFill>
                    <a:srgbClr val="0000FF"/>
                  </a:solidFill>
                  <a:latin typeface="+mn-ea"/>
                  <a:ea typeface="+mn-ea"/>
                </a:endParaRPr>
              </a:p>
            </p:txBody>
          </p:sp>
        </mc:Choice>
        <mc:Fallback xmlns="">
          <p:sp>
            <p:nvSpPr>
              <p:cNvPr id="12" name="矩形 11"/>
              <p:cNvSpPr>
                <a:spLocks noRot="1" noChangeAspect="1" noMove="1" noResize="1" noEditPoints="1" noAdjustHandles="1" noChangeArrowheads="1" noChangeShapeType="1" noTextEdit="1"/>
              </p:cNvSpPr>
              <p:nvPr/>
            </p:nvSpPr>
            <p:spPr>
              <a:xfrm>
                <a:off x="776977" y="1608424"/>
                <a:ext cx="2276329"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840106" y="1608424"/>
                <a:ext cx="260180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0.5×</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m:t>
                          </m:r>
                        </m:sup>
                      </m:sSup>
                      <m:r>
                        <a:rPr lang="en-US" altLang="zh-CN" sz="2800" b="0" i="1" smtClean="0">
                          <a:solidFill>
                            <a:srgbClr val="0000FF"/>
                          </a:solidFill>
                          <a:latin typeface="Cambria Math" panose="02040503050406030204" pitchFamily="18" charset="0"/>
                          <a:ea typeface="Cambria Math" panose="02040503050406030204" pitchFamily="18" charset="0"/>
                        </a:rPr>
                        <m:t>𝑚</m:t>
                      </m:r>
                    </m:oMath>
                  </m:oMathPara>
                </a14:m>
                <a:endParaRPr lang="zh-CN" altLang="en-US" sz="2800" dirty="0">
                  <a:solidFill>
                    <a:srgbClr val="0000FF"/>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2840106" y="1608424"/>
                <a:ext cx="2601803" cy="523220"/>
              </a:xfrm>
              <a:prstGeom prst="rect">
                <a:avLst/>
              </a:prstGeom>
              <a:blipFill>
                <a:blip r:embed="rId8"/>
                <a:stretch>
                  <a:fillRect/>
                </a:stretch>
              </a:blipFill>
            </p:spPr>
            <p:txBody>
              <a:bodyPr/>
              <a:lstStyle/>
              <a:p>
                <a:r>
                  <a:rPr lang="zh-CN" altLang="en-US">
                    <a:noFill/>
                  </a:rPr>
                  <a:t> </a:t>
                </a:r>
              </a:p>
            </p:txBody>
          </p:sp>
        </mc:Fallback>
      </mc:AlternateContent>
      <p:sp>
        <p:nvSpPr>
          <p:cNvPr id="15" name="Rectangle 3"/>
          <p:cNvSpPr>
            <a:spLocks noChangeArrowheads="1"/>
          </p:cNvSpPr>
          <p:nvPr/>
        </p:nvSpPr>
        <p:spPr bwMode="auto">
          <a:xfrm>
            <a:off x="495300" y="2457450"/>
            <a:ext cx="8153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buFont typeface="Arial" panose="020B0604020202020204" pitchFamily="34" charset="0"/>
              <a:buNone/>
            </a:pPr>
            <a:r>
              <a:rPr lang="zh-CN" altLang="en-US" sz="2800" dirty="0">
                <a:solidFill>
                  <a:srgbClr val="0000FF"/>
                </a:solidFill>
                <a:latin typeface="+mn-lt"/>
                <a:ea typeface="+mn-ea"/>
              </a:rPr>
              <a:t>因此中央明纹的宽度为</a:t>
            </a:r>
          </a:p>
        </p:txBody>
      </p:sp>
      <mc:AlternateContent xmlns:mc="http://schemas.openxmlformats.org/markup-compatibility/2006" xmlns:a14="http://schemas.microsoft.com/office/drawing/2010/main">
        <mc:Choice Requires="a14">
          <p:sp>
            <p:nvSpPr>
              <p:cNvPr id="19" name="矩形 18"/>
              <p:cNvSpPr/>
              <p:nvPr/>
            </p:nvSpPr>
            <p:spPr>
              <a:xfrm>
                <a:off x="776977" y="3100724"/>
                <a:ext cx="324646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2</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𝑥</m:t>
                          </m:r>
                        </m:e>
                        <m:sub>
                          <m:r>
                            <a:rPr lang="en-US" altLang="zh-CN" sz="2800" i="1">
                              <a:solidFill>
                                <a:srgbClr val="0000FF"/>
                              </a:solidFill>
                              <a:latin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mn-ea"/>
                        </a:rPr>
                        <m:t>=1.0</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−3</m:t>
                          </m:r>
                        </m:sup>
                      </m:sSup>
                      <m:r>
                        <a:rPr lang="en-US" altLang="zh-CN" sz="2800" i="1">
                          <a:solidFill>
                            <a:srgbClr val="0000FF"/>
                          </a:solidFill>
                          <a:latin typeface="Cambria Math" panose="02040503050406030204" pitchFamily="18" charset="0"/>
                          <a:ea typeface="Cambria Math" panose="02040503050406030204" pitchFamily="18" charset="0"/>
                        </a:rPr>
                        <m:t>𝑚</m:t>
                      </m:r>
                    </m:oMath>
                  </m:oMathPara>
                </a14:m>
                <a:endParaRPr lang="zh-CN" altLang="en-US" sz="2800" dirty="0">
                  <a:solidFill>
                    <a:srgbClr val="0000FF"/>
                  </a:solidFill>
                </a:endParaRPr>
              </a:p>
            </p:txBody>
          </p:sp>
        </mc:Choice>
        <mc:Fallback xmlns="">
          <p:sp>
            <p:nvSpPr>
              <p:cNvPr id="19" name="矩形 18"/>
              <p:cNvSpPr>
                <a:spLocks noRot="1" noChangeAspect="1" noMove="1" noResize="1" noEditPoints="1" noAdjustHandles="1" noChangeArrowheads="1" noChangeShapeType="1" noTextEdit="1"/>
              </p:cNvSpPr>
              <p:nvPr/>
            </p:nvSpPr>
            <p:spPr>
              <a:xfrm>
                <a:off x="776977" y="3100724"/>
                <a:ext cx="3246466"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Rectangle 3"/>
              <p:cNvSpPr>
                <a:spLocks noChangeArrowheads="1"/>
              </p:cNvSpPr>
              <p:nvPr/>
            </p:nvSpPr>
            <p:spPr bwMode="auto">
              <a:xfrm>
                <a:off x="495299" y="3640138"/>
                <a:ext cx="9341427"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just">
                  <a:buFont typeface="Arial" panose="020B0604020202020204" pitchFamily="34" charset="0"/>
                  <a:buNone/>
                </a:pPr>
                <a:r>
                  <a:rPr lang="zh-CN" altLang="en-US" sz="2800" dirty="0">
                    <a:solidFill>
                      <a:srgbClr val="0000FF"/>
                    </a:solidFill>
                    <a:latin typeface="+mn-lt"/>
                    <a:ea typeface="+mn-ea"/>
                  </a:rPr>
                  <a:t>（</a:t>
                </a:r>
                <a:r>
                  <a:rPr lang="en-US" altLang="zh-CN" sz="2800" dirty="0">
                    <a:solidFill>
                      <a:srgbClr val="0000FF"/>
                    </a:solidFill>
                    <a:latin typeface="+mn-lt"/>
                    <a:ea typeface="+mn-ea"/>
                  </a:rPr>
                  <a:t>2</a:t>
                </a:r>
                <a:r>
                  <a:rPr lang="zh-CN" altLang="en-US" sz="2800" dirty="0">
                    <a:solidFill>
                      <a:srgbClr val="0000FF"/>
                    </a:solidFill>
                    <a:latin typeface="+mn-lt"/>
                    <a:ea typeface="+mn-ea"/>
                  </a:rPr>
                  <a:t>）第</a:t>
                </a:r>
                <a:r>
                  <a:rPr lang="en-US" altLang="zh-CN" sz="2800" dirty="0">
                    <a:solidFill>
                      <a:srgbClr val="0000FF"/>
                    </a:solidFill>
                    <a:latin typeface="+mn-lt"/>
                    <a:ea typeface="+mn-ea"/>
                  </a:rPr>
                  <a:t>1</a:t>
                </a:r>
                <a:r>
                  <a:rPr lang="zh-CN" altLang="en-US" sz="2800" dirty="0">
                    <a:solidFill>
                      <a:srgbClr val="0000FF"/>
                    </a:solidFill>
                    <a:latin typeface="+mn-lt"/>
                    <a:ea typeface="+mn-ea"/>
                  </a:rPr>
                  <a:t>级明纹宽度为</a:t>
                </a:r>
                <a14:m>
                  <m:oMath xmlns:m="http://schemas.openxmlformats.org/officeDocument/2006/math">
                    <m:r>
                      <a:rPr lang="en-US" altLang="zh-CN" sz="2800" i="1">
                        <a:solidFill>
                          <a:srgbClr val="0000FF"/>
                        </a:solidFill>
                        <a:latin typeface="Cambria Math" panose="02040503050406030204" pitchFamily="18" charset="0"/>
                      </a:rPr>
                      <m:t>𝑘</m:t>
                    </m:r>
                    <m:r>
                      <a:rPr lang="en-US" altLang="zh-CN" sz="2800" i="1">
                        <a:solidFill>
                          <a:srgbClr val="0000FF"/>
                        </a:solidFill>
                        <a:latin typeface="Cambria Math" panose="02040503050406030204" pitchFamily="18" charset="0"/>
                      </a:rPr>
                      <m:t>=1</m:t>
                    </m:r>
                  </m:oMath>
                </a14:m>
                <a:r>
                  <a:rPr lang="zh-CN" altLang="en-US" sz="2800" dirty="0">
                    <a:solidFill>
                      <a:srgbClr val="0000FF"/>
                    </a:solidFill>
                    <a:latin typeface="+mn-lt"/>
                    <a:ea typeface="+mn-ea"/>
                  </a:rPr>
                  <a:t>和</a:t>
                </a:r>
                <a14:m>
                  <m:oMath xmlns:m="http://schemas.openxmlformats.org/officeDocument/2006/math">
                    <m:r>
                      <a:rPr lang="en-US" altLang="zh-CN" sz="2800" i="1">
                        <a:solidFill>
                          <a:srgbClr val="0000FF"/>
                        </a:solidFill>
                        <a:latin typeface="Cambria Math" panose="02040503050406030204" pitchFamily="18" charset="0"/>
                      </a:rPr>
                      <m:t>𝑘</m:t>
                    </m:r>
                    <m:r>
                      <a:rPr lang="en-US" altLang="zh-CN" sz="2800" i="1">
                        <a:solidFill>
                          <a:srgbClr val="0000FF"/>
                        </a:solidFill>
                        <a:latin typeface="Cambria Math" panose="02040503050406030204" pitchFamily="18" charset="0"/>
                      </a:rPr>
                      <m:t>=2</m:t>
                    </m:r>
                  </m:oMath>
                </a14:m>
                <a:r>
                  <a:rPr lang="zh-CN" altLang="en-US" sz="2800" dirty="0">
                    <a:solidFill>
                      <a:srgbClr val="0000FF"/>
                    </a:solidFill>
                    <a:latin typeface="+mn-lt"/>
                    <a:ea typeface="+mn-ea"/>
                    <a:sym typeface="Arial" panose="020B0604020202020204" pitchFamily="34" charset="0"/>
                  </a:rPr>
                  <a:t>两条暗纹之间的距离，即</a:t>
                </a:r>
                <a:endParaRPr lang="zh-CN" altLang="en-US" sz="2800" dirty="0">
                  <a:solidFill>
                    <a:srgbClr val="0000FF"/>
                  </a:solidFill>
                  <a:latin typeface="+mn-lt"/>
                  <a:ea typeface="+mn-ea"/>
                </a:endParaRPr>
              </a:p>
            </p:txBody>
          </p:sp>
        </mc:Choice>
        <mc:Fallback xmlns="">
          <p:sp>
            <p:nvSpPr>
              <p:cNvPr id="22" name="Rectangle 3"/>
              <p:cNvSpPr>
                <a:spLocks noRot="1" noChangeAspect="1" noMove="1" noResize="1" noEditPoints="1" noAdjustHandles="1" noChangeArrowheads="1" noChangeShapeType="1" noTextEdit="1"/>
              </p:cNvSpPr>
              <p:nvPr/>
            </p:nvSpPr>
            <p:spPr bwMode="auto">
              <a:xfrm>
                <a:off x="495299" y="3640138"/>
                <a:ext cx="9341427" cy="954107"/>
              </a:xfrm>
              <a:prstGeom prst="rect">
                <a:avLst/>
              </a:prstGeom>
              <a:blipFill>
                <a:blip r:embed="rId10"/>
                <a:stretch>
                  <a:fillRect l="-1305" t="-6369" r="-5153"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1469247" y="4730493"/>
                <a:ext cx="56273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𝑥</m:t>
                      </m:r>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𝑥</m:t>
                          </m:r>
                        </m:e>
                        <m:sub>
                          <m:r>
                            <a:rPr lang="en-US" altLang="zh-CN" sz="2800" b="0" i="1" smtClean="0">
                              <a:solidFill>
                                <a:srgbClr val="0000FF"/>
                              </a:solidFill>
                              <a:latin typeface="Cambria Math" panose="02040503050406030204" pitchFamily="18" charset="0"/>
                            </a:rPr>
                            <m:t>2</m:t>
                          </m:r>
                        </m:sub>
                      </m:sSub>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𝑥</m:t>
                          </m:r>
                        </m:e>
                        <m:sub>
                          <m:r>
                            <a:rPr lang="en-US" altLang="zh-CN" sz="2800" i="1">
                              <a:solidFill>
                                <a:srgbClr val="0000FF"/>
                              </a:solidFill>
                              <a:latin typeface="Cambria Math" panose="02040503050406030204" pitchFamily="18" charset="0"/>
                            </a:rPr>
                            <m:t>1</m:t>
                          </m:r>
                        </m:sub>
                      </m:sSub>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ea typeface="+mn-ea"/>
                        </a:rPr>
                        <m:t>𝑓</m:t>
                      </m:r>
                      <m:d>
                        <m:dPr>
                          <m:ctrlPr>
                            <a:rPr lang="en-US" altLang="zh-CN" sz="2800" b="0" i="1" smtClean="0">
                              <a:solidFill>
                                <a:srgbClr val="0000FF"/>
                              </a:solidFill>
                              <a:latin typeface="Cambria Math"/>
                              <a:ea typeface="+mn-ea"/>
                            </a:rPr>
                          </m:ctrlPr>
                        </m:dPr>
                        <m:e>
                          <m:func>
                            <m:funcPr>
                              <m:ctrlPr>
                                <a:rPr lang="en-US" altLang="zh-CN" sz="2800" i="1">
                                  <a:solidFill>
                                    <a:srgbClr val="0000FF"/>
                                  </a:solidFill>
                                  <a:latin typeface="Cambria Math"/>
                                </a:rPr>
                              </m:ctrlPr>
                            </m:funcPr>
                            <m:fName>
                              <m:r>
                                <m:rPr>
                                  <m:sty m:val="p"/>
                                </m:rPr>
                                <a:rPr lang="en-US" altLang="zh-CN" sz="2800">
                                  <a:solidFill>
                                    <a:srgbClr val="0000FF"/>
                                  </a:solidFill>
                                  <a:latin typeface="Cambria Math" panose="02040503050406030204" pitchFamily="18" charset="0"/>
                                </a:rPr>
                                <m:t>tan</m:t>
                              </m:r>
                            </m:fName>
                            <m:e>
                              <m:sSub>
                                <m:sSubPr>
                                  <m:ctrlPr>
                                    <a:rPr lang="en-US" altLang="zh-CN" sz="2800" i="1">
                                      <a:solidFill>
                                        <a:srgbClr val="0000FF"/>
                                      </a:solidFill>
                                      <a:latin typeface="Cambria Math"/>
                                    </a:rPr>
                                  </m:ctrlPr>
                                </m:sSubPr>
                                <m:e>
                                  <m:r>
                                    <a:rPr lang="zh-CN" altLang="en-US" sz="2800" i="1">
                                      <a:solidFill>
                                        <a:srgbClr val="0000FF"/>
                                      </a:solidFill>
                                      <a:latin typeface="Cambria Math" panose="02040503050406030204" pitchFamily="18" charset="0"/>
                                    </a:rPr>
                                    <m:t>𝜑</m:t>
                                  </m:r>
                                </m:e>
                                <m:sub>
                                  <m:r>
                                    <a:rPr lang="en-US" altLang="zh-CN" sz="2800" b="0" i="1" smtClean="0">
                                      <a:solidFill>
                                        <a:srgbClr val="0000FF"/>
                                      </a:solidFill>
                                      <a:latin typeface="Cambria Math" panose="02040503050406030204" pitchFamily="18" charset="0"/>
                                    </a:rPr>
                                    <m:t>2</m:t>
                                  </m:r>
                                </m:sub>
                              </m:sSub>
                            </m:e>
                          </m:func>
                          <m:r>
                            <a:rPr lang="en-US" altLang="zh-CN" sz="2800" b="0" i="1" smtClean="0">
                              <a:solidFill>
                                <a:srgbClr val="0000FF"/>
                              </a:solidFill>
                              <a:latin typeface="Cambria Math" panose="02040503050406030204" pitchFamily="18" charset="0"/>
                            </a:rPr>
                            <m:t>−</m:t>
                          </m:r>
                          <m:func>
                            <m:funcPr>
                              <m:ctrlPr>
                                <a:rPr lang="en-US" altLang="zh-CN" sz="2800" i="1">
                                  <a:solidFill>
                                    <a:srgbClr val="0000FF"/>
                                  </a:solidFill>
                                  <a:latin typeface="Cambria Math"/>
                                </a:rPr>
                              </m:ctrlPr>
                            </m:funcPr>
                            <m:fName>
                              <m:r>
                                <m:rPr>
                                  <m:sty m:val="p"/>
                                </m:rPr>
                                <a:rPr lang="en-US" altLang="zh-CN" sz="2800">
                                  <a:solidFill>
                                    <a:srgbClr val="0000FF"/>
                                  </a:solidFill>
                                  <a:latin typeface="Cambria Math" panose="02040503050406030204" pitchFamily="18" charset="0"/>
                                </a:rPr>
                                <m:t>tan</m:t>
                              </m:r>
                            </m:fName>
                            <m:e>
                              <m:sSub>
                                <m:sSubPr>
                                  <m:ctrlPr>
                                    <a:rPr lang="en-US" altLang="zh-CN" sz="2800" i="1">
                                      <a:solidFill>
                                        <a:srgbClr val="0000FF"/>
                                      </a:solidFill>
                                      <a:latin typeface="Cambria Math"/>
                                    </a:rPr>
                                  </m:ctrlPr>
                                </m:sSubPr>
                                <m:e>
                                  <m:r>
                                    <a:rPr lang="zh-CN" altLang="en-US" sz="2800" i="1">
                                      <a:solidFill>
                                        <a:srgbClr val="0000FF"/>
                                      </a:solidFill>
                                      <a:latin typeface="Cambria Math" panose="02040503050406030204" pitchFamily="18" charset="0"/>
                                    </a:rPr>
                                    <m:t>𝜑</m:t>
                                  </m:r>
                                </m:e>
                                <m:sub>
                                  <m:r>
                                    <a:rPr lang="en-US" altLang="zh-CN" sz="2800" i="1">
                                      <a:solidFill>
                                        <a:srgbClr val="0000FF"/>
                                      </a:solidFill>
                                      <a:latin typeface="Cambria Math" panose="02040503050406030204" pitchFamily="18" charset="0"/>
                                    </a:rPr>
                                    <m:t>1</m:t>
                                  </m:r>
                                </m:sub>
                              </m:sSub>
                            </m:e>
                          </m:func>
                        </m:e>
                      </m:d>
                    </m:oMath>
                  </m:oMathPara>
                </a14:m>
                <a:endParaRPr lang="zh-CN" altLang="en-US" sz="2800" i="1" dirty="0">
                  <a:solidFill>
                    <a:srgbClr val="0000FF"/>
                  </a:solidFill>
                  <a:latin typeface="+mn-ea"/>
                  <a:ea typeface="+mn-ea"/>
                </a:endParaRPr>
              </a:p>
            </p:txBody>
          </p:sp>
        </mc:Choice>
        <mc:Fallback xmlns="">
          <p:sp>
            <p:nvSpPr>
              <p:cNvPr id="23" name="矩形 22"/>
              <p:cNvSpPr>
                <a:spLocks noRot="1" noChangeAspect="1" noMove="1" noResize="1" noEditPoints="1" noAdjustHandles="1" noChangeArrowheads="1" noChangeShapeType="1" noTextEdit="1"/>
              </p:cNvSpPr>
              <p:nvPr/>
            </p:nvSpPr>
            <p:spPr>
              <a:xfrm>
                <a:off x="1469247" y="4730493"/>
                <a:ext cx="5627373"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1981710" y="5530356"/>
                <a:ext cx="343119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ea typeface="+mn-ea"/>
                        </a:rPr>
                        <m:t>𝑓</m:t>
                      </m:r>
                      <m:d>
                        <m:dPr>
                          <m:ctrlPr>
                            <a:rPr lang="en-US" altLang="zh-CN" sz="2800" b="0" i="1" smtClean="0">
                              <a:solidFill>
                                <a:srgbClr val="0000FF"/>
                              </a:solidFill>
                              <a:latin typeface="Cambria Math"/>
                              <a:ea typeface="+mn-ea"/>
                            </a:rPr>
                          </m:ctrlPr>
                        </m:dPr>
                        <m:e>
                          <m:func>
                            <m:funcPr>
                              <m:ctrlPr>
                                <a:rPr lang="en-US" altLang="zh-CN" sz="2800" i="1">
                                  <a:solidFill>
                                    <a:srgbClr val="0000FF"/>
                                  </a:solidFill>
                                  <a:latin typeface="Cambria Math"/>
                                </a:rPr>
                              </m:ctrlPr>
                            </m:funcPr>
                            <m:fName>
                              <m:r>
                                <m:rPr>
                                  <m:sty m:val="p"/>
                                </m:rPr>
                                <a:rPr lang="en-US" altLang="zh-CN" sz="2800">
                                  <a:solidFill>
                                    <a:srgbClr val="0000FF"/>
                                  </a:solidFill>
                                  <a:latin typeface="Cambria Math" panose="02040503050406030204" pitchFamily="18" charset="0"/>
                                </a:rPr>
                                <m:t>sin</m:t>
                              </m:r>
                            </m:fName>
                            <m:e>
                              <m:sSub>
                                <m:sSubPr>
                                  <m:ctrlPr>
                                    <a:rPr lang="en-US" altLang="zh-CN" sz="2800" i="1">
                                      <a:solidFill>
                                        <a:srgbClr val="0000FF"/>
                                      </a:solidFill>
                                      <a:latin typeface="Cambria Math"/>
                                    </a:rPr>
                                  </m:ctrlPr>
                                </m:sSubPr>
                                <m:e>
                                  <m:r>
                                    <a:rPr lang="zh-CN" altLang="en-US" sz="2800" i="1">
                                      <a:solidFill>
                                        <a:srgbClr val="0000FF"/>
                                      </a:solidFill>
                                      <a:latin typeface="Cambria Math" panose="02040503050406030204" pitchFamily="18" charset="0"/>
                                    </a:rPr>
                                    <m:t>𝜑</m:t>
                                  </m:r>
                                </m:e>
                                <m:sub>
                                  <m:r>
                                    <a:rPr lang="en-US" altLang="zh-CN" sz="2800" b="0" i="1" smtClean="0">
                                      <a:solidFill>
                                        <a:srgbClr val="0000FF"/>
                                      </a:solidFill>
                                      <a:latin typeface="Cambria Math" panose="02040503050406030204" pitchFamily="18" charset="0"/>
                                    </a:rPr>
                                    <m:t>2</m:t>
                                  </m:r>
                                </m:sub>
                              </m:sSub>
                            </m:e>
                          </m:func>
                          <m:r>
                            <a:rPr lang="en-US" altLang="zh-CN" sz="2800" b="0" i="1" smtClean="0">
                              <a:solidFill>
                                <a:srgbClr val="0000FF"/>
                              </a:solidFill>
                              <a:latin typeface="Cambria Math" panose="02040503050406030204" pitchFamily="18" charset="0"/>
                            </a:rPr>
                            <m:t>−</m:t>
                          </m:r>
                          <m:func>
                            <m:funcPr>
                              <m:ctrlPr>
                                <a:rPr lang="en-US" altLang="zh-CN" sz="2800" i="1">
                                  <a:solidFill>
                                    <a:srgbClr val="0000FF"/>
                                  </a:solidFill>
                                  <a:latin typeface="Cambria Math"/>
                                </a:rPr>
                              </m:ctrlPr>
                            </m:funcPr>
                            <m:fName>
                              <m:r>
                                <m:rPr>
                                  <m:sty m:val="p"/>
                                </m:rPr>
                                <a:rPr lang="en-US" altLang="zh-CN" sz="2800">
                                  <a:solidFill>
                                    <a:srgbClr val="0000FF"/>
                                  </a:solidFill>
                                  <a:latin typeface="Cambria Math" panose="02040503050406030204" pitchFamily="18" charset="0"/>
                                </a:rPr>
                                <m:t>sin</m:t>
                              </m:r>
                            </m:fName>
                            <m:e>
                              <m:sSub>
                                <m:sSubPr>
                                  <m:ctrlPr>
                                    <a:rPr lang="en-US" altLang="zh-CN" sz="2800" i="1">
                                      <a:solidFill>
                                        <a:srgbClr val="0000FF"/>
                                      </a:solidFill>
                                      <a:latin typeface="Cambria Math"/>
                                    </a:rPr>
                                  </m:ctrlPr>
                                </m:sSubPr>
                                <m:e>
                                  <m:r>
                                    <a:rPr lang="zh-CN" altLang="en-US" sz="2800" i="1">
                                      <a:solidFill>
                                        <a:srgbClr val="0000FF"/>
                                      </a:solidFill>
                                      <a:latin typeface="Cambria Math" panose="02040503050406030204" pitchFamily="18" charset="0"/>
                                    </a:rPr>
                                    <m:t>𝜑</m:t>
                                  </m:r>
                                </m:e>
                                <m:sub>
                                  <m:r>
                                    <a:rPr lang="en-US" altLang="zh-CN" sz="2800" i="1">
                                      <a:solidFill>
                                        <a:srgbClr val="0000FF"/>
                                      </a:solidFill>
                                      <a:latin typeface="Cambria Math" panose="02040503050406030204" pitchFamily="18" charset="0"/>
                                    </a:rPr>
                                    <m:t>1</m:t>
                                  </m:r>
                                </m:sub>
                              </m:sSub>
                            </m:e>
                          </m:func>
                        </m:e>
                      </m:d>
                    </m:oMath>
                  </m:oMathPara>
                </a14:m>
                <a:endParaRPr lang="zh-CN" altLang="en-US" sz="2800" i="1" dirty="0">
                  <a:solidFill>
                    <a:srgbClr val="0000FF"/>
                  </a:solidFill>
                  <a:latin typeface="+mn-ea"/>
                  <a:ea typeface="+mn-ea"/>
                </a:endParaRPr>
              </a:p>
            </p:txBody>
          </p:sp>
        </mc:Choice>
        <mc:Fallback xmlns="">
          <p:sp>
            <p:nvSpPr>
              <p:cNvPr id="24" name="矩形 23"/>
              <p:cNvSpPr>
                <a:spLocks noRot="1" noChangeAspect="1" noMove="1" noResize="1" noEditPoints="1" noAdjustHandles="1" noChangeArrowheads="1" noChangeShapeType="1" noTextEdit="1"/>
              </p:cNvSpPr>
              <p:nvPr/>
            </p:nvSpPr>
            <p:spPr>
              <a:xfrm>
                <a:off x="1981710" y="5530356"/>
                <a:ext cx="3431196" cy="523220"/>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76420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left)">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left)">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left)">
                                      <p:cBhvr>
                                        <p:cTn id="5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20" grpId="0"/>
      <p:bldP spid="12" grpId="0"/>
      <p:bldP spid="13" grpId="0"/>
      <p:bldP spid="15" grpId="0"/>
      <p:bldP spid="19" grpId="0"/>
      <p:bldP spid="22" grpId="0"/>
      <p:bldP spid="23" grpId="0"/>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1326610" y="2180291"/>
            <a:ext cx="406176" cy="406176"/>
          </a:xfrm>
          <a:prstGeom prst="rect">
            <a:avLst/>
          </a:prstGeom>
        </p:spPr>
      </p:pic>
      <p:pic>
        <p:nvPicPr>
          <p:cNvPr id="3" name="图片 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2052129" y="3030856"/>
            <a:ext cx="406176" cy="406176"/>
          </a:xfrm>
          <a:prstGeom prst="rect">
            <a:avLst/>
          </a:prstGeom>
        </p:spPr>
      </p:pic>
      <p:pic>
        <p:nvPicPr>
          <p:cNvPr id="4" name="图片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2739131" y="3867714"/>
            <a:ext cx="406176" cy="406176"/>
          </a:xfrm>
          <a:prstGeom prst="rect">
            <a:avLst/>
          </a:prstGeom>
        </p:spPr>
      </p:pic>
      <p:grpSp>
        <p:nvGrpSpPr>
          <p:cNvPr id="6" name="组合 5"/>
          <p:cNvGrpSpPr/>
          <p:nvPr/>
        </p:nvGrpSpPr>
        <p:grpSpPr>
          <a:xfrm>
            <a:off x="630882" y="510638"/>
            <a:ext cx="1654059" cy="865821"/>
            <a:chOff x="630882" y="510638"/>
            <a:chExt cx="1654059" cy="865821"/>
          </a:xfrm>
        </p:grpSpPr>
        <p:sp>
          <p:nvSpPr>
            <p:cNvPr id="7" name="文本框 6"/>
            <p:cNvSpPr txBox="1"/>
            <p:nvPr/>
          </p:nvSpPr>
          <p:spPr>
            <a:xfrm>
              <a:off x="673794" y="510638"/>
              <a:ext cx="1611147"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目录</a:t>
              </a:r>
            </a:p>
          </p:txBody>
        </p:sp>
        <p:sp>
          <p:nvSpPr>
            <p:cNvPr id="8" name="Freeform 192"/>
            <p:cNvSpPr>
              <a:spLocks noEditPoints="1"/>
            </p:cNvSpPr>
            <p:nvPr/>
          </p:nvSpPr>
          <p:spPr bwMode="auto">
            <a:xfrm>
              <a:off x="630882" y="1146853"/>
              <a:ext cx="1426832" cy="229606"/>
            </a:xfrm>
            <a:custGeom>
              <a:avLst/>
              <a:gdLst>
                <a:gd name="T0" fmla="*/ 460 w 478"/>
                <a:gd name="T1" fmla="*/ 10 h 77"/>
                <a:gd name="T2" fmla="*/ 130 w 478"/>
                <a:gd name="T3" fmla="*/ 3 h 77"/>
                <a:gd name="T4" fmla="*/ 95 w 478"/>
                <a:gd name="T5" fmla="*/ 2 h 77"/>
                <a:gd name="T6" fmla="*/ 5 w 478"/>
                <a:gd name="T7" fmla="*/ 5 h 77"/>
                <a:gd name="T8" fmla="*/ 0 w 478"/>
                <a:gd name="T9" fmla="*/ 9 h 77"/>
                <a:gd name="T10" fmla="*/ 1 w 478"/>
                <a:gd name="T11" fmla="*/ 17 h 77"/>
                <a:gd name="T12" fmla="*/ 2 w 478"/>
                <a:gd name="T13" fmla="*/ 20 h 77"/>
                <a:gd name="T14" fmla="*/ 2 w 478"/>
                <a:gd name="T15" fmla="*/ 25 h 77"/>
                <a:gd name="T16" fmla="*/ 11 w 478"/>
                <a:gd name="T17" fmla="*/ 26 h 77"/>
                <a:gd name="T18" fmla="*/ 14 w 478"/>
                <a:gd name="T19" fmla="*/ 35 h 77"/>
                <a:gd name="T20" fmla="*/ 12 w 478"/>
                <a:gd name="T21" fmla="*/ 40 h 77"/>
                <a:gd name="T22" fmla="*/ 18 w 478"/>
                <a:gd name="T23" fmla="*/ 41 h 77"/>
                <a:gd name="T24" fmla="*/ 20 w 478"/>
                <a:gd name="T25" fmla="*/ 46 h 77"/>
                <a:gd name="T26" fmla="*/ 16 w 478"/>
                <a:gd name="T27" fmla="*/ 49 h 77"/>
                <a:gd name="T28" fmla="*/ 30 w 478"/>
                <a:gd name="T29" fmla="*/ 59 h 77"/>
                <a:gd name="T30" fmla="*/ 17 w 478"/>
                <a:gd name="T31" fmla="*/ 63 h 77"/>
                <a:gd name="T32" fmla="*/ 161 w 478"/>
                <a:gd name="T33" fmla="*/ 76 h 77"/>
                <a:gd name="T34" fmla="*/ 311 w 478"/>
                <a:gd name="T35" fmla="*/ 74 h 77"/>
                <a:gd name="T36" fmla="*/ 401 w 478"/>
                <a:gd name="T37" fmla="*/ 73 h 77"/>
                <a:gd name="T38" fmla="*/ 368 w 478"/>
                <a:gd name="T39" fmla="*/ 70 h 77"/>
                <a:gd name="T40" fmla="*/ 372 w 478"/>
                <a:gd name="T41" fmla="*/ 68 h 77"/>
                <a:gd name="T42" fmla="*/ 372 w 478"/>
                <a:gd name="T43" fmla="*/ 66 h 77"/>
                <a:gd name="T44" fmla="*/ 412 w 478"/>
                <a:gd name="T45" fmla="*/ 66 h 77"/>
                <a:gd name="T46" fmla="*/ 429 w 478"/>
                <a:gd name="T47" fmla="*/ 66 h 77"/>
                <a:gd name="T48" fmla="*/ 415 w 478"/>
                <a:gd name="T49" fmla="*/ 65 h 77"/>
                <a:gd name="T50" fmla="*/ 393 w 478"/>
                <a:gd name="T51" fmla="*/ 64 h 77"/>
                <a:gd name="T52" fmla="*/ 330 w 478"/>
                <a:gd name="T53" fmla="*/ 63 h 77"/>
                <a:gd name="T54" fmla="*/ 378 w 478"/>
                <a:gd name="T55" fmla="*/ 60 h 77"/>
                <a:gd name="T56" fmla="*/ 406 w 478"/>
                <a:gd name="T57" fmla="*/ 60 h 77"/>
                <a:gd name="T58" fmla="*/ 403 w 478"/>
                <a:gd name="T59" fmla="*/ 59 h 77"/>
                <a:gd name="T60" fmla="*/ 399 w 478"/>
                <a:gd name="T61" fmla="*/ 56 h 77"/>
                <a:gd name="T62" fmla="*/ 381 w 478"/>
                <a:gd name="T63" fmla="*/ 54 h 77"/>
                <a:gd name="T64" fmla="*/ 388 w 478"/>
                <a:gd name="T65" fmla="*/ 54 h 77"/>
                <a:gd name="T66" fmla="*/ 367 w 478"/>
                <a:gd name="T67" fmla="*/ 49 h 77"/>
                <a:gd name="T68" fmla="*/ 383 w 478"/>
                <a:gd name="T69" fmla="*/ 49 h 77"/>
                <a:gd name="T70" fmla="*/ 368 w 478"/>
                <a:gd name="T71" fmla="*/ 46 h 77"/>
                <a:gd name="T72" fmla="*/ 400 w 478"/>
                <a:gd name="T73" fmla="*/ 44 h 77"/>
                <a:gd name="T74" fmla="*/ 408 w 478"/>
                <a:gd name="T75" fmla="*/ 42 h 77"/>
                <a:gd name="T76" fmla="*/ 451 w 478"/>
                <a:gd name="T77" fmla="*/ 42 h 77"/>
                <a:gd name="T78" fmla="*/ 373 w 478"/>
                <a:gd name="T79" fmla="*/ 38 h 77"/>
                <a:gd name="T80" fmla="*/ 435 w 478"/>
                <a:gd name="T81" fmla="*/ 34 h 77"/>
                <a:gd name="T82" fmla="*/ 445 w 478"/>
                <a:gd name="T83" fmla="*/ 31 h 77"/>
                <a:gd name="T84" fmla="*/ 449 w 478"/>
                <a:gd name="T85" fmla="*/ 29 h 77"/>
                <a:gd name="T86" fmla="*/ 464 w 478"/>
                <a:gd name="T87" fmla="*/ 25 h 77"/>
                <a:gd name="T88" fmla="*/ 443 w 478"/>
                <a:gd name="T89" fmla="*/ 20 h 77"/>
                <a:gd name="T90" fmla="*/ 455 w 478"/>
                <a:gd name="T91" fmla="*/ 15 h 77"/>
                <a:gd name="T92" fmla="*/ 22 w 478"/>
                <a:gd name="T93" fmla="*/ 46 h 77"/>
                <a:gd name="T94" fmla="*/ 212 w 478"/>
                <a:gd name="T95" fmla="*/ 74 h 77"/>
                <a:gd name="T96" fmla="*/ 234 w 478"/>
                <a:gd name="T97" fmla="*/ 73 h 77"/>
                <a:gd name="T98" fmla="*/ 367 w 478"/>
                <a:gd name="T99" fmla="*/ 70 h 77"/>
                <a:gd name="T100" fmla="*/ 415 w 478"/>
                <a:gd name="T101" fmla="*/ 11 h 77"/>
                <a:gd name="T102" fmla="*/ 422 w 478"/>
                <a:gd name="T103" fmla="*/ 1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8" h="77">
                  <a:moveTo>
                    <a:pt x="478" y="13"/>
                  </a:moveTo>
                  <a:cubicBezTo>
                    <a:pt x="472" y="13"/>
                    <a:pt x="468" y="13"/>
                    <a:pt x="462" y="12"/>
                  </a:cubicBezTo>
                  <a:cubicBezTo>
                    <a:pt x="461" y="11"/>
                    <a:pt x="465" y="12"/>
                    <a:pt x="464" y="11"/>
                  </a:cubicBezTo>
                  <a:cubicBezTo>
                    <a:pt x="434" y="9"/>
                    <a:pt x="403" y="9"/>
                    <a:pt x="373" y="7"/>
                  </a:cubicBezTo>
                  <a:cubicBezTo>
                    <a:pt x="402" y="6"/>
                    <a:pt x="431" y="10"/>
                    <a:pt x="460" y="10"/>
                  </a:cubicBezTo>
                  <a:cubicBezTo>
                    <a:pt x="436" y="6"/>
                    <a:pt x="407" y="7"/>
                    <a:pt x="381" y="5"/>
                  </a:cubicBezTo>
                  <a:cubicBezTo>
                    <a:pt x="288" y="3"/>
                    <a:pt x="288" y="3"/>
                    <a:pt x="288" y="3"/>
                  </a:cubicBezTo>
                  <a:cubicBezTo>
                    <a:pt x="222" y="3"/>
                    <a:pt x="222" y="3"/>
                    <a:pt x="222" y="3"/>
                  </a:cubicBezTo>
                  <a:cubicBezTo>
                    <a:pt x="130" y="4"/>
                    <a:pt x="130" y="4"/>
                    <a:pt x="130" y="4"/>
                  </a:cubicBezTo>
                  <a:cubicBezTo>
                    <a:pt x="130" y="3"/>
                    <a:pt x="130" y="3"/>
                    <a:pt x="130" y="3"/>
                  </a:cubicBezTo>
                  <a:cubicBezTo>
                    <a:pt x="127" y="2"/>
                    <a:pt x="125" y="3"/>
                    <a:pt x="123" y="3"/>
                  </a:cubicBezTo>
                  <a:cubicBezTo>
                    <a:pt x="124" y="3"/>
                    <a:pt x="125" y="3"/>
                    <a:pt x="125" y="4"/>
                  </a:cubicBezTo>
                  <a:cubicBezTo>
                    <a:pt x="122" y="4"/>
                    <a:pt x="118" y="3"/>
                    <a:pt x="115" y="4"/>
                  </a:cubicBezTo>
                  <a:cubicBezTo>
                    <a:pt x="112" y="3"/>
                    <a:pt x="107" y="4"/>
                    <a:pt x="102" y="3"/>
                  </a:cubicBezTo>
                  <a:cubicBezTo>
                    <a:pt x="100" y="2"/>
                    <a:pt x="98" y="2"/>
                    <a:pt x="95" y="2"/>
                  </a:cubicBezTo>
                  <a:cubicBezTo>
                    <a:pt x="70" y="2"/>
                    <a:pt x="50" y="0"/>
                    <a:pt x="24" y="1"/>
                  </a:cubicBezTo>
                  <a:cubicBezTo>
                    <a:pt x="18" y="2"/>
                    <a:pt x="10" y="1"/>
                    <a:pt x="6" y="4"/>
                  </a:cubicBezTo>
                  <a:cubicBezTo>
                    <a:pt x="6" y="5"/>
                    <a:pt x="8" y="5"/>
                    <a:pt x="8" y="5"/>
                  </a:cubicBezTo>
                  <a:cubicBezTo>
                    <a:pt x="7" y="5"/>
                    <a:pt x="6" y="6"/>
                    <a:pt x="5" y="5"/>
                  </a:cubicBezTo>
                  <a:cubicBezTo>
                    <a:pt x="5" y="5"/>
                    <a:pt x="5" y="5"/>
                    <a:pt x="5" y="5"/>
                  </a:cubicBezTo>
                  <a:cubicBezTo>
                    <a:pt x="0" y="6"/>
                    <a:pt x="0" y="6"/>
                    <a:pt x="0" y="6"/>
                  </a:cubicBezTo>
                  <a:cubicBezTo>
                    <a:pt x="2" y="7"/>
                    <a:pt x="2" y="7"/>
                    <a:pt x="2" y="7"/>
                  </a:cubicBezTo>
                  <a:cubicBezTo>
                    <a:pt x="2" y="7"/>
                    <a:pt x="2" y="7"/>
                    <a:pt x="2" y="7"/>
                  </a:cubicBezTo>
                  <a:cubicBezTo>
                    <a:pt x="4" y="8"/>
                    <a:pt x="4" y="8"/>
                    <a:pt x="4" y="8"/>
                  </a:cubicBezTo>
                  <a:cubicBezTo>
                    <a:pt x="3" y="8"/>
                    <a:pt x="1" y="9"/>
                    <a:pt x="0" y="9"/>
                  </a:cubicBezTo>
                  <a:cubicBezTo>
                    <a:pt x="0" y="11"/>
                    <a:pt x="0" y="13"/>
                    <a:pt x="3" y="13"/>
                  </a:cubicBezTo>
                  <a:cubicBezTo>
                    <a:pt x="0" y="13"/>
                    <a:pt x="0" y="13"/>
                    <a:pt x="0" y="13"/>
                  </a:cubicBezTo>
                  <a:cubicBezTo>
                    <a:pt x="0" y="14"/>
                    <a:pt x="0" y="14"/>
                    <a:pt x="0" y="14"/>
                  </a:cubicBezTo>
                  <a:cubicBezTo>
                    <a:pt x="0" y="15"/>
                    <a:pt x="2" y="15"/>
                    <a:pt x="3" y="15"/>
                  </a:cubicBezTo>
                  <a:cubicBezTo>
                    <a:pt x="1" y="17"/>
                    <a:pt x="1" y="17"/>
                    <a:pt x="1" y="17"/>
                  </a:cubicBezTo>
                  <a:cubicBezTo>
                    <a:pt x="2" y="17"/>
                    <a:pt x="2" y="17"/>
                    <a:pt x="2" y="17"/>
                  </a:cubicBezTo>
                  <a:cubicBezTo>
                    <a:pt x="1" y="18"/>
                    <a:pt x="1" y="18"/>
                    <a:pt x="1" y="18"/>
                  </a:cubicBezTo>
                  <a:cubicBezTo>
                    <a:pt x="3" y="18"/>
                    <a:pt x="1" y="19"/>
                    <a:pt x="1" y="19"/>
                  </a:cubicBezTo>
                  <a:cubicBezTo>
                    <a:pt x="4" y="20"/>
                    <a:pt x="4" y="20"/>
                    <a:pt x="4" y="20"/>
                  </a:cubicBezTo>
                  <a:cubicBezTo>
                    <a:pt x="5" y="21"/>
                    <a:pt x="2" y="20"/>
                    <a:pt x="2" y="20"/>
                  </a:cubicBezTo>
                  <a:cubicBezTo>
                    <a:pt x="3" y="21"/>
                    <a:pt x="5" y="21"/>
                    <a:pt x="6" y="21"/>
                  </a:cubicBezTo>
                  <a:cubicBezTo>
                    <a:pt x="5" y="22"/>
                    <a:pt x="3" y="21"/>
                    <a:pt x="1" y="21"/>
                  </a:cubicBezTo>
                  <a:cubicBezTo>
                    <a:pt x="1" y="22"/>
                    <a:pt x="1" y="22"/>
                    <a:pt x="1" y="22"/>
                  </a:cubicBezTo>
                  <a:cubicBezTo>
                    <a:pt x="2" y="24"/>
                    <a:pt x="6" y="24"/>
                    <a:pt x="10" y="24"/>
                  </a:cubicBezTo>
                  <a:cubicBezTo>
                    <a:pt x="7" y="25"/>
                    <a:pt x="5" y="25"/>
                    <a:pt x="2" y="25"/>
                  </a:cubicBezTo>
                  <a:cubicBezTo>
                    <a:pt x="2" y="26"/>
                    <a:pt x="2" y="26"/>
                    <a:pt x="2" y="26"/>
                  </a:cubicBezTo>
                  <a:cubicBezTo>
                    <a:pt x="3" y="27"/>
                    <a:pt x="5" y="26"/>
                    <a:pt x="5" y="27"/>
                  </a:cubicBezTo>
                  <a:cubicBezTo>
                    <a:pt x="10" y="27"/>
                    <a:pt x="10" y="27"/>
                    <a:pt x="10" y="27"/>
                  </a:cubicBezTo>
                  <a:cubicBezTo>
                    <a:pt x="9" y="27"/>
                    <a:pt x="9" y="27"/>
                    <a:pt x="9" y="27"/>
                  </a:cubicBezTo>
                  <a:cubicBezTo>
                    <a:pt x="9" y="26"/>
                    <a:pt x="10" y="26"/>
                    <a:pt x="11" y="26"/>
                  </a:cubicBezTo>
                  <a:cubicBezTo>
                    <a:pt x="15" y="26"/>
                    <a:pt x="12" y="30"/>
                    <a:pt x="14" y="30"/>
                  </a:cubicBezTo>
                  <a:cubicBezTo>
                    <a:pt x="12" y="32"/>
                    <a:pt x="9" y="30"/>
                    <a:pt x="6" y="31"/>
                  </a:cubicBezTo>
                  <a:cubicBezTo>
                    <a:pt x="9" y="32"/>
                    <a:pt x="12" y="31"/>
                    <a:pt x="16" y="31"/>
                  </a:cubicBezTo>
                  <a:cubicBezTo>
                    <a:pt x="17" y="34"/>
                    <a:pt x="17" y="34"/>
                    <a:pt x="17" y="34"/>
                  </a:cubicBezTo>
                  <a:cubicBezTo>
                    <a:pt x="14" y="35"/>
                    <a:pt x="14" y="35"/>
                    <a:pt x="14" y="35"/>
                  </a:cubicBezTo>
                  <a:cubicBezTo>
                    <a:pt x="21" y="35"/>
                    <a:pt x="21" y="35"/>
                    <a:pt x="21" y="35"/>
                  </a:cubicBezTo>
                  <a:cubicBezTo>
                    <a:pt x="22" y="35"/>
                    <a:pt x="23" y="35"/>
                    <a:pt x="23" y="36"/>
                  </a:cubicBezTo>
                  <a:cubicBezTo>
                    <a:pt x="23" y="37"/>
                    <a:pt x="22" y="37"/>
                    <a:pt x="21" y="37"/>
                  </a:cubicBezTo>
                  <a:cubicBezTo>
                    <a:pt x="18" y="41"/>
                    <a:pt x="11" y="37"/>
                    <a:pt x="6" y="38"/>
                  </a:cubicBezTo>
                  <a:cubicBezTo>
                    <a:pt x="7" y="39"/>
                    <a:pt x="10" y="39"/>
                    <a:pt x="12" y="40"/>
                  </a:cubicBezTo>
                  <a:cubicBezTo>
                    <a:pt x="16" y="39"/>
                    <a:pt x="18" y="38"/>
                    <a:pt x="21" y="39"/>
                  </a:cubicBezTo>
                  <a:cubicBezTo>
                    <a:pt x="19" y="40"/>
                    <a:pt x="19" y="40"/>
                    <a:pt x="19" y="40"/>
                  </a:cubicBezTo>
                  <a:cubicBezTo>
                    <a:pt x="20" y="40"/>
                    <a:pt x="20" y="40"/>
                    <a:pt x="20" y="40"/>
                  </a:cubicBezTo>
                  <a:cubicBezTo>
                    <a:pt x="20" y="40"/>
                    <a:pt x="21" y="40"/>
                    <a:pt x="21" y="41"/>
                  </a:cubicBezTo>
                  <a:cubicBezTo>
                    <a:pt x="18" y="41"/>
                    <a:pt x="18" y="41"/>
                    <a:pt x="18" y="41"/>
                  </a:cubicBezTo>
                  <a:cubicBezTo>
                    <a:pt x="19" y="41"/>
                    <a:pt x="19" y="41"/>
                    <a:pt x="19" y="41"/>
                  </a:cubicBezTo>
                  <a:cubicBezTo>
                    <a:pt x="20" y="41"/>
                    <a:pt x="21" y="42"/>
                    <a:pt x="22" y="41"/>
                  </a:cubicBezTo>
                  <a:cubicBezTo>
                    <a:pt x="22" y="43"/>
                    <a:pt x="22" y="43"/>
                    <a:pt x="22" y="43"/>
                  </a:cubicBezTo>
                  <a:cubicBezTo>
                    <a:pt x="20" y="44"/>
                    <a:pt x="22" y="46"/>
                    <a:pt x="19" y="46"/>
                  </a:cubicBezTo>
                  <a:cubicBezTo>
                    <a:pt x="20" y="46"/>
                    <a:pt x="20" y="46"/>
                    <a:pt x="20" y="46"/>
                  </a:cubicBezTo>
                  <a:cubicBezTo>
                    <a:pt x="16" y="47"/>
                    <a:pt x="12" y="44"/>
                    <a:pt x="9" y="46"/>
                  </a:cubicBezTo>
                  <a:cubicBezTo>
                    <a:pt x="13" y="47"/>
                    <a:pt x="19" y="46"/>
                    <a:pt x="23" y="48"/>
                  </a:cubicBezTo>
                  <a:cubicBezTo>
                    <a:pt x="22" y="49"/>
                    <a:pt x="22" y="49"/>
                    <a:pt x="22" y="49"/>
                  </a:cubicBezTo>
                  <a:cubicBezTo>
                    <a:pt x="21" y="48"/>
                    <a:pt x="21" y="48"/>
                    <a:pt x="21" y="48"/>
                  </a:cubicBezTo>
                  <a:cubicBezTo>
                    <a:pt x="19" y="48"/>
                    <a:pt x="17" y="49"/>
                    <a:pt x="16" y="49"/>
                  </a:cubicBezTo>
                  <a:cubicBezTo>
                    <a:pt x="17" y="49"/>
                    <a:pt x="19" y="49"/>
                    <a:pt x="20" y="49"/>
                  </a:cubicBezTo>
                  <a:cubicBezTo>
                    <a:pt x="22" y="50"/>
                    <a:pt x="25" y="51"/>
                    <a:pt x="24" y="53"/>
                  </a:cubicBezTo>
                  <a:cubicBezTo>
                    <a:pt x="19" y="53"/>
                    <a:pt x="19" y="53"/>
                    <a:pt x="19" y="53"/>
                  </a:cubicBezTo>
                  <a:cubicBezTo>
                    <a:pt x="26" y="55"/>
                    <a:pt x="26" y="55"/>
                    <a:pt x="26" y="55"/>
                  </a:cubicBezTo>
                  <a:cubicBezTo>
                    <a:pt x="25" y="57"/>
                    <a:pt x="29" y="58"/>
                    <a:pt x="30" y="59"/>
                  </a:cubicBezTo>
                  <a:cubicBezTo>
                    <a:pt x="29" y="60"/>
                    <a:pt x="27" y="59"/>
                    <a:pt x="26" y="60"/>
                  </a:cubicBezTo>
                  <a:cubicBezTo>
                    <a:pt x="22" y="61"/>
                    <a:pt x="28" y="62"/>
                    <a:pt x="26" y="64"/>
                  </a:cubicBezTo>
                  <a:cubicBezTo>
                    <a:pt x="27" y="64"/>
                    <a:pt x="29" y="64"/>
                    <a:pt x="30" y="65"/>
                  </a:cubicBezTo>
                  <a:cubicBezTo>
                    <a:pt x="30" y="65"/>
                    <a:pt x="29" y="66"/>
                    <a:pt x="29" y="66"/>
                  </a:cubicBezTo>
                  <a:cubicBezTo>
                    <a:pt x="25" y="64"/>
                    <a:pt x="21" y="63"/>
                    <a:pt x="17" y="63"/>
                  </a:cubicBezTo>
                  <a:cubicBezTo>
                    <a:pt x="22" y="66"/>
                    <a:pt x="22" y="66"/>
                    <a:pt x="22" y="66"/>
                  </a:cubicBezTo>
                  <a:cubicBezTo>
                    <a:pt x="30" y="66"/>
                    <a:pt x="36" y="70"/>
                    <a:pt x="44" y="70"/>
                  </a:cubicBezTo>
                  <a:cubicBezTo>
                    <a:pt x="51" y="73"/>
                    <a:pt x="61" y="73"/>
                    <a:pt x="70" y="75"/>
                  </a:cubicBezTo>
                  <a:cubicBezTo>
                    <a:pt x="82" y="75"/>
                    <a:pt x="93" y="77"/>
                    <a:pt x="104" y="77"/>
                  </a:cubicBezTo>
                  <a:cubicBezTo>
                    <a:pt x="123" y="76"/>
                    <a:pt x="142" y="76"/>
                    <a:pt x="161" y="76"/>
                  </a:cubicBezTo>
                  <a:cubicBezTo>
                    <a:pt x="258" y="76"/>
                    <a:pt x="258" y="76"/>
                    <a:pt x="258" y="76"/>
                  </a:cubicBezTo>
                  <a:cubicBezTo>
                    <a:pt x="286" y="75"/>
                    <a:pt x="315" y="77"/>
                    <a:pt x="341" y="75"/>
                  </a:cubicBezTo>
                  <a:cubicBezTo>
                    <a:pt x="336" y="75"/>
                    <a:pt x="331" y="74"/>
                    <a:pt x="326" y="75"/>
                  </a:cubicBezTo>
                  <a:cubicBezTo>
                    <a:pt x="323" y="75"/>
                    <a:pt x="321" y="74"/>
                    <a:pt x="319" y="75"/>
                  </a:cubicBezTo>
                  <a:cubicBezTo>
                    <a:pt x="316" y="75"/>
                    <a:pt x="313" y="75"/>
                    <a:pt x="311" y="74"/>
                  </a:cubicBezTo>
                  <a:cubicBezTo>
                    <a:pt x="280" y="74"/>
                    <a:pt x="280" y="74"/>
                    <a:pt x="280" y="74"/>
                  </a:cubicBezTo>
                  <a:cubicBezTo>
                    <a:pt x="279" y="74"/>
                    <a:pt x="279" y="74"/>
                    <a:pt x="279" y="74"/>
                  </a:cubicBezTo>
                  <a:cubicBezTo>
                    <a:pt x="276" y="74"/>
                    <a:pt x="272" y="75"/>
                    <a:pt x="270" y="74"/>
                  </a:cubicBezTo>
                  <a:cubicBezTo>
                    <a:pt x="271" y="73"/>
                    <a:pt x="271" y="73"/>
                    <a:pt x="271" y="73"/>
                  </a:cubicBezTo>
                  <a:cubicBezTo>
                    <a:pt x="401" y="73"/>
                    <a:pt x="401" y="73"/>
                    <a:pt x="401" y="73"/>
                  </a:cubicBezTo>
                  <a:cubicBezTo>
                    <a:pt x="415" y="72"/>
                    <a:pt x="415" y="72"/>
                    <a:pt x="415" y="72"/>
                  </a:cubicBezTo>
                  <a:cubicBezTo>
                    <a:pt x="384" y="72"/>
                    <a:pt x="352" y="72"/>
                    <a:pt x="320" y="71"/>
                  </a:cubicBezTo>
                  <a:cubicBezTo>
                    <a:pt x="309" y="71"/>
                    <a:pt x="297" y="72"/>
                    <a:pt x="286" y="70"/>
                  </a:cubicBezTo>
                  <a:cubicBezTo>
                    <a:pt x="312" y="70"/>
                    <a:pt x="341" y="71"/>
                    <a:pt x="368" y="70"/>
                  </a:cubicBezTo>
                  <a:cubicBezTo>
                    <a:pt x="368" y="70"/>
                    <a:pt x="368" y="70"/>
                    <a:pt x="368" y="70"/>
                  </a:cubicBezTo>
                  <a:cubicBezTo>
                    <a:pt x="369" y="69"/>
                    <a:pt x="369" y="69"/>
                    <a:pt x="369" y="69"/>
                  </a:cubicBezTo>
                  <a:cubicBezTo>
                    <a:pt x="370" y="70"/>
                    <a:pt x="371" y="69"/>
                    <a:pt x="372" y="69"/>
                  </a:cubicBezTo>
                  <a:cubicBezTo>
                    <a:pt x="376" y="69"/>
                    <a:pt x="383" y="71"/>
                    <a:pt x="387" y="69"/>
                  </a:cubicBezTo>
                  <a:cubicBezTo>
                    <a:pt x="373" y="68"/>
                    <a:pt x="373" y="68"/>
                    <a:pt x="373" y="68"/>
                  </a:cubicBezTo>
                  <a:cubicBezTo>
                    <a:pt x="372" y="68"/>
                    <a:pt x="372" y="68"/>
                    <a:pt x="372" y="68"/>
                  </a:cubicBezTo>
                  <a:cubicBezTo>
                    <a:pt x="374" y="67"/>
                    <a:pt x="374" y="67"/>
                    <a:pt x="374" y="67"/>
                  </a:cubicBezTo>
                  <a:cubicBezTo>
                    <a:pt x="371" y="67"/>
                    <a:pt x="371" y="67"/>
                    <a:pt x="371" y="67"/>
                  </a:cubicBezTo>
                  <a:cubicBezTo>
                    <a:pt x="371" y="67"/>
                    <a:pt x="370" y="67"/>
                    <a:pt x="370" y="66"/>
                  </a:cubicBezTo>
                  <a:cubicBezTo>
                    <a:pt x="371" y="66"/>
                    <a:pt x="373" y="65"/>
                    <a:pt x="374" y="66"/>
                  </a:cubicBezTo>
                  <a:cubicBezTo>
                    <a:pt x="374" y="66"/>
                    <a:pt x="372" y="66"/>
                    <a:pt x="372" y="66"/>
                  </a:cubicBezTo>
                  <a:cubicBezTo>
                    <a:pt x="378" y="66"/>
                    <a:pt x="387" y="67"/>
                    <a:pt x="395" y="67"/>
                  </a:cubicBezTo>
                  <a:cubicBezTo>
                    <a:pt x="394" y="67"/>
                    <a:pt x="394" y="67"/>
                    <a:pt x="394" y="67"/>
                  </a:cubicBezTo>
                  <a:cubicBezTo>
                    <a:pt x="398" y="68"/>
                    <a:pt x="405" y="68"/>
                    <a:pt x="408" y="67"/>
                  </a:cubicBezTo>
                  <a:cubicBezTo>
                    <a:pt x="410" y="66"/>
                    <a:pt x="410" y="67"/>
                    <a:pt x="410" y="67"/>
                  </a:cubicBezTo>
                  <a:cubicBezTo>
                    <a:pt x="412" y="68"/>
                    <a:pt x="411" y="67"/>
                    <a:pt x="412" y="66"/>
                  </a:cubicBezTo>
                  <a:cubicBezTo>
                    <a:pt x="429" y="66"/>
                    <a:pt x="429" y="66"/>
                    <a:pt x="429" y="66"/>
                  </a:cubicBezTo>
                  <a:cubicBezTo>
                    <a:pt x="429" y="67"/>
                    <a:pt x="429" y="67"/>
                    <a:pt x="429" y="67"/>
                  </a:cubicBezTo>
                  <a:cubicBezTo>
                    <a:pt x="424" y="67"/>
                    <a:pt x="419" y="67"/>
                    <a:pt x="414" y="67"/>
                  </a:cubicBezTo>
                  <a:cubicBezTo>
                    <a:pt x="421" y="68"/>
                    <a:pt x="431" y="68"/>
                    <a:pt x="436" y="67"/>
                  </a:cubicBezTo>
                  <a:cubicBezTo>
                    <a:pt x="434" y="67"/>
                    <a:pt x="431" y="67"/>
                    <a:pt x="429" y="66"/>
                  </a:cubicBezTo>
                  <a:cubicBezTo>
                    <a:pt x="440" y="66"/>
                    <a:pt x="453" y="66"/>
                    <a:pt x="465" y="66"/>
                  </a:cubicBezTo>
                  <a:cubicBezTo>
                    <a:pt x="463" y="65"/>
                    <a:pt x="459" y="66"/>
                    <a:pt x="456" y="65"/>
                  </a:cubicBezTo>
                  <a:cubicBezTo>
                    <a:pt x="457" y="65"/>
                    <a:pt x="457" y="65"/>
                    <a:pt x="457" y="65"/>
                  </a:cubicBezTo>
                  <a:cubicBezTo>
                    <a:pt x="455" y="66"/>
                    <a:pt x="453" y="64"/>
                    <a:pt x="451" y="65"/>
                  </a:cubicBezTo>
                  <a:cubicBezTo>
                    <a:pt x="441" y="65"/>
                    <a:pt x="428" y="65"/>
                    <a:pt x="415" y="65"/>
                  </a:cubicBezTo>
                  <a:cubicBezTo>
                    <a:pt x="414" y="64"/>
                    <a:pt x="414" y="64"/>
                    <a:pt x="414" y="64"/>
                  </a:cubicBezTo>
                  <a:cubicBezTo>
                    <a:pt x="413" y="64"/>
                    <a:pt x="413" y="65"/>
                    <a:pt x="411" y="65"/>
                  </a:cubicBezTo>
                  <a:cubicBezTo>
                    <a:pt x="410" y="63"/>
                    <a:pt x="409" y="66"/>
                    <a:pt x="407" y="64"/>
                  </a:cubicBezTo>
                  <a:cubicBezTo>
                    <a:pt x="407" y="64"/>
                    <a:pt x="407" y="64"/>
                    <a:pt x="407" y="64"/>
                  </a:cubicBezTo>
                  <a:cubicBezTo>
                    <a:pt x="403" y="65"/>
                    <a:pt x="397" y="65"/>
                    <a:pt x="393" y="64"/>
                  </a:cubicBezTo>
                  <a:cubicBezTo>
                    <a:pt x="373" y="64"/>
                    <a:pt x="373" y="64"/>
                    <a:pt x="373" y="64"/>
                  </a:cubicBezTo>
                  <a:cubicBezTo>
                    <a:pt x="371" y="65"/>
                    <a:pt x="367" y="65"/>
                    <a:pt x="365" y="64"/>
                  </a:cubicBezTo>
                  <a:cubicBezTo>
                    <a:pt x="367" y="64"/>
                    <a:pt x="367" y="64"/>
                    <a:pt x="367" y="64"/>
                  </a:cubicBezTo>
                  <a:cubicBezTo>
                    <a:pt x="363" y="64"/>
                    <a:pt x="359" y="63"/>
                    <a:pt x="356" y="64"/>
                  </a:cubicBezTo>
                  <a:cubicBezTo>
                    <a:pt x="347" y="64"/>
                    <a:pt x="338" y="65"/>
                    <a:pt x="330" y="63"/>
                  </a:cubicBezTo>
                  <a:cubicBezTo>
                    <a:pt x="344" y="62"/>
                    <a:pt x="354" y="64"/>
                    <a:pt x="368" y="62"/>
                  </a:cubicBezTo>
                  <a:cubicBezTo>
                    <a:pt x="335" y="62"/>
                    <a:pt x="335" y="62"/>
                    <a:pt x="335" y="62"/>
                  </a:cubicBezTo>
                  <a:cubicBezTo>
                    <a:pt x="345" y="61"/>
                    <a:pt x="357" y="61"/>
                    <a:pt x="368" y="61"/>
                  </a:cubicBezTo>
                  <a:cubicBezTo>
                    <a:pt x="369" y="61"/>
                    <a:pt x="369" y="60"/>
                    <a:pt x="370" y="61"/>
                  </a:cubicBezTo>
                  <a:cubicBezTo>
                    <a:pt x="371" y="59"/>
                    <a:pt x="375" y="60"/>
                    <a:pt x="378" y="60"/>
                  </a:cubicBezTo>
                  <a:cubicBezTo>
                    <a:pt x="375" y="61"/>
                    <a:pt x="375" y="61"/>
                    <a:pt x="375" y="61"/>
                  </a:cubicBezTo>
                  <a:cubicBezTo>
                    <a:pt x="382" y="61"/>
                    <a:pt x="391" y="61"/>
                    <a:pt x="399" y="61"/>
                  </a:cubicBezTo>
                  <a:cubicBezTo>
                    <a:pt x="400" y="60"/>
                    <a:pt x="400" y="60"/>
                    <a:pt x="400" y="60"/>
                  </a:cubicBezTo>
                  <a:cubicBezTo>
                    <a:pt x="402" y="59"/>
                    <a:pt x="404" y="61"/>
                    <a:pt x="406" y="60"/>
                  </a:cubicBezTo>
                  <a:cubicBezTo>
                    <a:pt x="406" y="60"/>
                    <a:pt x="406" y="60"/>
                    <a:pt x="406" y="60"/>
                  </a:cubicBezTo>
                  <a:cubicBezTo>
                    <a:pt x="426" y="61"/>
                    <a:pt x="450" y="60"/>
                    <a:pt x="471" y="60"/>
                  </a:cubicBezTo>
                  <a:cubicBezTo>
                    <a:pt x="453" y="59"/>
                    <a:pt x="433" y="59"/>
                    <a:pt x="415" y="59"/>
                  </a:cubicBezTo>
                  <a:cubicBezTo>
                    <a:pt x="415" y="59"/>
                    <a:pt x="415" y="59"/>
                    <a:pt x="415" y="59"/>
                  </a:cubicBezTo>
                  <a:cubicBezTo>
                    <a:pt x="414" y="59"/>
                    <a:pt x="414" y="59"/>
                    <a:pt x="414" y="59"/>
                  </a:cubicBezTo>
                  <a:cubicBezTo>
                    <a:pt x="410" y="57"/>
                    <a:pt x="407" y="61"/>
                    <a:pt x="403" y="59"/>
                  </a:cubicBezTo>
                  <a:cubicBezTo>
                    <a:pt x="396" y="61"/>
                    <a:pt x="390" y="57"/>
                    <a:pt x="383" y="59"/>
                  </a:cubicBezTo>
                  <a:cubicBezTo>
                    <a:pt x="381" y="58"/>
                    <a:pt x="381" y="58"/>
                    <a:pt x="381" y="58"/>
                  </a:cubicBezTo>
                  <a:cubicBezTo>
                    <a:pt x="393" y="57"/>
                    <a:pt x="403" y="59"/>
                    <a:pt x="414" y="58"/>
                  </a:cubicBezTo>
                  <a:cubicBezTo>
                    <a:pt x="404" y="57"/>
                    <a:pt x="404" y="57"/>
                    <a:pt x="404" y="57"/>
                  </a:cubicBezTo>
                  <a:cubicBezTo>
                    <a:pt x="403" y="57"/>
                    <a:pt x="399" y="58"/>
                    <a:pt x="399" y="56"/>
                  </a:cubicBezTo>
                  <a:cubicBezTo>
                    <a:pt x="381" y="55"/>
                    <a:pt x="381" y="55"/>
                    <a:pt x="381" y="55"/>
                  </a:cubicBezTo>
                  <a:cubicBezTo>
                    <a:pt x="380" y="55"/>
                    <a:pt x="379" y="55"/>
                    <a:pt x="379" y="54"/>
                  </a:cubicBezTo>
                  <a:cubicBezTo>
                    <a:pt x="380" y="54"/>
                    <a:pt x="381" y="54"/>
                    <a:pt x="382" y="54"/>
                  </a:cubicBezTo>
                  <a:cubicBezTo>
                    <a:pt x="382" y="54"/>
                    <a:pt x="382" y="54"/>
                    <a:pt x="382" y="54"/>
                  </a:cubicBezTo>
                  <a:cubicBezTo>
                    <a:pt x="382" y="54"/>
                    <a:pt x="381" y="54"/>
                    <a:pt x="381" y="54"/>
                  </a:cubicBezTo>
                  <a:cubicBezTo>
                    <a:pt x="383" y="54"/>
                    <a:pt x="383" y="54"/>
                    <a:pt x="383" y="54"/>
                  </a:cubicBezTo>
                  <a:cubicBezTo>
                    <a:pt x="383" y="54"/>
                    <a:pt x="383" y="54"/>
                    <a:pt x="382" y="54"/>
                  </a:cubicBezTo>
                  <a:cubicBezTo>
                    <a:pt x="383" y="54"/>
                    <a:pt x="383" y="54"/>
                    <a:pt x="383" y="54"/>
                  </a:cubicBezTo>
                  <a:cubicBezTo>
                    <a:pt x="384" y="54"/>
                    <a:pt x="387" y="53"/>
                    <a:pt x="388" y="54"/>
                  </a:cubicBezTo>
                  <a:cubicBezTo>
                    <a:pt x="388" y="54"/>
                    <a:pt x="388" y="54"/>
                    <a:pt x="388" y="54"/>
                  </a:cubicBezTo>
                  <a:cubicBezTo>
                    <a:pt x="426" y="54"/>
                    <a:pt x="426" y="54"/>
                    <a:pt x="426" y="54"/>
                  </a:cubicBezTo>
                  <a:cubicBezTo>
                    <a:pt x="425" y="53"/>
                    <a:pt x="425" y="53"/>
                    <a:pt x="425" y="53"/>
                  </a:cubicBezTo>
                  <a:cubicBezTo>
                    <a:pt x="407" y="52"/>
                    <a:pt x="386" y="52"/>
                    <a:pt x="368" y="51"/>
                  </a:cubicBezTo>
                  <a:cubicBezTo>
                    <a:pt x="366" y="51"/>
                    <a:pt x="360" y="51"/>
                    <a:pt x="362" y="49"/>
                  </a:cubicBezTo>
                  <a:cubicBezTo>
                    <a:pt x="364" y="50"/>
                    <a:pt x="365" y="48"/>
                    <a:pt x="367" y="49"/>
                  </a:cubicBezTo>
                  <a:cubicBezTo>
                    <a:pt x="366" y="49"/>
                    <a:pt x="366" y="49"/>
                    <a:pt x="366" y="49"/>
                  </a:cubicBezTo>
                  <a:cubicBezTo>
                    <a:pt x="367" y="49"/>
                    <a:pt x="367" y="49"/>
                    <a:pt x="367" y="49"/>
                  </a:cubicBezTo>
                  <a:cubicBezTo>
                    <a:pt x="367" y="49"/>
                    <a:pt x="367" y="49"/>
                    <a:pt x="367" y="49"/>
                  </a:cubicBezTo>
                  <a:cubicBezTo>
                    <a:pt x="368" y="49"/>
                    <a:pt x="368" y="49"/>
                    <a:pt x="368" y="49"/>
                  </a:cubicBezTo>
                  <a:cubicBezTo>
                    <a:pt x="383" y="49"/>
                    <a:pt x="383" y="49"/>
                    <a:pt x="383" y="49"/>
                  </a:cubicBezTo>
                  <a:cubicBezTo>
                    <a:pt x="387" y="48"/>
                    <a:pt x="387" y="48"/>
                    <a:pt x="387" y="48"/>
                  </a:cubicBezTo>
                  <a:cubicBezTo>
                    <a:pt x="381" y="48"/>
                    <a:pt x="375" y="48"/>
                    <a:pt x="369" y="48"/>
                  </a:cubicBezTo>
                  <a:cubicBezTo>
                    <a:pt x="368" y="47"/>
                    <a:pt x="368" y="47"/>
                    <a:pt x="368" y="47"/>
                  </a:cubicBezTo>
                  <a:cubicBezTo>
                    <a:pt x="372" y="46"/>
                    <a:pt x="378" y="47"/>
                    <a:pt x="381" y="46"/>
                  </a:cubicBezTo>
                  <a:cubicBezTo>
                    <a:pt x="376" y="45"/>
                    <a:pt x="373" y="46"/>
                    <a:pt x="368" y="46"/>
                  </a:cubicBezTo>
                  <a:cubicBezTo>
                    <a:pt x="368" y="45"/>
                    <a:pt x="368" y="45"/>
                    <a:pt x="368" y="45"/>
                  </a:cubicBezTo>
                  <a:cubicBezTo>
                    <a:pt x="368" y="45"/>
                    <a:pt x="369" y="45"/>
                    <a:pt x="370" y="45"/>
                  </a:cubicBezTo>
                  <a:cubicBezTo>
                    <a:pt x="372" y="43"/>
                    <a:pt x="375" y="44"/>
                    <a:pt x="378" y="44"/>
                  </a:cubicBezTo>
                  <a:cubicBezTo>
                    <a:pt x="382" y="44"/>
                    <a:pt x="385" y="44"/>
                    <a:pt x="388" y="44"/>
                  </a:cubicBezTo>
                  <a:cubicBezTo>
                    <a:pt x="391" y="43"/>
                    <a:pt x="397" y="44"/>
                    <a:pt x="400" y="44"/>
                  </a:cubicBezTo>
                  <a:cubicBezTo>
                    <a:pt x="400" y="44"/>
                    <a:pt x="399" y="44"/>
                    <a:pt x="399" y="44"/>
                  </a:cubicBezTo>
                  <a:cubicBezTo>
                    <a:pt x="400" y="43"/>
                    <a:pt x="400" y="42"/>
                    <a:pt x="402" y="42"/>
                  </a:cubicBezTo>
                  <a:cubicBezTo>
                    <a:pt x="403" y="42"/>
                    <a:pt x="404" y="42"/>
                    <a:pt x="404" y="43"/>
                  </a:cubicBezTo>
                  <a:cubicBezTo>
                    <a:pt x="405" y="43"/>
                    <a:pt x="407" y="43"/>
                    <a:pt x="408" y="43"/>
                  </a:cubicBezTo>
                  <a:cubicBezTo>
                    <a:pt x="408" y="42"/>
                    <a:pt x="408" y="42"/>
                    <a:pt x="408" y="42"/>
                  </a:cubicBezTo>
                  <a:cubicBezTo>
                    <a:pt x="409" y="43"/>
                    <a:pt x="411" y="42"/>
                    <a:pt x="412" y="43"/>
                  </a:cubicBezTo>
                  <a:cubicBezTo>
                    <a:pt x="412" y="43"/>
                    <a:pt x="412" y="43"/>
                    <a:pt x="412" y="43"/>
                  </a:cubicBezTo>
                  <a:cubicBezTo>
                    <a:pt x="419" y="43"/>
                    <a:pt x="428" y="44"/>
                    <a:pt x="435" y="43"/>
                  </a:cubicBezTo>
                  <a:cubicBezTo>
                    <a:pt x="437" y="43"/>
                    <a:pt x="445" y="43"/>
                    <a:pt x="450" y="43"/>
                  </a:cubicBezTo>
                  <a:cubicBezTo>
                    <a:pt x="451" y="42"/>
                    <a:pt x="451" y="42"/>
                    <a:pt x="451" y="42"/>
                  </a:cubicBezTo>
                  <a:cubicBezTo>
                    <a:pt x="435" y="42"/>
                    <a:pt x="435" y="42"/>
                    <a:pt x="435" y="42"/>
                  </a:cubicBezTo>
                  <a:cubicBezTo>
                    <a:pt x="434" y="42"/>
                    <a:pt x="434" y="42"/>
                    <a:pt x="434" y="42"/>
                  </a:cubicBezTo>
                  <a:cubicBezTo>
                    <a:pt x="424" y="42"/>
                    <a:pt x="424" y="42"/>
                    <a:pt x="424" y="42"/>
                  </a:cubicBezTo>
                  <a:cubicBezTo>
                    <a:pt x="414" y="40"/>
                    <a:pt x="402" y="40"/>
                    <a:pt x="391" y="40"/>
                  </a:cubicBezTo>
                  <a:cubicBezTo>
                    <a:pt x="385" y="39"/>
                    <a:pt x="379" y="39"/>
                    <a:pt x="373" y="38"/>
                  </a:cubicBezTo>
                  <a:cubicBezTo>
                    <a:pt x="380" y="36"/>
                    <a:pt x="388" y="37"/>
                    <a:pt x="396" y="36"/>
                  </a:cubicBezTo>
                  <a:cubicBezTo>
                    <a:pt x="390" y="35"/>
                    <a:pt x="382" y="36"/>
                    <a:pt x="376" y="35"/>
                  </a:cubicBezTo>
                  <a:cubicBezTo>
                    <a:pt x="402" y="35"/>
                    <a:pt x="431" y="37"/>
                    <a:pt x="459" y="36"/>
                  </a:cubicBezTo>
                  <a:cubicBezTo>
                    <a:pt x="460" y="35"/>
                    <a:pt x="460" y="35"/>
                    <a:pt x="460" y="35"/>
                  </a:cubicBezTo>
                  <a:cubicBezTo>
                    <a:pt x="452" y="34"/>
                    <a:pt x="443" y="35"/>
                    <a:pt x="435" y="34"/>
                  </a:cubicBezTo>
                  <a:cubicBezTo>
                    <a:pt x="435" y="33"/>
                    <a:pt x="435" y="33"/>
                    <a:pt x="435" y="33"/>
                  </a:cubicBezTo>
                  <a:cubicBezTo>
                    <a:pt x="445" y="33"/>
                    <a:pt x="445" y="33"/>
                    <a:pt x="445" y="33"/>
                  </a:cubicBezTo>
                  <a:cubicBezTo>
                    <a:pt x="429" y="32"/>
                    <a:pt x="414" y="31"/>
                    <a:pt x="397" y="32"/>
                  </a:cubicBezTo>
                  <a:cubicBezTo>
                    <a:pt x="395" y="31"/>
                    <a:pt x="393" y="31"/>
                    <a:pt x="391" y="30"/>
                  </a:cubicBezTo>
                  <a:cubicBezTo>
                    <a:pt x="410" y="30"/>
                    <a:pt x="428" y="32"/>
                    <a:pt x="445" y="31"/>
                  </a:cubicBezTo>
                  <a:cubicBezTo>
                    <a:pt x="439" y="31"/>
                    <a:pt x="434" y="30"/>
                    <a:pt x="428" y="30"/>
                  </a:cubicBezTo>
                  <a:cubicBezTo>
                    <a:pt x="426" y="30"/>
                    <a:pt x="426" y="30"/>
                    <a:pt x="426" y="30"/>
                  </a:cubicBezTo>
                  <a:cubicBezTo>
                    <a:pt x="428" y="29"/>
                    <a:pt x="428" y="29"/>
                    <a:pt x="428" y="29"/>
                  </a:cubicBezTo>
                  <a:cubicBezTo>
                    <a:pt x="449" y="29"/>
                    <a:pt x="449" y="29"/>
                    <a:pt x="449" y="29"/>
                  </a:cubicBezTo>
                  <a:cubicBezTo>
                    <a:pt x="449" y="29"/>
                    <a:pt x="449" y="29"/>
                    <a:pt x="449" y="29"/>
                  </a:cubicBezTo>
                  <a:cubicBezTo>
                    <a:pt x="432" y="28"/>
                    <a:pt x="415" y="28"/>
                    <a:pt x="398" y="27"/>
                  </a:cubicBezTo>
                  <a:cubicBezTo>
                    <a:pt x="399" y="26"/>
                    <a:pt x="399" y="26"/>
                    <a:pt x="399" y="26"/>
                  </a:cubicBezTo>
                  <a:cubicBezTo>
                    <a:pt x="417" y="24"/>
                    <a:pt x="432" y="30"/>
                    <a:pt x="449" y="27"/>
                  </a:cubicBezTo>
                  <a:cubicBezTo>
                    <a:pt x="444" y="26"/>
                    <a:pt x="440" y="27"/>
                    <a:pt x="436" y="26"/>
                  </a:cubicBezTo>
                  <a:cubicBezTo>
                    <a:pt x="445" y="26"/>
                    <a:pt x="455" y="25"/>
                    <a:pt x="464" y="25"/>
                  </a:cubicBezTo>
                  <a:cubicBezTo>
                    <a:pt x="463" y="23"/>
                    <a:pt x="471" y="25"/>
                    <a:pt x="474" y="23"/>
                  </a:cubicBezTo>
                  <a:cubicBezTo>
                    <a:pt x="461" y="23"/>
                    <a:pt x="447" y="23"/>
                    <a:pt x="435" y="22"/>
                  </a:cubicBezTo>
                  <a:cubicBezTo>
                    <a:pt x="438" y="21"/>
                    <a:pt x="441" y="21"/>
                    <a:pt x="444" y="21"/>
                  </a:cubicBezTo>
                  <a:cubicBezTo>
                    <a:pt x="443" y="21"/>
                    <a:pt x="443" y="21"/>
                    <a:pt x="443" y="20"/>
                  </a:cubicBezTo>
                  <a:cubicBezTo>
                    <a:pt x="443" y="20"/>
                    <a:pt x="443" y="20"/>
                    <a:pt x="443" y="20"/>
                  </a:cubicBezTo>
                  <a:cubicBezTo>
                    <a:pt x="452" y="20"/>
                    <a:pt x="460" y="21"/>
                    <a:pt x="468" y="19"/>
                  </a:cubicBezTo>
                  <a:cubicBezTo>
                    <a:pt x="464" y="19"/>
                    <a:pt x="460" y="19"/>
                    <a:pt x="457" y="18"/>
                  </a:cubicBezTo>
                  <a:cubicBezTo>
                    <a:pt x="457" y="18"/>
                    <a:pt x="458" y="17"/>
                    <a:pt x="458" y="17"/>
                  </a:cubicBezTo>
                  <a:cubicBezTo>
                    <a:pt x="457" y="17"/>
                    <a:pt x="455" y="17"/>
                    <a:pt x="454" y="16"/>
                  </a:cubicBezTo>
                  <a:cubicBezTo>
                    <a:pt x="455" y="15"/>
                    <a:pt x="455" y="15"/>
                    <a:pt x="455" y="15"/>
                  </a:cubicBezTo>
                  <a:cubicBezTo>
                    <a:pt x="459" y="17"/>
                    <a:pt x="463" y="15"/>
                    <a:pt x="467" y="15"/>
                  </a:cubicBezTo>
                  <a:cubicBezTo>
                    <a:pt x="446" y="13"/>
                    <a:pt x="446" y="13"/>
                    <a:pt x="446" y="13"/>
                  </a:cubicBezTo>
                  <a:cubicBezTo>
                    <a:pt x="457" y="13"/>
                    <a:pt x="467" y="13"/>
                    <a:pt x="478" y="13"/>
                  </a:cubicBezTo>
                  <a:close/>
                  <a:moveTo>
                    <a:pt x="20" y="46"/>
                  </a:moveTo>
                  <a:cubicBezTo>
                    <a:pt x="22" y="46"/>
                    <a:pt x="22" y="46"/>
                    <a:pt x="22" y="46"/>
                  </a:cubicBezTo>
                  <a:cubicBezTo>
                    <a:pt x="22" y="46"/>
                    <a:pt x="22" y="46"/>
                    <a:pt x="22" y="46"/>
                  </a:cubicBezTo>
                  <a:lnTo>
                    <a:pt x="20" y="46"/>
                  </a:lnTo>
                  <a:close/>
                  <a:moveTo>
                    <a:pt x="224" y="74"/>
                  </a:moveTo>
                  <a:cubicBezTo>
                    <a:pt x="214" y="74"/>
                    <a:pt x="214" y="74"/>
                    <a:pt x="214" y="74"/>
                  </a:cubicBezTo>
                  <a:cubicBezTo>
                    <a:pt x="213" y="74"/>
                    <a:pt x="213" y="74"/>
                    <a:pt x="212" y="74"/>
                  </a:cubicBezTo>
                  <a:cubicBezTo>
                    <a:pt x="214" y="74"/>
                    <a:pt x="214" y="74"/>
                    <a:pt x="214" y="74"/>
                  </a:cubicBezTo>
                  <a:cubicBezTo>
                    <a:pt x="216" y="74"/>
                    <a:pt x="217" y="73"/>
                    <a:pt x="218" y="73"/>
                  </a:cubicBezTo>
                  <a:cubicBezTo>
                    <a:pt x="234" y="73"/>
                    <a:pt x="234" y="73"/>
                    <a:pt x="234" y="73"/>
                  </a:cubicBezTo>
                  <a:cubicBezTo>
                    <a:pt x="234" y="73"/>
                    <a:pt x="234" y="73"/>
                    <a:pt x="235" y="73"/>
                  </a:cubicBezTo>
                  <a:cubicBezTo>
                    <a:pt x="234" y="73"/>
                    <a:pt x="234" y="73"/>
                    <a:pt x="234" y="73"/>
                  </a:cubicBezTo>
                  <a:cubicBezTo>
                    <a:pt x="230" y="73"/>
                    <a:pt x="227" y="73"/>
                    <a:pt x="224" y="74"/>
                  </a:cubicBezTo>
                  <a:close/>
                  <a:moveTo>
                    <a:pt x="380" y="69"/>
                  </a:moveTo>
                  <a:cubicBezTo>
                    <a:pt x="379" y="69"/>
                    <a:pt x="378" y="69"/>
                    <a:pt x="377" y="69"/>
                  </a:cubicBezTo>
                  <a:cubicBezTo>
                    <a:pt x="377" y="69"/>
                    <a:pt x="379" y="69"/>
                    <a:pt x="380" y="69"/>
                  </a:cubicBezTo>
                  <a:close/>
                  <a:moveTo>
                    <a:pt x="367" y="70"/>
                  </a:moveTo>
                  <a:cubicBezTo>
                    <a:pt x="364" y="70"/>
                    <a:pt x="364" y="70"/>
                    <a:pt x="364" y="70"/>
                  </a:cubicBezTo>
                  <a:cubicBezTo>
                    <a:pt x="364" y="70"/>
                    <a:pt x="364" y="70"/>
                    <a:pt x="364" y="70"/>
                  </a:cubicBezTo>
                  <a:cubicBezTo>
                    <a:pt x="364" y="70"/>
                    <a:pt x="364" y="70"/>
                    <a:pt x="364" y="70"/>
                  </a:cubicBezTo>
                  <a:cubicBezTo>
                    <a:pt x="365" y="70"/>
                    <a:pt x="366" y="69"/>
                    <a:pt x="367" y="70"/>
                  </a:cubicBezTo>
                  <a:close/>
                  <a:moveTo>
                    <a:pt x="415" y="11"/>
                  </a:moveTo>
                  <a:cubicBezTo>
                    <a:pt x="410" y="11"/>
                    <a:pt x="410" y="11"/>
                    <a:pt x="410" y="11"/>
                  </a:cubicBezTo>
                  <a:cubicBezTo>
                    <a:pt x="411" y="11"/>
                    <a:pt x="413" y="11"/>
                    <a:pt x="415" y="11"/>
                  </a:cubicBezTo>
                  <a:cubicBezTo>
                    <a:pt x="419" y="11"/>
                    <a:pt x="419" y="11"/>
                    <a:pt x="419" y="11"/>
                  </a:cubicBezTo>
                  <a:cubicBezTo>
                    <a:pt x="417" y="12"/>
                    <a:pt x="416" y="11"/>
                    <a:pt x="415" y="11"/>
                  </a:cubicBezTo>
                  <a:close/>
                  <a:moveTo>
                    <a:pt x="422" y="12"/>
                  </a:moveTo>
                  <a:cubicBezTo>
                    <a:pt x="428" y="12"/>
                    <a:pt x="433" y="12"/>
                    <a:pt x="439" y="13"/>
                  </a:cubicBezTo>
                  <a:cubicBezTo>
                    <a:pt x="433" y="12"/>
                    <a:pt x="428" y="12"/>
                    <a:pt x="422" y="12"/>
                  </a:cubicBezTo>
                  <a:close/>
                </a:path>
              </a:pathLst>
            </a:custGeom>
            <a:solidFill>
              <a:srgbClr val="D32F2F"/>
            </a:solidFill>
            <a:ln>
              <a:noFill/>
            </a:ln>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grpSp>
        <p:nvGrpSpPr>
          <p:cNvPr id="9" name="组合 8"/>
          <p:cNvGrpSpPr/>
          <p:nvPr/>
        </p:nvGrpSpPr>
        <p:grpSpPr>
          <a:xfrm>
            <a:off x="1939132" y="1961766"/>
            <a:ext cx="3753135" cy="677256"/>
            <a:chOff x="1968160" y="1961766"/>
            <a:chExt cx="3753135" cy="677256"/>
          </a:xfrm>
        </p:grpSpPr>
        <p:sp>
          <p:nvSpPr>
            <p:cNvPr id="10" name="文本框 9"/>
            <p:cNvSpPr txBox="1"/>
            <p:nvPr/>
          </p:nvSpPr>
          <p:spPr>
            <a:xfrm>
              <a:off x="1968160" y="1961766"/>
              <a:ext cx="3753135"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光的干涉</a:t>
              </a:r>
            </a:p>
          </p:txBody>
        </p:sp>
        <p:sp>
          <p:nvSpPr>
            <p:cNvPr id="11" name="Freeform 304"/>
            <p:cNvSpPr>
              <a:spLocks noEditPoints="1"/>
            </p:cNvSpPr>
            <p:nvPr/>
          </p:nvSpPr>
          <p:spPr bwMode="auto">
            <a:xfrm>
              <a:off x="2104635" y="2458047"/>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grpSp>
        <p:nvGrpSpPr>
          <p:cNvPr id="12" name="组合 11"/>
          <p:cNvGrpSpPr/>
          <p:nvPr/>
        </p:nvGrpSpPr>
        <p:grpSpPr>
          <a:xfrm>
            <a:off x="2664651" y="2841476"/>
            <a:ext cx="3753135" cy="640991"/>
            <a:chOff x="2715904" y="3066480"/>
            <a:chExt cx="3753135" cy="640991"/>
          </a:xfrm>
        </p:grpSpPr>
        <p:sp>
          <p:nvSpPr>
            <p:cNvPr id="13" name="文本框 12"/>
            <p:cNvSpPr txBox="1"/>
            <p:nvPr/>
          </p:nvSpPr>
          <p:spPr>
            <a:xfrm>
              <a:off x="2715904" y="3066480"/>
              <a:ext cx="3753135"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光的衍射</a:t>
              </a:r>
            </a:p>
          </p:txBody>
        </p:sp>
        <p:sp>
          <p:nvSpPr>
            <p:cNvPr id="14" name="Freeform 304"/>
            <p:cNvSpPr>
              <a:spLocks noEditPoints="1"/>
            </p:cNvSpPr>
            <p:nvPr/>
          </p:nvSpPr>
          <p:spPr bwMode="auto">
            <a:xfrm>
              <a:off x="2822528" y="3526496"/>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grpSp>
        <p:nvGrpSpPr>
          <p:cNvPr id="15" name="组合 14"/>
          <p:cNvGrpSpPr/>
          <p:nvPr/>
        </p:nvGrpSpPr>
        <p:grpSpPr>
          <a:xfrm>
            <a:off x="3351653" y="3692965"/>
            <a:ext cx="3753135" cy="639107"/>
            <a:chOff x="3844727" y="4171194"/>
            <a:chExt cx="3753135" cy="639107"/>
          </a:xfrm>
        </p:grpSpPr>
        <p:sp>
          <p:nvSpPr>
            <p:cNvPr id="16" name="文本框 15"/>
            <p:cNvSpPr txBox="1"/>
            <p:nvPr/>
          </p:nvSpPr>
          <p:spPr>
            <a:xfrm>
              <a:off x="3844727" y="4171194"/>
              <a:ext cx="3753135"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光的偏振</a:t>
              </a:r>
            </a:p>
          </p:txBody>
        </p:sp>
        <p:sp>
          <p:nvSpPr>
            <p:cNvPr id="17" name="Freeform 304"/>
            <p:cNvSpPr>
              <a:spLocks noEditPoints="1"/>
            </p:cNvSpPr>
            <p:nvPr/>
          </p:nvSpPr>
          <p:spPr bwMode="auto">
            <a:xfrm>
              <a:off x="3996241" y="4629326"/>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pic>
        <p:nvPicPr>
          <p:cNvPr id="18" name="图片 17"/>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3434171" y="4719203"/>
            <a:ext cx="406176" cy="406176"/>
          </a:xfrm>
          <a:prstGeom prst="rect">
            <a:avLst/>
          </a:prstGeom>
        </p:spPr>
      </p:pic>
      <p:grpSp>
        <p:nvGrpSpPr>
          <p:cNvPr id="19" name="组合 18"/>
          <p:cNvGrpSpPr/>
          <p:nvPr/>
        </p:nvGrpSpPr>
        <p:grpSpPr>
          <a:xfrm>
            <a:off x="4046693" y="4544454"/>
            <a:ext cx="3753135" cy="639107"/>
            <a:chOff x="3844727" y="4171194"/>
            <a:chExt cx="3753135" cy="639107"/>
          </a:xfrm>
        </p:grpSpPr>
        <p:sp>
          <p:nvSpPr>
            <p:cNvPr id="20" name="文本框 19"/>
            <p:cNvSpPr txBox="1"/>
            <p:nvPr/>
          </p:nvSpPr>
          <p:spPr>
            <a:xfrm>
              <a:off x="3844727" y="4171194"/>
              <a:ext cx="3753135"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双折射现象</a:t>
              </a:r>
            </a:p>
          </p:txBody>
        </p:sp>
        <p:sp>
          <p:nvSpPr>
            <p:cNvPr id="21" name="Freeform 304"/>
            <p:cNvSpPr>
              <a:spLocks noEditPoints="1"/>
            </p:cNvSpPr>
            <p:nvPr/>
          </p:nvSpPr>
          <p:spPr bwMode="auto">
            <a:xfrm>
              <a:off x="3996241" y="4629326"/>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spTree>
    <p:extLst>
      <p:ext uri="{BB962C8B-B14F-4D97-AF65-F5344CB8AC3E}">
        <p14:creationId xmlns:p14="http://schemas.microsoft.com/office/powerpoint/2010/main" val="304941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entr" presetSubtype="0" fill="hold" nodeType="withEffect">
                                  <p:stCondLst>
                                    <p:cond delay="5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anim calcmode="lin" valueType="num">
                                      <p:cBhvr>
                                        <p:cTn id="11" dur="500" fill="hold"/>
                                        <p:tgtEl>
                                          <p:spTgt spid="2"/>
                                        </p:tgtEl>
                                        <p:attrNameLst>
                                          <p:attrName>ppt_x</p:attrName>
                                        </p:attrNameLst>
                                      </p:cBhvr>
                                      <p:tavLst>
                                        <p:tav tm="0">
                                          <p:val>
                                            <p:strVal val="#ppt_x"/>
                                          </p:val>
                                        </p:tav>
                                        <p:tav tm="100000">
                                          <p:val>
                                            <p:strVal val="#ppt_x"/>
                                          </p:val>
                                        </p:tav>
                                      </p:tavLst>
                                    </p:anim>
                                    <p:anim calcmode="lin" valueType="num">
                                      <p:cBhvr>
                                        <p:cTn id="12" dur="500" fill="hold"/>
                                        <p:tgtEl>
                                          <p:spTgt spid="2"/>
                                        </p:tgtEl>
                                        <p:attrNameLst>
                                          <p:attrName>ppt_y</p:attrName>
                                        </p:attrNameLst>
                                      </p:cBhvr>
                                      <p:tavLst>
                                        <p:tav tm="0">
                                          <p:val>
                                            <p:strVal val="#ppt_y+.1"/>
                                          </p:val>
                                        </p:tav>
                                        <p:tav tm="100000">
                                          <p:val>
                                            <p:strVal val="#ppt_y"/>
                                          </p:val>
                                        </p:tav>
                                      </p:tavLst>
                                    </p:anim>
                                  </p:childTnLst>
                                </p:cTn>
                              </p:par>
                              <p:par>
                                <p:cTn id="13" presetID="22" presetClass="entr" presetSubtype="8" fill="hold" nodeType="withEffect">
                                  <p:stCondLst>
                                    <p:cond delay="90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par>
                                <p:cTn id="16" presetID="42" presetClass="entr" presetSubtype="0" fill="hold" nodeType="withEffect">
                                  <p:stCondLst>
                                    <p:cond delay="120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anim calcmode="lin" valueType="num">
                                      <p:cBhvr>
                                        <p:cTn id="19" dur="500" fill="hold"/>
                                        <p:tgtEl>
                                          <p:spTgt spid="3"/>
                                        </p:tgtEl>
                                        <p:attrNameLst>
                                          <p:attrName>ppt_x</p:attrName>
                                        </p:attrNameLst>
                                      </p:cBhvr>
                                      <p:tavLst>
                                        <p:tav tm="0">
                                          <p:val>
                                            <p:strVal val="#ppt_x"/>
                                          </p:val>
                                        </p:tav>
                                        <p:tav tm="100000">
                                          <p:val>
                                            <p:strVal val="#ppt_x"/>
                                          </p:val>
                                        </p:tav>
                                      </p:tavLst>
                                    </p:anim>
                                    <p:anim calcmode="lin" valueType="num">
                                      <p:cBhvr>
                                        <p:cTn id="20" dur="500" fill="hold"/>
                                        <p:tgtEl>
                                          <p:spTgt spid="3"/>
                                        </p:tgtEl>
                                        <p:attrNameLst>
                                          <p:attrName>ppt_y</p:attrName>
                                        </p:attrNameLst>
                                      </p:cBhvr>
                                      <p:tavLst>
                                        <p:tav tm="0">
                                          <p:val>
                                            <p:strVal val="#ppt_y+.1"/>
                                          </p:val>
                                        </p:tav>
                                        <p:tav tm="100000">
                                          <p:val>
                                            <p:strVal val="#ppt_y"/>
                                          </p:val>
                                        </p:tav>
                                      </p:tavLst>
                                    </p:anim>
                                  </p:childTnLst>
                                </p:cTn>
                              </p:par>
                              <p:par>
                                <p:cTn id="21" presetID="22" presetClass="entr" presetSubtype="8" fill="hold" nodeType="withEffect">
                                  <p:stCondLst>
                                    <p:cond delay="160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1000"/>
                                        <p:tgtEl>
                                          <p:spTgt spid="12"/>
                                        </p:tgtEl>
                                      </p:cBhvr>
                                    </p:animEffect>
                                  </p:childTnLst>
                                </p:cTn>
                              </p:par>
                              <p:par>
                                <p:cTn id="24" presetID="42" presetClass="entr" presetSubtype="0" fill="hold" nodeType="withEffect">
                                  <p:stCondLst>
                                    <p:cond delay="190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anim calcmode="lin" valueType="num">
                                      <p:cBhvr>
                                        <p:cTn id="27" dur="500" fill="hold"/>
                                        <p:tgtEl>
                                          <p:spTgt spid="4"/>
                                        </p:tgtEl>
                                        <p:attrNameLst>
                                          <p:attrName>ppt_x</p:attrName>
                                        </p:attrNameLst>
                                      </p:cBhvr>
                                      <p:tavLst>
                                        <p:tav tm="0">
                                          <p:val>
                                            <p:strVal val="#ppt_x"/>
                                          </p:val>
                                        </p:tav>
                                        <p:tav tm="100000">
                                          <p:val>
                                            <p:strVal val="#ppt_x"/>
                                          </p:val>
                                        </p:tav>
                                      </p:tavLst>
                                    </p:anim>
                                    <p:anim calcmode="lin" valueType="num">
                                      <p:cBhvr>
                                        <p:cTn id="28" dur="500" fill="hold"/>
                                        <p:tgtEl>
                                          <p:spTgt spid="4"/>
                                        </p:tgtEl>
                                        <p:attrNameLst>
                                          <p:attrName>ppt_y</p:attrName>
                                        </p:attrNameLst>
                                      </p:cBhvr>
                                      <p:tavLst>
                                        <p:tav tm="0">
                                          <p:val>
                                            <p:strVal val="#ppt_y+.1"/>
                                          </p:val>
                                        </p:tav>
                                        <p:tav tm="100000">
                                          <p:val>
                                            <p:strVal val="#ppt_y"/>
                                          </p:val>
                                        </p:tav>
                                      </p:tavLst>
                                    </p:anim>
                                  </p:childTnLst>
                                </p:cTn>
                              </p:par>
                              <p:par>
                                <p:cTn id="29" presetID="22" presetClass="entr" presetSubtype="8" fill="hold" nodeType="withEffect">
                                  <p:stCondLst>
                                    <p:cond delay="230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1000"/>
                                        <p:tgtEl>
                                          <p:spTgt spid="15"/>
                                        </p:tgtEl>
                                      </p:cBhvr>
                                    </p:animEffect>
                                  </p:childTnLst>
                                </p:cTn>
                              </p:par>
                              <p:par>
                                <p:cTn id="32" presetID="42" presetClass="entr" presetSubtype="0" fill="hold" nodeType="withEffect">
                                  <p:stCondLst>
                                    <p:cond delay="260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anim calcmode="lin" valueType="num">
                                      <p:cBhvr>
                                        <p:cTn id="35" dur="500" fill="hold"/>
                                        <p:tgtEl>
                                          <p:spTgt spid="18"/>
                                        </p:tgtEl>
                                        <p:attrNameLst>
                                          <p:attrName>ppt_x</p:attrName>
                                        </p:attrNameLst>
                                      </p:cBhvr>
                                      <p:tavLst>
                                        <p:tav tm="0">
                                          <p:val>
                                            <p:strVal val="#ppt_x"/>
                                          </p:val>
                                        </p:tav>
                                        <p:tav tm="100000">
                                          <p:val>
                                            <p:strVal val="#ppt_x"/>
                                          </p:val>
                                        </p:tav>
                                      </p:tavLst>
                                    </p:anim>
                                    <p:anim calcmode="lin" valueType="num">
                                      <p:cBhvr>
                                        <p:cTn id="36" dur="500" fill="hold"/>
                                        <p:tgtEl>
                                          <p:spTgt spid="18"/>
                                        </p:tgtEl>
                                        <p:attrNameLst>
                                          <p:attrName>ppt_y</p:attrName>
                                        </p:attrNameLst>
                                      </p:cBhvr>
                                      <p:tavLst>
                                        <p:tav tm="0">
                                          <p:val>
                                            <p:strVal val="#ppt_y+.1"/>
                                          </p:val>
                                        </p:tav>
                                        <p:tav tm="100000">
                                          <p:val>
                                            <p:strVal val="#ppt_y"/>
                                          </p:val>
                                        </p:tav>
                                      </p:tavLst>
                                    </p:anim>
                                  </p:childTnLst>
                                </p:cTn>
                              </p:par>
                              <p:par>
                                <p:cTn id="37" presetID="22" presetClass="entr" presetSubtype="8" fill="hold" nodeType="withEffect">
                                  <p:stCondLst>
                                    <p:cond delay="300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4"/>
              <p:cNvSpPr>
                <a:spLocks noChangeArrowheads="1"/>
              </p:cNvSpPr>
              <p:nvPr/>
            </p:nvSpPr>
            <p:spPr bwMode="auto">
              <a:xfrm>
                <a:off x="564452" y="507684"/>
                <a:ext cx="8957500" cy="180022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kumimoji="1" lang="zh-CN" altLang="en-US" sz="2800" dirty="0">
                    <a:solidFill>
                      <a:srgbClr val="0000FF"/>
                    </a:solidFill>
                    <a:latin typeface="+mn-lt"/>
                    <a:ea typeface="+mn-ea"/>
                  </a:rPr>
                  <a:t>例：在夫琅禾费单缝衍射实验中，以波长为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589</m:t>
                    </m:r>
                    <m:r>
                      <a:rPr lang="en-US" altLang="zh-CN" sz="2800" b="0" i="1" smtClean="0">
                        <a:solidFill>
                          <a:srgbClr val="0000FF"/>
                        </a:solidFill>
                        <a:latin typeface="Cambria Math" panose="02040503050406030204" pitchFamily="18" charset="0"/>
                        <a:ea typeface="Cambria Math" panose="02040503050406030204" pitchFamily="18" charset="0"/>
                      </a:rPr>
                      <m:t>𝑛𝑚</m:t>
                    </m:r>
                  </m:oMath>
                </a14:m>
                <a:r>
                  <a:rPr kumimoji="1" lang="zh-CN" altLang="en-US" sz="2800" dirty="0">
                    <a:solidFill>
                      <a:srgbClr val="0000FF"/>
                    </a:solidFill>
                    <a:latin typeface="+mn-lt"/>
                    <a:ea typeface="+mn-ea"/>
                  </a:rPr>
                  <a:t>的平行光垂直照射到单缝上。若缝宽为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0.10</m:t>
                    </m:r>
                    <m:r>
                      <a:rPr lang="en-US" altLang="zh-CN" sz="2800" b="0" i="1" smtClean="0">
                        <a:solidFill>
                          <a:srgbClr val="0000FF"/>
                        </a:solidFill>
                        <a:latin typeface="Cambria Math" panose="02040503050406030204" pitchFamily="18" charset="0"/>
                        <a:ea typeface="Cambria Math" panose="02040503050406030204" pitchFamily="18" charset="0"/>
                      </a:rPr>
                      <m:t>𝑚</m:t>
                    </m:r>
                  </m:oMath>
                </a14:m>
                <a:r>
                  <a:rPr kumimoji="1" lang="zh-CN" altLang="en-US" sz="2800" dirty="0">
                    <a:solidFill>
                      <a:srgbClr val="0000FF"/>
                    </a:solidFill>
                    <a:latin typeface="+mn-lt"/>
                    <a:ea typeface="+mn-ea"/>
                  </a:rPr>
                  <a:t>，试问第一级极小出现在多大的角度上</a:t>
                </a:r>
                <a:r>
                  <a:rPr kumimoji="1" lang="en-US" altLang="zh-CN" sz="2800" dirty="0">
                    <a:solidFill>
                      <a:srgbClr val="0000FF"/>
                    </a:solidFill>
                    <a:latin typeface="+mn-lt"/>
                    <a:ea typeface="+mn-ea"/>
                  </a:rPr>
                  <a:t>?</a:t>
                </a:r>
                <a:r>
                  <a:rPr kumimoji="1" lang="zh-CN" altLang="en-US" sz="2800" dirty="0">
                    <a:solidFill>
                      <a:srgbClr val="0000FF"/>
                    </a:solidFill>
                    <a:latin typeface="+mn-lt"/>
                    <a:ea typeface="+mn-ea"/>
                  </a:rPr>
                  <a:t>若要使第一级极小在</a:t>
                </a:r>
                <a14:m>
                  <m:oMath xmlns:m="http://schemas.openxmlformats.org/officeDocument/2006/math">
                    <m:r>
                      <a:rPr lang="en-US" altLang="zh-CN" sz="2800" b="0" i="0" smtClean="0">
                        <a:solidFill>
                          <a:srgbClr val="0000FF"/>
                        </a:solidFill>
                        <a:latin typeface="Cambria Math" panose="02040503050406030204" pitchFamily="18" charset="0"/>
                        <a:ea typeface="Cambria Math" panose="02040503050406030204" pitchFamily="18" charset="0"/>
                      </a:rPr>
                      <m:t>0.</m:t>
                    </m:r>
                    <m:r>
                      <a:rPr lang="en-US" altLang="zh-CN" sz="2800" i="1">
                        <a:solidFill>
                          <a:srgbClr val="0000FF"/>
                        </a:solidFill>
                        <a:latin typeface="Cambria Math" panose="02040503050406030204" pitchFamily="18" charset="0"/>
                        <a:ea typeface="Cambria Math" panose="02040503050406030204" pitchFamily="18" charset="0"/>
                      </a:rPr>
                      <m:t>5</m:t>
                    </m:r>
                    <m:r>
                      <a:rPr lang="en-US" altLang="zh-CN" sz="2800" b="0" i="1" smtClean="0">
                        <a:solidFill>
                          <a:srgbClr val="0000FF"/>
                        </a:solidFill>
                        <a:latin typeface="Cambria Math" panose="02040503050406030204" pitchFamily="18" charset="0"/>
                        <a:ea typeface="Cambria Math" panose="02040503050406030204" pitchFamily="18" charset="0"/>
                      </a:rPr>
                      <m:t>0°</m:t>
                    </m:r>
                  </m:oMath>
                </a14:m>
                <a:r>
                  <a:rPr kumimoji="1" lang="zh-CN" altLang="en-US" sz="2800" dirty="0">
                    <a:solidFill>
                      <a:srgbClr val="0000FF"/>
                    </a:solidFill>
                    <a:latin typeface="+mn-lt"/>
                    <a:ea typeface="+mn-ea"/>
                  </a:rPr>
                  <a:t>的方向上，则缝宽应多大</a:t>
                </a:r>
                <a:r>
                  <a:rPr kumimoji="1" lang="en-US" altLang="zh-CN" sz="2800" dirty="0">
                    <a:solidFill>
                      <a:srgbClr val="0000FF"/>
                    </a:solidFill>
                    <a:latin typeface="+mn-lt"/>
                    <a:ea typeface="+mn-ea"/>
                  </a:rPr>
                  <a:t>?</a:t>
                </a:r>
              </a:p>
            </p:txBody>
          </p:sp>
        </mc:Choice>
        <mc:Fallback xmlns="">
          <p:sp>
            <p:nvSpPr>
              <p:cNvPr id="2" name="Rectangle 4"/>
              <p:cNvSpPr>
                <a:spLocks noRot="1" noChangeAspect="1" noMove="1" noResize="1" noEditPoints="1" noAdjustHandles="1" noChangeArrowheads="1" noChangeShapeType="1" noTextEdit="1"/>
              </p:cNvSpPr>
              <p:nvPr/>
            </p:nvSpPr>
            <p:spPr bwMode="auto">
              <a:xfrm>
                <a:off x="564452" y="507684"/>
                <a:ext cx="8957500" cy="1800225"/>
              </a:xfrm>
              <a:prstGeom prst="rect">
                <a:avLst/>
              </a:prstGeom>
              <a:blipFill>
                <a:blip r:embed="rId3"/>
                <a:stretch>
                  <a:fillRect l="-1430" t="-3378" r="-1361" b="-912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 name="Rectangle 5"/>
          <p:cNvSpPr>
            <a:spLocks noChangeArrowheads="1"/>
          </p:cNvSpPr>
          <p:nvPr/>
        </p:nvSpPr>
        <p:spPr bwMode="auto">
          <a:xfrm>
            <a:off x="564452" y="2367440"/>
            <a:ext cx="89575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lang="zh-CN" altLang="en-US" sz="2800" dirty="0">
                <a:solidFill>
                  <a:srgbClr val="0000FF"/>
                </a:solidFill>
                <a:latin typeface="+mn-lt"/>
                <a:ea typeface="+mn-ea"/>
              </a:rPr>
              <a:t>解：根据夫琅禾费单缝衍射公式，第一级极小的衍射角度为：</a:t>
            </a:r>
          </a:p>
        </p:txBody>
      </p:sp>
      <p:sp>
        <p:nvSpPr>
          <p:cNvPr id="5" name="Rectangle 7"/>
          <p:cNvSpPr>
            <a:spLocks noChangeArrowheads="1"/>
          </p:cNvSpPr>
          <p:nvPr/>
        </p:nvSpPr>
        <p:spPr bwMode="auto">
          <a:xfrm>
            <a:off x="1197865" y="4489134"/>
            <a:ext cx="11525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lang="zh-CN" altLang="en-US" sz="2800">
                <a:solidFill>
                  <a:srgbClr val="0000FF"/>
                </a:solidFill>
                <a:latin typeface="+mn-lt"/>
                <a:ea typeface="+mn-ea"/>
              </a:rPr>
              <a:t>若，</a:t>
            </a:r>
          </a:p>
        </p:txBody>
      </p:sp>
      <p:sp>
        <p:nvSpPr>
          <p:cNvPr id="8" name="Rectangle 10"/>
          <p:cNvSpPr>
            <a:spLocks noChangeArrowheads="1"/>
          </p:cNvSpPr>
          <p:nvPr/>
        </p:nvSpPr>
        <p:spPr bwMode="auto">
          <a:xfrm>
            <a:off x="1197864" y="5694046"/>
            <a:ext cx="6495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lang="zh-CN" altLang="en-US" sz="2800">
                <a:solidFill>
                  <a:srgbClr val="0000FF"/>
                </a:solidFill>
                <a:latin typeface="+mn-lt"/>
                <a:ea typeface="+mn-ea"/>
              </a:rPr>
              <a:t>则 </a:t>
            </a:r>
          </a:p>
        </p:txBody>
      </p:sp>
      <mc:AlternateContent xmlns:mc="http://schemas.openxmlformats.org/markup-compatibility/2006" xmlns:a14="http://schemas.microsoft.com/office/drawing/2010/main">
        <mc:Choice Requires="a14">
          <p:sp>
            <p:nvSpPr>
              <p:cNvPr id="9" name="矩形 8"/>
              <p:cNvSpPr/>
              <p:nvPr/>
            </p:nvSpPr>
            <p:spPr>
              <a:xfrm>
                <a:off x="1598782" y="3308370"/>
                <a:ext cx="1179361" cy="910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rPr>
                        <m:t>𝜃</m:t>
                      </m:r>
                      <m:r>
                        <a:rPr lang="en-US" altLang="zh-CN" sz="2800" i="1" smtClean="0">
                          <a:solidFill>
                            <a:srgbClr val="0000FF"/>
                          </a:solidFill>
                          <a:latin typeface="Cambria Math" panose="02040503050406030204" pitchFamily="18" charset="0"/>
                        </a:rPr>
                        <m:t>=</m:t>
                      </m:r>
                      <m:f>
                        <m:fPr>
                          <m:ctrlPr>
                            <a:rPr lang="en-US" altLang="zh-CN" sz="2800" i="1" smtClean="0">
                              <a:solidFill>
                                <a:srgbClr val="0000FF"/>
                              </a:solidFill>
                              <a:latin typeface="Cambria Math"/>
                              <a:ea typeface="+mn-ea"/>
                            </a:rPr>
                          </m:ctrlPr>
                        </m:fPr>
                        <m:num>
                          <m:r>
                            <m:rPr>
                              <m:sty m:val="p"/>
                            </m:rPr>
                            <a:rPr lang="el-GR" altLang="zh-CN" sz="2800" i="1">
                              <a:solidFill>
                                <a:srgbClr val="0000FF"/>
                              </a:solidFill>
                              <a:latin typeface="Cambria Math" panose="02040503050406030204" pitchFamily="18" charset="0"/>
                              <a:ea typeface="+mn-ea"/>
                            </a:rPr>
                            <m:t>λ</m:t>
                          </m:r>
                        </m:num>
                        <m:den>
                          <m:r>
                            <a:rPr lang="en-US" altLang="zh-CN" sz="2800" b="0" i="1" smtClean="0">
                              <a:solidFill>
                                <a:srgbClr val="0000FF"/>
                              </a:solidFill>
                              <a:latin typeface="Cambria Math" panose="02040503050406030204" pitchFamily="18" charset="0"/>
                              <a:ea typeface="+mn-ea"/>
                            </a:rPr>
                            <m:t>𝑎</m:t>
                          </m:r>
                        </m:den>
                      </m:f>
                    </m:oMath>
                  </m:oMathPara>
                </a14:m>
                <a:endParaRPr lang="zh-CN" altLang="en-US" sz="2800" i="1" dirty="0">
                  <a:solidFill>
                    <a:srgbClr val="0000FF"/>
                  </a:solidFill>
                  <a:latin typeface="+mn-ea"/>
                  <a:ea typeface="+mn-ea"/>
                </a:endParaRPr>
              </a:p>
            </p:txBody>
          </p:sp>
        </mc:Choice>
        <mc:Fallback xmlns="">
          <p:sp>
            <p:nvSpPr>
              <p:cNvPr id="9" name="矩形 8"/>
              <p:cNvSpPr>
                <a:spLocks noRot="1" noChangeAspect="1" noMove="1" noResize="1" noEditPoints="1" noAdjustHandles="1" noChangeArrowheads="1" noChangeShapeType="1" noTextEdit="1"/>
              </p:cNvSpPr>
              <p:nvPr/>
            </p:nvSpPr>
            <p:spPr>
              <a:xfrm>
                <a:off x="1598782" y="3308370"/>
                <a:ext cx="1179361" cy="91050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673688" y="3261947"/>
                <a:ext cx="2411301" cy="9569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5</m:t>
                          </m:r>
                          <m:r>
                            <a:rPr lang="en-US" altLang="zh-CN" sz="2800" b="0" i="1" smtClean="0">
                              <a:solidFill>
                                <a:srgbClr val="0000FF"/>
                              </a:solidFill>
                              <a:latin typeface="Cambria Math" panose="02040503050406030204" pitchFamily="18" charset="0"/>
                              <a:ea typeface="Cambria Math" panose="02040503050406030204" pitchFamily="18" charset="0"/>
                            </a:rPr>
                            <m:t>89</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9</m:t>
                              </m:r>
                            </m:sup>
                          </m:sSup>
                        </m:num>
                        <m:den>
                          <m:r>
                            <a:rPr lang="en-US" altLang="zh-CN" sz="2800" b="0" i="1" smtClean="0">
                              <a:solidFill>
                                <a:srgbClr val="0000FF"/>
                              </a:solidFill>
                              <a:latin typeface="Cambria Math" panose="02040503050406030204" pitchFamily="18" charset="0"/>
                              <a:ea typeface="Cambria Math" panose="02040503050406030204" pitchFamily="18" charset="0"/>
                            </a:rPr>
                            <m:t>0.10</m:t>
                          </m:r>
                        </m:den>
                      </m:f>
                    </m:oMath>
                  </m:oMathPara>
                </a14:m>
                <a:endParaRPr lang="zh-CN" altLang="en-US" sz="2800" dirty="0">
                  <a:solidFill>
                    <a:srgbClr val="0000FF"/>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2673688" y="3261947"/>
                <a:ext cx="2411301" cy="95692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4939966" y="3534119"/>
                <a:ext cx="308475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=5</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89×</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6</m:t>
                          </m:r>
                        </m:sup>
                      </m:sSup>
                      <m:r>
                        <a:rPr lang="en-US" altLang="zh-CN" sz="2800" b="0" i="1" smtClean="0">
                          <a:solidFill>
                            <a:srgbClr val="0000FF"/>
                          </a:solidFill>
                          <a:latin typeface="Cambria Math" panose="02040503050406030204" pitchFamily="18" charset="0"/>
                          <a:ea typeface="Cambria Math" panose="02040503050406030204" pitchFamily="18" charset="0"/>
                        </a:rPr>
                        <m:t>𝑟𝑎𝑑</m:t>
                      </m:r>
                    </m:oMath>
                  </m:oMathPara>
                </a14:m>
                <a:endParaRPr lang="zh-CN" altLang="en-US" sz="2800" dirty="0">
                  <a:solidFill>
                    <a:srgbClr val="0000FF"/>
                  </a:solidFill>
                </a:endParaRPr>
              </a:p>
            </p:txBody>
          </p:sp>
        </mc:Choice>
        <mc:Fallback xmlns="">
          <p:sp>
            <p:nvSpPr>
              <p:cNvPr id="11" name="矩形 10"/>
              <p:cNvSpPr>
                <a:spLocks noRot="1" noChangeAspect="1" noMove="1" noResize="1" noEditPoints="1" noAdjustHandles="1" noChangeArrowheads="1" noChangeShapeType="1" noTextEdit="1"/>
              </p:cNvSpPr>
              <p:nvPr/>
            </p:nvSpPr>
            <p:spPr>
              <a:xfrm>
                <a:off x="4939966" y="3534119"/>
                <a:ext cx="3084755"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847401" y="4265299"/>
                <a:ext cx="1662378" cy="9105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𝜃</m:t>
                      </m:r>
                      <m:r>
                        <a:rPr lang="en-US" altLang="zh-CN" sz="2800" i="1" smtClean="0">
                          <a:solidFill>
                            <a:srgbClr val="0000FF"/>
                          </a:solidFill>
                          <a:latin typeface="Cambria Math" panose="02040503050406030204" pitchFamily="18" charset="0"/>
                        </a:rPr>
                        <m:t>=</m:t>
                      </m:r>
                      <m:f>
                        <m:fPr>
                          <m:ctrlPr>
                            <a:rPr lang="en-US" altLang="zh-CN" sz="280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0.5</m:t>
                          </m:r>
                          <m:r>
                            <a:rPr lang="zh-CN" altLang="en-US" sz="2800" i="1">
                              <a:solidFill>
                                <a:srgbClr val="0000FF"/>
                              </a:solidFill>
                              <a:latin typeface="Cambria Math" panose="02040503050406030204" pitchFamily="18" charset="0"/>
                              <a:ea typeface="Cambria Math" panose="02040503050406030204" pitchFamily="18" charset="0"/>
                            </a:rPr>
                            <m:t>𝜋</m:t>
                          </m:r>
                        </m:num>
                        <m:den>
                          <m:r>
                            <a:rPr lang="en-US" altLang="zh-CN" sz="2800" b="0" i="1" smtClean="0">
                              <a:solidFill>
                                <a:srgbClr val="0000FF"/>
                              </a:solidFill>
                              <a:latin typeface="Cambria Math" panose="02040503050406030204" pitchFamily="18" charset="0"/>
                              <a:ea typeface="+mn-ea"/>
                            </a:rPr>
                            <m:t>180</m:t>
                          </m:r>
                        </m:den>
                      </m:f>
                    </m:oMath>
                  </m:oMathPara>
                </a14:m>
                <a:endParaRPr lang="zh-CN" altLang="en-US" sz="2800" i="1" dirty="0">
                  <a:solidFill>
                    <a:srgbClr val="0000FF"/>
                  </a:solidFill>
                  <a:latin typeface="+mn-ea"/>
                  <a:ea typeface="+mn-ea"/>
                </a:endParaRPr>
              </a:p>
            </p:txBody>
          </p:sp>
        </mc:Choice>
        <mc:Fallback xmlns="">
          <p:sp>
            <p:nvSpPr>
              <p:cNvPr id="12" name="矩形 11"/>
              <p:cNvSpPr>
                <a:spLocks noRot="1" noChangeAspect="1" noMove="1" noResize="1" noEditPoints="1" noAdjustHandles="1" noChangeArrowheads="1" noChangeShapeType="1" noTextEdit="1"/>
              </p:cNvSpPr>
              <p:nvPr/>
            </p:nvSpPr>
            <p:spPr>
              <a:xfrm>
                <a:off x="1847401" y="4265299"/>
                <a:ext cx="1662378" cy="91057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3351185" y="4489789"/>
                <a:ext cx="308475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8.72</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m:t>
                          </m:r>
                        </m:sup>
                      </m:sSup>
                      <m:r>
                        <a:rPr lang="en-US" altLang="zh-CN" sz="2800" b="0" i="1" smtClean="0">
                          <a:solidFill>
                            <a:srgbClr val="0000FF"/>
                          </a:solidFill>
                          <a:latin typeface="Cambria Math" panose="02040503050406030204" pitchFamily="18" charset="0"/>
                          <a:ea typeface="Cambria Math" panose="02040503050406030204" pitchFamily="18" charset="0"/>
                        </a:rPr>
                        <m:t>𝑟𝑎𝑑</m:t>
                      </m:r>
                    </m:oMath>
                  </m:oMathPara>
                </a14:m>
                <a:endParaRPr lang="zh-CN" altLang="en-US" sz="2800" dirty="0">
                  <a:solidFill>
                    <a:srgbClr val="0000FF"/>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3351185" y="4489789"/>
                <a:ext cx="3084755"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1847401" y="5435153"/>
                <a:ext cx="1179361" cy="910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rPr>
                        <m:t>𝜃</m:t>
                      </m:r>
                      <m:r>
                        <a:rPr lang="en-US" altLang="zh-CN" sz="2800" i="1" smtClean="0">
                          <a:solidFill>
                            <a:srgbClr val="0000FF"/>
                          </a:solidFill>
                          <a:latin typeface="Cambria Math" panose="02040503050406030204" pitchFamily="18" charset="0"/>
                        </a:rPr>
                        <m:t>=</m:t>
                      </m:r>
                      <m:f>
                        <m:fPr>
                          <m:ctrlPr>
                            <a:rPr lang="en-US" altLang="zh-CN" sz="2800" i="1" smtClean="0">
                              <a:solidFill>
                                <a:srgbClr val="0000FF"/>
                              </a:solidFill>
                              <a:latin typeface="Cambria Math"/>
                              <a:ea typeface="+mn-ea"/>
                            </a:rPr>
                          </m:ctrlPr>
                        </m:fPr>
                        <m:num>
                          <m:r>
                            <m:rPr>
                              <m:sty m:val="p"/>
                            </m:rPr>
                            <a:rPr lang="el-GR" altLang="zh-CN" sz="2800" i="1">
                              <a:solidFill>
                                <a:srgbClr val="0000FF"/>
                              </a:solidFill>
                              <a:latin typeface="Cambria Math" panose="02040503050406030204" pitchFamily="18" charset="0"/>
                              <a:ea typeface="+mn-ea"/>
                            </a:rPr>
                            <m:t>λ</m:t>
                          </m:r>
                        </m:num>
                        <m:den>
                          <m:r>
                            <a:rPr lang="en-US" altLang="zh-CN" sz="2800" b="0" i="1" smtClean="0">
                              <a:solidFill>
                                <a:srgbClr val="0000FF"/>
                              </a:solidFill>
                              <a:latin typeface="Cambria Math" panose="02040503050406030204" pitchFamily="18" charset="0"/>
                              <a:ea typeface="+mn-ea"/>
                            </a:rPr>
                            <m:t>𝑎</m:t>
                          </m:r>
                        </m:den>
                      </m:f>
                    </m:oMath>
                  </m:oMathPara>
                </a14:m>
                <a:endParaRPr lang="zh-CN" altLang="en-US" sz="2800" i="1" dirty="0">
                  <a:solidFill>
                    <a:srgbClr val="0000FF"/>
                  </a:solidFill>
                  <a:latin typeface="+mn-ea"/>
                  <a:ea typeface="+mn-ea"/>
                </a:endParaRPr>
              </a:p>
            </p:txBody>
          </p:sp>
        </mc:Choice>
        <mc:Fallback xmlns="">
          <p:sp>
            <p:nvSpPr>
              <p:cNvPr id="14" name="矩形 13"/>
              <p:cNvSpPr>
                <a:spLocks noRot="1" noChangeAspect="1" noMove="1" noResize="1" noEditPoints="1" noAdjustHandles="1" noChangeArrowheads="1" noChangeShapeType="1" noTextEdit="1"/>
              </p:cNvSpPr>
              <p:nvPr/>
            </p:nvSpPr>
            <p:spPr>
              <a:xfrm>
                <a:off x="1847401" y="5435153"/>
                <a:ext cx="1179361" cy="910506"/>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2878063" y="5388730"/>
                <a:ext cx="2493055" cy="9569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5</m:t>
                          </m:r>
                          <m:r>
                            <a:rPr lang="en-US" altLang="zh-CN" sz="2800" b="0" i="1" smtClean="0">
                              <a:solidFill>
                                <a:srgbClr val="0000FF"/>
                              </a:solidFill>
                              <a:latin typeface="Cambria Math" panose="02040503050406030204" pitchFamily="18" charset="0"/>
                              <a:ea typeface="Cambria Math" panose="02040503050406030204" pitchFamily="18" charset="0"/>
                            </a:rPr>
                            <m:t>89</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9</m:t>
                              </m:r>
                            </m:sup>
                          </m:sSup>
                        </m:num>
                        <m:den>
                          <m:r>
                            <a:rPr lang="en-US" altLang="zh-CN" sz="2800" i="1">
                              <a:solidFill>
                                <a:srgbClr val="0000FF"/>
                              </a:solidFill>
                              <a:latin typeface="Cambria Math" panose="02040503050406030204" pitchFamily="18" charset="0"/>
                              <a:ea typeface="Cambria Math" panose="02040503050406030204" pitchFamily="18" charset="0"/>
                            </a:rPr>
                            <m:t>8.72×</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−3</m:t>
                              </m:r>
                            </m:sup>
                          </m:sSup>
                        </m:den>
                      </m:f>
                    </m:oMath>
                  </m:oMathPara>
                </a14:m>
                <a:endParaRPr lang="zh-CN" altLang="en-US" sz="2800" dirty="0">
                  <a:solidFill>
                    <a:srgbClr val="0000FF"/>
                  </a:solidFill>
                </a:endParaRPr>
              </a:p>
            </p:txBody>
          </p:sp>
        </mc:Choice>
        <mc:Fallback xmlns="">
          <p:sp>
            <p:nvSpPr>
              <p:cNvPr id="15" name="矩形 14"/>
              <p:cNvSpPr>
                <a:spLocks noRot="1" noChangeAspect="1" noMove="1" noResize="1" noEditPoints="1" noAdjustHandles="1" noChangeArrowheads="1" noChangeShapeType="1" noTextEdit="1"/>
              </p:cNvSpPr>
              <p:nvPr/>
            </p:nvSpPr>
            <p:spPr>
              <a:xfrm>
                <a:off x="2878063" y="5388730"/>
                <a:ext cx="2493055" cy="95692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5173837" y="5646154"/>
                <a:ext cx="2800575" cy="5280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6.75</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5</m:t>
                          </m:r>
                        </m:sup>
                      </m:sSup>
                      <m:r>
                        <a:rPr lang="en-US" altLang="zh-CN" sz="2800" b="0" i="1" smtClean="0">
                          <a:solidFill>
                            <a:srgbClr val="0000FF"/>
                          </a:solidFill>
                          <a:latin typeface="Cambria Math" panose="02040503050406030204" pitchFamily="18" charset="0"/>
                          <a:ea typeface="Cambria Math" panose="02040503050406030204" pitchFamily="18" charset="0"/>
                        </a:rPr>
                        <m:t>𝑚</m:t>
                      </m:r>
                    </m:oMath>
                  </m:oMathPara>
                </a14:m>
                <a:endParaRPr lang="zh-CN" altLang="en-US" sz="2800" dirty="0">
                  <a:solidFill>
                    <a:srgbClr val="0000FF"/>
                  </a:solidFill>
                </a:endParaRPr>
              </a:p>
            </p:txBody>
          </p:sp>
        </mc:Choice>
        <mc:Fallback xmlns="">
          <p:sp>
            <p:nvSpPr>
              <p:cNvPr id="16" name="矩形 15"/>
              <p:cNvSpPr>
                <a:spLocks noRot="1" noChangeAspect="1" noMove="1" noResize="1" noEditPoints="1" noAdjustHandles="1" noChangeArrowheads="1" noChangeShapeType="1" noTextEdit="1"/>
              </p:cNvSpPr>
              <p:nvPr/>
            </p:nvSpPr>
            <p:spPr>
              <a:xfrm>
                <a:off x="5173837" y="5646154"/>
                <a:ext cx="2800575" cy="528093"/>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78590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left)">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left)">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left)">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left)">
                                      <p:cBhvr>
                                        <p:cTn id="57" dur="50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left)">
                                      <p:cBhvr>
                                        <p:cTn id="6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8" grpId="0"/>
      <p:bldP spid="9" grpId="0"/>
      <p:bldP spid="10" grpId="0"/>
      <p:bldP spid="11" grpId="0"/>
      <p:bldP spid="12" grpId="0"/>
      <p:bldP spid="13" grpId="0"/>
      <p:bldP spid="14" grpId="0"/>
      <p:bldP spid="15" grpId="0"/>
      <p:bldP spid="1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4"/>
              <p:cNvSpPr>
                <a:spLocks noChangeArrowheads="1"/>
              </p:cNvSpPr>
              <p:nvPr/>
            </p:nvSpPr>
            <p:spPr bwMode="auto">
              <a:xfrm>
                <a:off x="535052" y="517399"/>
                <a:ext cx="9121012" cy="222726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kumimoji="1" lang="zh-CN" altLang="en-US" sz="2800" dirty="0">
                    <a:solidFill>
                      <a:srgbClr val="0000FF"/>
                    </a:solidFill>
                    <a:latin typeface="+mn-lt"/>
                    <a:ea typeface="+mn-ea"/>
                  </a:rPr>
                  <a:t>例：用水银灯发出的波长为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5</m:t>
                    </m:r>
                    <m:r>
                      <a:rPr lang="en-US" altLang="zh-CN" sz="2800" b="0" i="1" smtClean="0">
                        <a:solidFill>
                          <a:srgbClr val="0000FF"/>
                        </a:solidFill>
                        <a:latin typeface="Cambria Math" panose="02040503050406030204" pitchFamily="18" charset="0"/>
                        <a:ea typeface="Cambria Math" panose="02040503050406030204" pitchFamily="18" charset="0"/>
                      </a:rPr>
                      <m:t>46</m:t>
                    </m:r>
                    <m:r>
                      <a:rPr lang="en-US" altLang="zh-CN" sz="2800" i="1">
                        <a:solidFill>
                          <a:srgbClr val="0000FF"/>
                        </a:solidFill>
                        <a:latin typeface="Cambria Math" panose="02040503050406030204" pitchFamily="18" charset="0"/>
                        <a:ea typeface="Cambria Math" panose="02040503050406030204" pitchFamily="18" charset="0"/>
                      </a:rPr>
                      <m:t>𝑛𝑚</m:t>
                    </m:r>
                  </m:oMath>
                </a14:m>
                <a:r>
                  <a:rPr kumimoji="1" lang="zh-CN" altLang="en-US" sz="2800" dirty="0">
                    <a:solidFill>
                      <a:srgbClr val="0000FF"/>
                    </a:solidFill>
                    <a:latin typeface="+mn-lt"/>
                    <a:ea typeface="+mn-ea"/>
                  </a:rPr>
                  <a:t>的绿色平行光垂直入射到一个单缝上，置于缝后的透镜的焦距为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40</m:t>
                    </m:r>
                    <m:r>
                      <a:rPr lang="en-US" altLang="zh-CN" sz="2800" b="0" i="1" smtClean="0">
                        <a:solidFill>
                          <a:srgbClr val="0000FF"/>
                        </a:solidFill>
                        <a:latin typeface="Cambria Math" panose="02040503050406030204" pitchFamily="18" charset="0"/>
                        <a:ea typeface="Cambria Math" panose="02040503050406030204" pitchFamily="18" charset="0"/>
                      </a:rPr>
                      <m:t>𝑐𝑚</m:t>
                    </m:r>
                  </m:oMath>
                </a14:m>
                <a:r>
                  <a:rPr kumimoji="1" lang="zh-CN" altLang="en-US" sz="2800" dirty="0">
                    <a:solidFill>
                      <a:srgbClr val="0000FF"/>
                    </a:solidFill>
                    <a:latin typeface="+mn-lt"/>
                    <a:ea typeface="+mn-ea"/>
                  </a:rPr>
                  <a:t>，测得第二极小至衍射图样中心的线距离为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0</m:t>
                    </m:r>
                    <m:r>
                      <a:rPr lang="en-US" altLang="zh-CN" sz="2800" b="0" i="1" smtClean="0">
                        <a:solidFill>
                          <a:srgbClr val="0000FF"/>
                        </a:solidFill>
                        <a:latin typeface="Cambria Math" panose="02040503050406030204" pitchFamily="18" charset="0"/>
                        <a:ea typeface="Cambria Math" panose="02040503050406030204" pitchFamily="18" charset="0"/>
                      </a:rPr>
                      <m:t>.30</m:t>
                    </m:r>
                    <m:r>
                      <a:rPr lang="en-US" altLang="zh-CN" sz="2800" i="1">
                        <a:solidFill>
                          <a:srgbClr val="0000FF"/>
                        </a:solidFill>
                        <a:latin typeface="Cambria Math" panose="02040503050406030204" pitchFamily="18" charset="0"/>
                        <a:ea typeface="Cambria Math" panose="02040503050406030204" pitchFamily="18" charset="0"/>
                      </a:rPr>
                      <m:t>𝑐𝑚</m:t>
                    </m:r>
                  </m:oMath>
                </a14:m>
                <a:r>
                  <a:rPr kumimoji="1" lang="zh-CN" altLang="en-US" sz="2800" dirty="0">
                    <a:solidFill>
                      <a:srgbClr val="0000FF"/>
                    </a:solidFill>
                    <a:latin typeface="+mn-lt"/>
                    <a:ea typeface="+mn-ea"/>
                  </a:rPr>
                  <a:t>。当用未知波长的光作实验时，测得第三极小至衍射图样中心的线距离为</a:t>
                </a:r>
                <a14:m>
                  <m:oMath xmlns:m="http://schemas.openxmlformats.org/officeDocument/2006/math">
                    <m:r>
                      <a:rPr lang="en-US" altLang="zh-CN" sz="2800" b="0" i="0" smtClean="0">
                        <a:solidFill>
                          <a:srgbClr val="0000FF"/>
                        </a:solidFill>
                        <a:latin typeface="Cambria Math" panose="02040503050406030204" pitchFamily="18" charset="0"/>
                        <a:ea typeface="Cambria Math" panose="02040503050406030204" pitchFamily="18" charset="0"/>
                      </a:rPr>
                      <m:t>0.</m:t>
                    </m:r>
                    <m:r>
                      <a:rPr lang="en-US" altLang="zh-CN" sz="2800" i="1">
                        <a:solidFill>
                          <a:srgbClr val="0000FF"/>
                        </a:solidFill>
                        <a:latin typeface="Cambria Math" panose="02040503050406030204" pitchFamily="18" charset="0"/>
                        <a:ea typeface="Cambria Math" panose="02040503050406030204" pitchFamily="18" charset="0"/>
                      </a:rPr>
                      <m:t>4</m:t>
                    </m:r>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𝑐𝑚</m:t>
                    </m:r>
                  </m:oMath>
                </a14:m>
                <a:r>
                  <a:rPr kumimoji="1" lang="zh-CN" altLang="en-US" sz="2800" dirty="0">
                    <a:solidFill>
                      <a:srgbClr val="0000FF"/>
                    </a:solidFill>
                    <a:latin typeface="+mn-lt"/>
                    <a:ea typeface="+mn-ea"/>
                  </a:rPr>
                  <a:t>，试求该光的波长。</a:t>
                </a:r>
              </a:p>
            </p:txBody>
          </p:sp>
        </mc:Choice>
        <mc:Fallback xmlns="">
          <p:sp>
            <p:nvSpPr>
              <p:cNvPr id="2" name="Rectangle 4"/>
              <p:cNvSpPr>
                <a:spLocks noRot="1" noChangeAspect="1" noMove="1" noResize="1" noEditPoints="1" noAdjustHandles="1" noChangeArrowheads="1" noChangeShapeType="1" noTextEdit="1"/>
              </p:cNvSpPr>
              <p:nvPr/>
            </p:nvSpPr>
            <p:spPr bwMode="auto">
              <a:xfrm>
                <a:off x="535052" y="517399"/>
                <a:ext cx="9121012" cy="2227263"/>
              </a:xfrm>
              <a:prstGeom prst="rect">
                <a:avLst/>
              </a:prstGeom>
              <a:blipFill>
                <a:blip r:embed="rId3"/>
                <a:stretch>
                  <a:fillRect l="-1404" t="-2740" r="-1337" b="-767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 name="Rectangle 8"/>
          <p:cNvSpPr>
            <a:spLocks noChangeArrowheads="1"/>
          </p:cNvSpPr>
          <p:nvPr/>
        </p:nvSpPr>
        <p:spPr bwMode="auto">
          <a:xfrm>
            <a:off x="535052" y="2756346"/>
            <a:ext cx="5638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lang="zh-CN" altLang="en-US" sz="2800" dirty="0">
                <a:solidFill>
                  <a:srgbClr val="0000FF"/>
                </a:solidFill>
                <a:latin typeface="+mn-lt"/>
                <a:ea typeface="+mn-ea"/>
              </a:rPr>
              <a:t>解：对于第二级暗条纹的衍射角， </a:t>
            </a:r>
          </a:p>
        </p:txBody>
      </p:sp>
      <p:sp>
        <p:nvSpPr>
          <p:cNvPr id="7" name="Rectangle 9"/>
          <p:cNvSpPr>
            <a:spLocks noChangeArrowheads="1"/>
          </p:cNvSpPr>
          <p:nvPr/>
        </p:nvSpPr>
        <p:spPr bwMode="auto">
          <a:xfrm>
            <a:off x="1233489" y="3477292"/>
            <a:ext cx="4470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lang="zh-CN" altLang="en-US" sz="2800" dirty="0">
                <a:solidFill>
                  <a:srgbClr val="0000FF"/>
                </a:solidFill>
                <a:latin typeface="+mn-lt"/>
                <a:ea typeface="+mn-ea"/>
              </a:rPr>
              <a:t>所以其与中心亮纹的距离为</a:t>
            </a:r>
          </a:p>
        </p:txBody>
      </p:sp>
      <p:sp>
        <p:nvSpPr>
          <p:cNvPr id="9" name="Rectangle 11"/>
          <p:cNvSpPr>
            <a:spLocks noChangeArrowheads="1"/>
          </p:cNvSpPr>
          <p:nvPr/>
        </p:nvSpPr>
        <p:spPr bwMode="auto">
          <a:xfrm>
            <a:off x="1228789" y="4198238"/>
            <a:ext cx="19700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lang="zh-CN" altLang="en-US" sz="2800" dirty="0">
                <a:solidFill>
                  <a:srgbClr val="0000FF"/>
                </a:solidFill>
                <a:latin typeface="+mn-lt"/>
                <a:ea typeface="+mn-ea"/>
              </a:rPr>
              <a:t>从而可得，</a:t>
            </a:r>
          </a:p>
        </p:txBody>
      </p:sp>
      <p:sp>
        <p:nvSpPr>
          <p:cNvPr id="10" name="Rectangle 12"/>
          <p:cNvSpPr>
            <a:spLocks noChangeArrowheads="1"/>
          </p:cNvSpPr>
          <p:nvPr/>
        </p:nvSpPr>
        <p:spPr bwMode="auto">
          <a:xfrm>
            <a:off x="535052" y="4919184"/>
            <a:ext cx="912101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zh-CN" altLang="en-US" sz="2800" dirty="0">
                <a:solidFill>
                  <a:srgbClr val="0000FF"/>
                </a:solidFill>
                <a:latin typeface="+mn-lt"/>
                <a:ea typeface="+mn-ea"/>
              </a:rPr>
              <a:t>对于未知光源，已知第三级暗纹中心至衍射图样中心的线距离，则其波长等于</a:t>
            </a:r>
          </a:p>
        </p:txBody>
      </p:sp>
      <mc:AlternateContent xmlns:mc="http://schemas.openxmlformats.org/markup-compatibility/2006" xmlns:a14="http://schemas.microsoft.com/office/drawing/2010/main">
        <mc:Choice Requires="a14">
          <p:sp>
            <p:nvSpPr>
              <p:cNvPr id="11" name="矩形 10"/>
              <p:cNvSpPr/>
              <p:nvPr/>
            </p:nvSpPr>
            <p:spPr>
              <a:xfrm>
                <a:off x="5802284" y="2743583"/>
                <a:ext cx="21435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func>
                        <m:funcPr>
                          <m:ctrlPr>
                            <a:rPr lang="en-US" altLang="zh-CN" sz="2800" i="1" smtClean="0">
                              <a:solidFill>
                                <a:srgbClr val="0000FF"/>
                              </a:solidFill>
                              <a:latin typeface="Cambria Math"/>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r>
                            <a:rPr lang="zh-CN" altLang="en-US" sz="2800" b="0" i="1" smtClean="0">
                              <a:solidFill>
                                <a:srgbClr val="0000FF"/>
                              </a:solidFill>
                              <a:latin typeface="Cambria Math" panose="02040503050406030204" pitchFamily="18" charset="0"/>
                              <a:ea typeface="+mn-ea"/>
                            </a:rPr>
                            <m:t>𝜃</m:t>
                          </m:r>
                        </m:e>
                      </m:func>
                      <m:r>
                        <a:rPr lang="en-US" altLang="zh-CN" sz="2800" b="0" i="1" smtClean="0">
                          <a:solidFill>
                            <a:srgbClr val="0000FF"/>
                          </a:solidFill>
                          <a:latin typeface="Cambria Math" panose="02040503050406030204" pitchFamily="18" charset="0"/>
                          <a:ea typeface="+mn-ea"/>
                        </a:rPr>
                        <m:t>=2</m:t>
                      </m:r>
                      <m:r>
                        <a:rPr lang="el-GR" altLang="zh-CN" sz="2800" b="0" i="1">
                          <a:solidFill>
                            <a:srgbClr val="0000FF"/>
                          </a:solidFill>
                          <a:latin typeface="Cambria Math" panose="02040503050406030204" pitchFamily="18" charset="0"/>
                          <a:ea typeface="+mn-ea"/>
                        </a:rPr>
                        <m:t>𝜆</m:t>
                      </m:r>
                    </m:oMath>
                  </m:oMathPara>
                </a14:m>
                <a:endParaRPr lang="zh-CN" altLang="en-US" sz="2800" i="1" dirty="0">
                  <a:solidFill>
                    <a:srgbClr val="0000FF"/>
                  </a:solidFill>
                  <a:latin typeface="+mn-ea"/>
                  <a:ea typeface="+mn-ea"/>
                </a:endParaRPr>
              </a:p>
            </p:txBody>
          </p:sp>
        </mc:Choice>
        <mc:Fallback xmlns="">
          <p:sp>
            <p:nvSpPr>
              <p:cNvPr id="11" name="矩形 10"/>
              <p:cNvSpPr>
                <a:spLocks noRot="1" noChangeAspect="1" noMove="1" noResize="1" noEditPoints="1" noAdjustHandles="1" noChangeArrowheads="1" noChangeShapeType="1" noTextEdit="1"/>
              </p:cNvSpPr>
              <p:nvPr/>
            </p:nvSpPr>
            <p:spPr>
              <a:xfrm>
                <a:off x="5802284" y="2743583"/>
                <a:ext cx="2143536"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5571163" y="3252187"/>
                <a:ext cx="4749313" cy="910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𝑥</m:t>
                          </m:r>
                        </m:e>
                        <m:sub>
                          <m:r>
                            <a:rPr lang="en-US" altLang="zh-CN" sz="2800" b="0" i="1" smtClean="0">
                              <a:solidFill>
                                <a:srgbClr val="0000FF"/>
                              </a:solidFill>
                              <a:latin typeface="Cambria Math" panose="02040503050406030204" pitchFamily="18" charset="0"/>
                              <a:ea typeface="+mn-ea"/>
                            </a:rPr>
                            <m:t>𝑘</m:t>
                          </m:r>
                        </m:sub>
                      </m:sSub>
                      <m:r>
                        <a:rPr lang="en-US" altLang="zh-CN" sz="2800" b="0" i="1">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𝑓</m:t>
                      </m:r>
                      <m:func>
                        <m:funcPr>
                          <m:ctrlPr>
                            <a:rPr lang="en-US" altLang="zh-CN" sz="2800" i="1" smtClean="0">
                              <a:solidFill>
                                <a:srgbClr val="0000FF"/>
                              </a:solidFill>
                              <a:latin typeface="Cambria Math"/>
                              <a:ea typeface="+mn-ea"/>
                            </a:rPr>
                          </m:ctrlPr>
                        </m:funcPr>
                        <m:fName>
                          <m:r>
                            <m:rPr>
                              <m:sty m:val="p"/>
                            </m:rPr>
                            <a:rPr lang="en-US" altLang="zh-CN" sz="2800" b="0" i="0" smtClean="0">
                              <a:solidFill>
                                <a:srgbClr val="0000FF"/>
                              </a:solidFill>
                              <a:latin typeface="Cambria Math" panose="02040503050406030204" pitchFamily="18" charset="0"/>
                              <a:ea typeface="+mn-ea"/>
                            </a:rPr>
                            <m:t>tan</m:t>
                          </m:r>
                        </m:fName>
                        <m:e>
                          <m:r>
                            <a:rPr lang="zh-CN" altLang="en-US" sz="2800" i="1">
                              <a:solidFill>
                                <a:srgbClr val="0000FF"/>
                              </a:solidFill>
                              <a:latin typeface="Cambria Math" panose="02040503050406030204" pitchFamily="18" charset="0"/>
                            </a:rPr>
                            <m:t>𝜃</m:t>
                          </m:r>
                        </m:e>
                      </m:func>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𝑓</m:t>
                      </m:r>
                      <m:func>
                        <m:funcPr>
                          <m:ctrlPr>
                            <a:rPr lang="en-US" altLang="zh-CN" sz="2800" i="1">
                              <a:solidFill>
                                <a:srgbClr val="0000FF"/>
                              </a:solidFill>
                              <a:latin typeface="Cambria Math"/>
                            </a:rPr>
                          </m:ctrlPr>
                        </m:funcPr>
                        <m:fName>
                          <m:r>
                            <m:rPr>
                              <m:sty m:val="p"/>
                            </m:rPr>
                            <a:rPr lang="en-US" altLang="zh-CN" sz="2800">
                              <a:solidFill>
                                <a:srgbClr val="0000FF"/>
                              </a:solidFill>
                              <a:latin typeface="Cambria Math" panose="02040503050406030204" pitchFamily="18" charset="0"/>
                            </a:rPr>
                            <m:t>sin</m:t>
                          </m:r>
                        </m:fName>
                        <m:e>
                          <m:r>
                            <a:rPr lang="zh-CN" altLang="en-US" sz="2800" i="1">
                              <a:solidFill>
                                <a:srgbClr val="0000FF"/>
                              </a:solidFill>
                              <a:latin typeface="Cambria Math" panose="02040503050406030204" pitchFamily="18" charset="0"/>
                            </a:rPr>
                            <m:t>𝜃</m:t>
                          </m:r>
                        </m:e>
                      </m:func>
                      <m:r>
                        <a:rPr lang="en-US" altLang="zh-CN" sz="2800" b="0" i="1" smtClean="0">
                          <a:solidFill>
                            <a:srgbClr val="0000FF"/>
                          </a:solidFill>
                          <a:latin typeface="Cambria Math" panose="02040503050406030204" pitchFamily="18" charset="0"/>
                          <a:ea typeface="+mn-ea"/>
                        </a:rPr>
                        <m:t>=</m:t>
                      </m:r>
                      <m:r>
                        <a:rPr lang="en-US" altLang="zh-CN" sz="2800" i="1">
                          <a:solidFill>
                            <a:srgbClr val="0000FF"/>
                          </a:solidFill>
                          <a:latin typeface="Cambria Math" panose="02040503050406030204" pitchFamily="18" charset="0"/>
                        </a:rPr>
                        <m:t>𝑓</m:t>
                      </m:r>
                      <m:f>
                        <m:fPr>
                          <m:ctrlPr>
                            <a:rPr lang="en-US" altLang="zh-CN" sz="2800" i="1">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2</m:t>
                          </m:r>
                          <m:r>
                            <a:rPr lang="el-GR" altLang="zh-CN" sz="2800" b="0" i="1">
                              <a:solidFill>
                                <a:srgbClr val="0000FF"/>
                              </a:solidFill>
                              <a:latin typeface="Cambria Math" panose="02040503050406030204" pitchFamily="18" charset="0"/>
                              <a:ea typeface="+mn-ea"/>
                            </a:rPr>
                            <m:t>𝜆</m:t>
                          </m:r>
                        </m:num>
                        <m:den>
                          <m:r>
                            <a:rPr lang="en-US" altLang="zh-CN" sz="2800" b="0" i="1" smtClean="0">
                              <a:solidFill>
                                <a:srgbClr val="0000FF"/>
                              </a:solidFill>
                              <a:latin typeface="Cambria Math" panose="02040503050406030204" pitchFamily="18" charset="0"/>
                              <a:ea typeface="+mn-ea"/>
                            </a:rPr>
                            <m:t>𝑎</m:t>
                          </m:r>
                        </m:den>
                      </m:f>
                    </m:oMath>
                  </m:oMathPara>
                </a14:m>
                <a:endParaRPr lang="zh-CN" altLang="en-US" sz="2800" i="1" dirty="0">
                  <a:solidFill>
                    <a:srgbClr val="0000FF"/>
                  </a:solidFill>
                  <a:latin typeface="+mn-ea"/>
                  <a:ea typeface="+mn-ea"/>
                </a:endParaRPr>
              </a:p>
            </p:txBody>
          </p:sp>
        </mc:Choice>
        <mc:Fallback xmlns="">
          <p:sp>
            <p:nvSpPr>
              <p:cNvPr id="12" name="矩形 11"/>
              <p:cNvSpPr>
                <a:spLocks noRot="1" noChangeAspect="1" noMove="1" noResize="1" noEditPoints="1" noAdjustHandles="1" noChangeArrowheads="1" noChangeShapeType="1" noTextEdit="1"/>
              </p:cNvSpPr>
              <p:nvPr/>
            </p:nvSpPr>
            <p:spPr>
              <a:xfrm>
                <a:off x="5571163" y="3252187"/>
                <a:ext cx="4749313" cy="91050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3084576" y="4186332"/>
                <a:ext cx="33082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1.456</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4</m:t>
                          </m:r>
                        </m:sup>
                      </m:sSup>
                      <m:r>
                        <a:rPr lang="en-US" altLang="zh-CN" sz="2800" b="0" i="1" smtClean="0">
                          <a:solidFill>
                            <a:srgbClr val="0000FF"/>
                          </a:solidFill>
                          <a:latin typeface="Cambria Math" panose="02040503050406030204" pitchFamily="18" charset="0"/>
                          <a:ea typeface="Cambria Math" panose="02040503050406030204" pitchFamily="18" charset="0"/>
                        </a:rPr>
                        <m:t>𝑚</m:t>
                      </m:r>
                    </m:oMath>
                  </m:oMathPara>
                </a14:m>
                <a:endParaRPr lang="zh-CN" altLang="en-US" sz="2800" dirty="0">
                  <a:solidFill>
                    <a:srgbClr val="0000FF"/>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3084576" y="4186332"/>
                <a:ext cx="3308278"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3084576" y="5789364"/>
                <a:ext cx="1356269" cy="9058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l-GR" altLang="zh-CN" sz="2800" i="1" smtClean="0">
                          <a:solidFill>
                            <a:srgbClr val="0000FF"/>
                          </a:solidFill>
                          <a:latin typeface="Cambria Math" panose="02040503050406030204" pitchFamily="18" charset="0"/>
                        </a:rPr>
                        <m:t>𝜆</m:t>
                      </m:r>
                      <m:r>
                        <a:rPr lang="en-US" altLang="zh-CN" sz="2800" b="0" i="1">
                          <a:solidFill>
                            <a:srgbClr val="0000FF"/>
                          </a:solidFill>
                          <a:latin typeface="Cambria Math" panose="02040503050406030204" pitchFamily="18" charset="0"/>
                          <a:ea typeface="+mn-ea"/>
                        </a:rPr>
                        <m:t>=</m:t>
                      </m:r>
                      <m:f>
                        <m:fPr>
                          <m:ctrlPr>
                            <a:rPr lang="en-US" altLang="zh-CN" sz="2800" i="1">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𝑥𝑎</m:t>
                          </m:r>
                        </m:num>
                        <m:den>
                          <m:r>
                            <a:rPr lang="en-US" altLang="zh-CN" sz="2800" b="0" i="1" smtClean="0">
                              <a:solidFill>
                                <a:srgbClr val="0000FF"/>
                              </a:solidFill>
                              <a:latin typeface="Cambria Math" panose="02040503050406030204" pitchFamily="18" charset="0"/>
                              <a:ea typeface="+mn-ea"/>
                            </a:rPr>
                            <m:t>3</m:t>
                          </m:r>
                          <m:r>
                            <a:rPr lang="en-US" altLang="zh-CN" sz="2800" b="0" i="1" smtClean="0">
                              <a:solidFill>
                                <a:srgbClr val="0000FF"/>
                              </a:solidFill>
                              <a:latin typeface="Cambria Math" panose="02040503050406030204" pitchFamily="18" charset="0"/>
                              <a:ea typeface="+mn-ea"/>
                            </a:rPr>
                            <m:t>𝑓</m:t>
                          </m:r>
                        </m:den>
                      </m:f>
                    </m:oMath>
                  </m:oMathPara>
                </a14:m>
                <a:endParaRPr lang="zh-CN" altLang="en-US" sz="2800" i="1" dirty="0">
                  <a:solidFill>
                    <a:srgbClr val="0000FF"/>
                  </a:solidFill>
                  <a:latin typeface="+mn-ea"/>
                  <a:ea typeface="+mn-ea"/>
                </a:endParaRPr>
              </a:p>
            </p:txBody>
          </p:sp>
        </mc:Choice>
        <mc:Fallback xmlns="">
          <p:sp>
            <p:nvSpPr>
              <p:cNvPr id="14" name="矩形 13"/>
              <p:cNvSpPr>
                <a:spLocks noRot="1" noChangeAspect="1" noMove="1" noResize="1" noEditPoints="1" noAdjustHandles="1" noChangeArrowheads="1" noChangeShapeType="1" noTextEdit="1"/>
              </p:cNvSpPr>
              <p:nvPr/>
            </p:nvSpPr>
            <p:spPr>
              <a:xfrm>
                <a:off x="3084576" y="5789364"/>
                <a:ext cx="1356269" cy="90582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4358194" y="5980666"/>
                <a:ext cx="20346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509.6</m:t>
                      </m:r>
                      <m:r>
                        <a:rPr lang="en-US" altLang="zh-CN" sz="2800" b="0" i="1" smtClean="0">
                          <a:solidFill>
                            <a:srgbClr val="0000FF"/>
                          </a:solidFill>
                          <a:latin typeface="Cambria Math" panose="02040503050406030204" pitchFamily="18" charset="0"/>
                          <a:ea typeface="Cambria Math" panose="02040503050406030204" pitchFamily="18" charset="0"/>
                        </a:rPr>
                        <m:t>𝑛𝑚</m:t>
                      </m:r>
                    </m:oMath>
                  </m:oMathPara>
                </a14:m>
                <a:endParaRPr lang="zh-CN" altLang="en-US" sz="2800" dirty="0">
                  <a:solidFill>
                    <a:srgbClr val="0000FF"/>
                  </a:solidFill>
                </a:endParaRPr>
              </a:p>
            </p:txBody>
          </p:sp>
        </mc:Choice>
        <mc:Fallback xmlns="">
          <p:sp>
            <p:nvSpPr>
              <p:cNvPr id="15" name="矩形 14"/>
              <p:cNvSpPr>
                <a:spLocks noRot="1" noChangeAspect="1" noMove="1" noResize="1" noEditPoints="1" noAdjustHandles="1" noChangeArrowheads="1" noChangeShapeType="1" noTextEdit="1"/>
              </p:cNvSpPr>
              <p:nvPr/>
            </p:nvSpPr>
            <p:spPr>
              <a:xfrm>
                <a:off x="4358194" y="5980666"/>
                <a:ext cx="2034660" cy="523220"/>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00526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left)">
                                      <p:cBhvr>
                                        <p:cTn id="5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9" grpId="0"/>
      <p:bldP spid="10" grpId="0"/>
      <p:bldP spid="11" grpId="0"/>
      <p:bldP spid="12" grpId="0"/>
      <p:bldP spid="13" grpId="0"/>
      <p:bldP spid="14" grpId="0"/>
      <p:bldP spid="1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8" name="Text Box 4"/>
          <p:cNvSpPr txBox="1">
            <a:spLocks noChangeArrowheads="1"/>
          </p:cNvSpPr>
          <p:nvPr/>
        </p:nvSpPr>
        <p:spPr bwMode="auto">
          <a:xfrm>
            <a:off x="555626" y="1912398"/>
            <a:ext cx="910113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a:t>
            </a:r>
            <a:r>
              <a:rPr kumimoji="0" lang="en-US" altLang="zh-CN" sz="2800" dirty="0">
                <a:solidFill>
                  <a:srgbClr val="0000FF"/>
                </a:solidFill>
                <a:latin typeface="+mn-lt"/>
                <a:ea typeface="+mn-ea"/>
              </a:rPr>
              <a:t>2</a:t>
            </a:r>
            <a:r>
              <a:rPr kumimoji="0" lang="zh-CN" altLang="en-US" sz="2800" dirty="0">
                <a:solidFill>
                  <a:srgbClr val="0000FF"/>
                </a:solidFill>
                <a:latin typeface="+mn-lt"/>
                <a:ea typeface="+mn-ea"/>
              </a:rPr>
              <a:t>）在这两种波长的光所形成的衍射图样中，是否还有其它暗条纹相重合？ </a:t>
            </a:r>
          </a:p>
        </p:txBody>
      </p:sp>
      <p:sp>
        <p:nvSpPr>
          <p:cNvPr id="123912" name="Text Box 8"/>
          <p:cNvSpPr txBox="1">
            <a:spLocks noChangeArrowheads="1"/>
          </p:cNvSpPr>
          <p:nvPr/>
        </p:nvSpPr>
        <p:spPr bwMode="auto">
          <a:xfrm>
            <a:off x="555055" y="3537586"/>
            <a:ext cx="25209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由题意，有 </a:t>
            </a:r>
          </a:p>
        </p:txBody>
      </p:sp>
      <mc:AlternateContent xmlns:mc="http://schemas.openxmlformats.org/markup-compatibility/2006" xmlns:a14="http://schemas.microsoft.com/office/drawing/2010/main">
        <mc:Choice Requires="a14">
          <p:sp>
            <p:nvSpPr>
              <p:cNvPr id="111643" name="Text Box 2"/>
              <p:cNvSpPr txBox="1">
                <a:spLocks noChangeArrowheads="1"/>
              </p:cNvSpPr>
              <p:nvPr/>
            </p:nvSpPr>
            <p:spPr bwMode="auto">
              <a:xfrm>
                <a:off x="555626" y="445008"/>
                <a:ext cx="9101138" cy="9461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例：在单缝衍射中，若光源有两种波长</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l-GR" altLang="zh-CN" sz="2800" i="1">
                            <a:solidFill>
                              <a:srgbClr val="0000FF"/>
                            </a:solidFill>
                            <a:latin typeface="Cambria Math" panose="02040503050406030204" pitchFamily="18" charset="0"/>
                          </a:rPr>
                          <m:t>𝜆</m:t>
                        </m:r>
                      </m:e>
                      <m:sub>
                        <m:r>
                          <a:rPr lang="en-US" altLang="zh-CN" sz="2800" i="1">
                            <a:solidFill>
                              <a:srgbClr val="0000FF"/>
                            </a:solidFill>
                            <a:latin typeface="Cambria Math" panose="02040503050406030204" pitchFamily="18" charset="0"/>
                            <a:ea typeface="Cambria Math" panose="02040503050406030204" pitchFamily="18" charset="0"/>
                          </a:rPr>
                          <m:t>1</m:t>
                        </m:r>
                      </m:sub>
                    </m:sSub>
                  </m:oMath>
                </a14:m>
                <a:r>
                  <a:rPr kumimoji="0" lang="zh-CN" altLang="en-US" sz="2800" dirty="0">
                    <a:solidFill>
                      <a:srgbClr val="0000FF"/>
                    </a:solidFill>
                    <a:latin typeface="+mn-lt"/>
                    <a:ea typeface="+mn-ea"/>
                  </a:rPr>
                  <a:t>和</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l-GR" altLang="zh-CN" sz="2800" i="1">
                            <a:solidFill>
                              <a:srgbClr val="0000FF"/>
                            </a:solidFill>
                            <a:latin typeface="Cambria Math" panose="02040503050406030204" pitchFamily="18" charset="0"/>
                          </a:rPr>
                          <m:t>𝜆</m:t>
                        </m:r>
                      </m:e>
                      <m:sub>
                        <m:r>
                          <a:rPr lang="en-US" altLang="zh-CN" sz="2800" b="0" i="1" smtClean="0">
                            <a:solidFill>
                              <a:srgbClr val="0000FF"/>
                            </a:solidFill>
                            <a:latin typeface="Cambria Math" panose="02040503050406030204" pitchFamily="18" charset="0"/>
                          </a:rPr>
                          <m:t>2</m:t>
                        </m:r>
                      </m:sub>
                    </m:sSub>
                  </m:oMath>
                </a14:m>
                <a:r>
                  <a:rPr kumimoji="0" lang="zh-CN" altLang="en-US" sz="2800" dirty="0">
                    <a:solidFill>
                      <a:srgbClr val="0000FF"/>
                    </a:solidFill>
                    <a:latin typeface="+mn-lt"/>
                    <a:ea typeface="+mn-ea"/>
                  </a:rPr>
                  <a:t>，且知</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l-GR" altLang="zh-CN" sz="2800" i="1">
                            <a:solidFill>
                              <a:srgbClr val="0000FF"/>
                            </a:solidFill>
                            <a:latin typeface="Cambria Math" panose="02040503050406030204" pitchFamily="18" charset="0"/>
                          </a:rPr>
                          <m:t>𝜆</m:t>
                        </m:r>
                      </m:e>
                      <m:sub>
                        <m:r>
                          <a:rPr lang="en-US" altLang="zh-CN" sz="2800" i="1">
                            <a:solidFill>
                              <a:srgbClr val="0000FF"/>
                            </a:solidFill>
                            <a:latin typeface="Cambria Math" panose="02040503050406030204" pitchFamily="18" charset="0"/>
                            <a:ea typeface="Cambria Math" panose="02040503050406030204" pitchFamily="18" charset="0"/>
                          </a:rPr>
                          <m:t>1</m:t>
                        </m:r>
                      </m:sub>
                    </m:sSub>
                  </m:oMath>
                </a14:m>
                <a:r>
                  <a:rPr kumimoji="0" lang="zh-CN" altLang="en-US" sz="2800" dirty="0">
                    <a:solidFill>
                      <a:srgbClr val="0000FF"/>
                    </a:solidFill>
                    <a:latin typeface="+mn-lt"/>
                    <a:ea typeface="+mn-ea"/>
                  </a:rPr>
                  <a:t>    的第一级暗纹与</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l-GR" altLang="zh-CN" sz="2800" i="1">
                            <a:solidFill>
                              <a:srgbClr val="0000FF"/>
                            </a:solidFill>
                            <a:latin typeface="Cambria Math" panose="02040503050406030204" pitchFamily="18" charset="0"/>
                          </a:rPr>
                          <m:t>𝜆</m:t>
                        </m:r>
                      </m:e>
                      <m:sub>
                        <m:r>
                          <a:rPr lang="en-US" altLang="zh-CN" sz="2800" i="1">
                            <a:solidFill>
                              <a:srgbClr val="0000FF"/>
                            </a:solidFill>
                            <a:latin typeface="Cambria Math" panose="02040503050406030204" pitchFamily="18" charset="0"/>
                          </a:rPr>
                          <m:t>2</m:t>
                        </m:r>
                      </m:sub>
                    </m:sSub>
                  </m:oMath>
                </a14:m>
                <a:r>
                  <a:rPr kumimoji="0" lang="zh-CN" altLang="en-US" sz="2800" dirty="0">
                    <a:solidFill>
                      <a:srgbClr val="0000FF"/>
                    </a:solidFill>
                    <a:latin typeface="+mn-lt"/>
                    <a:ea typeface="+mn-ea"/>
                  </a:rPr>
                  <a:t>的第二级暗纹相重合，求： </a:t>
                </a:r>
              </a:p>
            </p:txBody>
          </p:sp>
        </mc:Choice>
        <mc:Fallback xmlns="">
          <p:sp>
            <p:nvSpPr>
              <p:cNvPr id="111643" name="Text Box 2"/>
              <p:cNvSpPr txBox="1">
                <a:spLocks noRot="1" noChangeAspect="1" noMove="1" noResize="1" noEditPoints="1" noAdjustHandles="1" noChangeArrowheads="1" noChangeShapeType="1" noTextEdit="1"/>
              </p:cNvSpPr>
              <p:nvPr/>
            </p:nvSpPr>
            <p:spPr bwMode="auto">
              <a:xfrm>
                <a:off x="555626" y="445008"/>
                <a:ext cx="9101138" cy="946150"/>
              </a:xfrm>
              <a:prstGeom prst="rect">
                <a:avLst/>
              </a:prstGeom>
              <a:blipFill>
                <a:blip r:embed="rId15"/>
                <a:stretch>
                  <a:fillRect l="-1340" t="-6452" b="-180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640" name="Text Box 3"/>
              <p:cNvSpPr txBox="1">
                <a:spLocks noChangeArrowheads="1"/>
              </p:cNvSpPr>
              <p:nvPr/>
            </p:nvSpPr>
            <p:spPr bwMode="auto">
              <a:xfrm>
                <a:off x="555626" y="1379253"/>
                <a:ext cx="5545137" cy="5191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a:t>
                </a:r>
                <a:r>
                  <a:rPr kumimoji="0" lang="en-US" altLang="zh-CN" sz="2800" dirty="0">
                    <a:solidFill>
                      <a:srgbClr val="0000FF"/>
                    </a:solidFill>
                    <a:latin typeface="+mn-lt"/>
                    <a:ea typeface="+mn-ea"/>
                  </a:rPr>
                  <a:t>1</a:t>
                </a:r>
                <a:r>
                  <a:rPr kumimoji="0" lang="zh-CN" altLang="en-US" sz="2800" dirty="0">
                    <a:solidFill>
                      <a:srgbClr val="0000FF"/>
                    </a:solidFill>
                    <a:latin typeface="+mn-lt"/>
                    <a:ea typeface="+mn-ea"/>
                  </a:rPr>
                  <a:t>）</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l-GR" altLang="zh-CN" sz="2800" i="1">
                            <a:solidFill>
                              <a:srgbClr val="0000FF"/>
                            </a:solidFill>
                            <a:latin typeface="Cambria Math" panose="02040503050406030204" pitchFamily="18" charset="0"/>
                          </a:rPr>
                          <m:t>𝜆</m:t>
                        </m:r>
                      </m:e>
                      <m:sub>
                        <m:r>
                          <a:rPr lang="en-US" altLang="zh-CN" sz="2800" i="1">
                            <a:solidFill>
                              <a:srgbClr val="0000FF"/>
                            </a:solidFill>
                            <a:latin typeface="Cambria Math" panose="02040503050406030204" pitchFamily="18" charset="0"/>
                            <a:ea typeface="Cambria Math" panose="02040503050406030204" pitchFamily="18" charset="0"/>
                          </a:rPr>
                          <m:t>1</m:t>
                        </m:r>
                      </m:sub>
                    </m:sSub>
                  </m:oMath>
                </a14:m>
                <a:r>
                  <a:rPr kumimoji="0" lang="zh-CN" altLang="en-US" sz="2800" dirty="0">
                    <a:solidFill>
                      <a:srgbClr val="0000FF"/>
                    </a:solidFill>
                    <a:latin typeface="+mn-lt"/>
                    <a:ea typeface="+mn-ea"/>
                  </a:rPr>
                  <a:t>与</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l-GR" altLang="zh-CN" sz="2800" i="1">
                            <a:solidFill>
                              <a:srgbClr val="0000FF"/>
                            </a:solidFill>
                            <a:latin typeface="Cambria Math" panose="02040503050406030204" pitchFamily="18" charset="0"/>
                          </a:rPr>
                          <m:t>𝜆</m:t>
                        </m:r>
                      </m:e>
                      <m:sub>
                        <m:r>
                          <a:rPr lang="en-US" altLang="zh-CN" sz="2800" i="1">
                            <a:solidFill>
                              <a:srgbClr val="0000FF"/>
                            </a:solidFill>
                            <a:latin typeface="Cambria Math" panose="02040503050406030204" pitchFamily="18" charset="0"/>
                          </a:rPr>
                          <m:t>2</m:t>
                        </m:r>
                      </m:sub>
                    </m:sSub>
                  </m:oMath>
                </a14:m>
                <a:r>
                  <a:rPr kumimoji="0" lang="zh-CN" altLang="en-US" sz="2800" dirty="0">
                    <a:solidFill>
                      <a:srgbClr val="0000FF"/>
                    </a:solidFill>
                    <a:latin typeface="+mn-lt"/>
                    <a:ea typeface="+mn-ea"/>
                  </a:rPr>
                  <a:t>之间的关系； </a:t>
                </a:r>
              </a:p>
            </p:txBody>
          </p:sp>
        </mc:Choice>
        <mc:Fallback xmlns="">
          <p:sp>
            <p:nvSpPr>
              <p:cNvPr id="111640" name="Text Box 3"/>
              <p:cNvSpPr txBox="1">
                <a:spLocks noRot="1" noChangeAspect="1" noMove="1" noResize="1" noEditPoints="1" noAdjustHandles="1" noChangeArrowheads="1" noChangeShapeType="1" noTextEdit="1"/>
              </p:cNvSpPr>
              <p:nvPr/>
            </p:nvSpPr>
            <p:spPr bwMode="auto">
              <a:xfrm>
                <a:off x="555626" y="1379253"/>
                <a:ext cx="5545137" cy="519113"/>
              </a:xfrm>
              <a:prstGeom prst="rect">
                <a:avLst/>
              </a:prstGeom>
              <a:blipFill>
                <a:blip r:embed="rId16"/>
                <a:stretch>
                  <a:fillRect l="-2198" t="-11765"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637" name="Text Box 5"/>
              <p:cNvSpPr txBox="1">
                <a:spLocks noChangeArrowheads="1"/>
              </p:cNvSpPr>
              <p:nvPr/>
            </p:nvSpPr>
            <p:spPr bwMode="auto">
              <a:xfrm>
                <a:off x="555626" y="2860678"/>
                <a:ext cx="5545137" cy="5191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解：（</a:t>
                </a:r>
                <a:r>
                  <a:rPr kumimoji="0" lang="en-US" altLang="zh-CN" sz="2800" dirty="0">
                    <a:solidFill>
                      <a:srgbClr val="0000FF"/>
                    </a:solidFill>
                    <a:latin typeface="+mn-lt"/>
                    <a:ea typeface="+mn-ea"/>
                  </a:rPr>
                  <a:t>1</a:t>
                </a:r>
                <a:r>
                  <a:rPr kumimoji="0" lang="zh-CN" altLang="en-US" sz="2800" dirty="0">
                    <a:solidFill>
                      <a:srgbClr val="0000FF"/>
                    </a:solidFill>
                    <a:latin typeface="+mn-lt"/>
                    <a:ea typeface="+mn-ea"/>
                  </a:rPr>
                  <a:t>）对</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l-GR" altLang="zh-CN" sz="2800" i="1">
                            <a:solidFill>
                              <a:srgbClr val="0000FF"/>
                            </a:solidFill>
                            <a:latin typeface="Cambria Math" panose="02040503050406030204" pitchFamily="18" charset="0"/>
                          </a:rPr>
                          <m:t>𝜆</m:t>
                        </m:r>
                      </m:e>
                      <m:sub>
                        <m:r>
                          <a:rPr lang="en-US" altLang="zh-CN" sz="2800" i="1">
                            <a:solidFill>
                              <a:srgbClr val="0000FF"/>
                            </a:solidFill>
                            <a:latin typeface="Cambria Math" panose="02040503050406030204" pitchFamily="18" charset="0"/>
                            <a:ea typeface="Cambria Math" panose="02040503050406030204" pitchFamily="18" charset="0"/>
                          </a:rPr>
                          <m:t>1</m:t>
                        </m:r>
                      </m:sub>
                    </m:sSub>
                  </m:oMath>
                </a14:m>
                <a:r>
                  <a:rPr kumimoji="0" lang="zh-CN" altLang="en-US" sz="2800" dirty="0">
                    <a:solidFill>
                      <a:srgbClr val="0000FF"/>
                    </a:solidFill>
                    <a:latin typeface="+mn-lt"/>
                    <a:ea typeface="+mn-ea"/>
                  </a:rPr>
                  <a:t>与</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l-GR" altLang="zh-CN" sz="2800" i="1">
                            <a:solidFill>
                              <a:srgbClr val="0000FF"/>
                            </a:solidFill>
                            <a:latin typeface="Cambria Math" panose="02040503050406030204" pitchFamily="18" charset="0"/>
                          </a:rPr>
                          <m:t>𝜆</m:t>
                        </m:r>
                      </m:e>
                      <m:sub>
                        <m:r>
                          <a:rPr lang="en-US" altLang="zh-CN" sz="2800" i="1">
                            <a:solidFill>
                              <a:srgbClr val="0000FF"/>
                            </a:solidFill>
                            <a:latin typeface="Cambria Math" panose="02040503050406030204" pitchFamily="18" charset="0"/>
                          </a:rPr>
                          <m:t>2</m:t>
                        </m:r>
                      </m:sub>
                    </m:sSub>
                  </m:oMath>
                </a14:m>
                <a:r>
                  <a:rPr kumimoji="0" lang="zh-CN" altLang="en-US" sz="2800" dirty="0">
                    <a:solidFill>
                      <a:srgbClr val="0000FF"/>
                    </a:solidFill>
                    <a:latin typeface="+mn-lt"/>
                    <a:ea typeface="+mn-ea"/>
                  </a:rPr>
                  <a:t>分别有</a:t>
                </a:r>
              </a:p>
            </p:txBody>
          </p:sp>
        </mc:Choice>
        <mc:Fallback xmlns="">
          <p:sp>
            <p:nvSpPr>
              <p:cNvPr id="111637" name="Text Box 5"/>
              <p:cNvSpPr txBox="1">
                <a:spLocks noRot="1" noChangeAspect="1" noMove="1" noResize="1" noEditPoints="1" noAdjustHandles="1" noChangeArrowheads="1" noChangeShapeType="1" noTextEdit="1"/>
              </p:cNvSpPr>
              <p:nvPr/>
            </p:nvSpPr>
            <p:spPr bwMode="auto">
              <a:xfrm>
                <a:off x="555626" y="2860678"/>
                <a:ext cx="5545137" cy="519113"/>
              </a:xfrm>
              <a:prstGeom prst="rect">
                <a:avLst/>
              </a:prstGeom>
              <a:blipFill>
                <a:blip r:embed="rId17"/>
                <a:stretch>
                  <a:fillRect l="-2198" t="-11765"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635" name="Text Box 11"/>
              <p:cNvSpPr txBox="1">
                <a:spLocks noChangeArrowheads="1"/>
              </p:cNvSpPr>
              <p:nvPr/>
            </p:nvSpPr>
            <p:spPr bwMode="auto">
              <a:xfrm>
                <a:off x="555055" y="4237045"/>
                <a:ext cx="6335713" cy="5191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a:t>
                </a:r>
                <a:r>
                  <a:rPr kumimoji="0" lang="en-US" altLang="zh-CN" sz="2800" dirty="0">
                    <a:solidFill>
                      <a:srgbClr val="0000FF"/>
                    </a:solidFill>
                    <a:latin typeface="+mn-lt"/>
                    <a:ea typeface="+mn-ea"/>
                  </a:rPr>
                  <a:t>2</a:t>
                </a:r>
                <a:r>
                  <a:rPr kumimoji="0" lang="zh-CN" altLang="en-US" sz="2800" dirty="0">
                    <a:solidFill>
                      <a:srgbClr val="0000FF"/>
                    </a:solidFill>
                    <a:latin typeface="+mn-lt"/>
                    <a:ea typeface="+mn-ea"/>
                  </a:rPr>
                  <a:t>）</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l-GR" altLang="zh-CN" sz="2800" i="1">
                            <a:solidFill>
                              <a:srgbClr val="0000FF"/>
                            </a:solidFill>
                            <a:latin typeface="Cambria Math" panose="02040503050406030204" pitchFamily="18" charset="0"/>
                          </a:rPr>
                          <m:t>𝜆</m:t>
                        </m:r>
                      </m:e>
                      <m:sub>
                        <m:r>
                          <a:rPr lang="en-US" altLang="zh-CN" sz="2800" i="1">
                            <a:solidFill>
                              <a:srgbClr val="0000FF"/>
                            </a:solidFill>
                            <a:latin typeface="Cambria Math" panose="02040503050406030204" pitchFamily="18" charset="0"/>
                            <a:ea typeface="Cambria Math" panose="02040503050406030204" pitchFamily="18" charset="0"/>
                          </a:rPr>
                          <m:t>1</m:t>
                        </m:r>
                      </m:sub>
                    </m:sSub>
                  </m:oMath>
                </a14:m>
                <a:r>
                  <a:rPr kumimoji="0" lang="zh-CN" altLang="en-US" sz="2800" dirty="0">
                    <a:solidFill>
                      <a:srgbClr val="0000FF"/>
                    </a:solidFill>
                    <a:latin typeface="+mn-lt"/>
                    <a:ea typeface="+mn-ea"/>
                  </a:rPr>
                  <a:t>的单缝衍射暗条纹条件为</a:t>
                </a:r>
              </a:p>
            </p:txBody>
          </p:sp>
        </mc:Choice>
        <mc:Fallback xmlns="">
          <p:sp>
            <p:nvSpPr>
              <p:cNvPr id="111635" name="Text Box 11"/>
              <p:cNvSpPr txBox="1">
                <a:spLocks noRot="1" noChangeAspect="1" noMove="1" noResize="1" noEditPoints="1" noAdjustHandles="1" noChangeArrowheads="1" noChangeShapeType="1" noTextEdit="1"/>
              </p:cNvSpPr>
              <p:nvPr/>
            </p:nvSpPr>
            <p:spPr bwMode="auto">
              <a:xfrm>
                <a:off x="555055" y="4237045"/>
                <a:ext cx="6335713" cy="519113"/>
              </a:xfrm>
              <a:prstGeom prst="rect">
                <a:avLst/>
              </a:prstGeom>
              <a:blipFill>
                <a:blip r:embed="rId18"/>
                <a:stretch>
                  <a:fillRect l="-1925" t="-11765"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633" name="Text Box 15"/>
              <p:cNvSpPr txBox="1">
                <a:spLocks noChangeArrowheads="1"/>
              </p:cNvSpPr>
              <p:nvPr/>
            </p:nvSpPr>
            <p:spPr bwMode="auto">
              <a:xfrm>
                <a:off x="888430" y="5451978"/>
                <a:ext cx="3311525" cy="51911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l-GR" altLang="zh-CN" sz="2800" i="1">
                            <a:solidFill>
                              <a:srgbClr val="0000FF"/>
                            </a:solidFill>
                            <a:latin typeface="Cambria Math" panose="02040503050406030204" pitchFamily="18" charset="0"/>
                          </a:rPr>
                          <m:t>𝜆</m:t>
                        </m:r>
                      </m:e>
                      <m:sub>
                        <m:r>
                          <a:rPr lang="en-US" altLang="zh-CN" sz="2800" i="1">
                            <a:solidFill>
                              <a:srgbClr val="0000FF"/>
                            </a:solidFill>
                            <a:latin typeface="Cambria Math" panose="02040503050406030204" pitchFamily="18" charset="0"/>
                          </a:rPr>
                          <m:t>2</m:t>
                        </m:r>
                      </m:sub>
                    </m:sSub>
                  </m:oMath>
                </a14:m>
                <a:r>
                  <a:rPr kumimoji="0" lang="zh-CN" altLang="en-US" sz="2800" dirty="0">
                    <a:solidFill>
                      <a:srgbClr val="0000FF"/>
                    </a:solidFill>
                    <a:latin typeface="+mn-lt"/>
                    <a:ea typeface="+mn-ea"/>
                  </a:rPr>
                  <a:t>的暗条纹条件为</a:t>
                </a:r>
              </a:p>
            </p:txBody>
          </p:sp>
        </mc:Choice>
        <mc:Fallback xmlns="">
          <p:sp>
            <p:nvSpPr>
              <p:cNvPr id="111633" name="Text Box 15"/>
              <p:cNvSpPr txBox="1">
                <a:spLocks noRot="1" noChangeAspect="1" noMove="1" noResize="1" noEditPoints="1" noAdjustHandles="1" noChangeArrowheads="1" noChangeShapeType="1" noTextEdit="1"/>
              </p:cNvSpPr>
              <p:nvPr/>
            </p:nvSpPr>
            <p:spPr bwMode="auto">
              <a:xfrm>
                <a:off x="888430" y="5451978"/>
                <a:ext cx="3311525" cy="519112"/>
              </a:xfrm>
              <a:prstGeom prst="rect">
                <a:avLst/>
              </a:prstGeom>
              <a:blipFill>
                <a:blip r:embed="rId19"/>
                <a:stretch>
                  <a:fillRect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4721524" y="2832611"/>
                <a:ext cx="222984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func>
                        <m:funcPr>
                          <m:ctrlPr>
                            <a:rPr lang="en-US" altLang="zh-CN" sz="2800" i="1" smtClean="0">
                              <a:solidFill>
                                <a:srgbClr val="0000FF"/>
                              </a:solidFill>
                              <a:latin typeface="Cambria Math"/>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i="1">
                                  <a:solidFill>
                                    <a:srgbClr val="0000FF"/>
                                  </a:solidFill>
                                  <a:latin typeface="Cambria Math" panose="02040503050406030204" pitchFamily="18" charset="0"/>
                                  <a:ea typeface="Cambria Math" panose="02040503050406030204" pitchFamily="18" charset="0"/>
                                </a:rPr>
                                <m:t>1</m:t>
                              </m:r>
                            </m:sub>
                          </m:sSub>
                        </m:e>
                      </m:func>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ea typeface="Cambria Math" panose="02040503050406030204" pitchFamily="18" charset="0"/>
                            </a:rPr>
                          </m:ctrlPr>
                        </m:sSubPr>
                        <m:e>
                          <m:r>
                            <a:rPr lang="el-GR" altLang="zh-CN" sz="2800" i="1">
                              <a:solidFill>
                                <a:srgbClr val="0000FF"/>
                              </a:solidFill>
                              <a:latin typeface="Cambria Math" panose="02040503050406030204" pitchFamily="18" charset="0"/>
                            </a:rPr>
                            <m:t>𝜆</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i="1" dirty="0">
                  <a:solidFill>
                    <a:srgbClr val="0000FF"/>
                  </a:solidFill>
                  <a:latin typeface="+mn-ea"/>
                  <a:ea typeface="+mn-ea"/>
                </a:endParaRPr>
              </a:p>
            </p:txBody>
          </p:sp>
        </mc:Choice>
        <mc:Fallback xmlns="">
          <p:sp>
            <p:nvSpPr>
              <p:cNvPr id="32" name="矩形 31"/>
              <p:cNvSpPr>
                <a:spLocks noRot="1" noChangeAspect="1" noMove="1" noResize="1" noEditPoints="1" noAdjustHandles="1" noChangeArrowheads="1" noChangeShapeType="1" noTextEdit="1"/>
              </p:cNvSpPr>
              <p:nvPr/>
            </p:nvSpPr>
            <p:spPr>
              <a:xfrm>
                <a:off x="4721524" y="2832611"/>
                <a:ext cx="2229841" cy="523220"/>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7208209" y="2838681"/>
                <a:ext cx="244855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func>
                        <m:funcPr>
                          <m:ctrlPr>
                            <a:rPr lang="en-US" altLang="zh-CN" sz="2800" i="1" smtClean="0">
                              <a:solidFill>
                                <a:srgbClr val="0000FF"/>
                              </a:solidFill>
                              <a:latin typeface="Cambria Math"/>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b="0" i="1" smtClean="0">
                                  <a:solidFill>
                                    <a:srgbClr val="0000FF"/>
                                  </a:solidFill>
                                  <a:latin typeface="Cambria Math" panose="02040503050406030204" pitchFamily="18" charset="0"/>
                                </a:rPr>
                                <m:t>2</m:t>
                              </m:r>
                            </m:sub>
                          </m:sSub>
                        </m:e>
                      </m:func>
                      <m:r>
                        <a:rPr lang="en-US" altLang="zh-CN" sz="2800" b="0" i="1" smtClean="0">
                          <a:solidFill>
                            <a:srgbClr val="0000FF"/>
                          </a:solidFill>
                          <a:latin typeface="Cambria Math" panose="02040503050406030204" pitchFamily="18" charset="0"/>
                          <a:ea typeface="+mn-ea"/>
                        </a:rPr>
                        <m:t>=2</m:t>
                      </m:r>
                      <m:sSub>
                        <m:sSubPr>
                          <m:ctrlPr>
                            <a:rPr lang="en-US" altLang="zh-CN" sz="2800" i="1">
                              <a:solidFill>
                                <a:srgbClr val="0000FF"/>
                              </a:solidFill>
                              <a:latin typeface="Cambria Math"/>
                              <a:ea typeface="Cambria Math" panose="02040503050406030204" pitchFamily="18" charset="0"/>
                            </a:rPr>
                          </m:ctrlPr>
                        </m:sSubPr>
                        <m:e>
                          <m:r>
                            <a:rPr lang="el-GR" altLang="zh-CN" sz="2800" i="1">
                              <a:solidFill>
                                <a:srgbClr val="0000FF"/>
                              </a:solidFill>
                              <a:latin typeface="Cambria Math" panose="02040503050406030204" pitchFamily="18" charset="0"/>
                            </a:rPr>
                            <m:t>𝜆</m:t>
                          </m:r>
                        </m:e>
                        <m:sub>
                          <m:r>
                            <a:rPr lang="en-US" altLang="zh-CN" sz="2800" b="0" i="1" smtClean="0">
                              <a:solidFill>
                                <a:srgbClr val="0000FF"/>
                              </a:solidFill>
                              <a:latin typeface="Cambria Math" panose="02040503050406030204" pitchFamily="18" charset="0"/>
                            </a:rPr>
                            <m:t>2</m:t>
                          </m:r>
                        </m:sub>
                      </m:sSub>
                    </m:oMath>
                  </m:oMathPara>
                </a14:m>
                <a:endParaRPr lang="zh-CN" altLang="en-US" sz="2800" i="1" dirty="0">
                  <a:solidFill>
                    <a:srgbClr val="0000FF"/>
                  </a:solidFill>
                  <a:latin typeface="+mn-ea"/>
                  <a:ea typeface="+mn-ea"/>
                </a:endParaRPr>
              </a:p>
            </p:txBody>
          </p:sp>
        </mc:Choice>
        <mc:Fallback xmlns="">
          <p:sp>
            <p:nvSpPr>
              <p:cNvPr id="33" name="矩形 32"/>
              <p:cNvSpPr>
                <a:spLocks noRot="1" noChangeAspect="1" noMove="1" noResize="1" noEditPoints="1" noAdjustHandles="1" noChangeArrowheads="1" noChangeShapeType="1" noTextEdit="1"/>
              </p:cNvSpPr>
              <p:nvPr/>
            </p:nvSpPr>
            <p:spPr>
              <a:xfrm>
                <a:off x="7208209" y="2838681"/>
                <a:ext cx="2448555" cy="523220"/>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2737503" y="3522583"/>
                <a:ext cx="146245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b="0" i="1" smtClean="0">
                              <a:solidFill>
                                <a:srgbClr val="0000FF"/>
                              </a:solidFill>
                              <a:latin typeface="Cambria Math" panose="02040503050406030204" pitchFamily="18" charset="0"/>
                            </a:rPr>
                            <m:t>2</m:t>
                          </m:r>
                        </m:sub>
                      </m:sSub>
                    </m:oMath>
                  </m:oMathPara>
                </a14:m>
                <a:endParaRPr lang="zh-CN" altLang="en-US" sz="2800" i="1" dirty="0">
                  <a:solidFill>
                    <a:srgbClr val="0000FF"/>
                  </a:solidFill>
                  <a:latin typeface="+mn-ea"/>
                  <a:ea typeface="+mn-ea"/>
                </a:endParaRPr>
              </a:p>
            </p:txBody>
          </p:sp>
        </mc:Choice>
        <mc:Fallback xmlns="">
          <p:sp>
            <p:nvSpPr>
              <p:cNvPr id="17" name="矩形 16"/>
              <p:cNvSpPr>
                <a:spLocks noRot="1" noChangeAspect="1" noMove="1" noResize="1" noEditPoints="1" noAdjustHandles="1" noChangeArrowheads="1" noChangeShapeType="1" noTextEdit="1"/>
              </p:cNvSpPr>
              <p:nvPr/>
            </p:nvSpPr>
            <p:spPr>
              <a:xfrm>
                <a:off x="2737503" y="3522583"/>
                <a:ext cx="1462452" cy="523220"/>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4727976" y="3541225"/>
                <a:ext cx="165442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l-GR" altLang="zh-CN" sz="2800" i="1">
                              <a:solidFill>
                                <a:srgbClr val="0000FF"/>
                              </a:solidFill>
                              <a:latin typeface="Cambria Math" panose="02040503050406030204" pitchFamily="18" charset="0"/>
                            </a:rPr>
                            <m:t>𝜆</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mn-ea"/>
                        </a:rPr>
                        <m:t>=2</m:t>
                      </m:r>
                      <m:sSub>
                        <m:sSubPr>
                          <m:ctrlPr>
                            <a:rPr lang="en-US" altLang="zh-CN" sz="2800" i="1">
                              <a:solidFill>
                                <a:srgbClr val="0000FF"/>
                              </a:solidFill>
                              <a:latin typeface="Cambria Math"/>
                              <a:ea typeface="Cambria Math" panose="02040503050406030204" pitchFamily="18" charset="0"/>
                            </a:rPr>
                          </m:ctrlPr>
                        </m:sSubPr>
                        <m:e>
                          <m:r>
                            <a:rPr lang="el-GR" altLang="zh-CN" sz="2800" i="1">
                              <a:solidFill>
                                <a:srgbClr val="0000FF"/>
                              </a:solidFill>
                              <a:latin typeface="Cambria Math" panose="02040503050406030204" pitchFamily="18" charset="0"/>
                            </a:rPr>
                            <m:t>𝜆</m:t>
                          </m:r>
                        </m:e>
                        <m:sub>
                          <m:r>
                            <a:rPr lang="en-US" altLang="zh-CN" sz="2800" b="0" i="1" smtClean="0">
                              <a:solidFill>
                                <a:srgbClr val="0000FF"/>
                              </a:solidFill>
                              <a:latin typeface="Cambria Math" panose="02040503050406030204" pitchFamily="18" charset="0"/>
                            </a:rPr>
                            <m:t>2</m:t>
                          </m:r>
                        </m:sub>
                      </m:sSub>
                    </m:oMath>
                  </m:oMathPara>
                </a14:m>
                <a:endParaRPr lang="zh-CN" altLang="en-US" sz="2800" i="1" dirty="0">
                  <a:solidFill>
                    <a:srgbClr val="0000FF"/>
                  </a:solidFill>
                  <a:latin typeface="+mn-ea"/>
                  <a:ea typeface="+mn-ea"/>
                </a:endParaRPr>
              </a:p>
            </p:txBody>
          </p:sp>
        </mc:Choice>
        <mc:Fallback xmlns="">
          <p:sp>
            <p:nvSpPr>
              <p:cNvPr id="18" name="矩形 17"/>
              <p:cNvSpPr>
                <a:spLocks noRot="1" noChangeAspect="1" noMove="1" noResize="1" noEditPoints="1" noAdjustHandles="1" noChangeArrowheads="1" noChangeShapeType="1" noTextEdit="1"/>
              </p:cNvSpPr>
              <p:nvPr/>
            </p:nvSpPr>
            <p:spPr>
              <a:xfrm>
                <a:off x="4727976" y="3541225"/>
                <a:ext cx="1654427" cy="523220"/>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1183066" y="4811960"/>
                <a:ext cx="396768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func>
                        <m:funcPr>
                          <m:ctrlPr>
                            <a:rPr lang="en-US" altLang="zh-CN" sz="2800" i="1" smtClean="0">
                              <a:solidFill>
                                <a:srgbClr val="0000FF"/>
                              </a:solidFill>
                              <a:latin typeface="Cambria Math"/>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i="1">
                                  <a:solidFill>
                                    <a:srgbClr val="0000FF"/>
                                  </a:solidFill>
                                  <a:latin typeface="Cambria Math" panose="02040503050406030204" pitchFamily="18" charset="0"/>
                                  <a:ea typeface="Cambria Math" panose="02040503050406030204" pitchFamily="18" charset="0"/>
                                </a:rPr>
                                <m:t>1</m:t>
                              </m:r>
                            </m:sub>
                          </m:sSub>
                        </m:e>
                      </m:func>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rPr>
                            <m:t>𝑘</m:t>
                          </m:r>
                        </m:e>
                        <m:sub>
                          <m:r>
                            <a:rPr lang="en-US" altLang="zh-CN" sz="2800" i="1">
                              <a:solidFill>
                                <a:srgbClr val="0000FF"/>
                              </a:solidFill>
                              <a:latin typeface="Cambria Math" panose="02040503050406030204" pitchFamily="18" charset="0"/>
                              <a:ea typeface="Cambria Math" panose="02040503050406030204" pitchFamily="18" charset="0"/>
                            </a:rPr>
                            <m:t>1</m:t>
                          </m:r>
                        </m:sub>
                      </m:sSub>
                      <m:sSub>
                        <m:sSubPr>
                          <m:ctrlPr>
                            <a:rPr lang="en-US" altLang="zh-CN" sz="2800" i="1">
                              <a:solidFill>
                                <a:srgbClr val="0000FF"/>
                              </a:solidFill>
                              <a:latin typeface="Cambria Math"/>
                              <a:ea typeface="Cambria Math" panose="02040503050406030204" pitchFamily="18" charset="0"/>
                            </a:rPr>
                          </m:ctrlPr>
                        </m:sSubPr>
                        <m:e>
                          <m:r>
                            <a:rPr lang="el-GR" altLang="zh-CN" sz="2800" i="1">
                              <a:solidFill>
                                <a:srgbClr val="0000FF"/>
                              </a:solidFill>
                              <a:latin typeface="Cambria Math" panose="02040503050406030204" pitchFamily="18" charset="0"/>
                            </a:rPr>
                            <m:t>𝜆</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rPr>
                            <m:t>𝑘</m:t>
                          </m:r>
                        </m:e>
                        <m:sub>
                          <m:r>
                            <a:rPr lang="en-US" altLang="zh-CN" sz="2800" b="0" i="1" smtClean="0">
                              <a:solidFill>
                                <a:srgbClr val="0000FF"/>
                              </a:solidFill>
                              <a:latin typeface="Cambria Math" panose="02040503050406030204" pitchFamily="18" charset="0"/>
                            </a:rPr>
                            <m:t>1</m:t>
                          </m:r>
                        </m:sub>
                      </m:sSub>
                      <m:sSub>
                        <m:sSubPr>
                          <m:ctrlPr>
                            <a:rPr lang="en-US" altLang="zh-CN" sz="2800" i="1">
                              <a:solidFill>
                                <a:srgbClr val="0000FF"/>
                              </a:solidFill>
                              <a:latin typeface="Cambria Math"/>
                              <a:ea typeface="Cambria Math" panose="02040503050406030204" pitchFamily="18" charset="0"/>
                            </a:rPr>
                          </m:ctrlPr>
                        </m:sSubPr>
                        <m:e>
                          <m:r>
                            <a:rPr lang="el-GR" altLang="zh-CN" sz="2800" i="1">
                              <a:solidFill>
                                <a:srgbClr val="0000FF"/>
                              </a:solidFill>
                              <a:latin typeface="Cambria Math" panose="02040503050406030204" pitchFamily="18" charset="0"/>
                            </a:rPr>
                            <m:t>𝜆</m:t>
                          </m:r>
                        </m:e>
                        <m:sub>
                          <m:r>
                            <a:rPr lang="en-US" altLang="zh-CN" sz="2800" b="0" i="1" smtClean="0">
                              <a:solidFill>
                                <a:srgbClr val="0000FF"/>
                              </a:solidFill>
                              <a:latin typeface="Cambria Math" panose="02040503050406030204" pitchFamily="18" charset="0"/>
                            </a:rPr>
                            <m:t>2</m:t>
                          </m:r>
                        </m:sub>
                      </m:sSub>
                    </m:oMath>
                  </m:oMathPara>
                </a14:m>
                <a:endParaRPr lang="zh-CN" altLang="en-US" sz="2800" i="1" dirty="0">
                  <a:solidFill>
                    <a:srgbClr val="0000FF"/>
                  </a:solidFill>
                  <a:latin typeface="+mn-ea"/>
                  <a:ea typeface="+mn-ea"/>
                </a:endParaRPr>
              </a:p>
            </p:txBody>
          </p:sp>
        </mc:Choice>
        <mc:Fallback xmlns="">
          <p:sp>
            <p:nvSpPr>
              <p:cNvPr id="19" name="矩形 18"/>
              <p:cNvSpPr>
                <a:spLocks noRot="1" noChangeAspect="1" noMove="1" noResize="1" noEditPoints="1" noAdjustHandles="1" noChangeArrowheads="1" noChangeShapeType="1" noTextEdit="1"/>
              </p:cNvSpPr>
              <p:nvPr/>
            </p:nvSpPr>
            <p:spPr>
              <a:xfrm>
                <a:off x="1183066" y="4811960"/>
                <a:ext cx="3967689" cy="523220"/>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5836444" y="4842458"/>
                <a:ext cx="307488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𝑘</m:t>
                      </m:r>
                      <m:r>
                        <a:rPr lang="en-US" altLang="zh-CN" sz="2800" b="0" i="1" smtClean="0">
                          <a:solidFill>
                            <a:srgbClr val="0000FF"/>
                          </a:solidFill>
                          <a:latin typeface="Cambria Math" panose="02040503050406030204" pitchFamily="18" charset="0"/>
                          <a:ea typeface="+mn-ea"/>
                        </a:rPr>
                        <m:t>=±1,±2,±3,⋯</m:t>
                      </m:r>
                    </m:oMath>
                  </m:oMathPara>
                </a14:m>
                <a:endParaRPr lang="zh-CN" altLang="en-US" sz="2800" dirty="0">
                  <a:solidFill>
                    <a:srgbClr val="0000FF"/>
                  </a:solidFill>
                  <a:latin typeface="+mn-ea"/>
                  <a:ea typeface="+mn-ea"/>
                </a:endParaRPr>
              </a:p>
            </p:txBody>
          </p:sp>
        </mc:Choice>
        <mc:Fallback xmlns="">
          <p:sp>
            <p:nvSpPr>
              <p:cNvPr id="20" name="矩形 19"/>
              <p:cNvSpPr>
                <a:spLocks noRot="1" noChangeAspect="1" noMove="1" noResize="1" noEditPoints="1" noAdjustHandles="1" noChangeArrowheads="1" noChangeShapeType="1" noTextEdit="1"/>
              </p:cNvSpPr>
              <p:nvPr/>
            </p:nvSpPr>
            <p:spPr>
              <a:xfrm>
                <a:off x="5836444" y="4842458"/>
                <a:ext cx="3074881" cy="523220"/>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5836443" y="5945227"/>
                <a:ext cx="307488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𝑘</m:t>
                      </m:r>
                      <m:r>
                        <a:rPr lang="en-US" altLang="zh-CN" sz="2800" b="0" i="1" smtClean="0">
                          <a:solidFill>
                            <a:srgbClr val="0000FF"/>
                          </a:solidFill>
                          <a:latin typeface="Cambria Math" panose="02040503050406030204" pitchFamily="18" charset="0"/>
                          <a:ea typeface="+mn-ea"/>
                        </a:rPr>
                        <m:t>=±1,±2,±3,⋯</m:t>
                      </m:r>
                    </m:oMath>
                  </m:oMathPara>
                </a14:m>
                <a:endParaRPr lang="zh-CN" altLang="en-US" sz="2800" dirty="0">
                  <a:solidFill>
                    <a:srgbClr val="0000FF"/>
                  </a:solidFill>
                  <a:latin typeface="+mn-ea"/>
                  <a:ea typeface="+mn-ea"/>
                </a:endParaRPr>
              </a:p>
            </p:txBody>
          </p:sp>
        </mc:Choice>
        <mc:Fallback xmlns="">
          <p:sp>
            <p:nvSpPr>
              <p:cNvPr id="21" name="矩形 20"/>
              <p:cNvSpPr>
                <a:spLocks noRot="1" noChangeAspect="1" noMove="1" noResize="1" noEditPoints="1" noAdjustHandles="1" noChangeArrowheads="1" noChangeShapeType="1" noTextEdit="1"/>
              </p:cNvSpPr>
              <p:nvPr/>
            </p:nvSpPr>
            <p:spPr>
              <a:xfrm>
                <a:off x="5836443" y="5945227"/>
                <a:ext cx="3074881" cy="523220"/>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1238603" y="6026001"/>
                <a:ext cx="26157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func>
                        <m:funcPr>
                          <m:ctrlPr>
                            <a:rPr lang="en-US" altLang="zh-CN" sz="2800" i="1" smtClean="0">
                              <a:solidFill>
                                <a:srgbClr val="0000FF"/>
                              </a:solidFill>
                              <a:latin typeface="Cambria Math"/>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b="0" i="1" smtClean="0">
                                  <a:solidFill>
                                    <a:srgbClr val="0000FF"/>
                                  </a:solidFill>
                                  <a:latin typeface="Cambria Math" panose="02040503050406030204" pitchFamily="18" charset="0"/>
                                </a:rPr>
                                <m:t>2</m:t>
                              </m:r>
                            </m:sub>
                          </m:sSub>
                        </m:e>
                      </m:func>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rPr>
                            <m:t>𝑘</m:t>
                          </m:r>
                        </m:e>
                        <m:sub>
                          <m:r>
                            <a:rPr lang="en-US" altLang="zh-CN" sz="2800" b="0" i="1" smtClean="0">
                              <a:solidFill>
                                <a:srgbClr val="0000FF"/>
                              </a:solidFill>
                              <a:latin typeface="Cambria Math" panose="02040503050406030204" pitchFamily="18" charset="0"/>
                            </a:rPr>
                            <m:t>2</m:t>
                          </m:r>
                        </m:sub>
                      </m:sSub>
                      <m:sSub>
                        <m:sSubPr>
                          <m:ctrlPr>
                            <a:rPr lang="en-US" altLang="zh-CN" sz="2800" i="1">
                              <a:solidFill>
                                <a:srgbClr val="0000FF"/>
                              </a:solidFill>
                              <a:latin typeface="Cambria Math"/>
                              <a:ea typeface="Cambria Math" panose="02040503050406030204" pitchFamily="18" charset="0"/>
                            </a:rPr>
                          </m:ctrlPr>
                        </m:sSubPr>
                        <m:e>
                          <m:r>
                            <a:rPr lang="el-GR" altLang="zh-CN" sz="2800" i="1">
                              <a:solidFill>
                                <a:srgbClr val="0000FF"/>
                              </a:solidFill>
                              <a:latin typeface="Cambria Math" panose="02040503050406030204" pitchFamily="18" charset="0"/>
                            </a:rPr>
                            <m:t>𝜆</m:t>
                          </m:r>
                        </m:e>
                        <m:sub>
                          <m:r>
                            <a:rPr lang="en-US" altLang="zh-CN" sz="2800" b="0" i="1" smtClean="0">
                              <a:solidFill>
                                <a:srgbClr val="0000FF"/>
                              </a:solidFill>
                              <a:latin typeface="Cambria Math" panose="02040503050406030204" pitchFamily="18" charset="0"/>
                            </a:rPr>
                            <m:t>2</m:t>
                          </m:r>
                        </m:sub>
                      </m:sSub>
                    </m:oMath>
                  </m:oMathPara>
                </a14:m>
                <a:endParaRPr lang="zh-CN" altLang="en-US" sz="2800" i="1" dirty="0">
                  <a:solidFill>
                    <a:srgbClr val="0000FF"/>
                  </a:solidFill>
                  <a:latin typeface="+mn-ea"/>
                  <a:ea typeface="+mn-ea"/>
                </a:endParaRPr>
              </a:p>
            </p:txBody>
          </p:sp>
        </mc:Choice>
        <mc:Fallback xmlns="">
          <p:sp>
            <p:nvSpPr>
              <p:cNvPr id="22" name="矩形 21"/>
              <p:cNvSpPr>
                <a:spLocks noRot="1" noChangeAspect="1" noMove="1" noResize="1" noEditPoints="1" noAdjustHandles="1" noChangeArrowheads="1" noChangeShapeType="1" noTextEdit="1"/>
              </p:cNvSpPr>
              <p:nvPr/>
            </p:nvSpPr>
            <p:spPr>
              <a:xfrm>
                <a:off x="1238603" y="6026001"/>
                <a:ext cx="2615716" cy="523220"/>
              </a:xfrm>
              <a:prstGeom prst="rect">
                <a:avLst/>
              </a:prstGeom>
              <a:blipFill>
                <a:blip r:embed="rId2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3374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1643"/>
                                        </p:tgtEl>
                                        <p:attrNameLst>
                                          <p:attrName>style.visibility</p:attrName>
                                        </p:attrNameLst>
                                      </p:cBhvr>
                                      <p:to>
                                        <p:strVal val="visible"/>
                                      </p:to>
                                    </p:set>
                                    <p:animEffect transition="in" filter="wipe(left)">
                                      <p:cBhvr>
                                        <p:cTn id="7" dur="500"/>
                                        <p:tgtEl>
                                          <p:spTgt spid="1116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1640"/>
                                        </p:tgtEl>
                                        <p:attrNameLst>
                                          <p:attrName>style.visibility</p:attrName>
                                        </p:attrNameLst>
                                      </p:cBhvr>
                                      <p:to>
                                        <p:strVal val="visible"/>
                                      </p:to>
                                    </p:set>
                                    <p:animEffect transition="in" filter="wipe(left)">
                                      <p:cBhvr>
                                        <p:cTn id="12" dur="500"/>
                                        <p:tgtEl>
                                          <p:spTgt spid="1116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3908"/>
                                        </p:tgtEl>
                                        <p:attrNameLst>
                                          <p:attrName>style.visibility</p:attrName>
                                        </p:attrNameLst>
                                      </p:cBhvr>
                                      <p:to>
                                        <p:strVal val="visible"/>
                                      </p:to>
                                    </p:set>
                                    <p:animEffect transition="in" filter="wipe(left)">
                                      <p:cBhvr>
                                        <p:cTn id="17" dur="500"/>
                                        <p:tgtEl>
                                          <p:spTgt spid="12390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1637"/>
                                        </p:tgtEl>
                                        <p:attrNameLst>
                                          <p:attrName>style.visibility</p:attrName>
                                        </p:attrNameLst>
                                      </p:cBhvr>
                                      <p:to>
                                        <p:strVal val="visible"/>
                                      </p:to>
                                    </p:set>
                                    <p:animEffect transition="in" filter="wipe(left)">
                                      <p:cBhvr>
                                        <p:cTn id="22" dur="500"/>
                                        <p:tgtEl>
                                          <p:spTgt spid="11163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left)">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left)">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3912"/>
                                        </p:tgtEl>
                                        <p:attrNameLst>
                                          <p:attrName>style.visibility</p:attrName>
                                        </p:attrNameLst>
                                      </p:cBhvr>
                                      <p:to>
                                        <p:strVal val="visible"/>
                                      </p:to>
                                    </p:set>
                                    <p:animEffect transition="in" filter="wipe(left)">
                                      <p:cBhvr>
                                        <p:cTn id="37" dur="500"/>
                                        <p:tgtEl>
                                          <p:spTgt spid="1239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left)">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11635"/>
                                        </p:tgtEl>
                                        <p:attrNameLst>
                                          <p:attrName>style.visibility</p:attrName>
                                        </p:attrNameLst>
                                      </p:cBhvr>
                                      <p:to>
                                        <p:strVal val="visible"/>
                                      </p:to>
                                    </p:set>
                                    <p:animEffect transition="in" filter="wipe(left)">
                                      <p:cBhvr>
                                        <p:cTn id="52" dur="500"/>
                                        <p:tgtEl>
                                          <p:spTgt spid="11163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left)">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wipe(left)">
                                      <p:cBhvr>
                                        <p:cTn id="62" dur="500"/>
                                        <p:tgtEl>
                                          <p:spTgt spid="2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11633"/>
                                        </p:tgtEl>
                                        <p:attrNameLst>
                                          <p:attrName>style.visibility</p:attrName>
                                        </p:attrNameLst>
                                      </p:cBhvr>
                                      <p:to>
                                        <p:strVal val="visible"/>
                                      </p:to>
                                    </p:set>
                                    <p:animEffect transition="in" filter="wipe(left)">
                                      <p:cBhvr>
                                        <p:cTn id="67" dur="500"/>
                                        <p:tgtEl>
                                          <p:spTgt spid="11163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wipe(left)">
                                      <p:cBhvr>
                                        <p:cTn id="72" dur="500"/>
                                        <p:tgtEl>
                                          <p:spTgt spid="2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wipe(left)">
                                      <p:cBhvr>
                                        <p:cTn id="7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8" grpId="0"/>
      <p:bldP spid="123912" grpId="0"/>
      <p:bldP spid="111643" grpId="0"/>
      <p:bldP spid="111640" grpId="0"/>
      <p:bldP spid="111637" grpId="0"/>
      <p:bldP spid="111635" grpId="0"/>
      <p:bldP spid="111633" grpId="0"/>
      <p:bldP spid="32" grpId="0"/>
      <p:bldP spid="33" grpId="0"/>
      <p:bldP spid="17" grpId="0"/>
      <p:bldP spid="18" grpId="0"/>
      <p:bldP spid="19" grpId="0"/>
      <p:bldP spid="20" grpId="0"/>
      <p:bldP spid="21" grpId="0"/>
      <p:bldP spid="2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7" name="Text Box 17"/>
          <p:cNvSpPr txBox="1">
            <a:spLocks noChangeArrowheads="1"/>
          </p:cNvSpPr>
          <p:nvPr/>
        </p:nvSpPr>
        <p:spPr bwMode="auto">
          <a:xfrm>
            <a:off x="1034860" y="4325526"/>
            <a:ext cx="28797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则均相重合 </a:t>
            </a:r>
          </a:p>
        </p:txBody>
      </p:sp>
      <mc:AlternateContent xmlns:mc="http://schemas.openxmlformats.org/markup-compatibility/2006" xmlns:a14="http://schemas.microsoft.com/office/drawing/2010/main">
        <mc:Choice Requires="a14">
          <p:sp>
            <p:nvSpPr>
              <p:cNvPr id="16" name="Text Box 11"/>
              <p:cNvSpPr txBox="1">
                <a:spLocks noChangeArrowheads="1"/>
              </p:cNvSpPr>
              <p:nvPr/>
            </p:nvSpPr>
            <p:spPr bwMode="auto">
              <a:xfrm>
                <a:off x="685236" y="660332"/>
                <a:ext cx="6335713" cy="5191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a:t>
                </a:r>
                <a:r>
                  <a:rPr kumimoji="0" lang="en-US" altLang="zh-CN" sz="2800" dirty="0">
                    <a:solidFill>
                      <a:srgbClr val="0000FF"/>
                    </a:solidFill>
                    <a:latin typeface="+mn-lt"/>
                    <a:ea typeface="+mn-ea"/>
                  </a:rPr>
                  <a:t>2</a:t>
                </a:r>
                <a:r>
                  <a:rPr kumimoji="0" lang="zh-CN" altLang="en-US" sz="2800" dirty="0">
                    <a:solidFill>
                      <a:srgbClr val="0000FF"/>
                    </a:solidFill>
                    <a:latin typeface="+mn-lt"/>
                    <a:ea typeface="+mn-ea"/>
                  </a:rPr>
                  <a:t>）</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l-GR" altLang="zh-CN" sz="2800" i="1">
                            <a:solidFill>
                              <a:srgbClr val="0000FF"/>
                            </a:solidFill>
                            <a:latin typeface="Cambria Math" panose="02040503050406030204" pitchFamily="18" charset="0"/>
                          </a:rPr>
                          <m:t>𝜆</m:t>
                        </m:r>
                      </m:e>
                      <m:sub>
                        <m:r>
                          <a:rPr lang="en-US" altLang="zh-CN" sz="2800" i="1">
                            <a:solidFill>
                              <a:srgbClr val="0000FF"/>
                            </a:solidFill>
                            <a:latin typeface="Cambria Math" panose="02040503050406030204" pitchFamily="18" charset="0"/>
                            <a:ea typeface="Cambria Math" panose="02040503050406030204" pitchFamily="18" charset="0"/>
                          </a:rPr>
                          <m:t>1</m:t>
                        </m:r>
                      </m:sub>
                    </m:sSub>
                  </m:oMath>
                </a14:m>
                <a:r>
                  <a:rPr kumimoji="0" lang="zh-CN" altLang="en-US" sz="2800" dirty="0">
                    <a:solidFill>
                      <a:srgbClr val="0000FF"/>
                    </a:solidFill>
                    <a:latin typeface="+mn-lt"/>
                    <a:ea typeface="+mn-ea"/>
                  </a:rPr>
                  <a:t>的单缝衍射暗条纹条件为</a:t>
                </a:r>
              </a:p>
            </p:txBody>
          </p:sp>
        </mc:Choice>
        <mc:Fallback xmlns="">
          <p:sp>
            <p:nvSpPr>
              <p:cNvPr id="16" name="Text Box 11"/>
              <p:cNvSpPr txBox="1">
                <a:spLocks noRot="1" noChangeAspect="1" noMove="1" noResize="1" noEditPoints="1" noAdjustHandles="1" noChangeArrowheads="1" noChangeShapeType="1" noTextEdit="1"/>
              </p:cNvSpPr>
              <p:nvPr/>
            </p:nvSpPr>
            <p:spPr bwMode="auto">
              <a:xfrm>
                <a:off x="685236" y="660332"/>
                <a:ext cx="6335713" cy="519113"/>
              </a:xfrm>
              <a:prstGeom prst="rect">
                <a:avLst/>
              </a:prstGeom>
              <a:blipFill>
                <a:blip r:embed="rId3"/>
                <a:stretch>
                  <a:fillRect l="-1923" t="-11765"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 Box 15"/>
              <p:cNvSpPr txBox="1">
                <a:spLocks noChangeArrowheads="1"/>
              </p:cNvSpPr>
              <p:nvPr/>
            </p:nvSpPr>
            <p:spPr bwMode="auto">
              <a:xfrm>
                <a:off x="1018611" y="1875265"/>
                <a:ext cx="3311525" cy="51911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l-GR" altLang="zh-CN" sz="2800" i="1">
                            <a:solidFill>
                              <a:srgbClr val="0000FF"/>
                            </a:solidFill>
                            <a:latin typeface="Cambria Math" panose="02040503050406030204" pitchFamily="18" charset="0"/>
                          </a:rPr>
                          <m:t>𝜆</m:t>
                        </m:r>
                      </m:e>
                      <m:sub>
                        <m:r>
                          <a:rPr lang="en-US" altLang="zh-CN" sz="2800" i="1">
                            <a:solidFill>
                              <a:srgbClr val="0000FF"/>
                            </a:solidFill>
                            <a:latin typeface="Cambria Math" panose="02040503050406030204" pitchFamily="18" charset="0"/>
                          </a:rPr>
                          <m:t>2</m:t>
                        </m:r>
                      </m:sub>
                    </m:sSub>
                  </m:oMath>
                </a14:m>
                <a:r>
                  <a:rPr kumimoji="0" lang="zh-CN" altLang="en-US" sz="2800" dirty="0">
                    <a:solidFill>
                      <a:srgbClr val="0000FF"/>
                    </a:solidFill>
                    <a:latin typeface="+mn-lt"/>
                    <a:ea typeface="+mn-ea"/>
                  </a:rPr>
                  <a:t>的暗条纹条件为</a:t>
                </a:r>
              </a:p>
            </p:txBody>
          </p:sp>
        </mc:Choice>
        <mc:Fallback xmlns="">
          <p:sp>
            <p:nvSpPr>
              <p:cNvPr id="17" name="Text Box 15"/>
              <p:cNvSpPr txBox="1">
                <a:spLocks noRot="1" noChangeAspect="1" noMove="1" noResize="1" noEditPoints="1" noAdjustHandles="1" noChangeArrowheads="1" noChangeShapeType="1" noTextEdit="1"/>
              </p:cNvSpPr>
              <p:nvPr/>
            </p:nvSpPr>
            <p:spPr bwMode="auto">
              <a:xfrm>
                <a:off x="1018611" y="1875265"/>
                <a:ext cx="3311525" cy="519112"/>
              </a:xfrm>
              <a:prstGeom prst="rect">
                <a:avLst/>
              </a:prstGeom>
              <a:blipFill>
                <a:blip r:embed="rId4"/>
                <a:stretch>
                  <a:fillRect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1313247" y="1235247"/>
                <a:ext cx="396768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func>
                        <m:funcPr>
                          <m:ctrlPr>
                            <a:rPr lang="en-US" altLang="zh-CN" sz="2800" i="1" smtClean="0">
                              <a:solidFill>
                                <a:srgbClr val="0000FF"/>
                              </a:solidFill>
                              <a:latin typeface="Cambria Math"/>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i="1">
                                  <a:solidFill>
                                    <a:srgbClr val="0000FF"/>
                                  </a:solidFill>
                                  <a:latin typeface="Cambria Math" panose="02040503050406030204" pitchFamily="18" charset="0"/>
                                  <a:ea typeface="Cambria Math" panose="02040503050406030204" pitchFamily="18" charset="0"/>
                                </a:rPr>
                                <m:t>1</m:t>
                              </m:r>
                            </m:sub>
                          </m:sSub>
                        </m:e>
                      </m:func>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rPr>
                            <m:t>𝑘</m:t>
                          </m:r>
                        </m:e>
                        <m:sub>
                          <m:r>
                            <a:rPr lang="en-US" altLang="zh-CN" sz="2800" i="1">
                              <a:solidFill>
                                <a:srgbClr val="0000FF"/>
                              </a:solidFill>
                              <a:latin typeface="Cambria Math" panose="02040503050406030204" pitchFamily="18" charset="0"/>
                              <a:ea typeface="Cambria Math" panose="02040503050406030204" pitchFamily="18" charset="0"/>
                            </a:rPr>
                            <m:t>1</m:t>
                          </m:r>
                        </m:sub>
                      </m:sSub>
                      <m:sSub>
                        <m:sSubPr>
                          <m:ctrlPr>
                            <a:rPr lang="en-US" altLang="zh-CN" sz="2800" i="1">
                              <a:solidFill>
                                <a:srgbClr val="0000FF"/>
                              </a:solidFill>
                              <a:latin typeface="Cambria Math"/>
                              <a:ea typeface="Cambria Math" panose="02040503050406030204" pitchFamily="18" charset="0"/>
                            </a:rPr>
                          </m:ctrlPr>
                        </m:sSubPr>
                        <m:e>
                          <m:r>
                            <a:rPr lang="el-GR" altLang="zh-CN" sz="2800" i="1">
                              <a:solidFill>
                                <a:srgbClr val="0000FF"/>
                              </a:solidFill>
                              <a:latin typeface="Cambria Math" panose="02040503050406030204" pitchFamily="18" charset="0"/>
                            </a:rPr>
                            <m:t>𝜆</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rPr>
                            <m:t>𝑘</m:t>
                          </m:r>
                        </m:e>
                        <m:sub>
                          <m:r>
                            <a:rPr lang="en-US" altLang="zh-CN" sz="2800" b="0" i="1" smtClean="0">
                              <a:solidFill>
                                <a:srgbClr val="0000FF"/>
                              </a:solidFill>
                              <a:latin typeface="Cambria Math" panose="02040503050406030204" pitchFamily="18" charset="0"/>
                            </a:rPr>
                            <m:t>1</m:t>
                          </m:r>
                        </m:sub>
                      </m:sSub>
                      <m:sSub>
                        <m:sSubPr>
                          <m:ctrlPr>
                            <a:rPr lang="en-US" altLang="zh-CN" sz="2800" i="1">
                              <a:solidFill>
                                <a:srgbClr val="0000FF"/>
                              </a:solidFill>
                              <a:latin typeface="Cambria Math"/>
                              <a:ea typeface="Cambria Math" panose="02040503050406030204" pitchFamily="18" charset="0"/>
                            </a:rPr>
                          </m:ctrlPr>
                        </m:sSubPr>
                        <m:e>
                          <m:r>
                            <a:rPr lang="el-GR" altLang="zh-CN" sz="2800" i="1">
                              <a:solidFill>
                                <a:srgbClr val="0000FF"/>
                              </a:solidFill>
                              <a:latin typeface="Cambria Math" panose="02040503050406030204" pitchFamily="18" charset="0"/>
                            </a:rPr>
                            <m:t>𝜆</m:t>
                          </m:r>
                        </m:e>
                        <m:sub>
                          <m:r>
                            <a:rPr lang="en-US" altLang="zh-CN" sz="2800" b="0" i="1" smtClean="0">
                              <a:solidFill>
                                <a:srgbClr val="0000FF"/>
                              </a:solidFill>
                              <a:latin typeface="Cambria Math" panose="02040503050406030204" pitchFamily="18" charset="0"/>
                            </a:rPr>
                            <m:t>2</m:t>
                          </m:r>
                        </m:sub>
                      </m:sSub>
                    </m:oMath>
                  </m:oMathPara>
                </a14:m>
                <a:endParaRPr lang="zh-CN" altLang="en-US" sz="2800" i="1" dirty="0">
                  <a:solidFill>
                    <a:srgbClr val="0000FF"/>
                  </a:solidFill>
                  <a:latin typeface="+mn-ea"/>
                  <a:ea typeface="+mn-ea"/>
                </a:endParaRPr>
              </a:p>
            </p:txBody>
          </p:sp>
        </mc:Choice>
        <mc:Fallback xmlns="">
          <p:sp>
            <p:nvSpPr>
              <p:cNvPr id="18" name="矩形 17"/>
              <p:cNvSpPr>
                <a:spLocks noRot="1" noChangeAspect="1" noMove="1" noResize="1" noEditPoints="1" noAdjustHandles="1" noChangeArrowheads="1" noChangeShapeType="1" noTextEdit="1"/>
              </p:cNvSpPr>
              <p:nvPr/>
            </p:nvSpPr>
            <p:spPr>
              <a:xfrm>
                <a:off x="1313247" y="1235247"/>
                <a:ext cx="3967689"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5966625" y="1265745"/>
                <a:ext cx="307488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𝑘</m:t>
                      </m:r>
                      <m:r>
                        <a:rPr lang="en-US" altLang="zh-CN" sz="2800" b="0" i="1" smtClean="0">
                          <a:solidFill>
                            <a:srgbClr val="0000FF"/>
                          </a:solidFill>
                          <a:latin typeface="Cambria Math" panose="02040503050406030204" pitchFamily="18" charset="0"/>
                          <a:ea typeface="+mn-ea"/>
                        </a:rPr>
                        <m:t>=±1,±2,±3,⋯</m:t>
                      </m:r>
                    </m:oMath>
                  </m:oMathPara>
                </a14:m>
                <a:endParaRPr lang="zh-CN" altLang="en-US" sz="2800" dirty="0">
                  <a:solidFill>
                    <a:srgbClr val="0000FF"/>
                  </a:solidFill>
                  <a:latin typeface="+mn-ea"/>
                  <a:ea typeface="+mn-ea"/>
                </a:endParaRPr>
              </a:p>
            </p:txBody>
          </p:sp>
        </mc:Choice>
        <mc:Fallback xmlns="">
          <p:sp>
            <p:nvSpPr>
              <p:cNvPr id="19" name="矩形 18"/>
              <p:cNvSpPr>
                <a:spLocks noRot="1" noChangeAspect="1" noMove="1" noResize="1" noEditPoints="1" noAdjustHandles="1" noChangeArrowheads="1" noChangeShapeType="1" noTextEdit="1"/>
              </p:cNvSpPr>
              <p:nvPr/>
            </p:nvSpPr>
            <p:spPr>
              <a:xfrm>
                <a:off x="5966625" y="1265745"/>
                <a:ext cx="3074881"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5966624" y="2368514"/>
                <a:ext cx="307488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𝑘</m:t>
                      </m:r>
                      <m:r>
                        <a:rPr lang="en-US" altLang="zh-CN" sz="2800" b="0" i="1" smtClean="0">
                          <a:solidFill>
                            <a:srgbClr val="0000FF"/>
                          </a:solidFill>
                          <a:latin typeface="Cambria Math" panose="02040503050406030204" pitchFamily="18" charset="0"/>
                          <a:ea typeface="+mn-ea"/>
                        </a:rPr>
                        <m:t>=±1,±2,±3,⋯</m:t>
                      </m:r>
                    </m:oMath>
                  </m:oMathPara>
                </a14:m>
                <a:endParaRPr lang="zh-CN" altLang="en-US" sz="2800" dirty="0">
                  <a:solidFill>
                    <a:srgbClr val="0000FF"/>
                  </a:solidFill>
                  <a:latin typeface="+mn-ea"/>
                  <a:ea typeface="+mn-ea"/>
                </a:endParaRPr>
              </a:p>
            </p:txBody>
          </p:sp>
        </mc:Choice>
        <mc:Fallback xmlns="">
          <p:sp>
            <p:nvSpPr>
              <p:cNvPr id="20" name="矩形 19"/>
              <p:cNvSpPr>
                <a:spLocks noRot="1" noChangeAspect="1" noMove="1" noResize="1" noEditPoints="1" noAdjustHandles="1" noChangeArrowheads="1" noChangeShapeType="1" noTextEdit="1"/>
              </p:cNvSpPr>
              <p:nvPr/>
            </p:nvSpPr>
            <p:spPr>
              <a:xfrm>
                <a:off x="5966624" y="2368514"/>
                <a:ext cx="3074881"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1368784" y="2449288"/>
                <a:ext cx="26157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func>
                        <m:funcPr>
                          <m:ctrlPr>
                            <a:rPr lang="en-US" altLang="zh-CN" sz="2800" i="1" smtClean="0">
                              <a:solidFill>
                                <a:srgbClr val="0000FF"/>
                              </a:solidFill>
                              <a:latin typeface="Cambria Math"/>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b="0" i="1" smtClean="0">
                                  <a:solidFill>
                                    <a:srgbClr val="0000FF"/>
                                  </a:solidFill>
                                  <a:latin typeface="Cambria Math" panose="02040503050406030204" pitchFamily="18" charset="0"/>
                                </a:rPr>
                                <m:t>2</m:t>
                              </m:r>
                            </m:sub>
                          </m:sSub>
                        </m:e>
                      </m:func>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rPr>
                            <m:t>𝑘</m:t>
                          </m:r>
                        </m:e>
                        <m:sub>
                          <m:r>
                            <a:rPr lang="en-US" altLang="zh-CN" sz="2800" b="0" i="1" smtClean="0">
                              <a:solidFill>
                                <a:srgbClr val="0000FF"/>
                              </a:solidFill>
                              <a:latin typeface="Cambria Math" panose="02040503050406030204" pitchFamily="18" charset="0"/>
                            </a:rPr>
                            <m:t>2</m:t>
                          </m:r>
                        </m:sub>
                      </m:sSub>
                      <m:sSub>
                        <m:sSubPr>
                          <m:ctrlPr>
                            <a:rPr lang="en-US" altLang="zh-CN" sz="2800" i="1">
                              <a:solidFill>
                                <a:srgbClr val="0000FF"/>
                              </a:solidFill>
                              <a:latin typeface="Cambria Math"/>
                              <a:ea typeface="Cambria Math" panose="02040503050406030204" pitchFamily="18" charset="0"/>
                            </a:rPr>
                          </m:ctrlPr>
                        </m:sSubPr>
                        <m:e>
                          <m:r>
                            <a:rPr lang="el-GR" altLang="zh-CN" sz="2800" i="1">
                              <a:solidFill>
                                <a:srgbClr val="0000FF"/>
                              </a:solidFill>
                              <a:latin typeface="Cambria Math" panose="02040503050406030204" pitchFamily="18" charset="0"/>
                            </a:rPr>
                            <m:t>𝜆</m:t>
                          </m:r>
                        </m:e>
                        <m:sub>
                          <m:r>
                            <a:rPr lang="en-US" altLang="zh-CN" sz="2800" b="0" i="1" smtClean="0">
                              <a:solidFill>
                                <a:srgbClr val="0000FF"/>
                              </a:solidFill>
                              <a:latin typeface="Cambria Math" panose="02040503050406030204" pitchFamily="18" charset="0"/>
                            </a:rPr>
                            <m:t>2</m:t>
                          </m:r>
                        </m:sub>
                      </m:sSub>
                    </m:oMath>
                  </m:oMathPara>
                </a14:m>
                <a:endParaRPr lang="zh-CN" altLang="en-US" sz="2800" i="1" dirty="0">
                  <a:solidFill>
                    <a:srgbClr val="0000FF"/>
                  </a:solidFill>
                  <a:latin typeface="+mn-ea"/>
                  <a:ea typeface="+mn-ea"/>
                </a:endParaRPr>
              </a:p>
            </p:txBody>
          </p:sp>
        </mc:Choice>
        <mc:Fallback xmlns="">
          <p:sp>
            <p:nvSpPr>
              <p:cNvPr id="21" name="矩形 20"/>
              <p:cNvSpPr>
                <a:spLocks noRot="1" noChangeAspect="1" noMove="1" noResize="1" noEditPoints="1" noAdjustHandles="1" noChangeArrowheads="1" noChangeShapeType="1" noTextEdit="1"/>
              </p:cNvSpPr>
              <p:nvPr/>
            </p:nvSpPr>
            <p:spPr>
              <a:xfrm>
                <a:off x="1368784" y="2449288"/>
                <a:ext cx="2615716"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1374846" y="3427052"/>
                <a:ext cx="168007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rPr>
                            <m:t>𝑘</m:t>
                          </m:r>
                        </m:e>
                        <m:sub>
                          <m:r>
                            <a:rPr lang="en-US" altLang="zh-CN" sz="2800" b="0" i="1" smtClean="0">
                              <a:solidFill>
                                <a:srgbClr val="0000FF"/>
                              </a:solidFill>
                              <a:latin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rPr>
                            <m:t>𝑘</m:t>
                          </m:r>
                        </m:e>
                        <m:sub>
                          <m:r>
                            <a:rPr lang="en-US" altLang="zh-CN" sz="2800" b="0" i="1" smtClean="0">
                              <a:solidFill>
                                <a:srgbClr val="0000FF"/>
                              </a:solidFill>
                              <a:latin typeface="Cambria Math" panose="02040503050406030204" pitchFamily="18" charset="0"/>
                            </a:rPr>
                            <m:t>1</m:t>
                          </m:r>
                        </m:sub>
                      </m:sSub>
                    </m:oMath>
                  </m:oMathPara>
                </a14:m>
                <a:endParaRPr lang="zh-CN" altLang="en-US" sz="2800" i="1" dirty="0">
                  <a:solidFill>
                    <a:srgbClr val="0000FF"/>
                  </a:solidFill>
                  <a:latin typeface="+mn-ea"/>
                  <a:ea typeface="+mn-ea"/>
                </a:endParaRPr>
              </a:p>
            </p:txBody>
          </p:sp>
        </mc:Choice>
        <mc:Fallback xmlns="">
          <p:sp>
            <p:nvSpPr>
              <p:cNvPr id="22" name="矩形 21"/>
              <p:cNvSpPr>
                <a:spLocks noRot="1" noChangeAspect="1" noMove="1" noResize="1" noEditPoints="1" noAdjustHandles="1" noChangeArrowheads="1" noChangeShapeType="1" noTextEdit="1"/>
              </p:cNvSpPr>
              <p:nvPr/>
            </p:nvSpPr>
            <p:spPr>
              <a:xfrm>
                <a:off x="1374846" y="3427052"/>
                <a:ext cx="1680075"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3054921" y="3465942"/>
                <a:ext cx="198541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b="0" i="1" smtClean="0">
                              <a:solidFill>
                                <a:srgbClr val="0000FF"/>
                              </a:solidFill>
                              <a:latin typeface="Cambria Math" panose="02040503050406030204" pitchFamily="18" charset="0"/>
                            </a:rPr>
                            <m:t>2</m:t>
                          </m:r>
                        </m:sub>
                      </m:sSub>
                    </m:oMath>
                  </m:oMathPara>
                </a14:m>
                <a:endParaRPr lang="zh-CN" altLang="en-US" sz="2800" i="1" dirty="0">
                  <a:solidFill>
                    <a:srgbClr val="0000FF"/>
                  </a:solidFill>
                  <a:latin typeface="+mn-ea"/>
                  <a:ea typeface="+mn-ea"/>
                </a:endParaRPr>
              </a:p>
            </p:txBody>
          </p:sp>
        </mc:Choice>
        <mc:Fallback xmlns="">
          <p:sp>
            <p:nvSpPr>
              <p:cNvPr id="23" name="矩形 22"/>
              <p:cNvSpPr>
                <a:spLocks noRot="1" noChangeAspect="1" noMove="1" noResize="1" noEditPoints="1" noAdjustHandles="1" noChangeArrowheads="1" noChangeShapeType="1" noTextEdit="1"/>
              </p:cNvSpPr>
              <p:nvPr/>
            </p:nvSpPr>
            <p:spPr>
              <a:xfrm>
                <a:off x="3054921" y="3465942"/>
                <a:ext cx="1985415" cy="523220"/>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601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left)">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22897"/>
                                        </p:tgtEl>
                                        <p:attrNameLst>
                                          <p:attrName>style.visibility</p:attrName>
                                        </p:attrNameLst>
                                      </p:cBhvr>
                                      <p:to>
                                        <p:strVal val="visible"/>
                                      </p:to>
                                    </p:set>
                                    <p:animEffect transition="in" filter="wipe(left)">
                                      <p:cBhvr>
                                        <p:cTn id="47" dur="500"/>
                                        <p:tgtEl>
                                          <p:spTgt spid="1228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97" grpId="0"/>
      <p:bldP spid="16" grpId="0"/>
      <p:bldP spid="17" grpId="0"/>
      <p:bldP spid="18" grpId="0"/>
      <p:bldP spid="19" grpId="0"/>
      <p:bldP spid="20" grpId="0"/>
      <p:bldP spid="21" grpId="0"/>
      <p:bldP spid="22" grpId="0"/>
      <p:bldP spid="2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606362" y="561024"/>
            <a:ext cx="1023232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50000"/>
              </a:spcBef>
              <a:buFontTx/>
              <a:buNone/>
            </a:pPr>
            <a:r>
              <a:rPr lang="zh-CN" altLang="en-US" sz="2800" dirty="0">
                <a:solidFill>
                  <a:srgbClr val="6600CC"/>
                </a:solidFill>
                <a:latin typeface="+mn-lt"/>
                <a:ea typeface="+mn-ea"/>
              </a:rPr>
              <a:t>四、夫琅禾费圆孔衍射（</a:t>
            </a:r>
            <a:r>
              <a:rPr lang="en-US" altLang="zh-CN" sz="2800" dirty="0" err="1">
                <a:solidFill>
                  <a:srgbClr val="6600CC"/>
                </a:solidFill>
                <a:latin typeface="+mn-lt"/>
                <a:ea typeface="+mn-ea"/>
              </a:rPr>
              <a:t>Fraunhofer</a:t>
            </a:r>
            <a:r>
              <a:rPr lang="en-US" altLang="zh-CN" sz="2800" dirty="0">
                <a:solidFill>
                  <a:srgbClr val="6600CC"/>
                </a:solidFill>
                <a:latin typeface="+mn-lt"/>
                <a:ea typeface="+mn-ea"/>
              </a:rPr>
              <a:t> circular aperture diffraction</a:t>
            </a:r>
            <a:r>
              <a:rPr lang="zh-CN" altLang="en-US" sz="2800" dirty="0">
                <a:solidFill>
                  <a:srgbClr val="6600CC"/>
                </a:solidFill>
                <a:latin typeface="+mn-lt"/>
                <a:ea typeface="+mn-ea"/>
              </a:rPr>
              <a:t>）</a:t>
            </a:r>
          </a:p>
        </p:txBody>
      </p:sp>
      <p:pic>
        <p:nvPicPr>
          <p:cNvPr id="3" name="Picture 5" descr="夫琅和费像"/>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3217" y="2469072"/>
            <a:ext cx="2325861" cy="2968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6" descr="圆孔衍射"/>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5274" y="2469072"/>
            <a:ext cx="5971658" cy="2968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7"/>
          <p:cNvSpPr txBox="1">
            <a:spLocks noChangeArrowheads="1"/>
          </p:cNvSpPr>
          <p:nvPr/>
        </p:nvSpPr>
        <p:spPr bwMode="auto">
          <a:xfrm>
            <a:off x="606362" y="1294120"/>
            <a:ext cx="29527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50000"/>
              </a:spcBef>
              <a:buFontTx/>
              <a:buNone/>
            </a:pPr>
            <a:r>
              <a:rPr lang="en-US" altLang="zh-CN" sz="2800" dirty="0">
                <a:solidFill>
                  <a:srgbClr val="0000FF"/>
                </a:solidFill>
                <a:latin typeface="+mn-lt"/>
                <a:ea typeface="+mn-ea"/>
              </a:rPr>
              <a:t>1.</a:t>
            </a:r>
            <a:r>
              <a:rPr lang="zh-CN" altLang="en-US" sz="2800" dirty="0">
                <a:solidFill>
                  <a:srgbClr val="0000FF"/>
                </a:solidFill>
                <a:latin typeface="+mn-lt"/>
                <a:ea typeface="+mn-ea"/>
              </a:rPr>
              <a:t>衍射图样</a:t>
            </a:r>
          </a:p>
        </p:txBody>
      </p:sp>
    </p:spTree>
    <p:extLst>
      <p:ext uri="{BB962C8B-B14F-4D97-AF65-F5344CB8AC3E}">
        <p14:creationId xmlns:p14="http://schemas.microsoft.com/office/powerpoint/2010/main" val="14734772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2"/>
                                        </p:tgtEl>
                                        <p:attrNameLst>
                                          <p:attrName>style.visibility</p:attrName>
                                        </p:attrNameLst>
                                      </p:cBhvr>
                                      <p:to>
                                        <p:strVal val="visible"/>
                                      </p:to>
                                    </p:set>
                                    <p:anim calcmode="discrete" valueType="clr">
                                      <p:cBhvr override="childStyle">
                                        <p:cTn id="7" dur="80"/>
                                        <p:tgtEl>
                                          <p:spTgt spid="2"/>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
                                        </p:tgtEl>
                                        <p:attrNameLst>
                                          <p:attrName>fillcolor</p:attrName>
                                        </p:attrNameLst>
                                      </p:cBhvr>
                                      <p:tavLst>
                                        <p:tav tm="0">
                                          <p:val>
                                            <p:clrVal>
                                              <a:schemeClr val="accent2"/>
                                            </p:clrVal>
                                          </p:val>
                                        </p:tav>
                                        <p:tav tm="50000">
                                          <p:val>
                                            <p:clrVal>
                                              <a:schemeClr val="hlink"/>
                                            </p:clrVal>
                                          </p:val>
                                        </p:tav>
                                      </p:tavLst>
                                    </p:anim>
                                    <p:set>
                                      <p:cBhvr>
                                        <p:cTn id="9" dur="80"/>
                                        <p:tgtEl>
                                          <p:spTgt spid="2"/>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9"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dissolve">
                                      <p:cBhvr>
                                        <p:cTn id="14" dur="500"/>
                                        <p:tgtEl>
                                          <p:spTgt spid="3"/>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7" presetClass="entr" presetSubtype="0" fill="hold" grpId="0" nodeType="clickEffect">
                                  <p:stCondLst>
                                    <p:cond delay="0"/>
                                  </p:stCondLst>
                                  <p:iterate type="lt">
                                    <p:tmPct val="50000"/>
                                  </p:iterate>
                                  <p:childTnLst>
                                    <p:set>
                                      <p:cBhvr>
                                        <p:cTn id="18" dur="1" fill="hold">
                                          <p:stCondLst>
                                            <p:cond delay="0"/>
                                          </p:stCondLst>
                                        </p:cTn>
                                        <p:tgtEl>
                                          <p:spTgt spid="5"/>
                                        </p:tgtEl>
                                        <p:attrNameLst>
                                          <p:attrName>style.visibility</p:attrName>
                                        </p:attrNameLst>
                                      </p:cBhvr>
                                      <p:to>
                                        <p:strVal val="visible"/>
                                      </p:to>
                                    </p:set>
                                    <p:anim calcmode="discrete" valueType="clr">
                                      <p:cBhvr override="childStyle">
                                        <p:cTn id="19" dur="80"/>
                                        <p:tgtEl>
                                          <p:spTgt spid="5"/>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5"/>
                                        </p:tgtEl>
                                        <p:attrNameLst>
                                          <p:attrName>fillcolor</p:attrName>
                                        </p:attrNameLst>
                                      </p:cBhvr>
                                      <p:tavLst>
                                        <p:tav tm="0">
                                          <p:val>
                                            <p:clrVal>
                                              <a:schemeClr val="accent2"/>
                                            </p:clrVal>
                                          </p:val>
                                        </p:tav>
                                        <p:tav tm="50000">
                                          <p:val>
                                            <p:clrVal>
                                              <a:schemeClr val="hlink"/>
                                            </p:clrVal>
                                          </p:val>
                                        </p:tav>
                                      </p:tavLst>
                                    </p:anim>
                                    <p:set>
                                      <p:cBhvr>
                                        <p:cTn id="21" dur="80"/>
                                        <p:tgtEl>
                                          <p:spTgt spid="5"/>
                                        </p:tgtEl>
                                        <p:attrNameLst>
                                          <p:attrName>fill.type</p:attrName>
                                        </p:attrNameLst>
                                      </p:cBhvr>
                                      <p:to>
                                        <p:strVal val="solid"/>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dissolv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290"/>
          <p:cNvGrpSpPr>
            <a:grpSpLocks/>
          </p:cNvGrpSpPr>
          <p:nvPr/>
        </p:nvGrpSpPr>
        <p:grpSpPr bwMode="auto">
          <a:xfrm>
            <a:off x="801624" y="3450083"/>
            <a:ext cx="8659813" cy="1008063"/>
            <a:chOff x="884" y="2659"/>
            <a:chExt cx="5455" cy="635"/>
          </a:xfrm>
        </p:grpSpPr>
        <p:sp>
          <p:nvSpPr>
            <p:cNvPr id="117795" name="AutoShape 273"/>
            <p:cNvSpPr>
              <a:spLocks noChangeArrowheads="1"/>
            </p:cNvSpPr>
            <p:nvPr/>
          </p:nvSpPr>
          <p:spPr bwMode="auto">
            <a:xfrm>
              <a:off x="884" y="2659"/>
              <a:ext cx="5455" cy="635"/>
            </a:xfrm>
            <a:prstGeom prst="roundRect">
              <a:avLst>
                <a:gd name="adj" fmla="val 16667"/>
              </a:avLst>
            </a:prstGeom>
            <a:blipFill>
              <a:blip r:embed="rId3"/>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dirty="0">
                <a:solidFill>
                  <a:srgbClr val="0000FF"/>
                </a:solidFill>
                <a:latin typeface="+mn-lt"/>
                <a:ea typeface="+mn-ea"/>
              </a:endParaRPr>
            </a:p>
          </p:txBody>
        </p:sp>
        <p:sp>
          <p:nvSpPr>
            <p:cNvPr id="117796" name="Text Box 269"/>
            <p:cNvSpPr txBox="1">
              <a:spLocks noChangeArrowheads="1"/>
            </p:cNvSpPr>
            <p:nvPr/>
          </p:nvSpPr>
          <p:spPr bwMode="auto">
            <a:xfrm>
              <a:off x="975" y="2680"/>
              <a:ext cx="5287" cy="590"/>
            </a:xfrm>
            <a:prstGeom prst="rect">
              <a:avLst/>
            </a:prstGeom>
            <a:noFill/>
            <a:ln>
              <a:noFill/>
            </a:ln>
            <a:extLst>
              <a:ext uri="{91240B29-F687-4F45-9708-019B960494DF}">
                <a14:hiddenLine xmlns:a14="http://schemas.microsoft.com/office/drawing/2010/main" w="25400">
                  <a:solidFill>
                    <a:srgbClr val="000000"/>
                  </a:solidFill>
                  <a:miter lim="800000"/>
                  <a:headEnd type="none" w="med" len="sm"/>
                  <a:tailEnd type="none" w="med" len="sm"/>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zh-CN" altLang="en-US" sz="2800" dirty="0">
                  <a:solidFill>
                    <a:srgbClr val="0000FF"/>
                  </a:solidFill>
                  <a:latin typeface="+mn-lt"/>
                  <a:ea typeface="+mn-ea"/>
                </a:rPr>
                <a:t>一个点光源发出的光经过圆孔衍射后</a:t>
              </a:r>
              <a:r>
                <a:rPr lang="en-US" altLang="zh-CN" sz="2800" dirty="0">
                  <a:solidFill>
                    <a:srgbClr val="0000FF"/>
                  </a:solidFill>
                  <a:latin typeface="+mn-lt"/>
                  <a:ea typeface="+mn-ea"/>
                </a:rPr>
                <a:t>, </a:t>
              </a:r>
              <a:r>
                <a:rPr lang="zh-CN" altLang="en-US" sz="2800" dirty="0">
                  <a:solidFill>
                    <a:srgbClr val="0000FF"/>
                  </a:solidFill>
                  <a:latin typeface="+mn-lt"/>
                  <a:ea typeface="+mn-ea"/>
                </a:rPr>
                <a:t>产生了一个包含爱里斑（</a:t>
              </a:r>
              <a:r>
                <a:rPr lang="en-US" altLang="zh-CN" sz="2800" dirty="0">
                  <a:solidFill>
                    <a:srgbClr val="0000FF"/>
                  </a:solidFill>
                  <a:latin typeface="+mn-lt"/>
                  <a:ea typeface="+mn-ea"/>
                </a:rPr>
                <a:t>Airy disk</a:t>
              </a:r>
              <a:r>
                <a:rPr lang="zh-CN" altLang="en-US" sz="2800" dirty="0">
                  <a:solidFill>
                    <a:srgbClr val="0000FF"/>
                  </a:solidFill>
                  <a:latin typeface="+mn-lt"/>
                  <a:ea typeface="+mn-ea"/>
                </a:rPr>
                <a:t>）的衍射花样。</a:t>
              </a:r>
            </a:p>
            <a:p>
              <a:pPr algn="just">
                <a:spcBef>
                  <a:spcPct val="0"/>
                </a:spcBef>
                <a:buFontTx/>
                <a:buNone/>
              </a:pPr>
              <a:endParaRPr lang="en-US" altLang="zh-CN" sz="2800" dirty="0">
                <a:solidFill>
                  <a:srgbClr val="0000FF"/>
                </a:solidFill>
                <a:latin typeface="+mn-lt"/>
                <a:ea typeface="+mn-ea"/>
              </a:endParaRPr>
            </a:p>
          </p:txBody>
        </p:sp>
      </p:grpSp>
      <p:grpSp>
        <p:nvGrpSpPr>
          <p:cNvPr id="5" name="Group 292"/>
          <p:cNvGrpSpPr>
            <a:grpSpLocks/>
          </p:cNvGrpSpPr>
          <p:nvPr/>
        </p:nvGrpSpPr>
        <p:grpSpPr bwMode="auto">
          <a:xfrm>
            <a:off x="1809687" y="4674043"/>
            <a:ext cx="4594225" cy="1177924"/>
            <a:chOff x="1565" y="3294"/>
            <a:chExt cx="2894" cy="742"/>
          </a:xfrm>
        </p:grpSpPr>
        <p:grpSp>
          <p:nvGrpSpPr>
            <p:cNvPr id="117785" name="Group 291"/>
            <p:cNvGrpSpPr>
              <a:grpSpLocks/>
            </p:cNvGrpSpPr>
            <p:nvPr/>
          </p:nvGrpSpPr>
          <p:grpSpPr bwMode="auto">
            <a:xfrm>
              <a:off x="1565" y="3703"/>
              <a:ext cx="2894" cy="333"/>
              <a:chOff x="1565" y="4030"/>
              <a:chExt cx="2894" cy="333"/>
            </a:xfrm>
          </p:grpSpPr>
          <p:sp>
            <p:nvSpPr>
              <p:cNvPr id="117791" name="Text Box 280"/>
              <p:cNvSpPr txBox="1">
                <a:spLocks noChangeArrowheads="1"/>
              </p:cNvSpPr>
              <p:nvPr/>
            </p:nvSpPr>
            <p:spPr bwMode="auto">
              <a:xfrm>
                <a:off x="1565" y="4032"/>
                <a:ext cx="1360"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zh-CN" altLang="en-US" sz="2800" dirty="0">
                    <a:solidFill>
                      <a:srgbClr val="0000FF"/>
                    </a:solidFill>
                    <a:latin typeface="+mn-lt"/>
                    <a:ea typeface="+mn-ea"/>
                  </a:rPr>
                  <a:t>波动光学：</a:t>
                </a:r>
              </a:p>
            </p:txBody>
          </p:sp>
          <p:sp>
            <p:nvSpPr>
              <p:cNvPr id="117792" name="Text Box 281"/>
              <p:cNvSpPr txBox="1">
                <a:spLocks noChangeArrowheads="1"/>
              </p:cNvSpPr>
              <p:nvPr/>
            </p:nvSpPr>
            <p:spPr bwMode="auto">
              <a:xfrm>
                <a:off x="2753" y="4030"/>
                <a:ext cx="570"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zh-CN" altLang="en-US" sz="2800" dirty="0">
                    <a:solidFill>
                      <a:srgbClr val="0000FF"/>
                    </a:solidFill>
                    <a:latin typeface="+mn-lt"/>
                    <a:ea typeface="+mn-ea"/>
                  </a:rPr>
                  <a:t>物点</a:t>
                </a:r>
              </a:p>
            </p:txBody>
          </p:sp>
          <p:sp>
            <p:nvSpPr>
              <p:cNvPr id="117793" name="Line 282"/>
              <p:cNvSpPr>
                <a:spLocks noChangeShapeType="1"/>
              </p:cNvSpPr>
              <p:nvPr/>
            </p:nvSpPr>
            <p:spPr bwMode="auto">
              <a:xfrm>
                <a:off x="3356" y="4201"/>
                <a:ext cx="499" cy="0"/>
              </a:xfrm>
              <a:prstGeom prst="line">
                <a:avLst/>
              </a:prstGeom>
              <a:noFill/>
              <a:ln w="57150" cap="sq">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17794" name="Rectangle 285"/>
              <p:cNvSpPr>
                <a:spLocks noChangeArrowheads="1"/>
              </p:cNvSpPr>
              <p:nvPr/>
            </p:nvSpPr>
            <p:spPr bwMode="auto">
              <a:xfrm>
                <a:off x="3890" y="4032"/>
                <a:ext cx="56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zh-CN" altLang="en-US" sz="2800" dirty="0">
                    <a:solidFill>
                      <a:srgbClr val="0000FF"/>
                    </a:solidFill>
                    <a:latin typeface="+mn-lt"/>
                    <a:ea typeface="+mn-ea"/>
                  </a:rPr>
                  <a:t>像斑</a:t>
                </a:r>
              </a:p>
            </p:txBody>
          </p:sp>
        </p:grpSp>
        <p:grpSp>
          <p:nvGrpSpPr>
            <p:cNvPr id="117786" name="Group 289"/>
            <p:cNvGrpSpPr>
              <a:grpSpLocks/>
            </p:cNvGrpSpPr>
            <p:nvPr/>
          </p:nvGrpSpPr>
          <p:grpSpPr bwMode="auto">
            <a:xfrm>
              <a:off x="1565" y="3294"/>
              <a:ext cx="2894" cy="334"/>
              <a:chOff x="1565" y="3657"/>
              <a:chExt cx="2894" cy="334"/>
            </a:xfrm>
          </p:grpSpPr>
          <p:sp>
            <p:nvSpPr>
              <p:cNvPr id="117787" name="Text Box 278"/>
              <p:cNvSpPr txBox="1">
                <a:spLocks noChangeArrowheads="1"/>
              </p:cNvSpPr>
              <p:nvPr/>
            </p:nvSpPr>
            <p:spPr bwMode="auto">
              <a:xfrm>
                <a:off x="1565" y="3657"/>
                <a:ext cx="1390"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zh-CN" altLang="en-US" sz="2800" dirty="0">
                    <a:solidFill>
                      <a:srgbClr val="0000FF"/>
                    </a:solidFill>
                    <a:latin typeface="+mn-lt"/>
                    <a:ea typeface="+mn-ea"/>
                  </a:rPr>
                  <a:t>几何光学：  </a:t>
                </a:r>
              </a:p>
            </p:txBody>
          </p:sp>
          <p:sp>
            <p:nvSpPr>
              <p:cNvPr id="117788" name="Text Box 279"/>
              <p:cNvSpPr txBox="1">
                <a:spLocks noChangeArrowheads="1"/>
              </p:cNvSpPr>
              <p:nvPr/>
            </p:nvSpPr>
            <p:spPr bwMode="auto">
              <a:xfrm>
                <a:off x="2753" y="3660"/>
                <a:ext cx="754" cy="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zh-CN" altLang="en-US" sz="2800" dirty="0">
                    <a:solidFill>
                      <a:srgbClr val="0000FF"/>
                    </a:solidFill>
                    <a:latin typeface="+mn-lt"/>
                    <a:ea typeface="+mn-ea"/>
                  </a:rPr>
                  <a:t>物点</a:t>
                </a:r>
              </a:p>
            </p:txBody>
          </p:sp>
          <p:sp>
            <p:nvSpPr>
              <p:cNvPr id="117789" name="Rectangle 283"/>
              <p:cNvSpPr>
                <a:spLocks noChangeArrowheads="1"/>
              </p:cNvSpPr>
              <p:nvPr/>
            </p:nvSpPr>
            <p:spPr bwMode="auto">
              <a:xfrm>
                <a:off x="3890" y="3661"/>
                <a:ext cx="56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zh-CN" altLang="en-US" sz="2800" dirty="0">
                    <a:solidFill>
                      <a:srgbClr val="0000FF"/>
                    </a:solidFill>
                    <a:latin typeface="+mn-lt"/>
                    <a:ea typeface="+mn-ea"/>
                  </a:rPr>
                  <a:t>像点</a:t>
                </a:r>
              </a:p>
            </p:txBody>
          </p:sp>
          <p:sp>
            <p:nvSpPr>
              <p:cNvPr id="117790" name="Line 287"/>
              <p:cNvSpPr>
                <a:spLocks noChangeShapeType="1"/>
              </p:cNvSpPr>
              <p:nvPr/>
            </p:nvSpPr>
            <p:spPr bwMode="auto">
              <a:xfrm flipV="1">
                <a:off x="3348" y="3838"/>
                <a:ext cx="471" cy="2"/>
              </a:xfrm>
              <a:prstGeom prst="line">
                <a:avLst/>
              </a:prstGeom>
              <a:noFill/>
              <a:ln w="57150" cap="sq">
                <a:solidFill>
                  <a:srgbClr val="FF66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grpSp>
      <p:grpSp>
        <p:nvGrpSpPr>
          <p:cNvPr id="2" name="组合 1"/>
          <p:cNvGrpSpPr/>
          <p:nvPr/>
        </p:nvGrpSpPr>
        <p:grpSpPr>
          <a:xfrm>
            <a:off x="985677" y="792608"/>
            <a:ext cx="6951822" cy="2327082"/>
            <a:chOff x="985677" y="792608"/>
            <a:chExt cx="6951822" cy="2327082"/>
          </a:xfrm>
        </p:grpSpPr>
        <p:sp>
          <p:nvSpPr>
            <p:cNvPr id="117762" name="Arc 6"/>
            <p:cNvSpPr>
              <a:spLocks/>
            </p:cNvSpPr>
            <p:nvPr/>
          </p:nvSpPr>
          <p:spPr bwMode="auto">
            <a:xfrm>
              <a:off x="3652774" y="1765746"/>
              <a:ext cx="152400" cy="155575"/>
            </a:xfrm>
            <a:custGeom>
              <a:avLst/>
              <a:gdLst>
                <a:gd name="T0" fmla="*/ 0 w 21600"/>
                <a:gd name="T1" fmla="*/ 0 h 21999"/>
                <a:gd name="T2" fmla="*/ 0 w 21600"/>
                <a:gd name="T3" fmla="*/ 0 h 21999"/>
                <a:gd name="T4" fmla="*/ 0 w 21600"/>
                <a:gd name="T5" fmla="*/ 0 h 21999"/>
                <a:gd name="T6" fmla="*/ 0 60000 65536"/>
                <a:gd name="T7" fmla="*/ 0 60000 65536"/>
                <a:gd name="T8" fmla="*/ 0 60000 65536"/>
                <a:gd name="T9" fmla="*/ 0 w 21600"/>
                <a:gd name="T10" fmla="*/ 0 h 21999"/>
                <a:gd name="T11" fmla="*/ 21600 w 21600"/>
                <a:gd name="T12" fmla="*/ 21999 h 21999"/>
              </a:gdLst>
              <a:ahLst/>
              <a:cxnLst>
                <a:cxn ang="T6">
                  <a:pos x="T0" y="T1"/>
                </a:cxn>
                <a:cxn ang="T7">
                  <a:pos x="T2" y="T3"/>
                </a:cxn>
                <a:cxn ang="T8">
                  <a:pos x="T4" y="T5"/>
                </a:cxn>
              </a:cxnLst>
              <a:rect l="T9" t="T10" r="T11" b="T12"/>
              <a:pathLst>
                <a:path w="21600" h="21999" fill="none" extrusionOk="0">
                  <a:moveTo>
                    <a:pt x="14340" y="-1"/>
                  </a:moveTo>
                  <a:cubicBezTo>
                    <a:pt x="18957" y="4099"/>
                    <a:pt x="21600" y="9978"/>
                    <a:pt x="21600" y="16153"/>
                  </a:cubicBezTo>
                  <a:cubicBezTo>
                    <a:pt x="21600" y="18129"/>
                    <a:pt x="21328" y="20096"/>
                    <a:pt x="20793" y="21998"/>
                  </a:cubicBezTo>
                </a:path>
                <a:path w="21600" h="21999" stroke="0" extrusionOk="0">
                  <a:moveTo>
                    <a:pt x="14340" y="-1"/>
                  </a:moveTo>
                  <a:cubicBezTo>
                    <a:pt x="18957" y="4099"/>
                    <a:pt x="21600" y="9978"/>
                    <a:pt x="21600" y="16153"/>
                  </a:cubicBezTo>
                  <a:cubicBezTo>
                    <a:pt x="21600" y="18129"/>
                    <a:pt x="21328" y="20096"/>
                    <a:pt x="20793" y="21998"/>
                  </a:cubicBezTo>
                  <a:lnTo>
                    <a:pt x="0" y="16153"/>
                  </a:lnTo>
                  <a:lnTo>
                    <a:pt x="14340" y="-1"/>
                  </a:lnTo>
                  <a:close/>
                </a:path>
              </a:pathLst>
            </a:custGeom>
            <a:noFill/>
            <a:ln w="1905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pPr algn="just"/>
              <a:endParaRPr lang="zh-CN" altLang="en-US" sz="2800">
                <a:solidFill>
                  <a:srgbClr val="0000FF"/>
                </a:solidFill>
                <a:latin typeface="+mn-lt"/>
                <a:ea typeface="+mn-ea"/>
              </a:endParaRPr>
            </a:p>
          </p:txBody>
        </p:sp>
        <p:pic>
          <p:nvPicPr>
            <p:cNvPr id="117763" name="Picture 7" descr="f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1262" y="1222820"/>
              <a:ext cx="1397000"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117764" name="Rectangle 8"/>
                <p:cNvSpPr>
                  <a:spLocks noChangeArrowheads="1"/>
                </p:cNvSpPr>
                <p:nvPr/>
              </p:nvSpPr>
              <p:spPr bwMode="auto">
                <a:xfrm>
                  <a:off x="1027018" y="2651378"/>
                  <a:ext cx="1714500" cy="468312"/>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lIns="12700" tIns="12700" rIns="12700" bIns="12700"/>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None/>
                  </a:pPr>
                  <a:r>
                    <a:rPr lang="zh-CN" altLang="en-US" sz="2800" dirty="0">
                      <a:solidFill>
                        <a:srgbClr val="0000FF"/>
                      </a:solidFill>
                      <a:latin typeface="+mn-lt"/>
                      <a:ea typeface="+mn-ea"/>
                    </a:rPr>
                    <a:t>孔径为</a:t>
                  </a:r>
                  <a14:m>
                    <m:oMath xmlns:m="http://schemas.openxmlformats.org/officeDocument/2006/math">
                      <m:r>
                        <a:rPr lang="en-US" altLang="zh-CN" sz="2800" i="1">
                          <a:solidFill>
                            <a:srgbClr val="0000FF"/>
                          </a:solidFill>
                          <a:latin typeface="Cambria Math" panose="02040503050406030204" pitchFamily="18" charset="0"/>
                        </a:rPr>
                        <m:t>𝐷</m:t>
                      </m:r>
                    </m:oMath>
                  </a14:m>
                  <a:endParaRPr lang="zh-CN" altLang="en-US" sz="2800" dirty="0">
                    <a:solidFill>
                      <a:srgbClr val="0000FF"/>
                    </a:solidFill>
                    <a:latin typeface="+mn-ea"/>
                  </a:endParaRPr>
                </a:p>
              </p:txBody>
            </p:sp>
          </mc:Choice>
          <mc:Fallback xmlns="">
            <p:sp>
              <p:nvSpPr>
                <p:cNvPr id="117764" name="Rectangle 8"/>
                <p:cNvSpPr>
                  <a:spLocks noRot="1" noChangeAspect="1" noMove="1" noResize="1" noEditPoints="1" noAdjustHandles="1" noChangeArrowheads="1" noChangeShapeType="1" noTextEdit="1"/>
                </p:cNvSpPr>
                <p:nvPr/>
              </p:nvSpPr>
              <p:spPr bwMode="auto">
                <a:xfrm>
                  <a:off x="1027018" y="2651378"/>
                  <a:ext cx="1714500" cy="468312"/>
                </a:xfrm>
                <a:prstGeom prst="rect">
                  <a:avLst/>
                </a:prstGeom>
                <a:blipFill>
                  <a:blip r:embed="rId5"/>
                  <a:stretch>
                    <a:fillRect l="-11702" t="-20779" b="-4026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zh-CN" altLang="en-US">
                      <a:noFill/>
                    </a:rPr>
                    <a:t> </a:t>
                  </a:r>
                </a:p>
              </p:txBody>
            </p:sp>
          </mc:Fallback>
        </mc:AlternateContent>
        <p:sp>
          <p:nvSpPr>
            <p:cNvPr id="117765" name="Rectangle 9"/>
            <p:cNvSpPr>
              <a:spLocks noChangeArrowheads="1"/>
            </p:cNvSpPr>
            <p:nvPr/>
          </p:nvSpPr>
          <p:spPr bwMode="auto">
            <a:xfrm>
              <a:off x="1027017" y="792608"/>
              <a:ext cx="1363633" cy="615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700" tIns="12700" rIns="12700" bIns="12700"/>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zh-CN" altLang="en-US" sz="2800" dirty="0">
                  <a:solidFill>
                    <a:srgbClr val="0000FF"/>
                  </a:solidFill>
                  <a:latin typeface="+mn-lt"/>
                  <a:ea typeface="+mn-ea"/>
                </a:rPr>
                <a:t>衍射屏</a:t>
              </a:r>
            </a:p>
          </p:txBody>
        </p:sp>
        <p:sp>
          <p:nvSpPr>
            <p:cNvPr id="117766" name="Rectangle 10"/>
            <p:cNvSpPr>
              <a:spLocks noChangeArrowheads="1"/>
            </p:cNvSpPr>
            <p:nvPr/>
          </p:nvSpPr>
          <p:spPr bwMode="auto">
            <a:xfrm>
              <a:off x="5763640" y="1465707"/>
              <a:ext cx="2173859"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zh-CN" altLang="en-US" sz="2800" dirty="0">
                  <a:solidFill>
                    <a:srgbClr val="0000FF"/>
                  </a:solidFill>
                  <a:latin typeface="+mn-lt"/>
                  <a:ea typeface="+mn-ea"/>
                </a:rPr>
                <a:t>中央亮斑</a:t>
              </a:r>
            </a:p>
            <a:p>
              <a:pPr algn="just">
                <a:spcBef>
                  <a:spcPct val="0"/>
                </a:spcBef>
                <a:buFontTx/>
                <a:buNone/>
              </a:pPr>
              <a:r>
                <a:rPr lang="en-US" altLang="zh-CN" sz="2800" dirty="0">
                  <a:solidFill>
                    <a:srgbClr val="0000FF"/>
                  </a:solidFill>
                  <a:latin typeface="+mn-lt"/>
                  <a:ea typeface="+mn-ea"/>
                </a:rPr>
                <a:t>(</a:t>
              </a:r>
              <a:r>
                <a:rPr lang="zh-CN" altLang="en-US" sz="2800" dirty="0">
                  <a:solidFill>
                    <a:srgbClr val="0000FF"/>
                  </a:solidFill>
                  <a:latin typeface="+mn-lt"/>
                  <a:ea typeface="+mn-ea"/>
                </a:rPr>
                <a:t>爱里斑</a:t>
              </a:r>
              <a:r>
                <a:rPr lang="en-US" altLang="zh-CN" sz="2800" dirty="0">
                  <a:solidFill>
                    <a:srgbClr val="0000FF"/>
                  </a:solidFill>
                  <a:latin typeface="+mn-lt"/>
                  <a:ea typeface="+mn-ea"/>
                </a:rPr>
                <a:t>)</a:t>
              </a:r>
            </a:p>
          </p:txBody>
        </p:sp>
        <p:sp>
          <p:nvSpPr>
            <p:cNvPr id="117767" name="Line 11"/>
            <p:cNvSpPr>
              <a:spLocks noChangeShapeType="1"/>
            </p:cNvSpPr>
            <p:nvPr/>
          </p:nvSpPr>
          <p:spPr bwMode="auto">
            <a:xfrm>
              <a:off x="2627249" y="2775395"/>
              <a:ext cx="0" cy="139700"/>
            </a:xfrm>
            <a:prstGeom prst="line">
              <a:avLst/>
            </a:prstGeom>
            <a:noFill/>
            <a:ln w="28575">
              <a:solidFill>
                <a:schemeClr val="accent2"/>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17768" name="Line 12"/>
            <p:cNvSpPr>
              <a:spLocks noChangeShapeType="1"/>
            </p:cNvSpPr>
            <p:nvPr/>
          </p:nvSpPr>
          <p:spPr bwMode="auto">
            <a:xfrm>
              <a:off x="4957699" y="2654745"/>
              <a:ext cx="0" cy="330200"/>
            </a:xfrm>
            <a:prstGeom prst="line">
              <a:avLst/>
            </a:prstGeom>
            <a:noFill/>
            <a:ln w="28575">
              <a:solidFill>
                <a:schemeClr val="accent2"/>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17769" name="Line 13"/>
            <p:cNvSpPr>
              <a:spLocks noChangeShapeType="1"/>
            </p:cNvSpPr>
            <p:nvPr/>
          </p:nvSpPr>
          <p:spPr bwMode="auto">
            <a:xfrm>
              <a:off x="3968688" y="2837307"/>
              <a:ext cx="974725"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17770" name="AutoShape 14"/>
            <p:cNvSpPr>
              <a:spLocks noChangeArrowheads="1"/>
            </p:cNvSpPr>
            <p:nvPr/>
          </p:nvSpPr>
          <p:spPr bwMode="auto">
            <a:xfrm rot="16226291">
              <a:off x="968312" y="1703833"/>
              <a:ext cx="1447800" cy="536575"/>
            </a:xfrm>
            <a:prstGeom prst="parallelogram">
              <a:avLst>
                <a:gd name="adj" fmla="val 67456"/>
              </a:avLst>
            </a:prstGeom>
            <a:solidFill>
              <a:srgbClr val="32858E">
                <a:alpha val="50195"/>
              </a:srgbClr>
            </a:solidFill>
            <a:ln w="9525">
              <a:solidFill>
                <a:schemeClr val="tx2"/>
              </a:solidFill>
              <a:miter lim="800000"/>
              <a:headEnd/>
              <a:tailEnd/>
            </a:ln>
          </p:spPr>
          <p:txBody>
            <a:bodyPr wrap="none" lIns="90000" tIns="46800" rIns="90000" bIns="46800"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17771" name="Oval 15"/>
            <p:cNvSpPr>
              <a:spLocks noChangeArrowheads="1"/>
            </p:cNvSpPr>
            <p:nvPr/>
          </p:nvSpPr>
          <p:spPr bwMode="auto">
            <a:xfrm>
              <a:off x="1576324" y="1884807"/>
              <a:ext cx="152400" cy="152400"/>
            </a:xfrm>
            <a:prstGeom prst="ellipse">
              <a:avLst/>
            </a:prstGeom>
            <a:solidFill>
              <a:schemeClr val="bg1"/>
            </a:solidFill>
            <a:ln w="9525">
              <a:solidFill>
                <a:schemeClr val="tx2"/>
              </a:solidFill>
              <a:round/>
              <a:headEnd/>
              <a:tailEnd/>
            </a:ln>
          </p:spPr>
          <p:txBody>
            <a:bodyPr wrap="none" lIns="90000" tIns="46800" rIns="90000" bIns="46800"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grpSp>
          <p:nvGrpSpPr>
            <p:cNvPr id="117776" name="Group 20"/>
            <p:cNvGrpSpPr>
              <a:grpSpLocks/>
            </p:cNvGrpSpPr>
            <p:nvPr/>
          </p:nvGrpSpPr>
          <p:grpSpPr bwMode="auto">
            <a:xfrm>
              <a:off x="1017524" y="1678432"/>
              <a:ext cx="635000" cy="0"/>
              <a:chOff x="0" y="113"/>
              <a:chExt cx="20000" cy="19774"/>
            </a:xfrm>
          </p:grpSpPr>
          <p:sp>
            <p:nvSpPr>
              <p:cNvPr id="117799" name="Line 21"/>
              <p:cNvSpPr>
                <a:spLocks noChangeShapeType="1"/>
              </p:cNvSpPr>
              <p:nvPr/>
            </p:nvSpPr>
            <p:spPr bwMode="auto">
              <a:xfrm>
                <a:off x="0" y="10003"/>
                <a:ext cx="20000" cy="27"/>
              </a:xfrm>
              <a:prstGeom prst="line">
                <a:avLst/>
              </a:prstGeom>
              <a:noFill/>
              <a:ln w="28575">
                <a:solidFill>
                  <a:srgbClr val="FF3300"/>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17800" name="Line 22"/>
              <p:cNvSpPr>
                <a:spLocks noChangeShapeType="1"/>
              </p:cNvSpPr>
              <p:nvPr/>
            </p:nvSpPr>
            <p:spPr bwMode="auto">
              <a:xfrm>
                <a:off x="0" y="19864"/>
                <a:ext cx="20000" cy="23"/>
              </a:xfrm>
              <a:prstGeom prst="line">
                <a:avLst/>
              </a:prstGeom>
              <a:noFill/>
              <a:ln w="28575">
                <a:solidFill>
                  <a:srgbClr val="FF3300"/>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17801" name="Line 23"/>
              <p:cNvSpPr>
                <a:spLocks noChangeShapeType="1"/>
              </p:cNvSpPr>
              <p:nvPr/>
            </p:nvSpPr>
            <p:spPr bwMode="auto">
              <a:xfrm>
                <a:off x="0" y="113"/>
                <a:ext cx="20000" cy="29"/>
              </a:xfrm>
              <a:prstGeom prst="line">
                <a:avLst/>
              </a:prstGeom>
              <a:noFill/>
              <a:ln w="28575">
                <a:solidFill>
                  <a:srgbClr val="FF3300"/>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p:sp>
          <p:nvSpPr>
            <p:cNvPr id="117778" name="Line 25"/>
            <p:cNvSpPr>
              <a:spLocks noChangeShapeType="1"/>
            </p:cNvSpPr>
            <p:nvPr/>
          </p:nvSpPr>
          <p:spPr bwMode="auto">
            <a:xfrm>
              <a:off x="2633599" y="2838895"/>
              <a:ext cx="1054100" cy="0"/>
            </a:xfrm>
            <a:prstGeom prst="line">
              <a:avLst/>
            </a:prstGeom>
            <a:noFill/>
            <a:ln w="28575">
              <a:solidFill>
                <a:schemeClr val="accent2"/>
              </a:solidFill>
              <a:round/>
              <a:headEnd type="triangle" w="med" len="med"/>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p:nvGrpSpPr>
            <p:cNvPr id="42" name="Group 29"/>
            <p:cNvGrpSpPr>
              <a:grpSpLocks/>
            </p:cNvGrpSpPr>
            <p:nvPr/>
          </p:nvGrpSpPr>
          <p:grpSpPr bwMode="auto">
            <a:xfrm>
              <a:off x="2506029" y="1096613"/>
              <a:ext cx="215900" cy="1801813"/>
              <a:chOff x="2012" y="1054"/>
              <a:chExt cx="136" cy="1135"/>
            </a:xfrm>
          </p:grpSpPr>
          <p:sp>
            <p:nvSpPr>
              <p:cNvPr id="44" name="Freeform 31"/>
              <p:cNvSpPr>
                <a:spLocks/>
              </p:cNvSpPr>
              <p:nvPr/>
            </p:nvSpPr>
            <p:spPr bwMode="auto">
              <a:xfrm>
                <a:off x="2062" y="1054"/>
                <a:ext cx="86" cy="1135"/>
              </a:xfrm>
              <a:custGeom>
                <a:avLst/>
                <a:gdLst>
                  <a:gd name="T0" fmla="*/ 617 w 53"/>
                  <a:gd name="T1" fmla="*/ 33 h 1271"/>
                  <a:gd name="T2" fmla="*/ 4139 w 53"/>
                  <a:gd name="T3" fmla="*/ 230 h 1271"/>
                  <a:gd name="T4" fmla="*/ 617 w 53"/>
                  <a:gd name="T5" fmla="*/ 426 h 1271"/>
                  <a:gd name="T6" fmla="*/ 617 w 53"/>
                  <a:gd name="T7" fmla="*/ 33 h 1271"/>
                  <a:gd name="T8" fmla="*/ 0 60000 65536"/>
                  <a:gd name="T9" fmla="*/ 0 60000 65536"/>
                  <a:gd name="T10" fmla="*/ 0 60000 65536"/>
                  <a:gd name="T11" fmla="*/ 0 60000 65536"/>
                  <a:gd name="T12" fmla="*/ 0 w 53"/>
                  <a:gd name="T13" fmla="*/ 0 h 1271"/>
                  <a:gd name="T14" fmla="*/ 53 w 53"/>
                  <a:gd name="T15" fmla="*/ 1271 h 1271"/>
                </a:gdLst>
                <a:ahLst/>
                <a:cxnLst>
                  <a:cxn ang="T8">
                    <a:pos x="T0" y="T1"/>
                  </a:cxn>
                  <a:cxn ang="T9">
                    <a:pos x="T2" y="T3"/>
                  </a:cxn>
                  <a:cxn ang="T10">
                    <a:pos x="T4" y="T5"/>
                  </a:cxn>
                  <a:cxn ang="T11">
                    <a:pos x="T6" y="T7"/>
                  </a:cxn>
                </a:cxnLst>
                <a:rect l="T12" t="T13" r="T14" b="T15"/>
                <a:pathLst>
                  <a:path w="53" h="1271">
                    <a:moveTo>
                      <a:pt x="8" y="91"/>
                    </a:moveTo>
                    <a:cubicBezTo>
                      <a:pt x="16" y="0"/>
                      <a:pt x="53" y="454"/>
                      <a:pt x="53" y="635"/>
                    </a:cubicBezTo>
                    <a:cubicBezTo>
                      <a:pt x="53" y="816"/>
                      <a:pt x="16" y="1271"/>
                      <a:pt x="8" y="1180"/>
                    </a:cubicBezTo>
                    <a:cubicBezTo>
                      <a:pt x="0" y="1089"/>
                      <a:pt x="0" y="182"/>
                      <a:pt x="8" y="91"/>
                    </a:cubicBezTo>
                    <a:close/>
                  </a:path>
                </a:pathLst>
              </a:custGeom>
              <a:solidFill>
                <a:srgbClr val="32858E"/>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lIns="90000" tIns="46800" rIns="90000" bIns="46800">
                <a:spAutoFit/>
              </a:bodyPr>
              <a:lstStyle/>
              <a:p>
                <a:endParaRPr lang="zh-CN" altLang="en-US"/>
              </a:p>
            </p:txBody>
          </p:sp>
          <p:sp>
            <p:nvSpPr>
              <p:cNvPr id="43" name="Freeform 30"/>
              <p:cNvSpPr>
                <a:spLocks/>
              </p:cNvSpPr>
              <p:nvPr/>
            </p:nvSpPr>
            <p:spPr bwMode="auto">
              <a:xfrm flipH="1">
                <a:off x="2012" y="1054"/>
                <a:ext cx="86" cy="1135"/>
              </a:xfrm>
              <a:custGeom>
                <a:avLst/>
                <a:gdLst>
                  <a:gd name="T0" fmla="*/ 617 w 53"/>
                  <a:gd name="T1" fmla="*/ 33 h 1271"/>
                  <a:gd name="T2" fmla="*/ 4139 w 53"/>
                  <a:gd name="T3" fmla="*/ 230 h 1271"/>
                  <a:gd name="T4" fmla="*/ 617 w 53"/>
                  <a:gd name="T5" fmla="*/ 426 h 1271"/>
                  <a:gd name="T6" fmla="*/ 617 w 53"/>
                  <a:gd name="T7" fmla="*/ 33 h 1271"/>
                  <a:gd name="T8" fmla="*/ 0 60000 65536"/>
                  <a:gd name="T9" fmla="*/ 0 60000 65536"/>
                  <a:gd name="T10" fmla="*/ 0 60000 65536"/>
                  <a:gd name="T11" fmla="*/ 0 60000 65536"/>
                  <a:gd name="T12" fmla="*/ 0 w 53"/>
                  <a:gd name="T13" fmla="*/ 0 h 1271"/>
                  <a:gd name="T14" fmla="*/ 53 w 53"/>
                  <a:gd name="T15" fmla="*/ 1271 h 1271"/>
                </a:gdLst>
                <a:ahLst/>
                <a:cxnLst>
                  <a:cxn ang="T8">
                    <a:pos x="T0" y="T1"/>
                  </a:cxn>
                  <a:cxn ang="T9">
                    <a:pos x="T2" y="T3"/>
                  </a:cxn>
                  <a:cxn ang="T10">
                    <a:pos x="T4" y="T5"/>
                  </a:cxn>
                  <a:cxn ang="T11">
                    <a:pos x="T6" y="T7"/>
                  </a:cxn>
                </a:cxnLst>
                <a:rect l="T12" t="T13" r="T14" b="T15"/>
                <a:pathLst>
                  <a:path w="53" h="1271">
                    <a:moveTo>
                      <a:pt x="8" y="91"/>
                    </a:moveTo>
                    <a:cubicBezTo>
                      <a:pt x="16" y="0"/>
                      <a:pt x="53" y="454"/>
                      <a:pt x="53" y="635"/>
                    </a:cubicBezTo>
                    <a:cubicBezTo>
                      <a:pt x="53" y="816"/>
                      <a:pt x="16" y="1271"/>
                      <a:pt x="8" y="1180"/>
                    </a:cubicBezTo>
                    <a:cubicBezTo>
                      <a:pt x="0" y="1089"/>
                      <a:pt x="0" y="182"/>
                      <a:pt x="8" y="91"/>
                    </a:cubicBezTo>
                    <a:close/>
                  </a:path>
                </a:pathLst>
              </a:custGeom>
              <a:solidFill>
                <a:srgbClr val="32858E"/>
              </a:soli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lIns="90000" tIns="46800" rIns="90000" bIns="46800">
                <a:spAutoFit/>
              </a:bodyPr>
              <a:lstStyle/>
              <a:p>
                <a:endParaRPr lang="zh-CN" altLang="en-US"/>
              </a:p>
            </p:txBody>
          </p:sp>
        </p:grpSp>
        <p:sp>
          <p:nvSpPr>
            <p:cNvPr id="117782" name="Line 32"/>
            <p:cNvSpPr>
              <a:spLocks noChangeShapeType="1"/>
            </p:cNvSpPr>
            <p:nvPr/>
          </p:nvSpPr>
          <p:spPr bwMode="auto">
            <a:xfrm>
              <a:off x="1998599" y="1941957"/>
              <a:ext cx="584200" cy="0"/>
            </a:xfrm>
            <a:prstGeom prst="line">
              <a:avLst/>
            </a:prstGeom>
            <a:noFill/>
            <a:ln w="28575">
              <a:solidFill>
                <a:srgbClr val="FF3300"/>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17775" name="Line 19"/>
            <p:cNvSpPr>
              <a:spLocks noChangeShapeType="1"/>
            </p:cNvSpPr>
            <p:nvPr/>
          </p:nvSpPr>
          <p:spPr bwMode="auto">
            <a:xfrm flipV="1">
              <a:off x="2547875" y="1913383"/>
              <a:ext cx="2409825" cy="28575"/>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pPr algn="just"/>
              <a:endParaRPr lang="zh-CN" altLang="en-US" sz="2800">
                <a:solidFill>
                  <a:srgbClr val="0000FF"/>
                </a:solidFill>
                <a:latin typeface="+mn-lt"/>
                <a:ea typeface="+mn-ea"/>
              </a:endParaRPr>
            </a:p>
          </p:txBody>
        </p:sp>
        <p:sp>
          <p:nvSpPr>
            <p:cNvPr id="117774" name="Line 18"/>
            <p:cNvSpPr>
              <a:spLocks noChangeShapeType="1"/>
            </p:cNvSpPr>
            <p:nvPr/>
          </p:nvSpPr>
          <p:spPr bwMode="auto">
            <a:xfrm flipV="1">
              <a:off x="2543877" y="1558576"/>
              <a:ext cx="2344738" cy="3810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lIns="90000" tIns="46800" rIns="90000" bIns="46800"/>
            <a:lstStyle/>
            <a:p>
              <a:pPr algn="just"/>
              <a:endParaRPr lang="zh-CN" altLang="en-US" sz="280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45" name="矩形 44"/>
                <p:cNvSpPr/>
                <p:nvPr/>
              </p:nvSpPr>
              <p:spPr>
                <a:xfrm>
                  <a:off x="3838026" y="1540975"/>
                  <a:ext cx="5029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mn-ea"/>
                          </a:rPr>
                          <m:t>𝜃</m:t>
                        </m:r>
                      </m:oMath>
                    </m:oMathPara>
                  </a14:m>
                  <a:endParaRPr lang="zh-CN" altLang="en-US" sz="2800" dirty="0">
                    <a:solidFill>
                      <a:srgbClr val="0000FF"/>
                    </a:solidFill>
                    <a:latin typeface="+mn-ea"/>
                    <a:ea typeface="+mn-ea"/>
                  </a:endParaRPr>
                </a:p>
              </p:txBody>
            </p:sp>
          </mc:Choice>
          <mc:Fallback xmlns="">
            <p:sp>
              <p:nvSpPr>
                <p:cNvPr id="45" name="矩形 44"/>
                <p:cNvSpPr>
                  <a:spLocks noRot="1" noChangeAspect="1" noMove="1" noResize="1" noEditPoints="1" noAdjustHandles="1" noChangeArrowheads="1" noChangeShapeType="1" noTextEdit="1"/>
                </p:cNvSpPr>
                <p:nvPr/>
              </p:nvSpPr>
              <p:spPr>
                <a:xfrm>
                  <a:off x="3838026" y="1540975"/>
                  <a:ext cx="502958"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985677" y="1229579"/>
                  <a:ext cx="455422"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latin typeface="+mn-ea"/>
                    <a:ea typeface="+mn-ea"/>
                  </a:endParaRPr>
                </a:p>
              </p:txBody>
            </p:sp>
          </mc:Choice>
          <mc:Fallback xmlns="">
            <p:sp>
              <p:nvSpPr>
                <p:cNvPr id="47" name="矩形 46"/>
                <p:cNvSpPr>
                  <a:spLocks noRot="1" noChangeAspect="1" noMove="1" noResize="1" noEditPoints="1" noAdjustHandles="1" noChangeArrowheads="1" noChangeShapeType="1" noTextEdit="1"/>
                </p:cNvSpPr>
                <p:nvPr/>
              </p:nvSpPr>
              <p:spPr>
                <a:xfrm>
                  <a:off x="985677" y="1229579"/>
                  <a:ext cx="455422"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3588951" y="2565031"/>
                  <a:ext cx="49814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𝑓</m:t>
                        </m:r>
                      </m:oMath>
                    </m:oMathPara>
                  </a14:m>
                  <a:endParaRPr lang="zh-CN" altLang="en-US" sz="2800" dirty="0">
                    <a:solidFill>
                      <a:srgbClr val="0000FF"/>
                    </a:solidFill>
                    <a:latin typeface="+mn-ea"/>
                    <a:ea typeface="+mn-ea"/>
                  </a:endParaRPr>
                </a:p>
              </p:txBody>
            </p:sp>
          </mc:Choice>
          <mc:Fallback xmlns="">
            <p:sp>
              <p:nvSpPr>
                <p:cNvPr id="48" name="矩形 47"/>
                <p:cNvSpPr>
                  <a:spLocks noRot="1" noChangeAspect="1" noMove="1" noResize="1" noEditPoints="1" noAdjustHandles="1" noChangeArrowheads="1" noChangeShapeType="1" noTextEdit="1"/>
                </p:cNvSpPr>
                <p:nvPr/>
              </p:nvSpPr>
              <p:spPr>
                <a:xfrm>
                  <a:off x="3588951" y="2565031"/>
                  <a:ext cx="498149" cy="523220"/>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6472548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ext Box 11"/>
          <p:cNvSpPr txBox="1">
            <a:spLocks noChangeArrowheads="1"/>
          </p:cNvSpPr>
          <p:nvPr/>
        </p:nvSpPr>
        <p:spPr bwMode="auto">
          <a:xfrm>
            <a:off x="1627505" y="2889187"/>
            <a:ext cx="6858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50000"/>
              </a:spcBef>
              <a:buFontTx/>
              <a:buNone/>
            </a:pPr>
            <a:endParaRPr lang="zh-CN" altLang="zh-CN" sz="280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3" name="Rectangle 42"/>
              <p:cNvSpPr>
                <a:spLocks noChangeArrowheads="1"/>
              </p:cNvSpPr>
              <p:nvPr/>
            </p:nvSpPr>
            <p:spPr bwMode="auto">
              <a:xfrm>
                <a:off x="777590" y="2378267"/>
                <a:ext cx="2225707" cy="544511"/>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lIns="12700" tIns="12700" rIns="12700" bIns="12700"/>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None/>
                </a:pPr>
                <a:r>
                  <a:rPr kumimoji="1" lang="zh-CN" altLang="en-US" sz="2800" dirty="0">
                    <a:solidFill>
                      <a:srgbClr val="0000FF"/>
                    </a:solidFill>
                    <a:latin typeface="+mn-lt"/>
                    <a:ea typeface="+mn-ea"/>
                  </a:rPr>
                  <a:t>圆孔半径为</a:t>
                </a:r>
                <a14:m>
                  <m:oMath xmlns:m="http://schemas.openxmlformats.org/officeDocument/2006/math">
                    <m:r>
                      <a:rPr lang="en-US" altLang="zh-CN" sz="2800" b="0" i="1" smtClean="0">
                        <a:solidFill>
                          <a:srgbClr val="0000FF"/>
                        </a:solidFill>
                        <a:latin typeface="Cambria Math" panose="02040503050406030204" pitchFamily="18" charset="0"/>
                      </a:rPr>
                      <m:t>𝑎</m:t>
                    </m:r>
                  </m:oMath>
                </a14:m>
                <a:endParaRPr lang="zh-CN" altLang="en-US" sz="2800" i="1" dirty="0">
                  <a:solidFill>
                    <a:srgbClr val="0000FF"/>
                  </a:solidFill>
                  <a:latin typeface="+mn-ea"/>
                </a:endParaRPr>
              </a:p>
            </p:txBody>
          </p:sp>
        </mc:Choice>
        <mc:Fallback xmlns="">
          <p:sp>
            <p:nvSpPr>
              <p:cNvPr id="3" name="Rectangle 42"/>
              <p:cNvSpPr>
                <a:spLocks noRot="1" noChangeAspect="1" noMove="1" noResize="1" noEditPoints="1" noAdjustHandles="1" noChangeArrowheads="1" noChangeShapeType="1" noTextEdit="1"/>
              </p:cNvSpPr>
              <p:nvPr/>
            </p:nvSpPr>
            <p:spPr bwMode="auto">
              <a:xfrm>
                <a:off x="777590" y="2378267"/>
                <a:ext cx="2225707" cy="544511"/>
              </a:xfrm>
              <a:prstGeom prst="rect">
                <a:avLst/>
              </a:prstGeom>
              <a:blipFill>
                <a:blip r:embed="rId3"/>
                <a:stretch>
                  <a:fillRect l="-9315" t="-17978" b="-2134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zh-CN" altLang="en-US">
                    <a:noFill/>
                  </a:rPr>
                  <a:t> </a:t>
                </a:r>
              </a:p>
            </p:txBody>
          </p:sp>
        </mc:Fallback>
      </mc:AlternateContent>
      <p:sp>
        <p:nvSpPr>
          <p:cNvPr id="5" name="Oval 44"/>
          <p:cNvSpPr>
            <a:spLocks noChangeArrowheads="1"/>
          </p:cNvSpPr>
          <p:nvPr/>
        </p:nvSpPr>
        <p:spPr bwMode="auto">
          <a:xfrm>
            <a:off x="2732215" y="1127190"/>
            <a:ext cx="482600" cy="1130300"/>
          </a:xfrm>
          <a:prstGeom prst="ellipse">
            <a:avLst/>
          </a:prstGeom>
          <a:noFill/>
          <a:ln w="25400">
            <a:solidFill>
              <a:srgbClr val="80008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6" name="Line 45"/>
          <p:cNvSpPr>
            <a:spLocks noChangeShapeType="1"/>
          </p:cNvSpPr>
          <p:nvPr/>
        </p:nvSpPr>
        <p:spPr bwMode="auto">
          <a:xfrm>
            <a:off x="2389315" y="1698690"/>
            <a:ext cx="584200" cy="0"/>
          </a:xfrm>
          <a:prstGeom prst="line">
            <a:avLst/>
          </a:prstGeom>
          <a:noFill/>
          <a:ln w="1905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p:nvGrpSpPr>
          <p:cNvPr id="2" name="Group 46"/>
          <p:cNvGrpSpPr>
            <a:grpSpLocks/>
          </p:cNvGrpSpPr>
          <p:nvPr/>
        </p:nvGrpSpPr>
        <p:grpSpPr bwMode="auto">
          <a:xfrm>
            <a:off x="3697415" y="989077"/>
            <a:ext cx="882650" cy="1454150"/>
            <a:chOff x="2032" y="1509"/>
            <a:chExt cx="556" cy="916"/>
          </a:xfrm>
        </p:grpSpPr>
        <p:sp>
          <p:nvSpPr>
            <p:cNvPr id="119867" name="Line 47"/>
            <p:cNvSpPr>
              <a:spLocks noChangeShapeType="1"/>
            </p:cNvSpPr>
            <p:nvPr/>
          </p:nvSpPr>
          <p:spPr bwMode="auto">
            <a:xfrm>
              <a:off x="2032" y="1509"/>
              <a:ext cx="0" cy="765"/>
            </a:xfrm>
            <a:prstGeom prst="line">
              <a:avLst/>
            </a:prstGeom>
            <a:noFill/>
            <a:ln w="25400">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19868" name="Line 48"/>
            <p:cNvSpPr>
              <a:spLocks noChangeShapeType="1"/>
            </p:cNvSpPr>
            <p:nvPr/>
          </p:nvSpPr>
          <p:spPr bwMode="auto">
            <a:xfrm>
              <a:off x="2584" y="1680"/>
              <a:ext cx="0" cy="735"/>
            </a:xfrm>
            <a:prstGeom prst="line">
              <a:avLst/>
            </a:prstGeom>
            <a:noFill/>
            <a:ln w="25400">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19869" name="Line 49"/>
            <p:cNvSpPr>
              <a:spLocks noChangeShapeType="1"/>
            </p:cNvSpPr>
            <p:nvPr/>
          </p:nvSpPr>
          <p:spPr bwMode="auto">
            <a:xfrm>
              <a:off x="2032" y="1516"/>
              <a:ext cx="556" cy="165"/>
            </a:xfrm>
            <a:prstGeom prst="line">
              <a:avLst/>
            </a:prstGeom>
            <a:noFill/>
            <a:ln w="25400">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19870" name="Line 50"/>
            <p:cNvSpPr>
              <a:spLocks noChangeShapeType="1"/>
            </p:cNvSpPr>
            <p:nvPr/>
          </p:nvSpPr>
          <p:spPr bwMode="auto">
            <a:xfrm>
              <a:off x="2032" y="2260"/>
              <a:ext cx="556" cy="165"/>
            </a:xfrm>
            <a:prstGeom prst="line">
              <a:avLst/>
            </a:prstGeom>
            <a:noFill/>
            <a:ln w="25400">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p:sp>
        <p:nvSpPr>
          <p:cNvPr id="12" name="Line 51"/>
          <p:cNvSpPr>
            <a:spLocks noChangeShapeType="1"/>
          </p:cNvSpPr>
          <p:nvPr/>
        </p:nvSpPr>
        <p:spPr bwMode="auto">
          <a:xfrm>
            <a:off x="3214815" y="1698690"/>
            <a:ext cx="914400" cy="0"/>
          </a:xfrm>
          <a:prstGeom prst="line">
            <a:avLst/>
          </a:prstGeom>
          <a:noFill/>
          <a:ln w="1905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p:nvGrpSpPr>
          <p:cNvPr id="7" name="Group 52"/>
          <p:cNvGrpSpPr>
            <a:grpSpLocks/>
          </p:cNvGrpSpPr>
          <p:nvPr/>
        </p:nvGrpSpPr>
        <p:grpSpPr bwMode="auto">
          <a:xfrm>
            <a:off x="3849815" y="1368490"/>
            <a:ext cx="508000" cy="673100"/>
            <a:chOff x="2128" y="1748"/>
            <a:chExt cx="320" cy="424"/>
          </a:xfrm>
        </p:grpSpPr>
        <p:sp>
          <p:nvSpPr>
            <p:cNvPr id="119865" name="Oval 53"/>
            <p:cNvSpPr>
              <a:spLocks noChangeArrowheads="1"/>
            </p:cNvSpPr>
            <p:nvPr/>
          </p:nvSpPr>
          <p:spPr bwMode="auto">
            <a:xfrm>
              <a:off x="2184" y="1804"/>
              <a:ext cx="208" cy="312"/>
            </a:xfrm>
            <a:prstGeom prst="ellipse">
              <a:avLst/>
            </a:prstGeom>
            <a:solidFill>
              <a:srgbClr val="00FFFF"/>
            </a:solidFill>
            <a:ln w="19050">
              <a:solidFill>
                <a:srgbClr val="0000FF"/>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19866" name="Oval 54"/>
            <p:cNvSpPr>
              <a:spLocks noChangeArrowheads="1"/>
            </p:cNvSpPr>
            <p:nvPr/>
          </p:nvSpPr>
          <p:spPr bwMode="auto">
            <a:xfrm>
              <a:off x="2128" y="1748"/>
              <a:ext cx="320" cy="424"/>
            </a:xfrm>
            <a:prstGeom prst="ellipse">
              <a:avLst/>
            </a:pr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grpSp>
      <p:grpSp>
        <p:nvGrpSpPr>
          <p:cNvPr id="8" name="Group 55"/>
          <p:cNvGrpSpPr>
            <a:grpSpLocks/>
          </p:cNvGrpSpPr>
          <p:nvPr/>
        </p:nvGrpSpPr>
        <p:grpSpPr bwMode="auto">
          <a:xfrm>
            <a:off x="1360615" y="1438340"/>
            <a:ext cx="635000" cy="508000"/>
            <a:chOff x="0" y="113"/>
            <a:chExt cx="20000" cy="19774"/>
          </a:xfrm>
        </p:grpSpPr>
        <p:sp>
          <p:nvSpPr>
            <p:cNvPr id="119862" name="Line 56"/>
            <p:cNvSpPr>
              <a:spLocks noChangeShapeType="1"/>
            </p:cNvSpPr>
            <p:nvPr/>
          </p:nvSpPr>
          <p:spPr bwMode="auto">
            <a:xfrm>
              <a:off x="0" y="10003"/>
              <a:ext cx="20000" cy="27"/>
            </a:xfrm>
            <a:prstGeom prst="line">
              <a:avLst/>
            </a:prstGeom>
            <a:noFill/>
            <a:ln w="1905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19863" name="Line 57"/>
            <p:cNvSpPr>
              <a:spLocks noChangeShapeType="1"/>
            </p:cNvSpPr>
            <p:nvPr/>
          </p:nvSpPr>
          <p:spPr bwMode="auto">
            <a:xfrm>
              <a:off x="0" y="19864"/>
              <a:ext cx="20000" cy="23"/>
            </a:xfrm>
            <a:prstGeom prst="line">
              <a:avLst/>
            </a:prstGeom>
            <a:noFill/>
            <a:ln w="1905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19864" name="Line 58"/>
            <p:cNvSpPr>
              <a:spLocks noChangeShapeType="1"/>
            </p:cNvSpPr>
            <p:nvPr/>
          </p:nvSpPr>
          <p:spPr bwMode="auto">
            <a:xfrm>
              <a:off x="0" y="113"/>
              <a:ext cx="20000" cy="29"/>
            </a:xfrm>
            <a:prstGeom prst="line">
              <a:avLst/>
            </a:prstGeom>
            <a:noFill/>
            <a:ln w="1905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p:grpSp>
        <p:nvGrpSpPr>
          <p:cNvPr id="9" name="Group 59"/>
          <p:cNvGrpSpPr>
            <a:grpSpLocks/>
          </p:cNvGrpSpPr>
          <p:nvPr/>
        </p:nvGrpSpPr>
        <p:grpSpPr bwMode="auto">
          <a:xfrm>
            <a:off x="1792415" y="1165291"/>
            <a:ext cx="596900" cy="1089025"/>
            <a:chOff x="832" y="1620"/>
            <a:chExt cx="376" cy="686"/>
          </a:xfrm>
        </p:grpSpPr>
        <p:sp>
          <p:nvSpPr>
            <p:cNvPr id="119840" name="Line 60"/>
            <p:cNvSpPr>
              <a:spLocks noChangeShapeType="1"/>
            </p:cNvSpPr>
            <p:nvPr/>
          </p:nvSpPr>
          <p:spPr bwMode="auto">
            <a:xfrm>
              <a:off x="834" y="1622"/>
              <a:ext cx="0" cy="560"/>
            </a:xfrm>
            <a:prstGeom prst="line">
              <a:avLst/>
            </a:prstGeom>
            <a:noFill/>
            <a:ln w="25400">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19841" name="Line 61"/>
            <p:cNvSpPr>
              <a:spLocks noChangeShapeType="1"/>
            </p:cNvSpPr>
            <p:nvPr/>
          </p:nvSpPr>
          <p:spPr bwMode="auto">
            <a:xfrm>
              <a:off x="1208" y="1740"/>
              <a:ext cx="0" cy="566"/>
            </a:xfrm>
            <a:prstGeom prst="line">
              <a:avLst/>
            </a:prstGeom>
            <a:noFill/>
            <a:ln w="25400">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19842" name="Line 62"/>
            <p:cNvSpPr>
              <a:spLocks noChangeShapeType="1"/>
            </p:cNvSpPr>
            <p:nvPr/>
          </p:nvSpPr>
          <p:spPr bwMode="auto">
            <a:xfrm>
              <a:off x="834" y="1620"/>
              <a:ext cx="366" cy="120"/>
            </a:xfrm>
            <a:prstGeom prst="line">
              <a:avLst/>
            </a:prstGeom>
            <a:noFill/>
            <a:ln w="25400">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19843" name="Line 63"/>
            <p:cNvSpPr>
              <a:spLocks noChangeShapeType="1"/>
            </p:cNvSpPr>
            <p:nvPr/>
          </p:nvSpPr>
          <p:spPr bwMode="auto">
            <a:xfrm>
              <a:off x="840" y="2172"/>
              <a:ext cx="360" cy="120"/>
            </a:xfrm>
            <a:prstGeom prst="line">
              <a:avLst/>
            </a:prstGeom>
            <a:noFill/>
            <a:ln w="25400">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19844" name="Oval 64"/>
            <p:cNvSpPr>
              <a:spLocks noChangeArrowheads="1"/>
            </p:cNvSpPr>
            <p:nvPr/>
          </p:nvSpPr>
          <p:spPr bwMode="auto">
            <a:xfrm>
              <a:off x="976" y="1884"/>
              <a:ext cx="96" cy="128"/>
            </a:xfrm>
            <a:prstGeom prst="ellipse">
              <a:avLst/>
            </a:prstGeom>
            <a:noFill/>
            <a:ln w="19050">
              <a:solidFill>
                <a:srgbClr val="80008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grpSp>
          <p:nvGrpSpPr>
            <p:cNvPr id="119845" name="Group 65"/>
            <p:cNvGrpSpPr>
              <a:grpSpLocks/>
            </p:cNvGrpSpPr>
            <p:nvPr/>
          </p:nvGrpSpPr>
          <p:grpSpPr bwMode="auto">
            <a:xfrm>
              <a:off x="832" y="1652"/>
              <a:ext cx="344" cy="313"/>
              <a:chOff x="0" y="0"/>
              <a:chExt cx="19997" cy="20005"/>
            </a:xfrm>
          </p:grpSpPr>
          <p:sp>
            <p:nvSpPr>
              <p:cNvPr id="119857" name="Line 66"/>
              <p:cNvSpPr>
                <a:spLocks noChangeShapeType="1"/>
              </p:cNvSpPr>
              <p:nvPr/>
            </p:nvSpPr>
            <p:spPr bwMode="auto">
              <a:xfrm flipV="1">
                <a:off x="0" y="0"/>
                <a:ext cx="6523" cy="4635"/>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19858" name="Line 67"/>
              <p:cNvSpPr>
                <a:spLocks noChangeShapeType="1"/>
              </p:cNvSpPr>
              <p:nvPr/>
            </p:nvSpPr>
            <p:spPr bwMode="auto">
              <a:xfrm flipV="1">
                <a:off x="465" y="1020"/>
                <a:ext cx="9309" cy="7200"/>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19859" name="Line 68"/>
              <p:cNvSpPr>
                <a:spLocks noChangeShapeType="1"/>
              </p:cNvSpPr>
              <p:nvPr/>
            </p:nvSpPr>
            <p:spPr bwMode="auto">
              <a:xfrm flipV="1">
                <a:off x="931" y="3068"/>
                <a:ext cx="11630" cy="8737"/>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19860" name="Line 69"/>
              <p:cNvSpPr>
                <a:spLocks noChangeShapeType="1"/>
              </p:cNvSpPr>
              <p:nvPr/>
            </p:nvSpPr>
            <p:spPr bwMode="auto">
              <a:xfrm flipV="1">
                <a:off x="465" y="4605"/>
                <a:ext cx="15820" cy="11813"/>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19861" name="Line 70"/>
              <p:cNvSpPr>
                <a:spLocks noChangeShapeType="1"/>
              </p:cNvSpPr>
              <p:nvPr/>
            </p:nvSpPr>
            <p:spPr bwMode="auto">
              <a:xfrm flipV="1">
                <a:off x="931" y="5118"/>
                <a:ext cx="19066" cy="14887"/>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p:grpSp>
          <p:nvGrpSpPr>
            <p:cNvPr id="119846" name="Group 71"/>
            <p:cNvGrpSpPr>
              <a:grpSpLocks/>
            </p:cNvGrpSpPr>
            <p:nvPr/>
          </p:nvGrpSpPr>
          <p:grpSpPr bwMode="auto">
            <a:xfrm>
              <a:off x="856" y="1956"/>
              <a:ext cx="344" cy="317"/>
              <a:chOff x="-1" y="0"/>
              <a:chExt cx="20001" cy="20000"/>
            </a:xfrm>
          </p:grpSpPr>
          <p:sp>
            <p:nvSpPr>
              <p:cNvPr id="119852" name="Line 72"/>
              <p:cNvSpPr>
                <a:spLocks noChangeShapeType="1"/>
              </p:cNvSpPr>
              <p:nvPr/>
            </p:nvSpPr>
            <p:spPr bwMode="auto">
              <a:xfrm flipH="1">
                <a:off x="13472" y="15366"/>
                <a:ext cx="6528" cy="4634"/>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19853" name="Line 73"/>
              <p:cNvSpPr>
                <a:spLocks noChangeShapeType="1"/>
              </p:cNvSpPr>
              <p:nvPr/>
            </p:nvSpPr>
            <p:spPr bwMode="auto">
              <a:xfrm flipH="1">
                <a:off x="10224" y="11776"/>
                <a:ext cx="9315" cy="7204"/>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19854" name="Line 74"/>
              <p:cNvSpPr>
                <a:spLocks noChangeShapeType="1"/>
              </p:cNvSpPr>
              <p:nvPr/>
            </p:nvSpPr>
            <p:spPr bwMode="auto">
              <a:xfrm flipH="1">
                <a:off x="7429" y="8190"/>
                <a:ext cx="11639" cy="8735"/>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19855" name="Line 75"/>
              <p:cNvSpPr>
                <a:spLocks noChangeShapeType="1"/>
              </p:cNvSpPr>
              <p:nvPr/>
            </p:nvSpPr>
            <p:spPr bwMode="auto">
              <a:xfrm flipH="1">
                <a:off x="3718" y="3582"/>
                <a:ext cx="15821" cy="11804"/>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19856" name="Line 76"/>
              <p:cNvSpPr>
                <a:spLocks noChangeShapeType="1"/>
              </p:cNvSpPr>
              <p:nvPr/>
            </p:nvSpPr>
            <p:spPr bwMode="auto">
              <a:xfrm flipH="1">
                <a:off x="-1" y="0"/>
                <a:ext cx="19069" cy="14877"/>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p:sp>
          <p:nvSpPr>
            <p:cNvPr id="119847" name="Line 77"/>
            <p:cNvSpPr>
              <a:spLocks noChangeShapeType="1"/>
            </p:cNvSpPr>
            <p:nvPr/>
          </p:nvSpPr>
          <p:spPr bwMode="auto">
            <a:xfrm flipV="1">
              <a:off x="1056" y="1772"/>
              <a:ext cx="144" cy="113"/>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19848" name="Line 78"/>
            <p:cNvSpPr>
              <a:spLocks noChangeShapeType="1"/>
            </p:cNvSpPr>
            <p:nvPr/>
          </p:nvSpPr>
          <p:spPr bwMode="auto">
            <a:xfrm flipV="1">
              <a:off x="848" y="1940"/>
              <a:ext cx="120" cy="81"/>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19849" name="Line 79"/>
            <p:cNvSpPr>
              <a:spLocks noChangeShapeType="1"/>
            </p:cNvSpPr>
            <p:nvPr/>
          </p:nvSpPr>
          <p:spPr bwMode="auto">
            <a:xfrm flipV="1">
              <a:off x="848" y="1988"/>
              <a:ext cx="144" cy="96"/>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19850" name="Line 80"/>
            <p:cNvSpPr>
              <a:spLocks noChangeShapeType="1"/>
            </p:cNvSpPr>
            <p:nvPr/>
          </p:nvSpPr>
          <p:spPr bwMode="auto">
            <a:xfrm flipV="1">
              <a:off x="1072" y="1828"/>
              <a:ext cx="128" cy="105"/>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19851" name="Line 81"/>
            <p:cNvSpPr>
              <a:spLocks noChangeShapeType="1"/>
            </p:cNvSpPr>
            <p:nvPr/>
          </p:nvSpPr>
          <p:spPr bwMode="auto">
            <a:xfrm flipV="1">
              <a:off x="840" y="1892"/>
              <a:ext cx="360" cy="256"/>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p:sp>
        <p:nvSpPr>
          <p:cNvPr id="44" name="Rectangle 83"/>
          <p:cNvSpPr>
            <a:spLocks noChangeArrowheads="1"/>
          </p:cNvSpPr>
          <p:nvPr/>
        </p:nvSpPr>
        <p:spPr bwMode="auto">
          <a:xfrm>
            <a:off x="1503236" y="597430"/>
            <a:ext cx="1333500" cy="52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700" tIns="12700" rIns="12700" bIns="12700"/>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kumimoji="1" lang="zh-CN" altLang="en-US" sz="2800" dirty="0">
                <a:solidFill>
                  <a:srgbClr val="0000FF"/>
                </a:solidFill>
                <a:latin typeface="+mn-lt"/>
                <a:ea typeface="+mn-ea"/>
              </a:rPr>
              <a:t>衍射屏</a:t>
            </a:r>
          </a:p>
        </p:txBody>
      </p:sp>
      <p:sp>
        <p:nvSpPr>
          <p:cNvPr id="45" name="Rectangle 84"/>
          <p:cNvSpPr>
            <a:spLocks noChangeArrowheads="1"/>
          </p:cNvSpPr>
          <p:nvPr/>
        </p:nvSpPr>
        <p:spPr bwMode="auto">
          <a:xfrm>
            <a:off x="3655568" y="555691"/>
            <a:ext cx="120015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700" tIns="12700" rIns="12700" bIns="12700"/>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kumimoji="1" lang="zh-CN" altLang="en-US" sz="2800" dirty="0">
                <a:solidFill>
                  <a:srgbClr val="0000FF"/>
                </a:solidFill>
                <a:latin typeface="+mn-lt"/>
                <a:ea typeface="+mn-ea"/>
              </a:rPr>
              <a:t>观察屏</a:t>
            </a:r>
          </a:p>
        </p:txBody>
      </p:sp>
      <p:sp>
        <p:nvSpPr>
          <p:cNvPr id="46" name="Line 85"/>
          <p:cNvSpPr>
            <a:spLocks noChangeShapeType="1"/>
          </p:cNvSpPr>
          <p:nvPr/>
        </p:nvSpPr>
        <p:spPr bwMode="auto">
          <a:xfrm flipV="1">
            <a:off x="2960815" y="1455802"/>
            <a:ext cx="1130300" cy="230188"/>
          </a:xfrm>
          <a:prstGeom prst="line">
            <a:avLst/>
          </a:prstGeom>
          <a:noFill/>
          <a:ln w="19050">
            <a:solidFill>
              <a:srgbClr val="000000"/>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47" name="Line 86"/>
          <p:cNvSpPr>
            <a:spLocks noChangeShapeType="1"/>
          </p:cNvSpPr>
          <p:nvPr/>
        </p:nvSpPr>
        <p:spPr bwMode="auto">
          <a:xfrm>
            <a:off x="2948115" y="1697102"/>
            <a:ext cx="254000" cy="0"/>
          </a:xfrm>
          <a:prstGeom prst="line">
            <a:avLst/>
          </a:prstGeom>
          <a:noFill/>
          <a:ln w="6350">
            <a:solidFill>
              <a:srgbClr val="000000"/>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48" name="Arc 87"/>
          <p:cNvSpPr>
            <a:spLocks/>
          </p:cNvSpPr>
          <p:nvPr/>
        </p:nvSpPr>
        <p:spPr bwMode="auto">
          <a:xfrm>
            <a:off x="3468815" y="1584390"/>
            <a:ext cx="50800" cy="101600"/>
          </a:xfrm>
          <a:custGeom>
            <a:avLst/>
            <a:gdLst>
              <a:gd name="T0" fmla="*/ 0 w 21600"/>
              <a:gd name="T1" fmla="*/ 0 h 21600"/>
              <a:gd name="T2" fmla="*/ 111828531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00808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grpSp>
        <p:nvGrpSpPr>
          <p:cNvPr id="13" name="Group 89"/>
          <p:cNvGrpSpPr>
            <a:grpSpLocks/>
          </p:cNvGrpSpPr>
          <p:nvPr/>
        </p:nvGrpSpPr>
        <p:grpSpPr bwMode="auto">
          <a:xfrm>
            <a:off x="2960815" y="2257490"/>
            <a:ext cx="1143000" cy="406400"/>
            <a:chOff x="1568" y="2308"/>
            <a:chExt cx="720" cy="256"/>
          </a:xfrm>
        </p:grpSpPr>
        <p:sp>
          <p:nvSpPr>
            <p:cNvPr id="119835" name="Line 90"/>
            <p:cNvSpPr>
              <a:spLocks noChangeShapeType="1"/>
            </p:cNvSpPr>
            <p:nvPr/>
          </p:nvSpPr>
          <p:spPr bwMode="auto">
            <a:xfrm>
              <a:off x="1568" y="2308"/>
              <a:ext cx="0" cy="256"/>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19836" name="Line 91"/>
            <p:cNvSpPr>
              <a:spLocks noChangeShapeType="1"/>
            </p:cNvSpPr>
            <p:nvPr/>
          </p:nvSpPr>
          <p:spPr bwMode="auto">
            <a:xfrm>
              <a:off x="2288" y="2340"/>
              <a:ext cx="0" cy="208"/>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19837" name="Line 92"/>
            <p:cNvSpPr>
              <a:spLocks noChangeShapeType="1"/>
            </p:cNvSpPr>
            <p:nvPr/>
          </p:nvSpPr>
          <p:spPr bwMode="auto">
            <a:xfrm>
              <a:off x="1574" y="2482"/>
              <a:ext cx="246" cy="0"/>
            </a:xfrm>
            <a:prstGeom prst="line">
              <a:avLst/>
            </a:prstGeom>
            <a:noFill/>
            <a:ln w="9525">
              <a:solidFill>
                <a:srgbClr val="000000"/>
              </a:solidFill>
              <a:round/>
              <a:headEnd type="triangle" w="med" len="med"/>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19839" name="Line 94"/>
            <p:cNvSpPr>
              <a:spLocks noChangeShapeType="1"/>
            </p:cNvSpPr>
            <p:nvPr/>
          </p:nvSpPr>
          <p:spPr bwMode="auto">
            <a:xfrm>
              <a:off x="2036" y="2482"/>
              <a:ext cx="246"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p:sp>
        <p:nvSpPr>
          <p:cNvPr id="56" name="Line 95"/>
          <p:cNvSpPr>
            <a:spLocks noChangeShapeType="1"/>
          </p:cNvSpPr>
          <p:nvPr/>
        </p:nvSpPr>
        <p:spPr bwMode="auto">
          <a:xfrm flipH="1">
            <a:off x="1722566" y="1736791"/>
            <a:ext cx="390525" cy="638175"/>
          </a:xfrm>
          <a:prstGeom prst="line">
            <a:avLst/>
          </a:prstGeom>
          <a:noFill/>
          <a:ln w="2857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19829" name="Rectangle 96"/>
          <p:cNvSpPr>
            <a:spLocks noChangeArrowheads="1"/>
          </p:cNvSpPr>
          <p:nvPr/>
        </p:nvSpPr>
        <p:spPr bwMode="auto">
          <a:xfrm>
            <a:off x="4218305" y="425388"/>
            <a:ext cx="1397000"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kumimoji="1" lang="zh-CN" altLang="zh-CN" sz="2800">
              <a:solidFill>
                <a:srgbClr val="0000FF"/>
              </a:solidFill>
              <a:latin typeface="+mn-lt"/>
              <a:ea typeface="+mn-ea"/>
            </a:endParaRPr>
          </a:p>
        </p:txBody>
      </p:sp>
      <p:sp>
        <p:nvSpPr>
          <p:cNvPr id="58" name="Rectangle 98"/>
          <p:cNvSpPr>
            <a:spLocks noChangeArrowheads="1"/>
          </p:cNvSpPr>
          <p:nvPr/>
        </p:nvSpPr>
        <p:spPr bwMode="auto">
          <a:xfrm>
            <a:off x="5416868" y="1177863"/>
            <a:ext cx="416604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50000"/>
              </a:spcBef>
              <a:buFontTx/>
              <a:buNone/>
            </a:pPr>
            <a:r>
              <a:rPr kumimoji="1" lang="zh-CN" altLang="en-US" sz="2800" dirty="0">
                <a:solidFill>
                  <a:srgbClr val="0000FF"/>
                </a:solidFill>
                <a:latin typeface="+mn-lt"/>
                <a:ea typeface="+mn-ea"/>
              </a:rPr>
              <a:t>夫琅和费圆孔衍射图样的中央亮斑称为艾里斑。</a:t>
            </a:r>
            <a:endParaRPr lang="zh-CN" altLang="en-US" sz="2800" dirty="0">
              <a:solidFill>
                <a:srgbClr val="0000FF"/>
              </a:solidFill>
              <a:latin typeface="+mn-lt"/>
              <a:ea typeface="+mn-ea"/>
            </a:endParaRPr>
          </a:p>
        </p:txBody>
      </p:sp>
      <p:sp>
        <p:nvSpPr>
          <p:cNvPr id="59" name="Rectangle 99"/>
          <p:cNvSpPr>
            <a:spLocks noChangeArrowheads="1"/>
          </p:cNvSpPr>
          <p:nvPr/>
        </p:nvSpPr>
        <p:spPr bwMode="auto">
          <a:xfrm>
            <a:off x="712375" y="3071085"/>
            <a:ext cx="868826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kumimoji="1" lang="zh-CN" altLang="en-US" sz="2800" dirty="0">
                <a:solidFill>
                  <a:srgbClr val="0000FF"/>
                </a:solidFill>
                <a:latin typeface="+mn-lt"/>
                <a:ea typeface="+mn-ea"/>
              </a:rPr>
              <a:t>艾里斑的半角宽度</a:t>
            </a:r>
            <a:r>
              <a:rPr kumimoji="1" lang="zh-CN" altLang="en-US" sz="2800" dirty="0">
                <a:solidFill>
                  <a:srgbClr val="0000FF"/>
                </a:solidFill>
                <a:latin typeface="+mn-lt"/>
                <a:ea typeface="+mn-ea"/>
                <a:sym typeface="Wingdings" panose="05000000000000000000" pitchFamily="2" charset="2"/>
              </a:rPr>
              <a:t>：</a:t>
            </a:r>
            <a:r>
              <a:rPr lang="zh-CN" altLang="en-US" sz="2800" dirty="0">
                <a:solidFill>
                  <a:srgbClr val="0000FF"/>
                </a:solidFill>
                <a:latin typeface="+mn-lt"/>
                <a:ea typeface="+mn-ea"/>
              </a:rPr>
              <a:t>艾里斑半径对透镜中心所张的角</a:t>
            </a:r>
            <a:endParaRPr kumimoji="1" lang="zh-CN" altLang="en-US" sz="2800" dirty="0">
              <a:solidFill>
                <a:srgbClr val="0000FF"/>
              </a:solidFill>
              <a:latin typeface="+mn-lt"/>
              <a:ea typeface="+mn-ea"/>
            </a:endParaRPr>
          </a:p>
        </p:txBody>
      </p:sp>
      <p:sp>
        <p:nvSpPr>
          <p:cNvPr id="61" name="Rectangle 101"/>
          <p:cNvSpPr>
            <a:spLocks noChangeArrowheads="1"/>
          </p:cNvSpPr>
          <p:nvPr/>
        </p:nvSpPr>
        <p:spPr bwMode="auto">
          <a:xfrm>
            <a:off x="712375" y="5016437"/>
            <a:ext cx="26844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kumimoji="1" lang="zh-CN" altLang="en-US" sz="2800" dirty="0">
                <a:solidFill>
                  <a:srgbClr val="0000FF"/>
                </a:solidFill>
                <a:latin typeface="+mn-lt"/>
                <a:ea typeface="+mn-ea"/>
              </a:rPr>
              <a:t>艾里斑的半径：</a:t>
            </a:r>
          </a:p>
        </p:txBody>
      </p:sp>
      <mc:AlternateContent xmlns:mc="http://schemas.openxmlformats.org/markup-compatibility/2006" xmlns:a14="http://schemas.microsoft.com/office/drawing/2010/main">
        <mc:Choice Requires="a14">
          <p:sp>
            <p:nvSpPr>
              <p:cNvPr id="63" name="矩形 62"/>
              <p:cNvSpPr/>
              <p:nvPr/>
            </p:nvSpPr>
            <p:spPr>
              <a:xfrm>
                <a:off x="3301990" y="1115228"/>
                <a:ext cx="5029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mn-ea"/>
                        </a:rPr>
                        <m:t>𝜃</m:t>
                      </m:r>
                    </m:oMath>
                  </m:oMathPara>
                </a14:m>
                <a:endParaRPr lang="zh-CN" altLang="en-US" sz="2800" dirty="0">
                  <a:solidFill>
                    <a:srgbClr val="0000FF"/>
                  </a:solidFill>
                  <a:latin typeface="+mn-ea"/>
                  <a:ea typeface="+mn-ea"/>
                </a:endParaRPr>
              </a:p>
            </p:txBody>
          </p:sp>
        </mc:Choice>
        <mc:Fallback xmlns="">
          <p:sp>
            <p:nvSpPr>
              <p:cNvPr id="63" name="矩形 62"/>
              <p:cNvSpPr>
                <a:spLocks noRot="1" noChangeAspect="1" noMove="1" noResize="1" noEditPoints="1" noAdjustHandles="1" noChangeArrowheads="1" noChangeShapeType="1" noTextEdit="1"/>
              </p:cNvSpPr>
              <p:nvPr/>
            </p:nvSpPr>
            <p:spPr>
              <a:xfrm>
                <a:off x="3301990" y="1115228"/>
                <a:ext cx="502958"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p:cNvSpPr/>
              <p:nvPr/>
            </p:nvSpPr>
            <p:spPr>
              <a:xfrm>
                <a:off x="1314793" y="978795"/>
                <a:ext cx="455422"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latin typeface="+mn-ea"/>
                  <a:ea typeface="+mn-ea"/>
                </a:endParaRPr>
              </a:p>
            </p:txBody>
          </p:sp>
        </mc:Choice>
        <mc:Fallback xmlns="">
          <p:sp>
            <p:nvSpPr>
              <p:cNvPr id="64" name="矩形 63"/>
              <p:cNvSpPr>
                <a:spLocks noRot="1" noChangeAspect="1" noMove="1" noResize="1" noEditPoints="1" noAdjustHandles="1" noChangeArrowheads="1" noChangeShapeType="1" noTextEdit="1"/>
              </p:cNvSpPr>
              <p:nvPr/>
            </p:nvSpPr>
            <p:spPr>
              <a:xfrm>
                <a:off x="1314793" y="978795"/>
                <a:ext cx="455422"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p:cNvSpPr/>
              <p:nvPr/>
            </p:nvSpPr>
            <p:spPr>
              <a:xfrm>
                <a:off x="3306799" y="2244568"/>
                <a:ext cx="49814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𝑓</m:t>
                      </m:r>
                    </m:oMath>
                  </m:oMathPara>
                </a14:m>
                <a:endParaRPr lang="zh-CN" altLang="en-US" sz="2800" dirty="0">
                  <a:solidFill>
                    <a:srgbClr val="0000FF"/>
                  </a:solidFill>
                  <a:latin typeface="+mn-ea"/>
                  <a:ea typeface="+mn-ea"/>
                </a:endParaRPr>
              </a:p>
            </p:txBody>
          </p:sp>
        </mc:Choice>
        <mc:Fallback xmlns="">
          <p:sp>
            <p:nvSpPr>
              <p:cNvPr id="65" name="矩形 64"/>
              <p:cNvSpPr>
                <a:spLocks noRot="1" noChangeAspect="1" noMove="1" noResize="1" noEditPoints="1" noAdjustHandles="1" noChangeArrowheads="1" noChangeShapeType="1" noTextEdit="1"/>
              </p:cNvSpPr>
              <p:nvPr/>
            </p:nvSpPr>
            <p:spPr>
              <a:xfrm>
                <a:off x="3306799" y="2244568"/>
                <a:ext cx="498149"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p:cNvSpPr/>
              <p:nvPr/>
            </p:nvSpPr>
            <p:spPr>
              <a:xfrm>
                <a:off x="2736633" y="640210"/>
                <a:ext cx="4885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𝐿</m:t>
                      </m:r>
                    </m:oMath>
                  </m:oMathPara>
                </a14:m>
                <a:endParaRPr lang="zh-CN" altLang="en-US" sz="2800" dirty="0">
                  <a:solidFill>
                    <a:srgbClr val="0000FF"/>
                  </a:solidFill>
                  <a:latin typeface="+mn-ea"/>
                  <a:ea typeface="+mn-ea"/>
                </a:endParaRPr>
              </a:p>
            </p:txBody>
          </p:sp>
        </mc:Choice>
        <mc:Fallback xmlns="">
          <p:sp>
            <p:nvSpPr>
              <p:cNvPr id="66" name="矩形 65"/>
              <p:cNvSpPr>
                <a:spLocks noRot="1" noChangeAspect="1" noMove="1" noResize="1" noEditPoints="1" noAdjustHandles="1" noChangeArrowheads="1" noChangeShapeType="1" noTextEdit="1"/>
              </p:cNvSpPr>
              <p:nvPr/>
            </p:nvSpPr>
            <p:spPr>
              <a:xfrm>
                <a:off x="2736633" y="640210"/>
                <a:ext cx="488595"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p:cNvSpPr/>
              <p:nvPr/>
            </p:nvSpPr>
            <p:spPr>
              <a:xfrm>
                <a:off x="2638729" y="3800460"/>
                <a:ext cx="1991827" cy="910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FF0000"/>
                          </a:solidFill>
                          <a:latin typeface="Cambria Math" panose="02040503050406030204" pitchFamily="18" charset="0"/>
                        </a:rPr>
                        <m:t>𝜃</m:t>
                      </m:r>
                      <m:r>
                        <a:rPr lang="en-US" altLang="zh-CN" sz="2800" b="0" i="1" smtClean="0">
                          <a:solidFill>
                            <a:srgbClr val="0000FF"/>
                          </a:solidFill>
                          <a:latin typeface="Cambria Math" panose="02040503050406030204" pitchFamily="18" charset="0"/>
                          <a:ea typeface="+mn-ea"/>
                        </a:rPr>
                        <m:t>=0.61</m:t>
                      </m:r>
                      <m:f>
                        <m:fPr>
                          <m:ctrlPr>
                            <a:rPr lang="en-US" altLang="zh-CN" sz="2800" b="0" i="1" smtClean="0">
                              <a:solidFill>
                                <a:srgbClr val="0000FF"/>
                              </a:solidFill>
                              <a:latin typeface="Cambria Math"/>
                              <a:ea typeface="+mn-ea"/>
                            </a:rPr>
                          </m:ctrlPr>
                        </m:fPr>
                        <m:num>
                          <m:r>
                            <a:rPr lang="el-GR" altLang="zh-CN" sz="2800" i="1">
                              <a:solidFill>
                                <a:srgbClr val="0000FF"/>
                              </a:solidFill>
                              <a:latin typeface="Cambria Math" panose="02040503050406030204" pitchFamily="18" charset="0"/>
                            </a:rPr>
                            <m:t>𝜆</m:t>
                          </m:r>
                          <m:r>
                            <m:rPr>
                              <m:nor/>
                            </m:rPr>
                            <a:rPr lang="zh-CN" altLang="en-US" sz="2800" i="1" dirty="0">
                              <a:solidFill>
                                <a:srgbClr val="0000FF"/>
                              </a:solidFill>
                              <a:latin typeface="+mn-ea"/>
                            </a:rPr>
                            <m:t> </m:t>
                          </m:r>
                        </m:num>
                        <m:den>
                          <m:r>
                            <a:rPr lang="en-US" altLang="zh-CN" sz="2800" b="0" i="1" smtClean="0">
                              <a:solidFill>
                                <a:srgbClr val="0000FF"/>
                              </a:solidFill>
                              <a:latin typeface="Cambria Math" panose="02040503050406030204" pitchFamily="18" charset="0"/>
                              <a:ea typeface="+mn-ea"/>
                            </a:rPr>
                            <m:t>𝑎</m:t>
                          </m:r>
                        </m:den>
                      </m:f>
                    </m:oMath>
                  </m:oMathPara>
                </a14:m>
                <a:endParaRPr lang="zh-CN" altLang="en-US" sz="2800" i="1" dirty="0">
                  <a:solidFill>
                    <a:srgbClr val="0000FF"/>
                  </a:solidFill>
                  <a:latin typeface="+mn-ea"/>
                  <a:ea typeface="+mn-ea"/>
                </a:endParaRPr>
              </a:p>
            </p:txBody>
          </p:sp>
        </mc:Choice>
        <mc:Fallback xmlns="">
          <p:sp>
            <p:nvSpPr>
              <p:cNvPr id="67" name="矩形 66"/>
              <p:cNvSpPr>
                <a:spLocks noRot="1" noChangeAspect="1" noMove="1" noResize="1" noEditPoints="1" noAdjustHandles="1" noChangeArrowheads="1" noChangeShapeType="1" noTextEdit="1"/>
              </p:cNvSpPr>
              <p:nvPr/>
            </p:nvSpPr>
            <p:spPr>
              <a:xfrm>
                <a:off x="2638729" y="3800460"/>
                <a:ext cx="1991827" cy="910506"/>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4490328" y="3803217"/>
                <a:ext cx="1679562"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=1.22</m:t>
                      </m:r>
                      <m:f>
                        <m:fPr>
                          <m:ctrlPr>
                            <a:rPr lang="en-US" altLang="zh-CN" sz="2800" b="0" i="1" smtClean="0">
                              <a:solidFill>
                                <a:srgbClr val="FF0000"/>
                              </a:solidFill>
                              <a:latin typeface="Cambria Math"/>
                              <a:ea typeface="+mn-ea"/>
                            </a:rPr>
                          </m:ctrlPr>
                        </m:fPr>
                        <m:num>
                          <m:r>
                            <a:rPr lang="el-GR" altLang="zh-CN" sz="2800" i="1">
                              <a:solidFill>
                                <a:srgbClr val="FF0000"/>
                              </a:solidFill>
                              <a:latin typeface="Cambria Math" panose="02040503050406030204" pitchFamily="18" charset="0"/>
                            </a:rPr>
                            <m:t>𝜆</m:t>
                          </m:r>
                          <m:r>
                            <m:rPr>
                              <m:nor/>
                            </m:rPr>
                            <a:rPr lang="zh-CN" altLang="en-US" sz="2800" i="1" dirty="0">
                              <a:solidFill>
                                <a:srgbClr val="FF0000"/>
                              </a:solidFill>
                              <a:latin typeface="+mn-ea"/>
                            </a:rPr>
                            <m:t> </m:t>
                          </m:r>
                        </m:num>
                        <m:den>
                          <m:r>
                            <a:rPr lang="en-US" altLang="zh-CN" sz="2800" b="0" i="1" smtClean="0">
                              <a:solidFill>
                                <a:srgbClr val="FF0000"/>
                              </a:solidFill>
                              <a:latin typeface="Cambria Math" panose="02040503050406030204" pitchFamily="18" charset="0"/>
                              <a:ea typeface="+mn-ea"/>
                            </a:rPr>
                            <m:t>𝐷</m:t>
                          </m:r>
                        </m:den>
                      </m:f>
                    </m:oMath>
                  </m:oMathPara>
                </a14:m>
                <a:endParaRPr lang="zh-CN" altLang="en-US" sz="2800" i="1" dirty="0">
                  <a:solidFill>
                    <a:srgbClr val="FF0000"/>
                  </a:solidFill>
                  <a:latin typeface="+mn-ea"/>
                  <a:ea typeface="+mn-ea"/>
                </a:endParaRPr>
              </a:p>
            </p:txBody>
          </p:sp>
        </mc:Choice>
        <mc:Fallback xmlns="">
          <p:sp>
            <p:nvSpPr>
              <p:cNvPr id="68" name="矩形 67"/>
              <p:cNvSpPr>
                <a:spLocks noRot="1" noChangeAspect="1" noMove="1" noResize="1" noEditPoints="1" noAdjustHandles="1" noChangeArrowheads="1" noChangeShapeType="1" noTextEdit="1"/>
              </p:cNvSpPr>
              <p:nvPr/>
            </p:nvSpPr>
            <p:spPr>
              <a:xfrm>
                <a:off x="4490328" y="3803217"/>
                <a:ext cx="1679562" cy="90774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p:cNvSpPr/>
              <p:nvPr/>
            </p:nvSpPr>
            <p:spPr>
              <a:xfrm>
                <a:off x="3318080" y="4779283"/>
                <a:ext cx="3163495" cy="910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𝑅</m:t>
                      </m:r>
                      <m:r>
                        <a:rPr lang="en-US" altLang="zh-CN" sz="2800" b="0" i="1" smtClean="0">
                          <a:solidFill>
                            <a:srgbClr val="0000FF"/>
                          </a:solidFill>
                          <a:latin typeface="Cambria Math" panose="02040503050406030204" pitchFamily="18" charset="0"/>
                          <a:ea typeface="+mn-ea"/>
                        </a:rPr>
                        <m:t>=</m:t>
                      </m:r>
                      <m:r>
                        <a:rPr lang="zh-CN" altLang="en-US" sz="2800" i="1">
                          <a:solidFill>
                            <a:srgbClr val="0000FF"/>
                          </a:solidFill>
                          <a:latin typeface="Cambria Math" panose="02040503050406030204" pitchFamily="18" charset="0"/>
                        </a:rPr>
                        <m:t>𝜃</m:t>
                      </m:r>
                      <m:r>
                        <a:rPr lang="en-US" altLang="zh-CN" sz="2800" b="0" i="1" smtClean="0">
                          <a:solidFill>
                            <a:srgbClr val="0000FF"/>
                          </a:solidFill>
                          <a:latin typeface="Cambria Math" panose="02040503050406030204" pitchFamily="18" charset="0"/>
                          <a:ea typeface="+mn-ea"/>
                        </a:rPr>
                        <m:t>𝑓</m:t>
                      </m:r>
                      <m:r>
                        <a:rPr lang="en-US" altLang="zh-CN" sz="2800" b="0" i="1" smtClean="0">
                          <a:solidFill>
                            <a:srgbClr val="0000FF"/>
                          </a:solidFill>
                          <a:latin typeface="Cambria Math" panose="02040503050406030204" pitchFamily="18" charset="0"/>
                          <a:ea typeface="+mn-ea"/>
                        </a:rPr>
                        <m:t>=0.61</m:t>
                      </m:r>
                      <m:f>
                        <m:fPr>
                          <m:ctrlPr>
                            <a:rPr lang="en-US" altLang="zh-CN" sz="2800" b="0" i="1" smtClean="0">
                              <a:solidFill>
                                <a:srgbClr val="0000FF"/>
                              </a:solidFill>
                              <a:latin typeface="Cambria Math"/>
                              <a:ea typeface="+mn-ea"/>
                            </a:rPr>
                          </m:ctrlPr>
                        </m:fPr>
                        <m:num>
                          <m:r>
                            <a:rPr lang="el-GR" altLang="zh-CN" sz="2800" i="1">
                              <a:solidFill>
                                <a:srgbClr val="0000FF"/>
                              </a:solidFill>
                              <a:latin typeface="Cambria Math" panose="02040503050406030204" pitchFamily="18" charset="0"/>
                            </a:rPr>
                            <m:t>𝜆</m:t>
                          </m:r>
                          <m:r>
                            <m:rPr>
                              <m:nor/>
                            </m:rPr>
                            <a:rPr lang="zh-CN" altLang="en-US" sz="2800" i="1" dirty="0">
                              <a:solidFill>
                                <a:srgbClr val="0000FF"/>
                              </a:solidFill>
                              <a:latin typeface="+mn-ea"/>
                            </a:rPr>
                            <m:t> </m:t>
                          </m:r>
                        </m:num>
                        <m:den>
                          <m:r>
                            <a:rPr lang="en-US" altLang="zh-CN" sz="2800" b="0" i="1" smtClean="0">
                              <a:solidFill>
                                <a:srgbClr val="0000FF"/>
                              </a:solidFill>
                              <a:latin typeface="Cambria Math" panose="02040503050406030204" pitchFamily="18" charset="0"/>
                              <a:ea typeface="+mn-ea"/>
                            </a:rPr>
                            <m:t>𝑎</m:t>
                          </m:r>
                        </m:den>
                      </m:f>
                      <m:r>
                        <a:rPr lang="en-US" altLang="zh-CN" sz="2800" b="0" i="1" smtClean="0">
                          <a:solidFill>
                            <a:srgbClr val="0000FF"/>
                          </a:solidFill>
                          <a:latin typeface="Cambria Math" panose="02040503050406030204" pitchFamily="18" charset="0"/>
                          <a:ea typeface="+mn-ea"/>
                        </a:rPr>
                        <m:t>𝑓</m:t>
                      </m:r>
                    </m:oMath>
                  </m:oMathPara>
                </a14:m>
                <a:endParaRPr lang="zh-CN" altLang="en-US" sz="2800" i="1" dirty="0">
                  <a:solidFill>
                    <a:srgbClr val="0000FF"/>
                  </a:solidFill>
                  <a:latin typeface="+mn-ea"/>
                  <a:ea typeface="+mn-ea"/>
                </a:endParaRPr>
              </a:p>
            </p:txBody>
          </p:sp>
        </mc:Choice>
        <mc:Fallback xmlns="">
          <p:sp>
            <p:nvSpPr>
              <p:cNvPr id="69" name="矩形 68"/>
              <p:cNvSpPr>
                <a:spLocks noRot="1" noChangeAspect="1" noMove="1" noResize="1" noEditPoints="1" noAdjustHandles="1" noChangeArrowheads="1" noChangeShapeType="1" noTextEdit="1"/>
              </p:cNvSpPr>
              <p:nvPr/>
            </p:nvSpPr>
            <p:spPr>
              <a:xfrm>
                <a:off x="3318080" y="4779283"/>
                <a:ext cx="3163495" cy="910506"/>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76247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5"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vertical)">
                                      <p:cBhvr>
                                        <p:cTn id="7" dur="500"/>
                                        <p:tgtEl>
                                          <p:spTgt spid="9"/>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500"/>
                                        <p:tgtEl>
                                          <p:spTgt spid="44"/>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1" fill="hold" nodeType="click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wipe(up)">
                                      <p:cBhvr>
                                        <p:cTn id="16" dur="500"/>
                                        <p:tgtEl>
                                          <p:spTgt spid="56"/>
                                        </p:tgtEl>
                                      </p:cBhvr>
                                    </p:animEffect>
                                  </p:childTnLst>
                                </p:cTn>
                              </p:par>
                            </p:childTnLst>
                          </p:cTn>
                        </p:par>
                        <p:par>
                          <p:cTn id="17" fill="hold" nodeType="afterGroup">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5"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blinds(vertical)">
                                      <p:cBhvr>
                                        <p:cTn id="25" dur="500"/>
                                        <p:tgtEl>
                                          <p:spTgt spid="5"/>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66"/>
                                        </p:tgtEl>
                                        <p:attrNameLst>
                                          <p:attrName>style.visibility</p:attrName>
                                        </p:attrNameLst>
                                      </p:cBhvr>
                                      <p:to>
                                        <p:strVal val="visible"/>
                                      </p:to>
                                    </p:set>
                                    <p:animEffect transition="in" filter="wipe(left)">
                                      <p:cBhvr>
                                        <p:cTn id="30" dur="500"/>
                                        <p:tgtEl>
                                          <p:spTgt spid="66"/>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5"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blinds(vertical)">
                                      <p:cBhvr>
                                        <p:cTn id="35" dur="500"/>
                                        <p:tgtEl>
                                          <p:spTgt spid="2"/>
                                        </p:tgtEl>
                                      </p:cBhvr>
                                    </p:animEffect>
                                  </p:childTnLst>
                                </p:cTn>
                              </p:par>
                            </p:childTnLst>
                          </p:cTn>
                        </p:par>
                        <p:par>
                          <p:cTn id="36" fill="hold" nodeType="afterGroup">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wipe(left)">
                                      <p:cBhvr>
                                        <p:cTn id="39" dur="500"/>
                                        <p:tgtEl>
                                          <p:spTgt spid="45"/>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2" presetClass="entr" presetSubtype="4"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slide(fromBottom)">
                                      <p:cBhvr>
                                        <p:cTn id="44" dur="500"/>
                                        <p:tgtEl>
                                          <p:spTgt spid="13"/>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65"/>
                                        </p:tgtEl>
                                        <p:attrNameLst>
                                          <p:attrName>style.visibility</p:attrName>
                                        </p:attrNameLst>
                                      </p:cBhvr>
                                      <p:to>
                                        <p:strVal val="visible"/>
                                      </p:to>
                                    </p:set>
                                    <p:animEffect transition="in" filter="wipe(left)">
                                      <p:cBhvr>
                                        <p:cTn id="49" dur="500"/>
                                        <p:tgtEl>
                                          <p:spTgt spid="6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wipe(left)">
                                      <p:cBhvr>
                                        <p:cTn id="54" dur="500"/>
                                        <p:tgtEl>
                                          <p:spTgt spid="8"/>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64"/>
                                        </p:tgtEl>
                                        <p:attrNameLst>
                                          <p:attrName>style.visibility</p:attrName>
                                        </p:attrNameLst>
                                      </p:cBhvr>
                                      <p:to>
                                        <p:strVal val="visible"/>
                                      </p:to>
                                    </p:set>
                                    <p:animEffect transition="in" filter="wipe(left)">
                                      <p:cBhvr>
                                        <p:cTn id="59" dur="500"/>
                                        <p:tgtEl>
                                          <p:spTgt spid="6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wipe(left)">
                                      <p:cBhvr>
                                        <p:cTn id="64" dur="500"/>
                                        <p:tgtEl>
                                          <p:spTgt spid="6"/>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nodeType="click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wipe(left)">
                                      <p:cBhvr>
                                        <p:cTn id="69" dur="500"/>
                                        <p:tgtEl>
                                          <p:spTgt spid="12"/>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3" presetClass="entr" presetSubtype="16" fill="hold" nodeType="clickEffect">
                                  <p:stCondLst>
                                    <p:cond delay="0"/>
                                  </p:stCondLst>
                                  <p:childTnLst>
                                    <p:set>
                                      <p:cBhvr>
                                        <p:cTn id="73" dur="1" fill="hold">
                                          <p:stCondLst>
                                            <p:cond delay="0"/>
                                          </p:stCondLst>
                                        </p:cTn>
                                        <p:tgtEl>
                                          <p:spTgt spid="7"/>
                                        </p:tgtEl>
                                        <p:attrNameLst>
                                          <p:attrName>style.visibility</p:attrName>
                                        </p:attrNameLst>
                                      </p:cBhvr>
                                      <p:to>
                                        <p:strVal val="visible"/>
                                      </p:to>
                                    </p:set>
                                    <p:anim calcmode="lin" valueType="num">
                                      <p:cBhvr>
                                        <p:cTn id="74" dur="500" fill="hold"/>
                                        <p:tgtEl>
                                          <p:spTgt spid="7"/>
                                        </p:tgtEl>
                                        <p:attrNameLst>
                                          <p:attrName>ppt_w</p:attrName>
                                        </p:attrNameLst>
                                      </p:cBhvr>
                                      <p:tavLst>
                                        <p:tav tm="0">
                                          <p:val>
                                            <p:fltVal val="0"/>
                                          </p:val>
                                        </p:tav>
                                        <p:tav tm="100000">
                                          <p:val>
                                            <p:strVal val="#ppt_w"/>
                                          </p:val>
                                        </p:tav>
                                      </p:tavLst>
                                    </p:anim>
                                    <p:anim calcmode="lin" valueType="num">
                                      <p:cBhvr>
                                        <p:cTn id="75"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nodeType="clickEffect">
                                  <p:stCondLst>
                                    <p:cond delay="0"/>
                                  </p:stCondLst>
                                  <p:childTnLst>
                                    <p:set>
                                      <p:cBhvr>
                                        <p:cTn id="79" dur="1" fill="hold">
                                          <p:stCondLst>
                                            <p:cond delay="0"/>
                                          </p:stCondLst>
                                        </p:cTn>
                                        <p:tgtEl>
                                          <p:spTgt spid="47"/>
                                        </p:tgtEl>
                                        <p:attrNameLst>
                                          <p:attrName>style.visibility</p:attrName>
                                        </p:attrNameLst>
                                      </p:cBhvr>
                                      <p:to>
                                        <p:strVal val="visible"/>
                                      </p:to>
                                    </p:set>
                                    <p:animEffect transition="in" filter="wipe(left)">
                                      <p:cBhvr>
                                        <p:cTn id="80" dur="500"/>
                                        <p:tgtEl>
                                          <p:spTgt spid="47"/>
                                        </p:tgtEl>
                                      </p:cBhvr>
                                    </p:animEffect>
                                  </p:childTnLst>
                                </p:cTn>
                              </p:par>
                            </p:childTnLst>
                          </p:cTn>
                        </p:par>
                        <p:par>
                          <p:cTn id="81" fill="hold" nodeType="afterGroup">
                            <p:stCondLst>
                              <p:cond delay="500"/>
                            </p:stCondLst>
                            <p:childTnLst>
                              <p:par>
                                <p:cTn id="82" presetID="22" presetClass="entr" presetSubtype="8" fill="hold" nodeType="afterEffect">
                                  <p:stCondLst>
                                    <p:cond delay="0"/>
                                  </p:stCondLst>
                                  <p:childTnLst>
                                    <p:set>
                                      <p:cBhvr>
                                        <p:cTn id="83" dur="1" fill="hold">
                                          <p:stCondLst>
                                            <p:cond delay="0"/>
                                          </p:stCondLst>
                                        </p:cTn>
                                        <p:tgtEl>
                                          <p:spTgt spid="46"/>
                                        </p:tgtEl>
                                        <p:attrNameLst>
                                          <p:attrName>style.visibility</p:attrName>
                                        </p:attrNameLst>
                                      </p:cBhvr>
                                      <p:to>
                                        <p:strVal val="visible"/>
                                      </p:to>
                                    </p:set>
                                    <p:animEffect transition="in" filter="wipe(left)">
                                      <p:cBhvr>
                                        <p:cTn id="84" dur="500"/>
                                        <p:tgtEl>
                                          <p:spTgt spid="46"/>
                                        </p:tgtEl>
                                      </p:cBhvr>
                                    </p:animEffect>
                                  </p:childTnLst>
                                </p:cTn>
                              </p:par>
                            </p:childTnLst>
                          </p:cTn>
                        </p:par>
                      </p:childTnLst>
                    </p:cTn>
                  </p:par>
                  <p:par>
                    <p:cTn id="85" fill="hold">
                      <p:stCondLst>
                        <p:cond delay="indefinite"/>
                      </p:stCondLst>
                      <p:childTnLst>
                        <p:par>
                          <p:cTn id="86" fill="hold">
                            <p:stCondLst>
                              <p:cond delay="0"/>
                            </p:stCondLst>
                            <p:childTnLst>
                              <p:par>
                                <p:cTn id="87" presetID="12" presetClass="entr" presetSubtype="2" fill="hold" nodeType="clickEffect">
                                  <p:stCondLst>
                                    <p:cond delay="0"/>
                                  </p:stCondLst>
                                  <p:childTnLst>
                                    <p:set>
                                      <p:cBhvr>
                                        <p:cTn id="88" dur="1" fill="hold">
                                          <p:stCondLst>
                                            <p:cond delay="0"/>
                                          </p:stCondLst>
                                        </p:cTn>
                                        <p:tgtEl>
                                          <p:spTgt spid="48"/>
                                        </p:tgtEl>
                                        <p:attrNameLst>
                                          <p:attrName>style.visibility</p:attrName>
                                        </p:attrNameLst>
                                      </p:cBhvr>
                                      <p:to>
                                        <p:strVal val="visible"/>
                                      </p:to>
                                    </p:set>
                                    <p:animEffect transition="in" filter="slide(fromRight)">
                                      <p:cBhvr>
                                        <p:cTn id="89" dur="500"/>
                                        <p:tgtEl>
                                          <p:spTgt spid="48"/>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63"/>
                                        </p:tgtEl>
                                        <p:attrNameLst>
                                          <p:attrName>style.visibility</p:attrName>
                                        </p:attrNameLst>
                                      </p:cBhvr>
                                      <p:to>
                                        <p:strVal val="visible"/>
                                      </p:to>
                                    </p:set>
                                    <p:animEffect transition="in" filter="wipe(left)">
                                      <p:cBhvr>
                                        <p:cTn id="94" dur="500"/>
                                        <p:tgtEl>
                                          <p:spTgt spid="63"/>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58"/>
                                        </p:tgtEl>
                                        <p:attrNameLst>
                                          <p:attrName>style.visibility</p:attrName>
                                        </p:attrNameLst>
                                      </p:cBhvr>
                                      <p:to>
                                        <p:strVal val="visible"/>
                                      </p:to>
                                    </p:set>
                                    <p:animEffect transition="in" filter="wipe(left)">
                                      <p:cBhvr>
                                        <p:cTn id="99" dur="500"/>
                                        <p:tgtEl>
                                          <p:spTgt spid="58"/>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 presetClass="entr" presetSubtype="8" fill="hold" grpId="0" nodeType="clickEffect">
                                  <p:stCondLst>
                                    <p:cond delay="0"/>
                                  </p:stCondLst>
                                  <p:childTnLst>
                                    <p:set>
                                      <p:cBhvr>
                                        <p:cTn id="103" dur="1" fill="hold">
                                          <p:stCondLst>
                                            <p:cond delay="0"/>
                                          </p:stCondLst>
                                        </p:cTn>
                                        <p:tgtEl>
                                          <p:spTgt spid="59"/>
                                        </p:tgtEl>
                                        <p:attrNameLst>
                                          <p:attrName>style.visibility</p:attrName>
                                        </p:attrNameLst>
                                      </p:cBhvr>
                                      <p:to>
                                        <p:strVal val="visible"/>
                                      </p:to>
                                    </p:set>
                                    <p:anim calcmode="lin" valueType="num">
                                      <p:cBhvr additive="base">
                                        <p:cTn id="104" dur="500" fill="hold"/>
                                        <p:tgtEl>
                                          <p:spTgt spid="59"/>
                                        </p:tgtEl>
                                        <p:attrNameLst>
                                          <p:attrName>ppt_x</p:attrName>
                                        </p:attrNameLst>
                                      </p:cBhvr>
                                      <p:tavLst>
                                        <p:tav tm="0">
                                          <p:val>
                                            <p:strVal val="0-#ppt_w/2"/>
                                          </p:val>
                                        </p:tav>
                                        <p:tav tm="100000">
                                          <p:val>
                                            <p:strVal val="#ppt_x"/>
                                          </p:val>
                                        </p:tav>
                                      </p:tavLst>
                                    </p:anim>
                                    <p:anim calcmode="lin" valueType="num">
                                      <p:cBhvr additive="base">
                                        <p:cTn id="105" dur="500" fill="hold"/>
                                        <p:tgtEl>
                                          <p:spTgt spid="59"/>
                                        </p:tgtEl>
                                        <p:attrNameLst>
                                          <p:attrName>ppt_y</p:attrName>
                                        </p:attrNameLst>
                                      </p:cBhvr>
                                      <p:tavLst>
                                        <p:tav tm="0">
                                          <p:val>
                                            <p:strVal val="#ppt_y"/>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67"/>
                                        </p:tgtEl>
                                        <p:attrNameLst>
                                          <p:attrName>style.visibility</p:attrName>
                                        </p:attrNameLst>
                                      </p:cBhvr>
                                      <p:to>
                                        <p:strVal val="visible"/>
                                      </p:to>
                                    </p:set>
                                    <p:animEffect transition="in" filter="wipe(left)">
                                      <p:cBhvr>
                                        <p:cTn id="110" dur="500"/>
                                        <p:tgtEl>
                                          <p:spTgt spid="67"/>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grpId="0" nodeType="clickEffect">
                                  <p:stCondLst>
                                    <p:cond delay="0"/>
                                  </p:stCondLst>
                                  <p:childTnLst>
                                    <p:set>
                                      <p:cBhvr>
                                        <p:cTn id="114" dur="1" fill="hold">
                                          <p:stCondLst>
                                            <p:cond delay="0"/>
                                          </p:stCondLst>
                                        </p:cTn>
                                        <p:tgtEl>
                                          <p:spTgt spid="68"/>
                                        </p:tgtEl>
                                        <p:attrNameLst>
                                          <p:attrName>style.visibility</p:attrName>
                                        </p:attrNameLst>
                                      </p:cBhvr>
                                      <p:to>
                                        <p:strVal val="visible"/>
                                      </p:to>
                                    </p:set>
                                    <p:animEffect transition="in" filter="wipe(left)">
                                      <p:cBhvr>
                                        <p:cTn id="115" dur="500"/>
                                        <p:tgtEl>
                                          <p:spTgt spid="68"/>
                                        </p:tgtEl>
                                      </p:cBhvr>
                                    </p:animEffect>
                                  </p:childTnLst>
                                </p:cTn>
                              </p:par>
                            </p:childTnLst>
                          </p:cTn>
                        </p:par>
                      </p:childTnLst>
                    </p:cTn>
                  </p:par>
                  <p:par>
                    <p:cTn id="116" fill="hold">
                      <p:stCondLst>
                        <p:cond delay="indefinite"/>
                      </p:stCondLst>
                      <p:childTnLst>
                        <p:par>
                          <p:cTn id="117" fill="hold">
                            <p:stCondLst>
                              <p:cond delay="0"/>
                            </p:stCondLst>
                            <p:childTnLst>
                              <p:par>
                                <p:cTn id="118" presetID="2" presetClass="entr" presetSubtype="8" fill="hold" grpId="0" nodeType="clickEffect">
                                  <p:stCondLst>
                                    <p:cond delay="0"/>
                                  </p:stCondLst>
                                  <p:childTnLst>
                                    <p:set>
                                      <p:cBhvr>
                                        <p:cTn id="119" dur="1" fill="hold">
                                          <p:stCondLst>
                                            <p:cond delay="0"/>
                                          </p:stCondLst>
                                        </p:cTn>
                                        <p:tgtEl>
                                          <p:spTgt spid="61"/>
                                        </p:tgtEl>
                                        <p:attrNameLst>
                                          <p:attrName>style.visibility</p:attrName>
                                        </p:attrNameLst>
                                      </p:cBhvr>
                                      <p:to>
                                        <p:strVal val="visible"/>
                                      </p:to>
                                    </p:set>
                                    <p:anim calcmode="lin" valueType="num">
                                      <p:cBhvr additive="base">
                                        <p:cTn id="120" dur="500" fill="hold"/>
                                        <p:tgtEl>
                                          <p:spTgt spid="61"/>
                                        </p:tgtEl>
                                        <p:attrNameLst>
                                          <p:attrName>ppt_x</p:attrName>
                                        </p:attrNameLst>
                                      </p:cBhvr>
                                      <p:tavLst>
                                        <p:tav tm="0">
                                          <p:val>
                                            <p:strVal val="0-#ppt_w/2"/>
                                          </p:val>
                                        </p:tav>
                                        <p:tav tm="100000">
                                          <p:val>
                                            <p:strVal val="#ppt_x"/>
                                          </p:val>
                                        </p:tav>
                                      </p:tavLst>
                                    </p:anim>
                                    <p:anim calcmode="lin" valueType="num">
                                      <p:cBhvr additive="base">
                                        <p:cTn id="121" dur="500" fill="hold"/>
                                        <p:tgtEl>
                                          <p:spTgt spid="61"/>
                                        </p:tgtEl>
                                        <p:attrNameLst>
                                          <p:attrName>ppt_y</p:attrName>
                                        </p:attrNameLst>
                                      </p:cBhvr>
                                      <p:tavLst>
                                        <p:tav tm="0">
                                          <p:val>
                                            <p:strVal val="#ppt_y"/>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grpId="0" nodeType="clickEffect">
                                  <p:stCondLst>
                                    <p:cond delay="0"/>
                                  </p:stCondLst>
                                  <p:childTnLst>
                                    <p:set>
                                      <p:cBhvr>
                                        <p:cTn id="125" dur="1" fill="hold">
                                          <p:stCondLst>
                                            <p:cond delay="0"/>
                                          </p:stCondLst>
                                        </p:cTn>
                                        <p:tgtEl>
                                          <p:spTgt spid="69"/>
                                        </p:tgtEl>
                                        <p:attrNameLst>
                                          <p:attrName>style.visibility</p:attrName>
                                        </p:attrNameLst>
                                      </p:cBhvr>
                                      <p:to>
                                        <p:strVal val="visible"/>
                                      </p:to>
                                    </p:set>
                                    <p:animEffect transition="in" filter="wipe(left)">
                                      <p:cBhvr>
                                        <p:cTn id="126"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5" grpId="0" animBg="1"/>
      <p:bldP spid="44" grpId="0" autoUpdateAnimBg="0"/>
      <p:bldP spid="45" grpId="0" autoUpdateAnimBg="0"/>
      <p:bldP spid="58" grpId="0" autoUpdateAnimBg="0"/>
      <p:bldP spid="59" grpId="0" autoUpdateAnimBg="0"/>
      <p:bldP spid="61" grpId="0" autoUpdateAnimBg="0"/>
      <p:bldP spid="63" grpId="0"/>
      <p:bldP spid="64" grpId="0"/>
      <p:bldP spid="65" grpId="0"/>
      <p:bldP spid="66" grpId="0"/>
      <p:bldP spid="67" grpId="0"/>
      <p:bldP spid="68" grpId="0"/>
      <p:bldP spid="6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Text Box 149">
            <a:hlinkClick r:id="rId4" action="ppaction://hlinkfile"/>
          </p:cNvPr>
          <p:cNvSpPr txBox="1">
            <a:spLocks noChangeArrowheads="1"/>
          </p:cNvSpPr>
          <p:nvPr/>
        </p:nvSpPr>
        <p:spPr bwMode="auto">
          <a:xfrm>
            <a:off x="611189" y="484887"/>
            <a:ext cx="9301163"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en-US" altLang="zh-CN" sz="2800" dirty="0">
                <a:solidFill>
                  <a:srgbClr val="0000FF"/>
                </a:solidFill>
                <a:latin typeface="+mn-lt"/>
                <a:ea typeface="+mn-ea"/>
              </a:rPr>
              <a:t>2.</a:t>
            </a:r>
            <a:r>
              <a:rPr lang="zh-CN" altLang="en-US" sz="2800" dirty="0">
                <a:solidFill>
                  <a:srgbClr val="0000FF"/>
                </a:solidFill>
                <a:latin typeface="+mn-lt"/>
                <a:ea typeface="+mn-ea"/>
              </a:rPr>
              <a:t>光学仪器的分辨本领－ 瑞利判据（</a:t>
            </a:r>
            <a:r>
              <a:rPr kumimoji="1" lang="en-US" altLang="zh-CN" sz="2800" dirty="0">
                <a:solidFill>
                  <a:srgbClr val="0000FF"/>
                </a:solidFill>
                <a:latin typeface="+mn-lt"/>
                <a:ea typeface="+mn-ea"/>
              </a:rPr>
              <a:t>Rayleigh criterion</a:t>
            </a:r>
            <a:r>
              <a:rPr lang="zh-CN" altLang="en-US" sz="2800" dirty="0">
                <a:solidFill>
                  <a:srgbClr val="0000FF"/>
                </a:solidFill>
                <a:latin typeface="+mn-lt"/>
                <a:ea typeface="+mn-ea"/>
              </a:rPr>
              <a:t>）</a:t>
            </a:r>
          </a:p>
        </p:txBody>
      </p:sp>
      <p:grpSp>
        <p:nvGrpSpPr>
          <p:cNvPr id="12" name="Group 173"/>
          <p:cNvGrpSpPr>
            <a:grpSpLocks/>
          </p:cNvGrpSpPr>
          <p:nvPr/>
        </p:nvGrpSpPr>
        <p:grpSpPr bwMode="auto">
          <a:xfrm>
            <a:off x="7120791" y="3897496"/>
            <a:ext cx="1223963" cy="792163"/>
            <a:chOff x="4468" y="1746"/>
            <a:chExt cx="974" cy="665"/>
          </a:xfrm>
        </p:grpSpPr>
        <p:sp>
          <p:nvSpPr>
            <p:cNvPr id="121864" name="Oval 174"/>
            <p:cNvSpPr>
              <a:spLocks noChangeArrowheads="1"/>
            </p:cNvSpPr>
            <p:nvPr/>
          </p:nvSpPr>
          <p:spPr bwMode="auto">
            <a:xfrm>
              <a:off x="4468" y="1746"/>
              <a:ext cx="664" cy="665"/>
            </a:xfrm>
            <a:prstGeom prst="ellipse">
              <a:avLst/>
            </a:prstGeom>
            <a:solidFill>
              <a:srgbClr val="FF0000"/>
            </a:solidFill>
            <a:ln w="25400">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1865" name="Oval 175"/>
            <p:cNvSpPr>
              <a:spLocks noChangeArrowheads="1"/>
            </p:cNvSpPr>
            <p:nvPr/>
          </p:nvSpPr>
          <p:spPr bwMode="auto">
            <a:xfrm>
              <a:off x="4778" y="1746"/>
              <a:ext cx="664" cy="665"/>
            </a:xfrm>
            <a:prstGeom prst="ellipse">
              <a:avLst/>
            </a:prstGeom>
            <a:solidFill>
              <a:srgbClr val="FC0000">
                <a:alpha val="50195"/>
              </a:srgbClr>
            </a:solidFill>
            <a:ln w="25400">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grpSp>
      <p:grpSp>
        <p:nvGrpSpPr>
          <p:cNvPr id="3" name="组合 2"/>
          <p:cNvGrpSpPr/>
          <p:nvPr/>
        </p:nvGrpSpPr>
        <p:grpSpPr>
          <a:xfrm>
            <a:off x="611189" y="2433228"/>
            <a:ext cx="6587022" cy="3780891"/>
            <a:chOff x="973081" y="1543212"/>
            <a:chExt cx="6587022" cy="3780891"/>
          </a:xfrm>
        </p:grpSpPr>
        <p:sp>
          <p:nvSpPr>
            <p:cNvPr id="140" name="Freeform 58"/>
            <p:cNvSpPr>
              <a:spLocks/>
            </p:cNvSpPr>
            <p:nvPr/>
          </p:nvSpPr>
          <p:spPr bwMode="auto">
            <a:xfrm>
              <a:off x="2146121" y="2746704"/>
              <a:ext cx="80298" cy="1402905"/>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 name="T12" fmla="*/ 0 w 53"/>
                <a:gd name="T13" fmla="*/ 0 h 1271"/>
                <a:gd name="T14" fmla="*/ 53 w 53"/>
                <a:gd name="T15" fmla="*/ 1271 h 1271"/>
              </a:gdLst>
              <a:ahLst/>
              <a:cxnLst>
                <a:cxn ang="T8">
                  <a:pos x="T0" y="T1"/>
                </a:cxn>
                <a:cxn ang="T9">
                  <a:pos x="T2" y="T3"/>
                </a:cxn>
                <a:cxn ang="T10">
                  <a:pos x="T4" y="T5"/>
                </a:cxn>
                <a:cxn ang="T11">
                  <a:pos x="T6" y="T7"/>
                </a:cxn>
              </a:cxnLst>
              <a:rect l="T12" t="T13" r="T14" b="T15"/>
              <a:pathLst>
                <a:path w="53" h="1271">
                  <a:moveTo>
                    <a:pt x="8" y="91"/>
                  </a:moveTo>
                  <a:cubicBezTo>
                    <a:pt x="16" y="0"/>
                    <a:pt x="53" y="454"/>
                    <a:pt x="53" y="635"/>
                  </a:cubicBezTo>
                  <a:cubicBezTo>
                    <a:pt x="53" y="816"/>
                    <a:pt x="16" y="1271"/>
                    <a:pt x="8" y="1180"/>
                  </a:cubicBezTo>
                  <a:cubicBezTo>
                    <a:pt x="0" y="1089"/>
                    <a:pt x="0" y="182"/>
                    <a:pt x="8" y="91"/>
                  </a:cubicBezTo>
                  <a:close/>
                </a:path>
              </a:pathLst>
            </a:custGeom>
            <a:solidFill>
              <a:srgbClr val="00CC00"/>
            </a:solidFill>
            <a:ln w="9525" cap="flat" cmpd="sng">
              <a:noFill/>
              <a:prstDash val="solid"/>
              <a:round/>
              <a:headEnd/>
              <a:tailEnd/>
            </a:ln>
          </p:spPr>
          <p:txBody>
            <a:bodyPr wrap="square" lIns="90000" tIns="46800" rIns="90000" bIns="46800">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141" name="Freeform 59"/>
            <p:cNvSpPr>
              <a:spLocks/>
            </p:cNvSpPr>
            <p:nvPr/>
          </p:nvSpPr>
          <p:spPr bwMode="auto">
            <a:xfrm flipH="1">
              <a:off x="2092947" y="2746704"/>
              <a:ext cx="80298" cy="1402905"/>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 name="T12" fmla="*/ 0 w 53"/>
                <a:gd name="T13" fmla="*/ 0 h 1271"/>
                <a:gd name="T14" fmla="*/ 53 w 53"/>
                <a:gd name="T15" fmla="*/ 1271 h 1271"/>
              </a:gdLst>
              <a:ahLst/>
              <a:cxnLst>
                <a:cxn ang="T8">
                  <a:pos x="T0" y="T1"/>
                </a:cxn>
                <a:cxn ang="T9">
                  <a:pos x="T2" y="T3"/>
                </a:cxn>
                <a:cxn ang="T10">
                  <a:pos x="T4" y="T5"/>
                </a:cxn>
                <a:cxn ang="T11">
                  <a:pos x="T6" y="T7"/>
                </a:cxn>
              </a:cxnLst>
              <a:rect l="T12" t="T13" r="T14" b="T15"/>
              <a:pathLst>
                <a:path w="53" h="1271">
                  <a:moveTo>
                    <a:pt x="8" y="91"/>
                  </a:moveTo>
                  <a:cubicBezTo>
                    <a:pt x="16" y="0"/>
                    <a:pt x="53" y="454"/>
                    <a:pt x="53" y="635"/>
                  </a:cubicBezTo>
                  <a:cubicBezTo>
                    <a:pt x="53" y="816"/>
                    <a:pt x="16" y="1271"/>
                    <a:pt x="8" y="1180"/>
                  </a:cubicBezTo>
                  <a:cubicBezTo>
                    <a:pt x="0" y="1089"/>
                    <a:pt x="0" y="182"/>
                    <a:pt x="8" y="91"/>
                  </a:cubicBezTo>
                  <a:close/>
                </a:path>
              </a:pathLst>
            </a:custGeom>
            <a:solidFill>
              <a:srgbClr val="00CC00"/>
            </a:solidFill>
            <a:ln w="9525" cap="flat" cmpd="sng">
              <a:noFill/>
              <a:prstDash val="solid"/>
              <a:round/>
              <a:headEnd/>
              <a:tailEnd/>
            </a:ln>
          </p:spPr>
          <p:txBody>
            <a:bodyPr wrap="square" lIns="90000" tIns="46800" rIns="90000" bIns="46800">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138" name="Freeform 58"/>
            <p:cNvSpPr>
              <a:spLocks/>
            </p:cNvSpPr>
            <p:nvPr/>
          </p:nvSpPr>
          <p:spPr bwMode="auto">
            <a:xfrm>
              <a:off x="2145606" y="1543212"/>
              <a:ext cx="80298" cy="1402905"/>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 name="T12" fmla="*/ 0 w 53"/>
                <a:gd name="T13" fmla="*/ 0 h 1271"/>
                <a:gd name="T14" fmla="*/ 53 w 53"/>
                <a:gd name="T15" fmla="*/ 1271 h 1271"/>
              </a:gdLst>
              <a:ahLst/>
              <a:cxnLst>
                <a:cxn ang="T8">
                  <a:pos x="T0" y="T1"/>
                </a:cxn>
                <a:cxn ang="T9">
                  <a:pos x="T2" y="T3"/>
                </a:cxn>
                <a:cxn ang="T10">
                  <a:pos x="T4" y="T5"/>
                </a:cxn>
                <a:cxn ang="T11">
                  <a:pos x="T6" y="T7"/>
                </a:cxn>
              </a:cxnLst>
              <a:rect l="T12" t="T13" r="T14" b="T15"/>
              <a:pathLst>
                <a:path w="53" h="1271">
                  <a:moveTo>
                    <a:pt x="8" y="91"/>
                  </a:moveTo>
                  <a:cubicBezTo>
                    <a:pt x="16" y="0"/>
                    <a:pt x="53" y="454"/>
                    <a:pt x="53" y="635"/>
                  </a:cubicBezTo>
                  <a:cubicBezTo>
                    <a:pt x="53" y="816"/>
                    <a:pt x="16" y="1271"/>
                    <a:pt x="8" y="1180"/>
                  </a:cubicBezTo>
                  <a:cubicBezTo>
                    <a:pt x="0" y="1089"/>
                    <a:pt x="0" y="182"/>
                    <a:pt x="8" y="91"/>
                  </a:cubicBezTo>
                  <a:close/>
                </a:path>
              </a:pathLst>
            </a:custGeom>
            <a:solidFill>
              <a:srgbClr val="00CC00"/>
            </a:solidFill>
            <a:ln w="9525" cap="flat" cmpd="sng">
              <a:noFill/>
              <a:prstDash val="solid"/>
              <a:round/>
              <a:headEnd/>
              <a:tailEnd/>
            </a:ln>
          </p:spPr>
          <p:txBody>
            <a:bodyPr wrap="square" lIns="90000" tIns="46800" rIns="90000" bIns="46800">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139" name="Freeform 59"/>
            <p:cNvSpPr>
              <a:spLocks/>
            </p:cNvSpPr>
            <p:nvPr/>
          </p:nvSpPr>
          <p:spPr bwMode="auto">
            <a:xfrm flipH="1">
              <a:off x="2092432" y="1543212"/>
              <a:ext cx="80298" cy="1402905"/>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 name="T12" fmla="*/ 0 w 53"/>
                <a:gd name="T13" fmla="*/ 0 h 1271"/>
                <a:gd name="T14" fmla="*/ 53 w 53"/>
                <a:gd name="T15" fmla="*/ 1271 h 1271"/>
              </a:gdLst>
              <a:ahLst/>
              <a:cxnLst>
                <a:cxn ang="T8">
                  <a:pos x="T0" y="T1"/>
                </a:cxn>
                <a:cxn ang="T9">
                  <a:pos x="T2" y="T3"/>
                </a:cxn>
                <a:cxn ang="T10">
                  <a:pos x="T4" y="T5"/>
                </a:cxn>
                <a:cxn ang="T11">
                  <a:pos x="T6" y="T7"/>
                </a:cxn>
              </a:cxnLst>
              <a:rect l="T12" t="T13" r="T14" b="T15"/>
              <a:pathLst>
                <a:path w="53" h="1271">
                  <a:moveTo>
                    <a:pt x="8" y="91"/>
                  </a:moveTo>
                  <a:cubicBezTo>
                    <a:pt x="16" y="0"/>
                    <a:pt x="53" y="454"/>
                    <a:pt x="53" y="635"/>
                  </a:cubicBezTo>
                  <a:cubicBezTo>
                    <a:pt x="53" y="816"/>
                    <a:pt x="16" y="1271"/>
                    <a:pt x="8" y="1180"/>
                  </a:cubicBezTo>
                  <a:cubicBezTo>
                    <a:pt x="0" y="1089"/>
                    <a:pt x="0" y="182"/>
                    <a:pt x="8" y="91"/>
                  </a:cubicBezTo>
                  <a:close/>
                </a:path>
              </a:pathLst>
            </a:custGeom>
            <a:solidFill>
              <a:srgbClr val="00CC00"/>
            </a:solidFill>
            <a:ln w="9525" cap="flat" cmpd="sng">
              <a:noFill/>
              <a:prstDash val="solid"/>
              <a:round/>
              <a:headEnd/>
              <a:tailEnd/>
            </a:ln>
          </p:spPr>
          <p:txBody>
            <a:bodyPr wrap="square" lIns="90000" tIns="46800" rIns="90000" bIns="46800">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134" name="Freeform 58"/>
            <p:cNvSpPr>
              <a:spLocks/>
            </p:cNvSpPr>
            <p:nvPr/>
          </p:nvSpPr>
          <p:spPr bwMode="auto">
            <a:xfrm>
              <a:off x="2150878" y="3921198"/>
              <a:ext cx="80298" cy="1402905"/>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 name="T12" fmla="*/ 0 w 53"/>
                <a:gd name="T13" fmla="*/ 0 h 1271"/>
                <a:gd name="T14" fmla="*/ 53 w 53"/>
                <a:gd name="T15" fmla="*/ 1271 h 1271"/>
              </a:gdLst>
              <a:ahLst/>
              <a:cxnLst>
                <a:cxn ang="T8">
                  <a:pos x="T0" y="T1"/>
                </a:cxn>
                <a:cxn ang="T9">
                  <a:pos x="T2" y="T3"/>
                </a:cxn>
                <a:cxn ang="T10">
                  <a:pos x="T4" y="T5"/>
                </a:cxn>
                <a:cxn ang="T11">
                  <a:pos x="T6" y="T7"/>
                </a:cxn>
              </a:cxnLst>
              <a:rect l="T12" t="T13" r="T14" b="T15"/>
              <a:pathLst>
                <a:path w="53" h="1271">
                  <a:moveTo>
                    <a:pt x="8" y="91"/>
                  </a:moveTo>
                  <a:cubicBezTo>
                    <a:pt x="16" y="0"/>
                    <a:pt x="53" y="454"/>
                    <a:pt x="53" y="635"/>
                  </a:cubicBezTo>
                  <a:cubicBezTo>
                    <a:pt x="53" y="816"/>
                    <a:pt x="16" y="1271"/>
                    <a:pt x="8" y="1180"/>
                  </a:cubicBezTo>
                  <a:cubicBezTo>
                    <a:pt x="0" y="1089"/>
                    <a:pt x="0" y="182"/>
                    <a:pt x="8" y="91"/>
                  </a:cubicBezTo>
                  <a:close/>
                </a:path>
              </a:pathLst>
            </a:custGeom>
            <a:solidFill>
              <a:srgbClr val="00CC00"/>
            </a:solidFill>
            <a:ln w="9525" cap="flat" cmpd="sng">
              <a:noFill/>
              <a:prstDash val="solid"/>
              <a:round/>
              <a:headEnd/>
              <a:tailEnd/>
            </a:ln>
          </p:spPr>
          <p:txBody>
            <a:bodyPr wrap="square" lIns="90000" tIns="46800" rIns="90000" bIns="46800">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sp>
          <p:nvSpPr>
            <p:cNvPr id="135" name="Freeform 59"/>
            <p:cNvSpPr>
              <a:spLocks/>
            </p:cNvSpPr>
            <p:nvPr/>
          </p:nvSpPr>
          <p:spPr bwMode="auto">
            <a:xfrm flipH="1">
              <a:off x="2097704" y="3921198"/>
              <a:ext cx="80298" cy="1402905"/>
            </a:xfrm>
            <a:custGeom>
              <a:avLst/>
              <a:gdLst>
                <a:gd name="T0" fmla="*/ 8 w 53"/>
                <a:gd name="T1" fmla="*/ 91 h 1271"/>
                <a:gd name="T2" fmla="*/ 53 w 53"/>
                <a:gd name="T3" fmla="*/ 635 h 1271"/>
                <a:gd name="T4" fmla="*/ 8 w 53"/>
                <a:gd name="T5" fmla="*/ 1180 h 1271"/>
                <a:gd name="T6" fmla="*/ 8 w 53"/>
                <a:gd name="T7" fmla="*/ 91 h 1271"/>
                <a:gd name="T8" fmla="*/ 0 60000 65536"/>
                <a:gd name="T9" fmla="*/ 0 60000 65536"/>
                <a:gd name="T10" fmla="*/ 0 60000 65536"/>
                <a:gd name="T11" fmla="*/ 0 60000 65536"/>
                <a:gd name="T12" fmla="*/ 0 w 53"/>
                <a:gd name="T13" fmla="*/ 0 h 1271"/>
                <a:gd name="T14" fmla="*/ 53 w 53"/>
                <a:gd name="T15" fmla="*/ 1271 h 1271"/>
              </a:gdLst>
              <a:ahLst/>
              <a:cxnLst>
                <a:cxn ang="T8">
                  <a:pos x="T0" y="T1"/>
                </a:cxn>
                <a:cxn ang="T9">
                  <a:pos x="T2" y="T3"/>
                </a:cxn>
                <a:cxn ang="T10">
                  <a:pos x="T4" y="T5"/>
                </a:cxn>
                <a:cxn ang="T11">
                  <a:pos x="T6" y="T7"/>
                </a:cxn>
              </a:cxnLst>
              <a:rect l="T12" t="T13" r="T14" b="T15"/>
              <a:pathLst>
                <a:path w="53" h="1271">
                  <a:moveTo>
                    <a:pt x="8" y="91"/>
                  </a:moveTo>
                  <a:cubicBezTo>
                    <a:pt x="16" y="0"/>
                    <a:pt x="53" y="454"/>
                    <a:pt x="53" y="635"/>
                  </a:cubicBezTo>
                  <a:cubicBezTo>
                    <a:pt x="53" y="816"/>
                    <a:pt x="16" y="1271"/>
                    <a:pt x="8" y="1180"/>
                  </a:cubicBezTo>
                  <a:cubicBezTo>
                    <a:pt x="0" y="1089"/>
                    <a:pt x="0" y="182"/>
                    <a:pt x="8" y="91"/>
                  </a:cubicBezTo>
                  <a:close/>
                </a:path>
              </a:pathLst>
            </a:custGeom>
            <a:solidFill>
              <a:srgbClr val="00CC00"/>
            </a:solidFill>
            <a:ln w="9525" cap="flat" cmpd="sng">
              <a:noFill/>
              <a:prstDash val="solid"/>
              <a:round/>
              <a:headEnd/>
              <a:tailEnd/>
            </a:ln>
          </p:spPr>
          <p:txBody>
            <a:bodyPr wrap="square" lIns="90000" tIns="46800" rIns="90000" bIns="46800">
              <a:spAutoFit/>
            </a:bodyPr>
            <a:lstStyle/>
            <a:p>
              <a:pPr eaLnBrk="1" fontAlgn="auto" hangingPunct="1">
                <a:spcBef>
                  <a:spcPts val="0"/>
                </a:spcBef>
                <a:spcAft>
                  <a:spcPts val="0"/>
                </a:spcAft>
                <a:defRPr/>
              </a:pPr>
              <a:endParaRPr lang="zh-CN" altLang="en-US" kern="0">
                <a:solidFill>
                  <a:sysClr val="windowText" lastClr="000000"/>
                </a:solidFill>
                <a:latin typeface="+mn-lt"/>
                <a:ea typeface="+mn-ea"/>
              </a:endParaRPr>
            </a:p>
          </p:txBody>
        </p:sp>
        <p:grpSp>
          <p:nvGrpSpPr>
            <p:cNvPr id="2" name="Group 166"/>
            <p:cNvGrpSpPr>
              <a:grpSpLocks/>
            </p:cNvGrpSpPr>
            <p:nvPr/>
          </p:nvGrpSpPr>
          <p:grpSpPr bwMode="auto">
            <a:xfrm>
              <a:off x="973081" y="1637411"/>
              <a:ext cx="6587022" cy="3673440"/>
              <a:chOff x="613" y="1162"/>
              <a:chExt cx="4301" cy="2367"/>
            </a:xfrm>
          </p:grpSpPr>
          <p:sp>
            <p:nvSpPr>
              <p:cNvPr id="121870" name="Rectangle 9"/>
              <p:cNvSpPr>
                <a:spLocks noChangeArrowheads="1"/>
              </p:cNvSpPr>
              <p:nvPr/>
            </p:nvSpPr>
            <p:spPr bwMode="auto">
              <a:xfrm>
                <a:off x="3742" y="1286"/>
                <a:ext cx="891"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zh-CN" altLang="en-US" sz="2800" dirty="0">
                    <a:solidFill>
                      <a:srgbClr val="0000FF"/>
                    </a:solidFill>
                    <a:latin typeface="+mn-lt"/>
                    <a:ea typeface="+mn-ea"/>
                  </a:rPr>
                  <a:t>可分辨</a:t>
                </a:r>
              </a:p>
            </p:txBody>
          </p:sp>
          <p:sp>
            <p:nvSpPr>
              <p:cNvPr id="121871" name="Rectangle 10"/>
              <p:cNvSpPr>
                <a:spLocks noChangeArrowheads="1"/>
              </p:cNvSpPr>
              <p:nvPr/>
            </p:nvSpPr>
            <p:spPr bwMode="auto">
              <a:xfrm>
                <a:off x="3747" y="2017"/>
                <a:ext cx="1167"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zh-CN" altLang="en-US" sz="2800" dirty="0">
                    <a:solidFill>
                      <a:srgbClr val="0000FF"/>
                    </a:solidFill>
                    <a:latin typeface="+mn-lt"/>
                    <a:ea typeface="+mn-ea"/>
                  </a:rPr>
                  <a:t>恰可分辨</a:t>
                </a:r>
              </a:p>
            </p:txBody>
          </p:sp>
          <p:sp>
            <p:nvSpPr>
              <p:cNvPr id="121874" name="Rectangle 13"/>
              <p:cNvSpPr>
                <a:spLocks noChangeArrowheads="1"/>
              </p:cNvSpPr>
              <p:nvPr/>
            </p:nvSpPr>
            <p:spPr bwMode="auto">
              <a:xfrm>
                <a:off x="3696" y="2840"/>
                <a:ext cx="1083" cy="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zh-CN" altLang="en-US" sz="2800" dirty="0">
                    <a:solidFill>
                      <a:srgbClr val="0000FF"/>
                    </a:solidFill>
                    <a:latin typeface="+mn-lt"/>
                    <a:ea typeface="+mn-ea"/>
                  </a:rPr>
                  <a:t>不可分辨</a:t>
                </a:r>
              </a:p>
            </p:txBody>
          </p:sp>
          <p:grpSp>
            <p:nvGrpSpPr>
              <p:cNvPr id="121876" name="Group 164"/>
              <p:cNvGrpSpPr>
                <a:grpSpLocks/>
              </p:cNvGrpSpPr>
              <p:nvPr/>
            </p:nvGrpSpPr>
            <p:grpSpPr bwMode="auto">
              <a:xfrm>
                <a:off x="613" y="1162"/>
                <a:ext cx="2992" cy="2367"/>
                <a:chOff x="340" y="1091"/>
                <a:chExt cx="3308" cy="2573"/>
              </a:xfrm>
            </p:grpSpPr>
            <p:pic>
              <p:nvPicPr>
                <p:cNvPr id="121877" name="Picture 5" descr="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9" y="2815"/>
                  <a:ext cx="849" cy="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78" name="Arc 7"/>
                <p:cNvSpPr>
                  <a:spLocks/>
                </p:cNvSpPr>
                <p:nvPr/>
              </p:nvSpPr>
              <p:spPr bwMode="auto">
                <a:xfrm flipH="1">
                  <a:off x="684" y="1480"/>
                  <a:ext cx="64" cy="110"/>
                </a:xfrm>
                <a:custGeom>
                  <a:avLst/>
                  <a:gdLst>
                    <a:gd name="T0" fmla="*/ 0 w 21503"/>
                    <a:gd name="T1" fmla="*/ 0 h 21121"/>
                    <a:gd name="T2" fmla="*/ 0 w 21503"/>
                    <a:gd name="T3" fmla="*/ 0 h 21121"/>
                    <a:gd name="T4" fmla="*/ 0 w 21503"/>
                    <a:gd name="T5" fmla="*/ 0 h 21121"/>
                    <a:gd name="T6" fmla="*/ 0 60000 65536"/>
                    <a:gd name="T7" fmla="*/ 0 60000 65536"/>
                    <a:gd name="T8" fmla="*/ 0 60000 65536"/>
                    <a:gd name="T9" fmla="*/ 0 w 21503"/>
                    <a:gd name="T10" fmla="*/ 0 h 21121"/>
                    <a:gd name="T11" fmla="*/ 21503 w 21503"/>
                    <a:gd name="T12" fmla="*/ 21121 h 21121"/>
                  </a:gdLst>
                  <a:ahLst/>
                  <a:cxnLst>
                    <a:cxn ang="T6">
                      <a:pos x="T0" y="T1"/>
                    </a:cxn>
                    <a:cxn ang="T7">
                      <a:pos x="T2" y="T3"/>
                    </a:cxn>
                    <a:cxn ang="T8">
                      <a:pos x="T4" y="T5"/>
                    </a:cxn>
                  </a:cxnLst>
                  <a:rect l="T9" t="T10" r="T11" b="T12"/>
                  <a:pathLst>
                    <a:path w="21503" h="21121" fill="none" extrusionOk="0">
                      <a:moveTo>
                        <a:pt x="4525" y="0"/>
                      </a:moveTo>
                      <a:cubicBezTo>
                        <a:pt x="13739" y="1974"/>
                        <a:pt x="20610" y="9694"/>
                        <a:pt x="21502" y="19075"/>
                      </a:cubicBezTo>
                    </a:path>
                    <a:path w="21503" h="21121" stroke="0" extrusionOk="0">
                      <a:moveTo>
                        <a:pt x="4525" y="0"/>
                      </a:moveTo>
                      <a:cubicBezTo>
                        <a:pt x="13739" y="1974"/>
                        <a:pt x="20610" y="9694"/>
                        <a:pt x="21502" y="19075"/>
                      </a:cubicBezTo>
                      <a:lnTo>
                        <a:pt x="0" y="21121"/>
                      </a:lnTo>
                      <a:lnTo>
                        <a:pt x="4525" y="0"/>
                      </a:lnTo>
                      <a:close/>
                    </a:path>
                  </a:pathLst>
                </a:cu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pPr algn="just"/>
                  <a:endParaRPr lang="zh-CN" altLang="en-US" sz="2800">
                    <a:solidFill>
                      <a:srgbClr val="0000FF"/>
                    </a:solidFill>
                    <a:latin typeface="+mn-lt"/>
                    <a:ea typeface="+mn-ea"/>
                  </a:endParaRPr>
                </a:p>
              </p:txBody>
            </p:sp>
            <p:pic>
              <p:nvPicPr>
                <p:cNvPr id="121880" name="Picture 15" descr="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02" y="1091"/>
                  <a:ext cx="798" cy="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81" name="Picture 16" descr="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6" y="1921"/>
                  <a:ext cx="849" cy="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83" name="Arc 19"/>
                <p:cNvSpPr>
                  <a:spLocks/>
                </p:cNvSpPr>
                <p:nvPr/>
              </p:nvSpPr>
              <p:spPr bwMode="auto">
                <a:xfrm flipH="1">
                  <a:off x="710" y="2295"/>
                  <a:ext cx="83" cy="91"/>
                </a:xfrm>
                <a:custGeom>
                  <a:avLst/>
                  <a:gdLst>
                    <a:gd name="T0" fmla="*/ 0 w 21503"/>
                    <a:gd name="T1" fmla="*/ 0 h 21121"/>
                    <a:gd name="T2" fmla="*/ 0 w 21503"/>
                    <a:gd name="T3" fmla="*/ 0 h 21121"/>
                    <a:gd name="T4" fmla="*/ 0 w 21503"/>
                    <a:gd name="T5" fmla="*/ 0 h 21121"/>
                    <a:gd name="T6" fmla="*/ 0 60000 65536"/>
                    <a:gd name="T7" fmla="*/ 0 60000 65536"/>
                    <a:gd name="T8" fmla="*/ 0 60000 65536"/>
                    <a:gd name="T9" fmla="*/ 0 w 21503"/>
                    <a:gd name="T10" fmla="*/ 0 h 21121"/>
                    <a:gd name="T11" fmla="*/ 21503 w 21503"/>
                    <a:gd name="T12" fmla="*/ 21121 h 21121"/>
                  </a:gdLst>
                  <a:ahLst/>
                  <a:cxnLst>
                    <a:cxn ang="T6">
                      <a:pos x="T0" y="T1"/>
                    </a:cxn>
                    <a:cxn ang="T7">
                      <a:pos x="T2" y="T3"/>
                    </a:cxn>
                    <a:cxn ang="T8">
                      <a:pos x="T4" y="T5"/>
                    </a:cxn>
                  </a:cxnLst>
                  <a:rect l="T9" t="T10" r="T11" b="T12"/>
                  <a:pathLst>
                    <a:path w="21503" h="21121" fill="none" extrusionOk="0">
                      <a:moveTo>
                        <a:pt x="4525" y="0"/>
                      </a:moveTo>
                      <a:cubicBezTo>
                        <a:pt x="13739" y="1974"/>
                        <a:pt x="20610" y="9694"/>
                        <a:pt x="21502" y="19075"/>
                      </a:cubicBezTo>
                    </a:path>
                    <a:path w="21503" h="21121" stroke="0" extrusionOk="0">
                      <a:moveTo>
                        <a:pt x="4525" y="0"/>
                      </a:moveTo>
                      <a:cubicBezTo>
                        <a:pt x="13739" y="1974"/>
                        <a:pt x="20610" y="9694"/>
                        <a:pt x="21502" y="19075"/>
                      </a:cubicBezTo>
                      <a:lnTo>
                        <a:pt x="0" y="21121"/>
                      </a:lnTo>
                      <a:lnTo>
                        <a:pt x="4525" y="0"/>
                      </a:lnTo>
                      <a:close/>
                    </a:path>
                  </a:pathLst>
                </a:cu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lIns="90000" tIns="46800" rIns="90000" bIns="46800" anchor="ctr"/>
                <a:lstStyle/>
                <a:p>
                  <a:pPr algn="just"/>
                  <a:endParaRPr lang="zh-CN" altLang="en-US" sz="2800">
                    <a:solidFill>
                      <a:srgbClr val="0000FF"/>
                    </a:solidFill>
                    <a:latin typeface="+mn-lt"/>
                    <a:ea typeface="+mn-ea"/>
                  </a:endParaRPr>
                </a:p>
              </p:txBody>
            </p:sp>
            <mc:AlternateContent xmlns:mc="http://schemas.openxmlformats.org/markup-compatibility/2006" xmlns:a14="http://schemas.microsoft.com/office/drawing/2010/main">
              <mc:Choice Requires="a14">
                <p:graphicFrame>
                  <p:nvGraphicFramePr>
                    <p:cNvPr id="121884" name="Object 23"/>
                    <p:cNvGraphicFramePr>
                      <a:graphicFrameLocks noChangeAspect="1"/>
                    </p:cNvGraphicFramePr>
                    <p:nvPr/>
                  </p:nvGraphicFramePr>
                  <p:xfrm>
                    <a:off x="2844" y="2092"/>
                    <a:ext cx="72" cy="136"/>
                  </p:xfrm>
                  <a:graphic>
                    <a:graphicData uri="http://schemas.openxmlformats.org/presentationml/2006/ole">
                      <mc:AlternateContent>
                        <mc:Choice xmlns:v="urn:schemas-microsoft-com:vml" Requires="v">
                          <p:oleObj spid="_x0000_s150712" name="Equation" r:id="rId8" imgW="114151" imgH="215619" progId="Equation.3">
                            <p:embed/>
                          </p:oleObj>
                        </mc:Choice>
                        <mc:Fallback>
                          <p:oleObj name="Equation" r:id="rId8" imgW="114151" imgH="215619" progId="Equation.3">
                            <p:embed/>
                            <p:pic>
                              <p:nvPicPr>
                                <p:cNvPr id="121884" name="Object 23"/>
                                <p:cNvPicPr>
                                  <a:picLocks noChangeAspect="1" noChangeArrowheads="1"/>
                                </p:cNvPicPr>
                                <p:nvPr/>
                              </p:nvPicPr>
                              <p:blipFill>
                                <a:blip r:embed="rId9">
                                  <a:extLst>
                                    <a:ext uri="{28A0092B-C50C-407E-A947-70E740481C1C}">
                                      <a14:useLocalDpi val="0"/>
                                    </a:ext>
                                  </a:extLst>
                                </a:blip>
                                <a:srcRect/>
                                <a:stretch>
                                  <a:fillRect/>
                                </a:stretch>
                              </p:blipFill>
                              <p:spPr bwMode="auto">
                                <a:xfrm>
                                  <a:off x="2844" y="2092"/>
                                  <a:ext cx="72" cy="136"/>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121884" name="Object 23"/>
                    <p:cNvGraphicFramePr>
                      <a:graphicFrameLocks noChangeAspect="1"/>
                    </p:cNvGraphicFramePr>
                    <p:nvPr/>
                  </p:nvGraphicFramePr>
                  <p:xfrm>
                    <a:off x="2844" y="2092"/>
                    <a:ext cx="72" cy="136"/>
                  </p:xfrm>
                  <a:graphic>
                    <a:graphicData uri="http://schemas.openxmlformats.org/presentationml/2006/ole">
                      <mc:AlternateContent>
                        <mc:Choice xmlns:v="urn:schemas-microsoft-com:vml" Requires="v">
                          <p:oleObj spid="_x0000_s180576" name="Equation" r:id="rId11" imgW="114151" imgH="215619" progId="Equation.3">
                            <p:embed/>
                          </p:oleObj>
                        </mc:Choice>
                        <mc:Fallback>
                          <p:oleObj name="Equation" r:id="rId11" imgW="114151" imgH="215619" progId="Equation.3">
                            <p:embed/>
                            <p:pic>
                              <p:nvPicPr>
                                <p:cNvPr id="121884" name="Object 2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44" y="2092"/>
                                  <a:ext cx="72" cy="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sp>
              <p:nvSpPr>
                <p:cNvPr id="121885" name="AutoShape 27"/>
                <p:cNvSpPr>
                  <a:spLocks noChangeArrowheads="1"/>
                </p:cNvSpPr>
                <p:nvPr/>
              </p:nvSpPr>
              <p:spPr bwMode="auto">
                <a:xfrm rot="13066177" flipV="1">
                  <a:off x="1571" y="1291"/>
                  <a:ext cx="792" cy="552"/>
                </a:xfrm>
                <a:prstGeom prst="parallelogram">
                  <a:avLst>
                    <a:gd name="adj" fmla="val 78189"/>
                  </a:avLst>
                </a:prstGeom>
                <a:solidFill>
                  <a:srgbClr val="FFCC66"/>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1886" name="AutoShape 28"/>
                <p:cNvSpPr>
                  <a:spLocks noChangeArrowheads="1"/>
                </p:cNvSpPr>
                <p:nvPr/>
              </p:nvSpPr>
              <p:spPr bwMode="auto">
                <a:xfrm rot="13066177" flipV="1">
                  <a:off x="1565" y="2087"/>
                  <a:ext cx="792" cy="552"/>
                </a:xfrm>
                <a:prstGeom prst="parallelogram">
                  <a:avLst>
                    <a:gd name="adj" fmla="val 78189"/>
                  </a:avLst>
                </a:prstGeom>
                <a:solidFill>
                  <a:srgbClr val="FFCC66"/>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1887" name="AutoShape 29"/>
                <p:cNvSpPr>
                  <a:spLocks noChangeArrowheads="1"/>
                </p:cNvSpPr>
                <p:nvPr/>
              </p:nvSpPr>
              <p:spPr bwMode="auto">
                <a:xfrm rot="13066177" flipV="1">
                  <a:off x="1565" y="2887"/>
                  <a:ext cx="792" cy="552"/>
                </a:xfrm>
                <a:prstGeom prst="parallelogram">
                  <a:avLst>
                    <a:gd name="adj" fmla="val 78189"/>
                  </a:avLst>
                </a:prstGeom>
                <a:solidFill>
                  <a:srgbClr val="FFCC66"/>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1890" name="Line 33"/>
                <p:cNvSpPr>
                  <a:spLocks noChangeShapeType="1"/>
                </p:cNvSpPr>
                <p:nvPr/>
              </p:nvSpPr>
              <p:spPr bwMode="auto">
                <a:xfrm>
                  <a:off x="431" y="1435"/>
                  <a:ext cx="1496" cy="181"/>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21891" name="Line 34"/>
                <p:cNvSpPr>
                  <a:spLocks noChangeShapeType="1"/>
                </p:cNvSpPr>
                <p:nvPr/>
              </p:nvSpPr>
              <p:spPr bwMode="auto">
                <a:xfrm flipV="1">
                  <a:off x="431" y="1435"/>
                  <a:ext cx="1497" cy="191"/>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21894" name="Line 38"/>
                <p:cNvSpPr>
                  <a:spLocks noChangeShapeType="1"/>
                </p:cNvSpPr>
                <p:nvPr/>
              </p:nvSpPr>
              <p:spPr bwMode="auto">
                <a:xfrm>
                  <a:off x="431" y="2278"/>
                  <a:ext cx="1542" cy="136"/>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21895" name="Line 39"/>
                <p:cNvSpPr>
                  <a:spLocks noChangeShapeType="1"/>
                </p:cNvSpPr>
                <p:nvPr/>
              </p:nvSpPr>
              <p:spPr bwMode="auto">
                <a:xfrm flipV="1">
                  <a:off x="431" y="2278"/>
                  <a:ext cx="1542" cy="136"/>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21898" name="Line 43"/>
                <p:cNvSpPr>
                  <a:spLocks noChangeShapeType="1"/>
                </p:cNvSpPr>
                <p:nvPr/>
              </p:nvSpPr>
              <p:spPr bwMode="auto">
                <a:xfrm>
                  <a:off x="431" y="3159"/>
                  <a:ext cx="1515" cy="71"/>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21899" name="Line 44"/>
                <p:cNvSpPr>
                  <a:spLocks noChangeShapeType="1"/>
                </p:cNvSpPr>
                <p:nvPr/>
              </p:nvSpPr>
              <p:spPr bwMode="auto">
                <a:xfrm flipV="1">
                  <a:off x="431" y="3159"/>
                  <a:ext cx="1497" cy="72"/>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mc:AlternateContent xmlns:mc="http://schemas.openxmlformats.org/markup-compatibility/2006" xmlns:a14="http://schemas.microsoft.com/office/drawing/2010/main">
              <mc:Choice Requires="a14">
                <p:graphicFrame>
                  <p:nvGraphicFramePr>
                    <p:cNvPr id="121900" name="Object 46"/>
                    <p:cNvGraphicFramePr>
                      <a:graphicFrameLocks noChangeAspect="1"/>
                    </p:cNvGraphicFramePr>
                    <p:nvPr/>
                  </p:nvGraphicFramePr>
                  <p:xfrm>
                    <a:off x="340" y="1344"/>
                    <a:ext cx="191" cy="191"/>
                  </p:xfrm>
                  <a:graphic>
                    <a:graphicData uri="http://schemas.openxmlformats.org/presentationml/2006/ole">
                      <mc:AlternateContent>
                        <mc:Choice xmlns:v="urn:schemas-microsoft-com:vml" Requires="v">
                          <p:oleObj spid="_x0000_s150713" name="公式" r:id="rId13" imgW="57216" imgH="57228" progId="Equation.3">
                            <p:embed/>
                          </p:oleObj>
                        </mc:Choice>
                        <mc:Fallback>
                          <p:oleObj name="公式" r:id="rId13" imgW="57216" imgH="57228" progId="Equation.3">
                            <p:embed/>
                            <p:pic>
                              <p:nvPicPr>
                                <p:cNvPr id="121900" name="Object 46"/>
                                <p:cNvPicPr>
                                  <a:picLocks noChangeAspect="1" noChangeArrowheads="1"/>
                                </p:cNvPicPr>
                                <p:nvPr/>
                              </p:nvPicPr>
                              <p:blipFill>
                                <a:blip r:embed="rId14">
                                  <a:extLst>
                                    <a:ext uri="{28A0092B-C50C-407E-A947-70E740481C1C}">
                                      <a14:useLocalDpi val="0"/>
                                    </a:ext>
                                  </a:extLst>
                                </a:blip>
                                <a:srcRect/>
                                <a:stretch>
                                  <a:fillRect/>
                                </a:stretch>
                              </p:blipFill>
                              <p:spPr bwMode="auto">
                                <a:xfrm>
                                  <a:off x="340" y="1344"/>
                                  <a:ext cx="191" cy="191"/>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121900" name="Object 46"/>
                    <p:cNvGraphicFramePr>
                      <a:graphicFrameLocks noChangeAspect="1"/>
                    </p:cNvGraphicFramePr>
                    <p:nvPr/>
                  </p:nvGraphicFramePr>
                  <p:xfrm>
                    <a:off x="340" y="1344"/>
                    <a:ext cx="191" cy="191"/>
                  </p:xfrm>
                  <a:graphic>
                    <a:graphicData uri="http://schemas.openxmlformats.org/presentationml/2006/ole">
                      <mc:AlternateContent>
                        <mc:Choice xmlns:v="urn:schemas-microsoft-com:vml" Requires="v">
                          <p:oleObj spid="_x0000_s180577" name="公式" r:id="rId15" imgW="57216" imgH="57228" progId="Equation.3">
                            <p:embed/>
                          </p:oleObj>
                        </mc:Choice>
                        <mc:Fallback>
                          <p:oleObj name="公式" r:id="rId15" imgW="57216" imgH="57228" progId="Equation.3">
                            <p:embed/>
                            <p:pic>
                              <p:nvPicPr>
                                <p:cNvPr id="121900" name="Object 4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0" y="1344"/>
                                  <a:ext cx="191" cy="1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21901" name="Object 47"/>
                    <p:cNvGraphicFramePr>
                      <a:graphicFrameLocks noChangeAspect="1"/>
                    </p:cNvGraphicFramePr>
                    <p:nvPr/>
                  </p:nvGraphicFramePr>
                  <p:xfrm>
                    <a:off x="340" y="1534"/>
                    <a:ext cx="191" cy="191"/>
                  </p:xfrm>
                  <a:graphic>
                    <a:graphicData uri="http://schemas.openxmlformats.org/presentationml/2006/ole">
                      <mc:AlternateContent>
                        <mc:Choice xmlns:v="urn:schemas-microsoft-com:vml" Requires="v">
                          <p:oleObj spid="_x0000_s150714" name="公式" r:id="rId17" imgW="57216" imgH="57228" progId="Equation.3">
                            <p:embed/>
                          </p:oleObj>
                        </mc:Choice>
                        <mc:Fallback>
                          <p:oleObj name="公式" r:id="rId17" imgW="57216" imgH="57228" progId="Equation.3">
                            <p:embed/>
                            <p:pic>
                              <p:nvPicPr>
                                <p:cNvPr id="121901" name="Object 47"/>
                                <p:cNvPicPr>
                                  <a:picLocks noChangeAspect="1" noChangeArrowheads="1"/>
                                </p:cNvPicPr>
                                <p:nvPr/>
                              </p:nvPicPr>
                              <p:blipFill>
                                <a:blip r:embed="rId18">
                                  <a:extLst>
                                    <a:ext uri="{28A0092B-C50C-407E-A947-70E740481C1C}">
                                      <a14:useLocalDpi val="0"/>
                                    </a:ext>
                                  </a:extLst>
                                </a:blip>
                                <a:srcRect/>
                                <a:stretch>
                                  <a:fillRect/>
                                </a:stretch>
                              </p:blipFill>
                              <p:spPr bwMode="auto">
                                <a:xfrm>
                                  <a:off x="340" y="1534"/>
                                  <a:ext cx="191" cy="191"/>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121901" name="Object 47"/>
                    <p:cNvGraphicFramePr>
                      <a:graphicFrameLocks noChangeAspect="1"/>
                    </p:cNvGraphicFramePr>
                    <p:nvPr/>
                  </p:nvGraphicFramePr>
                  <p:xfrm>
                    <a:off x="340" y="1534"/>
                    <a:ext cx="191" cy="191"/>
                  </p:xfrm>
                  <a:graphic>
                    <a:graphicData uri="http://schemas.openxmlformats.org/presentationml/2006/ole">
                      <mc:AlternateContent>
                        <mc:Choice xmlns:v="urn:schemas-microsoft-com:vml" Requires="v">
                          <p:oleObj spid="_x0000_s180578" name="公式" r:id="rId19" imgW="57216" imgH="57228" progId="Equation.3">
                            <p:embed/>
                          </p:oleObj>
                        </mc:Choice>
                        <mc:Fallback>
                          <p:oleObj name="公式" r:id="rId19" imgW="57216" imgH="57228" progId="Equation.3">
                            <p:embed/>
                            <p:pic>
                              <p:nvPicPr>
                                <p:cNvPr id="121901" name="Object 4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40" y="1534"/>
                                  <a:ext cx="191" cy="1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21902" name="Object 49"/>
                    <p:cNvGraphicFramePr>
                      <a:graphicFrameLocks noChangeAspect="1"/>
                    </p:cNvGraphicFramePr>
                    <p:nvPr/>
                  </p:nvGraphicFramePr>
                  <p:xfrm>
                    <a:off x="348" y="2323"/>
                    <a:ext cx="191" cy="191"/>
                  </p:xfrm>
                  <a:graphic>
                    <a:graphicData uri="http://schemas.openxmlformats.org/presentationml/2006/ole">
                      <mc:AlternateContent>
                        <mc:Choice xmlns:v="urn:schemas-microsoft-com:vml" Requires="v">
                          <p:oleObj spid="_x0000_s150715" name="公式" r:id="rId21" imgW="57216" imgH="57228" progId="Equation.3">
                            <p:embed/>
                          </p:oleObj>
                        </mc:Choice>
                        <mc:Fallback>
                          <p:oleObj name="公式" r:id="rId21" imgW="57216" imgH="57228" progId="Equation.3">
                            <p:embed/>
                            <p:pic>
                              <p:nvPicPr>
                                <p:cNvPr id="121902" name="Object 49"/>
                                <p:cNvPicPr>
                                  <a:picLocks noChangeAspect="1" noChangeArrowheads="1"/>
                                </p:cNvPicPr>
                                <p:nvPr/>
                              </p:nvPicPr>
                              <p:blipFill>
                                <a:blip r:embed="rId22">
                                  <a:extLst>
                                    <a:ext uri="{28A0092B-C50C-407E-A947-70E740481C1C}">
                                      <a14:useLocalDpi val="0"/>
                                    </a:ext>
                                  </a:extLst>
                                </a:blip>
                                <a:srcRect/>
                                <a:stretch>
                                  <a:fillRect/>
                                </a:stretch>
                              </p:blipFill>
                              <p:spPr bwMode="auto">
                                <a:xfrm>
                                  <a:off x="348" y="2323"/>
                                  <a:ext cx="191" cy="191"/>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121902" name="Object 49"/>
                    <p:cNvGraphicFramePr>
                      <a:graphicFrameLocks noChangeAspect="1"/>
                    </p:cNvGraphicFramePr>
                    <p:nvPr/>
                  </p:nvGraphicFramePr>
                  <p:xfrm>
                    <a:off x="348" y="2323"/>
                    <a:ext cx="191" cy="191"/>
                  </p:xfrm>
                  <a:graphic>
                    <a:graphicData uri="http://schemas.openxmlformats.org/presentationml/2006/ole">
                      <mc:AlternateContent>
                        <mc:Choice xmlns:v="urn:schemas-microsoft-com:vml" Requires="v">
                          <p:oleObj spid="_x0000_s180579" name="公式" r:id="rId23" imgW="57216" imgH="57228" progId="Equation.3">
                            <p:embed/>
                          </p:oleObj>
                        </mc:Choice>
                        <mc:Fallback>
                          <p:oleObj name="公式" r:id="rId23" imgW="57216" imgH="57228" progId="Equation.3">
                            <p:embed/>
                            <p:pic>
                              <p:nvPicPr>
                                <p:cNvPr id="121902" name="Object 4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48" y="2323"/>
                                  <a:ext cx="191" cy="1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21903" name="Object 50"/>
                    <p:cNvGraphicFramePr>
                      <a:graphicFrameLocks noChangeAspect="1"/>
                    </p:cNvGraphicFramePr>
                    <p:nvPr/>
                  </p:nvGraphicFramePr>
                  <p:xfrm>
                    <a:off x="340" y="2178"/>
                    <a:ext cx="191" cy="191"/>
                  </p:xfrm>
                  <a:graphic>
                    <a:graphicData uri="http://schemas.openxmlformats.org/presentationml/2006/ole">
                      <mc:AlternateContent>
                        <mc:Choice xmlns:v="urn:schemas-microsoft-com:vml" Requires="v">
                          <p:oleObj spid="_x0000_s150716" name="公式" r:id="rId25" imgW="57216" imgH="57228" progId="Equation.3">
                            <p:embed/>
                          </p:oleObj>
                        </mc:Choice>
                        <mc:Fallback>
                          <p:oleObj name="公式" r:id="rId25" imgW="57216" imgH="57228" progId="Equation.3">
                            <p:embed/>
                            <p:pic>
                              <p:nvPicPr>
                                <p:cNvPr id="121903" name="Object 50"/>
                                <p:cNvPicPr>
                                  <a:picLocks noChangeAspect="1" noChangeArrowheads="1"/>
                                </p:cNvPicPr>
                                <p:nvPr/>
                              </p:nvPicPr>
                              <p:blipFill>
                                <a:blip r:embed="rId26">
                                  <a:extLst>
                                    <a:ext uri="{28A0092B-C50C-407E-A947-70E740481C1C}">
                                      <a14:useLocalDpi val="0"/>
                                    </a:ext>
                                  </a:extLst>
                                </a:blip>
                                <a:srcRect/>
                                <a:stretch>
                                  <a:fillRect/>
                                </a:stretch>
                              </p:blipFill>
                              <p:spPr bwMode="auto">
                                <a:xfrm>
                                  <a:off x="340" y="2178"/>
                                  <a:ext cx="191" cy="191"/>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121903" name="Object 50"/>
                    <p:cNvGraphicFramePr>
                      <a:graphicFrameLocks noChangeAspect="1"/>
                    </p:cNvGraphicFramePr>
                    <p:nvPr/>
                  </p:nvGraphicFramePr>
                  <p:xfrm>
                    <a:off x="340" y="2178"/>
                    <a:ext cx="191" cy="191"/>
                  </p:xfrm>
                  <a:graphic>
                    <a:graphicData uri="http://schemas.openxmlformats.org/presentationml/2006/ole">
                      <mc:AlternateContent>
                        <mc:Choice xmlns:v="urn:schemas-microsoft-com:vml" Requires="v">
                          <p:oleObj spid="_x0000_s180580" name="公式" r:id="rId27" imgW="57216" imgH="57228" progId="Equation.3">
                            <p:embed/>
                          </p:oleObj>
                        </mc:Choice>
                        <mc:Fallback>
                          <p:oleObj name="公式" r:id="rId27" imgW="57216" imgH="57228" progId="Equation.3">
                            <p:embed/>
                            <p:pic>
                              <p:nvPicPr>
                                <p:cNvPr id="121903" name="Object 50"/>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40" y="2178"/>
                                  <a:ext cx="191" cy="1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21904" name="Object 52"/>
                    <p:cNvGraphicFramePr>
                      <a:graphicFrameLocks noChangeAspect="1"/>
                    </p:cNvGraphicFramePr>
                    <p:nvPr/>
                  </p:nvGraphicFramePr>
                  <p:xfrm>
                    <a:off x="340" y="3058"/>
                    <a:ext cx="191" cy="191"/>
                  </p:xfrm>
                  <a:graphic>
                    <a:graphicData uri="http://schemas.openxmlformats.org/presentationml/2006/ole">
                      <mc:AlternateContent>
                        <mc:Choice xmlns:v="urn:schemas-microsoft-com:vml" Requires="v">
                          <p:oleObj spid="_x0000_s150717" name="公式" r:id="rId29" imgW="57216" imgH="57228" progId="Equation.3">
                            <p:embed/>
                          </p:oleObj>
                        </mc:Choice>
                        <mc:Fallback>
                          <p:oleObj name="公式" r:id="rId29" imgW="57216" imgH="57228" progId="Equation.3">
                            <p:embed/>
                            <p:pic>
                              <p:nvPicPr>
                                <p:cNvPr id="121904" name="Object 52"/>
                                <p:cNvPicPr>
                                  <a:picLocks noChangeAspect="1" noChangeArrowheads="1"/>
                                </p:cNvPicPr>
                                <p:nvPr/>
                              </p:nvPicPr>
                              <p:blipFill>
                                <a:blip r:embed="rId30">
                                  <a:extLst>
                                    <a:ext uri="{28A0092B-C50C-407E-A947-70E740481C1C}">
                                      <a14:useLocalDpi val="0"/>
                                    </a:ext>
                                  </a:extLst>
                                </a:blip>
                                <a:srcRect/>
                                <a:stretch>
                                  <a:fillRect/>
                                </a:stretch>
                              </p:blipFill>
                              <p:spPr bwMode="auto">
                                <a:xfrm>
                                  <a:off x="340" y="3058"/>
                                  <a:ext cx="191" cy="191"/>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121904" name="Object 52"/>
                    <p:cNvGraphicFramePr>
                      <a:graphicFrameLocks noChangeAspect="1"/>
                    </p:cNvGraphicFramePr>
                    <p:nvPr/>
                  </p:nvGraphicFramePr>
                  <p:xfrm>
                    <a:off x="340" y="3058"/>
                    <a:ext cx="191" cy="191"/>
                  </p:xfrm>
                  <a:graphic>
                    <a:graphicData uri="http://schemas.openxmlformats.org/presentationml/2006/ole">
                      <mc:AlternateContent>
                        <mc:Choice xmlns:v="urn:schemas-microsoft-com:vml" Requires="v">
                          <p:oleObj spid="_x0000_s180581" name="公式" r:id="rId31" imgW="57216" imgH="57228" progId="Equation.3">
                            <p:embed/>
                          </p:oleObj>
                        </mc:Choice>
                        <mc:Fallback>
                          <p:oleObj name="公式" r:id="rId31" imgW="57216" imgH="57228" progId="Equation.3">
                            <p:embed/>
                            <p:pic>
                              <p:nvPicPr>
                                <p:cNvPr id="121904" name="Object 52"/>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40" y="3058"/>
                                  <a:ext cx="191" cy="1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21905" name="Object 53"/>
                    <p:cNvGraphicFramePr>
                      <a:graphicFrameLocks noChangeAspect="1"/>
                    </p:cNvGraphicFramePr>
                    <p:nvPr/>
                  </p:nvGraphicFramePr>
                  <p:xfrm>
                    <a:off x="340" y="3140"/>
                    <a:ext cx="191" cy="191"/>
                  </p:xfrm>
                  <a:graphic>
                    <a:graphicData uri="http://schemas.openxmlformats.org/presentationml/2006/ole">
                      <mc:AlternateContent>
                        <mc:Choice xmlns:v="urn:schemas-microsoft-com:vml" Requires="v">
                          <p:oleObj spid="_x0000_s150718" name="公式" r:id="rId33" imgW="57216" imgH="57228" progId="Equation.3">
                            <p:embed/>
                          </p:oleObj>
                        </mc:Choice>
                        <mc:Fallback>
                          <p:oleObj name="公式" r:id="rId33" imgW="57216" imgH="57228" progId="Equation.3">
                            <p:embed/>
                            <p:pic>
                              <p:nvPicPr>
                                <p:cNvPr id="121905" name="Object 53"/>
                                <p:cNvPicPr>
                                  <a:picLocks noChangeAspect="1" noChangeArrowheads="1"/>
                                </p:cNvPicPr>
                                <p:nvPr/>
                              </p:nvPicPr>
                              <p:blipFill>
                                <a:blip r:embed="rId34">
                                  <a:extLst>
                                    <a:ext uri="{28A0092B-C50C-407E-A947-70E740481C1C}">
                                      <a14:useLocalDpi val="0"/>
                                    </a:ext>
                                  </a:extLst>
                                </a:blip>
                                <a:srcRect/>
                                <a:stretch>
                                  <a:fillRect/>
                                </a:stretch>
                              </p:blipFill>
                              <p:spPr bwMode="auto">
                                <a:xfrm>
                                  <a:off x="340" y="3140"/>
                                  <a:ext cx="191" cy="191"/>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121905" name="Object 53"/>
                    <p:cNvGraphicFramePr>
                      <a:graphicFrameLocks noChangeAspect="1"/>
                    </p:cNvGraphicFramePr>
                    <p:nvPr/>
                  </p:nvGraphicFramePr>
                  <p:xfrm>
                    <a:off x="340" y="3140"/>
                    <a:ext cx="191" cy="191"/>
                  </p:xfrm>
                  <a:graphic>
                    <a:graphicData uri="http://schemas.openxmlformats.org/presentationml/2006/ole">
                      <mc:AlternateContent>
                        <mc:Choice xmlns:v="urn:schemas-microsoft-com:vml" Requires="v">
                          <p:oleObj spid="_x0000_s180582" name="公式" r:id="rId35" imgW="57216" imgH="57228" progId="Equation.3">
                            <p:embed/>
                          </p:oleObj>
                        </mc:Choice>
                        <mc:Fallback>
                          <p:oleObj name="公式" r:id="rId35" imgW="57216" imgH="57228" progId="Equation.3">
                            <p:embed/>
                            <p:pic>
                              <p:nvPicPr>
                                <p:cNvPr id="121905" name="Object 53"/>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40" y="3140"/>
                                  <a:ext cx="191" cy="1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sp>
              <p:nvSpPr>
                <p:cNvPr id="121906" name="Oval 55"/>
                <p:cNvSpPr>
                  <a:spLocks noChangeArrowheads="1"/>
                </p:cNvSpPr>
                <p:nvPr/>
              </p:nvSpPr>
              <p:spPr bwMode="auto">
                <a:xfrm>
                  <a:off x="1927" y="1383"/>
                  <a:ext cx="46" cy="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1907" name="Oval 56"/>
                <p:cNvSpPr>
                  <a:spLocks noChangeArrowheads="1"/>
                </p:cNvSpPr>
                <p:nvPr/>
              </p:nvSpPr>
              <p:spPr bwMode="auto">
                <a:xfrm>
                  <a:off x="1927" y="1383"/>
                  <a:ext cx="46" cy="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1908" name="Oval 57"/>
                <p:cNvSpPr>
                  <a:spLocks noChangeArrowheads="1"/>
                </p:cNvSpPr>
                <p:nvPr/>
              </p:nvSpPr>
              <p:spPr bwMode="auto">
                <a:xfrm>
                  <a:off x="1909" y="1348"/>
                  <a:ext cx="91" cy="17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1909" name="Oval 58"/>
                <p:cNvSpPr>
                  <a:spLocks noChangeArrowheads="1"/>
                </p:cNvSpPr>
                <p:nvPr/>
              </p:nvSpPr>
              <p:spPr bwMode="auto">
                <a:xfrm>
                  <a:off x="1882" y="1326"/>
                  <a:ext cx="136" cy="22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1910" name="Oval 60"/>
                <p:cNvSpPr>
                  <a:spLocks noChangeArrowheads="1"/>
                </p:cNvSpPr>
                <p:nvPr/>
              </p:nvSpPr>
              <p:spPr bwMode="auto">
                <a:xfrm>
                  <a:off x="1927" y="1546"/>
                  <a:ext cx="46" cy="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1911" name="Oval 61"/>
                <p:cNvSpPr>
                  <a:spLocks noChangeArrowheads="1"/>
                </p:cNvSpPr>
                <p:nvPr/>
              </p:nvSpPr>
              <p:spPr bwMode="auto">
                <a:xfrm>
                  <a:off x="1927" y="1546"/>
                  <a:ext cx="46" cy="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1912" name="Oval 62"/>
                <p:cNvSpPr>
                  <a:spLocks noChangeArrowheads="1"/>
                </p:cNvSpPr>
                <p:nvPr/>
              </p:nvSpPr>
              <p:spPr bwMode="auto">
                <a:xfrm>
                  <a:off x="1909" y="1511"/>
                  <a:ext cx="91" cy="17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1913" name="Oval 63"/>
                <p:cNvSpPr>
                  <a:spLocks noChangeArrowheads="1"/>
                </p:cNvSpPr>
                <p:nvPr/>
              </p:nvSpPr>
              <p:spPr bwMode="auto">
                <a:xfrm>
                  <a:off x="1882" y="1489"/>
                  <a:ext cx="136" cy="22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1914" name="Oval 65"/>
                <p:cNvSpPr>
                  <a:spLocks noChangeArrowheads="1"/>
                </p:cNvSpPr>
                <p:nvPr/>
              </p:nvSpPr>
              <p:spPr bwMode="auto">
                <a:xfrm>
                  <a:off x="1945" y="2226"/>
                  <a:ext cx="46" cy="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1915" name="Oval 66"/>
                <p:cNvSpPr>
                  <a:spLocks noChangeArrowheads="1"/>
                </p:cNvSpPr>
                <p:nvPr/>
              </p:nvSpPr>
              <p:spPr bwMode="auto">
                <a:xfrm>
                  <a:off x="1945" y="2226"/>
                  <a:ext cx="46" cy="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1916" name="Oval 67"/>
                <p:cNvSpPr>
                  <a:spLocks noChangeArrowheads="1"/>
                </p:cNvSpPr>
                <p:nvPr/>
              </p:nvSpPr>
              <p:spPr bwMode="auto">
                <a:xfrm>
                  <a:off x="1927" y="2191"/>
                  <a:ext cx="91" cy="17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1917" name="Oval 68"/>
                <p:cNvSpPr>
                  <a:spLocks noChangeArrowheads="1"/>
                </p:cNvSpPr>
                <p:nvPr/>
              </p:nvSpPr>
              <p:spPr bwMode="auto">
                <a:xfrm>
                  <a:off x="1900" y="2169"/>
                  <a:ext cx="136" cy="22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1918" name="Oval 70"/>
                <p:cNvSpPr>
                  <a:spLocks noChangeArrowheads="1"/>
                </p:cNvSpPr>
                <p:nvPr/>
              </p:nvSpPr>
              <p:spPr bwMode="auto">
                <a:xfrm>
                  <a:off x="1945" y="2344"/>
                  <a:ext cx="46" cy="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1919" name="Oval 71"/>
                <p:cNvSpPr>
                  <a:spLocks noChangeArrowheads="1"/>
                </p:cNvSpPr>
                <p:nvPr/>
              </p:nvSpPr>
              <p:spPr bwMode="auto">
                <a:xfrm>
                  <a:off x="1945" y="2344"/>
                  <a:ext cx="46" cy="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1920" name="Oval 72"/>
                <p:cNvSpPr>
                  <a:spLocks noChangeArrowheads="1"/>
                </p:cNvSpPr>
                <p:nvPr/>
              </p:nvSpPr>
              <p:spPr bwMode="auto">
                <a:xfrm>
                  <a:off x="1927" y="2309"/>
                  <a:ext cx="91" cy="17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1921" name="Oval 73"/>
                <p:cNvSpPr>
                  <a:spLocks noChangeArrowheads="1"/>
                </p:cNvSpPr>
                <p:nvPr/>
              </p:nvSpPr>
              <p:spPr bwMode="auto">
                <a:xfrm>
                  <a:off x="1900" y="2287"/>
                  <a:ext cx="136" cy="22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1922" name="Oval 75"/>
                <p:cNvSpPr>
                  <a:spLocks noChangeArrowheads="1"/>
                </p:cNvSpPr>
                <p:nvPr/>
              </p:nvSpPr>
              <p:spPr bwMode="auto">
                <a:xfrm>
                  <a:off x="1927" y="3097"/>
                  <a:ext cx="46" cy="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1923" name="Oval 76"/>
                <p:cNvSpPr>
                  <a:spLocks noChangeArrowheads="1"/>
                </p:cNvSpPr>
                <p:nvPr/>
              </p:nvSpPr>
              <p:spPr bwMode="auto">
                <a:xfrm>
                  <a:off x="1927" y="3097"/>
                  <a:ext cx="46" cy="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1924" name="Oval 77"/>
                <p:cNvSpPr>
                  <a:spLocks noChangeArrowheads="1"/>
                </p:cNvSpPr>
                <p:nvPr/>
              </p:nvSpPr>
              <p:spPr bwMode="auto">
                <a:xfrm>
                  <a:off x="1909" y="3062"/>
                  <a:ext cx="91" cy="17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1925" name="Oval 78"/>
                <p:cNvSpPr>
                  <a:spLocks noChangeArrowheads="1"/>
                </p:cNvSpPr>
                <p:nvPr/>
              </p:nvSpPr>
              <p:spPr bwMode="auto">
                <a:xfrm>
                  <a:off x="1882" y="3040"/>
                  <a:ext cx="136" cy="22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1926" name="Oval 80"/>
                <p:cNvSpPr>
                  <a:spLocks noChangeArrowheads="1"/>
                </p:cNvSpPr>
                <p:nvPr/>
              </p:nvSpPr>
              <p:spPr bwMode="auto">
                <a:xfrm>
                  <a:off x="1927" y="3170"/>
                  <a:ext cx="46" cy="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1927" name="Oval 81"/>
                <p:cNvSpPr>
                  <a:spLocks noChangeArrowheads="1"/>
                </p:cNvSpPr>
                <p:nvPr/>
              </p:nvSpPr>
              <p:spPr bwMode="auto">
                <a:xfrm>
                  <a:off x="1927" y="3170"/>
                  <a:ext cx="46" cy="113"/>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1928" name="Oval 82"/>
                <p:cNvSpPr>
                  <a:spLocks noChangeArrowheads="1"/>
                </p:cNvSpPr>
                <p:nvPr/>
              </p:nvSpPr>
              <p:spPr bwMode="auto">
                <a:xfrm>
                  <a:off x="1909" y="3135"/>
                  <a:ext cx="91" cy="17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1929" name="Oval 83"/>
                <p:cNvSpPr>
                  <a:spLocks noChangeArrowheads="1"/>
                </p:cNvSpPr>
                <p:nvPr/>
              </p:nvSpPr>
              <p:spPr bwMode="auto">
                <a:xfrm>
                  <a:off x="1882" y="3113"/>
                  <a:ext cx="136" cy="227"/>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grpSp>
              <p:nvGrpSpPr>
                <p:cNvPr id="121930" name="Group 85"/>
                <p:cNvGrpSpPr>
                  <a:grpSpLocks/>
                </p:cNvGrpSpPr>
                <p:nvPr/>
              </p:nvGrpSpPr>
              <p:grpSpPr bwMode="auto">
                <a:xfrm rot="5400000">
                  <a:off x="2400" y="1244"/>
                  <a:ext cx="136" cy="409"/>
                  <a:chOff x="345" y="3321"/>
                  <a:chExt cx="3551" cy="971"/>
                </a:xfrm>
              </p:grpSpPr>
              <p:sp>
                <p:nvSpPr>
                  <p:cNvPr id="121983" name="Freeform 86"/>
                  <p:cNvSpPr>
                    <a:spLocks/>
                  </p:cNvSpPr>
                  <p:nvPr/>
                </p:nvSpPr>
                <p:spPr bwMode="auto">
                  <a:xfrm>
                    <a:off x="345" y="3321"/>
                    <a:ext cx="945" cy="511"/>
                  </a:xfrm>
                  <a:custGeom>
                    <a:avLst/>
                    <a:gdLst>
                      <a:gd name="T0" fmla="*/ 0 w 945"/>
                      <a:gd name="T1" fmla="*/ 3 h 511"/>
                      <a:gd name="T2" fmla="*/ 19 w 945"/>
                      <a:gd name="T3" fmla="*/ 2 h 511"/>
                      <a:gd name="T4" fmla="*/ 38 w 945"/>
                      <a:gd name="T5" fmla="*/ 1 h 511"/>
                      <a:gd name="T6" fmla="*/ 55 w 945"/>
                      <a:gd name="T7" fmla="*/ 1 h 511"/>
                      <a:gd name="T8" fmla="*/ 74 w 945"/>
                      <a:gd name="T9" fmla="*/ 0 h 511"/>
                      <a:gd name="T10" fmla="*/ 93 w 945"/>
                      <a:gd name="T11" fmla="*/ 1 h 511"/>
                      <a:gd name="T12" fmla="*/ 110 w 945"/>
                      <a:gd name="T13" fmla="*/ 4 h 511"/>
                      <a:gd name="T14" fmla="*/ 130 w 945"/>
                      <a:gd name="T15" fmla="*/ 7 h 511"/>
                      <a:gd name="T16" fmla="*/ 151 w 945"/>
                      <a:gd name="T17" fmla="*/ 11 h 511"/>
                      <a:gd name="T18" fmla="*/ 170 w 945"/>
                      <a:gd name="T19" fmla="*/ 17 h 511"/>
                      <a:gd name="T20" fmla="*/ 189 w 945"/>
                      <a:gd name="T21" fmla="*/ 23 h 511"/>
                      <a:gd name="T22" fmla="*/ 210 w 945"/>
                      <a:gd name="T23" fmla="*/ 30 h 511"/>
                      <a:gd name="T24" fmla="*/ 230 w 945"/>
                      <a:gd name="T25" fmla="*/ 38 h 511"/>
                      <a:gd name="T26" fmla="*/ 252 w 945"/>
                      <a:gd name="T27" fmla="*/ 47 h 511"/>
                      <a:gd name="T28" fmla="*/ 273 w 945"/>
                      <a:gd name="T29" fmla="*/ 56 h 511"/>
                      <a:gd name="T30" fmla="*/ 295 w 945"/>
                      <a:gd name="T31" fmla="*/ 66 h 511"/>
                      <a:gd name="T32" fmla="*/ 316 w 945"/>
                      <a:gd name="T33" fmla="*/ 76 h 511"/>
                      <a:gd name="T34" fmla="*/ 337 w 945"/>
                      <a:gd name="T35" fmla="*/ 87 h 511"/>
                      <a:gd name="T36" fmla="*/ 358 w 945"/>
                      <a:gd name="T37" fmla="*/ 99 h 511"/>
                      <a:gd name="T38" fmla="*/ 379 w 945"/>
                      <a:gd name="T39" fmla="*/ 111 h 511"/>
                      <a:gd name="T40" fmla="*/ 402 w 945"/>
                      <a:gd name="T41" fmla="*/ 124 h 511"/>
                      <a:gd name="T42" fmla="*/ 424 w 945"/>
                      <a:gd name="T43" fmla="*/ 138 h 511"/>
                      <a:gd name="T44" fmla="*/ 446 w 945"/>
                      <a:gd name="T45" fmla="*/ 150 h 511"/>
                      <a:gd name="T46" fmla="*/ 466 w 945"/>
                      <a:gd name="T47" fmla="*/ 164 h 511"/>
                      <a:gd name="T48" fmla="*/ 488 w 945"/>
                      <a:gd name="T49" fmla="*/ 178 h 511"/>
                      <a:gd name="T50" fmla="*/ 510 w 945"/>
                      <a:gd name="T51" fmla="*/ 193 h 511"/>
                      <a:gd name="T52" fmla="*/ 531 w 945"/>
                      <a:gd name="T53" fmla="*/ 207 h 511"/>
                      <a:gd name="T54" fmla="*/ 553 w 945"/>
                      <a:gd name="T55" fmla="*/ 222 h 511"/>
                      <a:gd name="T56" fmla="*/ 573 w 945"/>
                      <a:gd name="T57" fmla="*/ 237 h 511"/>
                      <a:gd name="T58" fmla="*/ 594 w 945"/>
                      <a:gd name="T59" fmla="*/ 251 h 511"/>
                      <a:gd name="T60" fmla="*/ 613 w 945"/>
                      <a:gd name="T61" fmla="*/ 266 h 511"/>
                      <a:gd name="T62" fmla="*/ 634 w 945"/>
                      <a:gd name="T63" fmla="*/ 281 h 511"/>
                      <a:gd name="T64" fmla="*/ 653 w 945"/>
                      <a:gd name="T65" fmla="*/ 296 h 511"/>
                      <a:gd name="T66" fmla="*/ 674 w 945"/>
                      <a:gd name="T67" fmla="*/ 310 h 511"/>
                      <a:gd name="T68" fmla="*/ 693 w 945"/>
                      <a:gd name="T69" fmla="*/ 325 h 511"/>
                      <a:gd name="T70" fmla="*/ 712 w 945"/>
                      <a:gd name="T71" fmla="*/ 339 h 511"/>
                      <a:gd name="T72" fmla="*/ 729 w 945"/>
                      <a:gd name="T73" fmla="*/ 353 h 511"/>
                      <a:gd name="T74" fmla="*/ 749 w 945"/>
                      <a:gd name="T75" fmla="*/ 367 h 511"/>
                      <a:gd name="T76" fmla="*/ 767 w 945"/>
                      <a:gd name="T77" fmla="*/ 381 h 511"/>
                      <a:gd name="T78" fmla="*/ 784 w 945"/>
                      <a:gd name="T79" fmla="*/ 394 h 511"/>
                      <a:gd name="T80" fmla="*/ 800 w 945"/>
                      <a:gd name="T81" fmla="*/ 407 h 511"/>
                      <a:gd name="T82" fmla="*/ 816 w 945"/>
                      <a:gd name="T83" fmla="*/ 419 h 511"/>
                      <a:gd name="T84" fmla="*/ 832 w 945"/>
                      <a:gd name="T85" fmla="*/ 431 h 511"/>
                      <a:gd name="T86" fmla="*/ 847 w 945"/>
                      <a:gd name="T87" fmla="*/ 443 h 511"/>
                      <a:gd name="T88" fmla="*/ 861 w 945"/>
                      <a:gd name="T89" fmla="*/ 454 h 511"/>
                      <a:gd name="T90" fmla="*/ 875 w 945"/>
                      <a:gd name="T91" fmla="*/ 464 h 511"/>
                      <a:gd name="T92" fmla="*/ 889 w 945"/>
                      <a:gd name="T93" fmla="*/ 474 h 511"/>
                      <a:gd name="T94" fmla="*/ 902 w 945"/>
                      <a:gd name="T95" fmla="*/ 483 h 511"/>
                      <a:gd name="T96" fmla="*/ 913 w 945"/>
                      <a:gd name="T97" fmla="*/ 491 h 511"/>
                      <a:gd name="T98" fmla="*/ 924 w 945"/>
                      <a:gd name="T99" fmla="*/ 499 h 511"/>
                      <a:gd name="T100" fmla="*/ 935 w 945"/>
                      <a:gd name="T101" fmla="*/ 506 h 511"/>
                      <a:gd name="T102" fmla="*/ 945 w 945"/>
                      <a:gd name="T103" fmla="*/ 511 h 51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945"/>
                      <a:gd name="T157" fmla="*/ 0 h 511"/>
                      <a:gd name="T158" fmla="*/ 945 w 945"/>
                      <a:gd name="T159" fmla="*/ 511 h 51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945" h="511">
                        <a:moveTo>
                          <a:pt x="0" y="3"/>
                        </a:moveTo>
                        <a:lnTo>
                          <a:pt x="19" y="2"/>
                        </a:lnTo>
                        <a:lnTo>
                          <a:pt x="38" y="1"/>
                        </a:lnTo>
                        <a:lnTo>
                          <a:pt x="55" y="1"/>
                        </a:lnTo>
                        <a:lnTo>
                          <a:pt x="74" y="0"/>
                        </a:lnTo>
                        <a:lnTo>
                          <a:pt x="93" y="1"/>
                        </a:lnTo>
                        <a:lnTo>
                          <a:pt x="110" y="4"/>
                        </a:lnTo>
                        <a:lnTo>
                          <a:pt x="130" y="7"/>
                        </a:lnTo>
                        <a:lnTo>
                          <a:pt x="151" y="11"/>
                        </a:lnTo>
                        <a:lnTo>
                          <a:pt x="170" y="17"/>
                        </a:lnTo>
                        <a:lnTo>
                          <a:pt x="189" y="23"/>
                        </a:lnTo>
                        <a:lnTo>
                          <a:pt x="210" y="30"/>
                        </a:lnTo>
                        <a:lnTo>
                          <a:pt x="230" y="38"/>
                        </a:lnTo>
                        <a:lnTo>
                          <a:pt x="252" y="47"/>
                        </a:lnTo>
                        <a:lnTo>
                          <a:pt x="273" y="56"/>
                        </a:lnTo>
                        <a:lnTo>
                          <a:pt x="295" y="66"/>
                        </a:lnTo>
                        <a:lnTo>
                          <a:pt x="316" y="76"/>
                        </a:lnTo>
                        <a:lnTo>
                          <a:pt x="337" y="87"/>
                        </a:lnTo>
                        <a:lnTo>
                          <a:pt x="358" y="99"/>
                        </a:lnTo>
                        <a:lnTo>
                          <a:pt x="379" y="111"/>
                        </a:lnTo>
                        <a:lnTo>
                          <a:pt x="402" y="124"/>
                        </a:lnTo>
                        <a:lnTo>
                          <a:pt x="424" y="138"/>
                        </a:lnTo>
                        <a:lnTo>
                          <a:pt x="446" y="150"/>
                        </a:lnTo>
                        <a:lnTo>
                          <a:pt x="466" y="164"/>
                        </a:lnTo>
                        <a:lnTo>
                          <a:pt x="488" y="178"/>
                        </a:lnTo>
                        <a:lnTo>
                          <a:pt x="510" y="193"/>
                        </a:lnTo>
                        <a:lnTo>
                          <a:pt x="531" y="207"/>
                        </a:lnTo>
                        <a:lnTo>
                          <a:pt x="553" y="222"/>
                        </a:lnTo>
                        <a:lnTo>
                          <a:pt x="573" y="237"/>
                        </a:lnTo>
                        <a:lnTo>
                          <a:pt x="594" y="251"/>
                        </a:lnTo>
                        <a:lnTo>
                          <a:pt x="613" y="266"/>
                        </a:lnTo>
                        <a:lnTo>
                          <a:pt x="634" y="281"/>
                        </a:lnTo>
                        <a:lnTo>
                          <a:pt x="653" y="296"/>
                        </a:lnTo>
                        <a:lnTo>
                          <a:pt x="674" y="310"/>
                        </a:lnTo>
                        <a:lnTo>
                          <a:pt x="693" y="325"/>
                        </a:lnTo>
                        <a:lnTo>
                          <a:pt x="712" y="339"/>
                        </a:lnTo>
                        <a:lnTo>
                          <a:pt x="729" y="353"/>
                        </a:lnTo>
                        <a:lnTo>
                          <a:pt x="749" y="367"/>
                        </a:lnTo>
                        <a:lnTo>
                          <a:pt x="767" y="381"/>
                        </a:lnTo>
                        <a:lnTo>
                          <a:pt x="784" y="394"/>
                        </a:lnTo>
                        <a:lnTo>
                          <a:pt x="800" y="407"/>
                        </a:lnTo>
                        <a:lnTo>
                          <a:pt x="816" y="419"/>
                        </a:lnTo>
                        <a:lnTo>
                          <a:pt x="832" y="431"/>
                        </a:lnTo>
                        <a:lnTo>
                          <a:pt x="847" y="443"/>
                        </a:lnTo>
                        <a:lnTo>
                          <a:pt x="861" y="454"/>
                        </a:lnTo>
                        <a:lnTo>
                          <a:pt x="875" y="464"/>
                        </a:lnTo>
                        <a:lnTo>
                          <a:pt x="889" y="474"/>
                        </a:lnTo>
                        <a:lnTo>
                          <a:pt x="902" y="483"/>
                        </a:lnTo>
                        <a:lnTo>
                          <a:pt x="913" y="491"/>
                        </a:lnTo>
                        <a:lnTo>
                          <a:pt x="924" y="499"/>
                        </a:lnTo>
                        <a:lnTo>
                          <a:pt x="935" y="506"/>
                        </a:lnTo>
                        <a:lnTo>
                          <a:pt x="945" y="511"/>
                        </a:lnTo>
                      </a:path>
                    </a:pathLst>
                  </a:custGeom>
                  <a:noFill/>
                  <a:ln w="38100" cap="flat" cmpd="sng">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84" name="Freeform 87"/>
                  <p:cNvSpPr>
                    <a:spLocks/>
                  </p:cNvSpPr>
                  <p:nvPr/>
                </p:nvSpPr>
                <p:spPr bwMode="auto">
                  <a:xfrm>
                    <a:off x="1257" y="3789"/>
                    <a:ext cx="1760" cy="503"/>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884"/>
                        </a:moveTo>
                        <a:lnTo>
                          <a:pt x="229" y="1484"/>
                        </a:lnTo>
                        <a:lnTo>
                          <a:pt x="438" y="2097"/>
                        </a:lnTo>
                        <a:lnTo>
                          <a:pt x="666" y="2696"/>
                        </a:lnTo>
                        <a:lnTo>
                          <a:pt x="885" y="3324"/>
                        </a:lnTo>
                        <a:lnTo>
                          <a:pt x="1104" y="3909"/>
                        </a:lnTo>
                        <a:lnTo>
                          <a:pt x="1323" y="4494"/>
                        </a:lnTo>
                        <a:lnTo>
                          <a:pt x="1551" y="5093"/>
                        </a:lnTo>
                        <a:lnTo>
                          <a:pt x="1760" y="5678"/>
                        </a:lnTo>
                        <a:lnTo>
                          <a:pt x="1989" y="6248"/>
                        </a:lnTo>
                        <a:lnTo>
                          <a:pt x="2228" y="6833"/>
                        </a:lnTo>
                        <a:lnTo>
                          <a:pt x="2447" y="7404"/>
                        </a:lnTo>
                        <a:lnTo>
                          <a:pt x="2675" y="7960"/>
                        </a:lnTo>
                        <a:lnTo>
                          <a:pt x="2884" y="8531"/>
                        </a:lnTo>
                        <a:lnTo>
                          <a:pt x="3113" y="9101"/>
                        </a:lnTo>
                        <a:lnTo>
                          <a:pt x="3342" y="9643"/>
                        </a:lnTo>
                        <a:lnTo>
                          <a:pt x="3550" y="10171"/>
                        </a:lnTo>
                        <a:lnTo>
                          <a:pt x="3779" y="10699"/>
                        </a:lnTo>
                        <a:lnTo>
                          <a:pt x="3998" y="11227"/>
                        </a:lnTo>
                        <a:lnTo>
                          <a:pt x="4227" y="11755"/>
                        </a:lnTo>
                        <a:lnTo>
                          <a:pt x="4436" y="12254"/>
                        </a:lnTo>
                        <a:lnTo>
                          <a:pt x="4664" y="12739"/>
                        </a:lnTo>
                        <a:lnTo>
                          <a:pt x="4883" y="13181"/>
                        </a:lnTo>
                        <a:lnTo>
                          <a:pt x="5112" y="13652"/>
                        </a:lnTo>
                        <a:lnTo>
                          <a:pt x="5341" y="14094"/>
                        </a:lnTo>
                        <a:lnTo>
                          <a:pt x="5549" y="14565"/>
                        </a:lnTo>
                        <a:lnTo>
                          <a:pt x="5758" y="14993"/>
                        </a:lnTo>
                        <a:lnTo>
                          <a:pt x="5977" y="15407"/>
                        </a:lnTo>
                        <a:lnTo>
                          <a:pt x="6196" y="15820"/>
                        </a:lnTo>
                        <a:lnTo>
                          <a:pt x="6425" y="16205"/>
                        </a:lnTo>
                        <a:lnTo>
                          <a:pt x="6634" y="16576"/>
                        </a:lnTo>
                        <a:lnTo>
                          <a:pt x="6862" y="16919"/>
                        </a:lnTo>
                        <a:lnTo>
                          <a:pt x="7091" y="17261"/>
                        </a:lnTo>
                        <a:lnTo>
                          <a:pt x="7280" y="17575"/>
                        </a:lnTo>
                        <a:lnTo>
                          <a:pt x="7509" y="17889"/>
                        </a:lnTo>
                        <a:lnTo>
                          <a:pt x="7737" y="18160"/>
                        </a:lnTo>
                        <a:lnTo>
                          <a:pt x="7956" y="18431"/>
                        </a:lnTo>
                        <a:lnTo>
                          <a:pt x="8155" y="18688"/>
                        </a:lnTo>
                        <a:lnTo>
                          <a:pt x="8374" y="18930"/>
                        </a:lnTo>
                        <a:lnTo>
                          <a:pt x="8583" y="19144"/>
                        </a:lnTo>
                        <a:lnTo>
                          <a:pt x="8812" y="19315"/>
                        </a:lnTo>
                        <a:lnTo>
                          <a:pt x="9020" y="19486"/>
                        </a:lnTo>
                        <a:lnTo>
                          <a:pt x="9229" y="19601"/>
                        </a:lnTo>
                        <a:lnTo>
                          <a:pt x="9448" y="19743"/>
                        </a:lnTo>
                        <a:lnTo>
                          <a:pt x="9647" y="19857"/>
                        </a:lnTo>
                        <a:lnTo>
                          <a:pt x="9856" y="19900"/>
                        </a:lnTo>
                        <a:lnTo>
                          <a:pt x="10075" y="19971"/>
                        </a:lnTo>
                        <a:lnTo>
                          <a:pt x="10293" y="19986"/>
                        </a:lnTo>
                        <a:lnTo>
                          <a:pt x="10502" y="19971"/>
                        </a:lnTo>
                        <a:lnTo>
                          <a:pt x="10701" y="19971"/>
                        </a:lnTo>
                        <a:lnTo>
                          <a:pt x="10910" y="19900"/>
                        </a:lnTo>
                        <a:lnTo>
                          <a:pt x="11129" y="19772"/>
                        </a:lnTo>
                        <a:lnTo>
                          <a:pt x="11338" y="19658"/>
                        </a:lnTo>
                        <a:lnTo>
                          <a:pt x="11566" y="19472"/>
                        </a:lnTo>
                        <a:lnTo>
                          <a:pt x="11785" y="19230"/>
                        </a:lnTo>
                        <a:lnTo>
                          <a:pt x="12004" y="19001"/>
                        </a:lnTo>
                        <a:lnTo>
                          <a:pt x="12223" y="18730"/>
                        </a:lnTo>
                        <a:lnTo>
                          <a:pt x="12452" y="18431"/>
                        </a:lnTo>
                        <a:lnTo>
                          <a:pt x="12690" y="18074"/>
                        </a:lnTo>
                        <a:lnTo>
                          <a:pt x="12909" y="17718"/>
                        </a:lnTo>
                        <a:lnTo>
                          <a:pt x="13148" y="17290"/>
                        </a:lnTo>
                        <a:lnTo>
                          <a:pt x="13376" y="16890"/>
                        </a:lnTo>
                        <a:lnTo>
                          <a:pt x="13615" y="16462"/>
                        </a:lnTo>
                        <a:lnTo>
                          <a:pt x="13844" y="16006"/>
                        </a:lnTo>
                        <a:lnTo>
                          <a:pt x="14063" y="15535"/>
                        </a:lnTo>
                        <a:lnTo>
                          <a:pt x="14291" y="15050"/>
                        </a:lnTo>
                        <a:lnTo>
                          <a:pt x="14530" y="14522"/>
                        </a:lnTo>
                        <a:lnTo>
                          <a:pt x="14759" y="13980"/>
                        </a:lnTo>
                        <a:lnTo>
                          <a:pt x="14998" y="13466"/>
                        </a:lnTo>
                        <a:lnTo>
                          <a:pt x="15216" y="12924"/>
                        </a:lnTo>
                        <a:lnTo>
                          <a:pt x="15445" y="12354"/>
                        </a:lnTo>
                        <a:lnTo>
                          <a:pt x="15684" y="11797"/>
                        </a:lnTo>
                        <a:lnTo>
                          <a:pt x="15893" y="11213"/>
                        </a:lnTo>
                        <a:lnTo>
                          <a:pt x="16101" y="10628"/>
                        </a:lnTo>
                        <a:lnTo>
                          <a:pt x="16320" y="10071"/>
                        </a:lnTo>
                        <a:lnTo>
                          <a:pt x="16529" y="9515"/>
                        </a:lnTo>
                        <a:lnTo>
                          <a:pt x="16738" y="8944"/>
                        </a:lnTo>
                        <a:lnTo>
                          <a:pt x="16957" y="8359"/>
                        </a:lnTo>
                        <a:lnTo>
                          <a:pt x="17156" y="7803"/>
                        </a:lnTo>
                        <a:lnTo>
                          <a:pt x="17355" y="7233"/>
                        </a:lnTo>
                        <a:lnTo>
                          <a:pt x="17553" y="6690"/>
                        </a:lnTo>
                        <a:lnTo>
                          <a:pt x="17732" y="6134"/>
                        </a:lnTo>
                        <a:lnTo>
                          <a:pt x="17931" y="5592"/>
                        </a:lnTo>
                        <a:lnTo>
                          <a:pt x="18120" y="5050"/>
                        </a:lnTo>
                        <a:lnTo>
                          <a:pt x="18289" y="4551"/>
                        </a:lnTo>
                        <a:lnTo>
                          <a:pt x="18468" y="4037"/>
                        </a:lnTo>
                        <a:lnTo>
                          <a:pt x="18637" y="3566"/>
                        </a:lnTo>
                        <a:lnTo>
                          <a:pt x="18797" y="3124"/>
                        </a:lnTo>
                        <a:lnTo>
                          <a:pt x="18956" y="2653"/>
                        </a:lnTo>
                        <a:lnTo>
                          <a:pt x="19095" y="2240"/>
                        </a:lnTo>
                        <a:lnTo>
                          <a:pt x="19254" y="1840"/>
                        </a:lnTo>
                        <a:lnTo>
                          <a:pt x="19393" y="1441"/>
                        </a:lnTo>
                        <a:lnTo>
                          <a:pt x="19523" y="1098"/>
                        </a:lnTo>
                        <a:lnTo>
                          <a:pt x="19642" y="799"/>
                        </a:lnTo>
                        <a:lnTo>
                          <a:pt x="19771" y="471"/>
                        </a:lnTo>
                        <a:lnTo>
                          <a:pt x="19881" y="214"/>
                        </a:lnTo>
                        <a:lnTo>
                          <a:pt x="19990" y="0"/>
                        </a:lnTo>
                      </a:path>
                    </a:pathLst>
                  </a:custGeom>
                  <a:noFill/>
                  <a:ln w="38100" cap="flat" cmpd="sng">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85" name="Freeform 88"/>
                  <p:cNvSpPr>
                    <a:spLocks/>
                  </p:cNvSpPr>
                  <p:nvPr/>
                </p:nvSpPr>
                <p:spPr bwMode="auto">
                  <a:xfrm rot="10800000" flipV="1">
                    <a:off x="2951" y="3321"/>
                    <a:ext cx="945" cy="511"/>
                  </a:xfrm>
                  <a:custGeom>
                    <a:avLst/>
                    <a:gdLst>
                      <a:gd name="T0" fmla="*/ 0 w 945"/>
                      <a:gd name="T1" fmla="*/ 3 h 511"/>
                      <a:gd name="T2" fmla="*/ 19 w 945"/>
                      <a:gd name="T3" fmla="*/ 2 h 511"/>
                      <a:gd name="T4" fmla="*/ 38 w 945"/>
                      <a:gd name="T5" fmla="*/ 1 h 511"/>
                      <a:gd name="T6" fmla="*/ 55 w 945"/>
                      <a:gd name="T7" fmla="*/ 1 h 511"/>
                      <a:gd name="T8" fmla="*/ 74 w 945"/>
                      <a:gd name="T9" fmla="*/ 0 h 511"/>
                      <a:gd name="T10" fmla="*/ 93 w 945"/>
                      <a:gd name="T11" fmla="*/ 1 h 511"/>
                      <a:gd name="T12" fmla="*/ 110 w 945"/>
                      <a:gd name="T13" fmla="*/ 4 h 511"/>
                      <a:gd name="T14" fmla="*/ 130 w 945"/>
                      <a:gd name="T15" fmla="*/ 7 h 511"/>
                      <a:gd name="T16" fmla="*/ 151 w 945"/>
                      <a:gd name="T17" fmla="*/ 11 h 511"/>
                      <a:gd name="T18" fmla="*/ 170 w 945"/>
                      <a:gd name="T19" fmla="*/ 17 h 511"/>
                      <a:gd name="T20" fmla="*/ 189 w 945"/>
                      <a:gd name="T21" fmla="*/ 23 h 511"/>
                      <a:gd name="T22" fmla="*/ 210 w 945"/>
                      <a:gd name="T23" fmla="*/ 30 h 511"/>
                      <a:gd name="T24" fmla="*/ 230 w 945"/>
                      <a:gd name="T25" fmla="*/ 38 h 511"/>
                      <a:gd name="T26" fmla="*/ 252 w 945"/>
                      <a:gd name="T27" fmla="*/ 47 h 511"/>
                      <a:gd name="T28" fmla="*/ 273 w 945"/>
                      <a:gd name="T29" fmla="*/ 56 h 511"/>
                      <a:gd name="T30" fmla="*/ 295 w 945"/>
                      <a:gd name="T31" fmla="*/ 66 h 511"/>
                      <a:gd name="T32" fmla="*/ 316 w 945"/>
                      <a:gd name="T33" fmla="*/ 76 h 511"/>
                      <a:gd name="T34" fmla="*/ 337 w 945"/>
                      <a:gd name="T35" fmla="*/ 87 h 511"/>
                      <a:gd name="T36" fmla="*/ 358 w 945"/>
                      <a:gd name="T37" fmla="*/ 99 h 511"/>
                      <a:gd name="T38" fmla="*/ 379 w 945"/>
                      <a:gd name="T39" fmla="*/ 111 h 511"/>
                      <a:gd name="T40" fmla="*/ 402 w 945"/>
                      <a:gd name="T41" fmla="*/ 124 h 511"/>
                      <a:gd name="T42" fmla="*/ 424 w 945"/>
                      <a:gd name="T43" fmla="*/ 138 h 511"/>
                      <a:gd name="T44" fmla="*/ 446 w 945"/>
                      <a:gd name="T45" fmla="*/ 150 h 511"/>
                      <a:gd name="T46" fmla="*/ 466 w 945"/>
                      <a:gd name="T47" fmla="*/ 164 h 511"/>
                      <a:gd name="T48" fmla="*/ 488 w 945"/>
                      <a:gd name="T49" fmla="*/ 178 h 511"/>
                      <a:gd name="T50" fmla="*/ 510 w 945"/>
                      <a:gd name="T51" fmla="*/ 193 h 511"/>
                      <a:gd name="T52" fmla="*/ 531 w 945"/>
                      <a:gd name="T53" fmla="*/ 207 h 511"/>
                      <a:gd name="T54" fmla="*/ 553 w 945"/>
                      <a:gd name="T55" fmla="*/ 222 h 511"/>
                      <a:gd name="T56" fmla="*/ 573 w 945"/>
                      <a:gd name="T57" fmla="*/ 237 h 511"/>
                      <a:gd name="T58" fmla="*/ 594 w 945"/>
                      <a:gd name="T59" fmla="*/ 251 h 511"/>
                      <a:gd name="T60" fmla="*/ 613 w 945"/>
                      <a:gd name="T61" fmla="*/ 266 h 511"/>
                      <a:gd name="T62" fmla="*/ 634 w 945"/>
                      <a:gd name="T63" fmla="*/ 281 h 511"/>
                      <a:gd name="T64" fmla="*/ 653 w 945"/>
                      <a:gd name="T65" fmla="*/ 296 h 511"/>
                      <a:gd name="T66" fmla="*/ 674 w 945"/>
                      <a:gd name="T67" fmla="*/ 310 h 511"/>
                      <a:gd name="T68" fmla="*/ 693 w 945"/>
                      <a:gd name="T69" fmla="*/ 325 h 511"/>
                      <a:gd name="T70" fmla="*/ 712 w 945"/>
                      <a:gd name="T71" fmla="*/ 339 h 511"/>
                      <a:gd name="T72" fmla="*/ 729 w 945"/>
                      <a:gd name="T73" fmla="*/ 353 h 511"/>
                      <a:gd name="T74" fmla="*/ 749 w 945"/>
                      <a:gd name="T75" fmla="*/ 367 h 511"/>
                      <a:gd name="T76" fmla="*/ 767 w 945"/>
                      <a:gd name="T77" fmla="*/ 381 h 511"/>
                      <a:gd name="T78" fmla="*/ 784 w 945"/>
                      <a:gd name="T79" fmla="*/ 394 h 511"/>
                      <a:gd name="T80" fmla="*/ 800 w 945"/>
                      <a:gd name="T81" fmla="*/ 407 h 511"/>
                      <a:gd name="T82" fmla="*/ 816 w 945"/>
                      <a:gd name="T83" fmla="*/ 419 h 511"/>
                      <a:gd name="T84" fmla="*/ 832 w 945"/>
                      <a:gd name="T85" fmla="*/ 431 h 511"/>
                      <a:gd name="T86" fmla="*/ 847 w 945"/>
                      <a:gd name="T87" fmla="*/ 443 h 511"/>
                      <a:gd name="T88" fmla="*/ 861 w 945"/>
                      <a:gd name="T89" fmla="*/ 454 h 511"/>
                      <a:gd name="T90" fmla="*/ 875 w 945"/>
                      <a:gd name="T91" fmla="*/ 464 h 511"/>
                      <a:gd name="T92" fmla="*/ 889 w 945"/>
                      <a:gd name="T93" fmla="*/ 474 h 511"/>
                      <a:gd name="T94" fmla="*/ 902 w 945"/>
                      <a:gd name="T95" fmla="*/ 483 h 511"/>
                      <a:gd name="T96" fmla="*/ 913 w 945"/>
                      <a:gd name="T97" fmla="*/ 491 h 511"/>
                      <a:gd name="T98" fmla="*/ 924 w 945"/>
                      <a:gd name="T99" fmla="*/ 499 h 511"/>
                      <a:gd name="T100" fmla="*/ 935 w 945"/>
                      <a:gd name="T101" fmla="*/ 506 h 511"/>
                      <a:gd name="T102" fmla="*/ 945 w 945"/>
                      <a:gd name="T103" fmla="*/ 511 h 51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945"/>
                      <a:gd name="T157" fmla="*/ 0 h 511"/>
                      <a:gd name="T158" fmla="*/ 945 w 945"/>
                      <a:gd name="T159" fmla="*/ 511 h 51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945" h="511">
                        <a:moveTo>
                          <a:pt x="0" y="3"/>
                        </a:moveTo>
                        <a:lnTo>
                          <a:pt x="19" y="2"/>
                        </a:lnTo>
                        <a:lnTo>
                          <a:pt x="38" y="1"/>
                        </a:lnTo>
                        <a:lnTo>
                          <a:pt x="55" y="1"/>
                        </a:lnTo>
                        <a:lnTo>
                          <a:pt x="74" y="0"/>
                        </a:lnTo>
                        <a:lnTo>
                          <a:pt x="93" y="1"/>
                        </a:lnTo>
                        <a:lnTo>
                          <a:pt x="110" y="4"/>
                        </a:lnTo>
                        <a:lnTo>
                          <a:pt x="130" y="7"/>
                        </a:lnTo>
                        <a:lnTo>
                          <a:pt x="151" y="11"/>
                        </a:lnTo>
                        <a:lnTo>
                          <a:pt x="170" y="17"/>
                        </a:lnTo>
                        <a:lnTo>
                          <a:pt x="189" y="23"/>
                        </a:lnTo>
                        <a:lnTo>
                          <a:pt x="210" y="30"/>
                        </a:lnTo>
                        <a:lnTo>
                          <a:pt x="230" y="38"/>
                        </a:lnTo>
                        <a:lnTo>
                          <a:pt x="252" y="47"/>
                        </a:lnTo>
                        <a:lnTo>
                          <a:pt x="273" y="56"/>
                        </a:lnTo>
                        <a:lnTo>
                          <a:pt x="295" y="66"/>
                        </a:lnTo>
                        <a:lnTo>
                          <a:pt x="316" y="76"/>
                        </a:lnTo>
                        <a:lnTo>
                          <a:pt x="337" y="87"/>
                        </a:lnTo>
                        <a:lnTo>
                          <a:pt x="358" y="99"/>
                        </a:lnTo>
                        <a:lnTo>
                          <a:pt x="379" y="111"/>
                        </a:lnTo>
                        <a:lnTo>
                          <a:pt x="402" y="124"/>
                        </a:lnTo>
                        <a:lnTo>
                          <a:pt x="424" y="138"/>
                        </a:lnTo>
                        <a:lnTo>
                          <a:pt x="446" y="150"/>
                        </a:lnTo>
                        <a:lnTo>
                          <a:pt x="466" y="164"/>
                        </a:lnTo>
                        <a:lnTo>
                          <a:pt x="488" y="178"/>
                        </a:lnTo>
                        <a:lnTo>
                          <a:pt x="510" y="193"/>
                        </a:lnTo>
                        <a:lnTo>
                          <a:pt x="531" y="207"/>
                        </a:lnTo>
                        <a:lnTo>
                          <a:pt x="553" y="222"/>
                        </a:lnTo>
                        <a:lnTo>
                          <a:pt x="573" y="237"/>
                        </a:lnTo>
                        <a:lnTo>
                          <a:pt x="594" y="251"/>
                        </a:lnTo>
                        <a:lnTo>
                          <a:pt x="613" y="266"/>
                        </a:lnTo>
                        <a:lnTo>
                          <a:pt x="634" y="281"/>
                        </a:lnTo>
                        <a:lnTo>
                          <a:pt x="653" y="296"/>
                        </a:lnTo>
                        <a:lnTo>
                          <a:pt x="674" y="310"/>
                        </a:lnTo>
                        <a:lnTo>
                          <a:pt x="693" y="325"/>
                        </a:lnTo>
                        <a:lnTo>
                          <a:pt x="712" y="339"/>
                        </a:lnTo>
                        <a:lnTo>
                          <a:pt x="729" y="353"/>
                        </a:lnTo>
                        <a:lnTo>
                          <a:pt x="749" y="367"/>
                        </a:lnTo>
                        <a:lnTo>
                          <a:pt x="767" y="381"/>
                        </a:lnTo>
                        <a:lnTo>
                          <a:pt x="784" y="394"/>
                        </a:lnTo>
                        <a:lnTo>
                          <a:pt x="800" y="407"/>
                        </a:lnTo>
                        <a:lnTo>
                          <a:pt x="816" y="419"/>
                        </a:lnTo>
                        <a:lnTo>
                          <a:pt x="832" y="431"/>
                        </a:lnTo>
                        <a:lnTo>
                          <a:pt x="847" y="443"/>
                        </a:lnTo>
                        <a:lnTo>
                          <a:pt x="861" y="454"/>
                        </a:lnTo>
                        <a:lnTo>
                          <a:pt x="875" y="464"/>
                        </a:lnTo>
                        <a:lnTo>
                          <a:pt x="889" y="474"/>
                        </a:lnTo>
                        <a:lnTo>
                          <a:pt x="902" y="483"/>
                        </a:lnTo>
                        <a:lnTo>
                          <a:pt x="913" y="491"/>
                        </a:lnTo>
                        <a:lnTo>
                          <a:pt x="924" y="499"/>
                        </a:lnTo>
                        <a:lnTo>
                          <a:pt x="935" y="506"/>
                        </a:lnTo>
                        <a:lnTo>
                          <a:pt x="945" y="511"/>
                        </a:lnTo>
                      </a:path>
                    </a:pathLst>
                  </a:custGeom>
                  <a:noFill/>
                  <a:ln w="38100" cap="flat" cmpd="sng">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grpSp>
            <p:sp>
              <p:nvSpPr>
                <p:cNvPr id="121931" name="Freeform 89"/>
                <p:cNvSpPr>
                  <a:spLocks/>
                </p:cNvSpPr>
                <p:nvPr/>
              </p:nvSpPr>
              <p:spPr bwMode="auto">
                <a:xfrm rot="-5400000">
                  <a:off x="2622" y="1322"/>
                  <a:ext cx="91" cy="4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96"/>
                      </a:moveTo>
                      <a:lnTo>
                        <a:pt x="156" y="18457"/>
                      </a:lnTo>
                      <a:lnTo>
                        <a:pt x="391" y="17872"/>
                      </a:lnTo>
                      <a:lnTo>
                        <a:pt x="547" y="17287"/>
                      </a:lnTo>
                      <a:lnTo>
                        <a:pt x="547" y="16649"/>
                      </a:lnTo>
                      <a:lnTo>
                        <a:pt x="859" y="16064"/>
                      </a:lnTo>
                      <a:lnTo>
                        <a:pt x="1250" y="15479"/>
                      </a:lnTo>
                      <a:lnTo>
                        <a:pt x="1484" y="14894"/>
                      </a:lnTo>
                      <a:lnTo>
                        <a:pt x="1719" y="14255"/>
                      </a:lnTo>
                      <a:lnTo>
                        <a:pt x="1875" y="13670"/>
                      </a:lnTo>
                      <a:lnTo>
                        <a:pt x="2422" y="13138"/>
                      </a:lnTo>
                      <a:lnTo>
                        <a:pt x="2500" y="12553"/>
                      </a:lnTo>
                      <a:lnTo>
                        <a:pt x="2578" y="12021"/>
                      </a:lnTo>
                      <a:lnTo>
                        <a:pt x="2813" y="11489"/>
                      </a:lnTo>
                      <a:lnTo>
                        <a:pt x="2969" y="10904"/>
                      </a:lnTo>
                      <a:lnTo>
                        <a:pt x="3281" y="10372"/>
                      </a:lnTo>
                      <a:lnTo>
                        <a:pt x="3438" y="9840"/>
                      </a:lnTo>
                      <a:lnTo>
                        <a:pt x="3672" y="9255"/>
                      </a:lnTo>
                      <a:lnTo>
                        <a:pt x="3984" y="8723"/>
                      </a:lnTo>
                      <a:lnTo>
                        <a:pt x="4063" y="8191"/>
                      </a:lnTo>
                      <a:lnTo>
                        <a:pt x="4219" y="7766"/>
                      </a:lnTo>
                      <a:lnTo>
                        <a:pt x="4609" y="7234"/>
                      </a:lnTo>
                      <a:lnTo>
                        <a:pt x="4688" y="6755"/>
                      </a:lnTo>
                      <a:lnTo>
                        <a:pt x="5313" y="6330"/>
                      </a:lnTo>
                      <a:lnTo>
                        <a:pt x="5469" y="5904"/>
                      </a:lnTo>
                      <a:lnTo>
                        <a:pt x="5547" y="5426"/>
                      </a:lnTo>
                      <a:lnTo>
                        <a:pt x="6094" y="5000"/>
                      </a:lnTo>
                      <a:lnTo>
                        <a:pt x="6094" y="4521"/>
                      </a:lnTo>
                      <a:lnTo>
                        <a:pt x="6406" y="4149"/>
                      </a:lnTo>
                      <a:lnTo>
                        <a:pt x="6563" y="3777"/>
                      </a:lnTo>
                      <a:lnTo>
                        <a:pt x="6563" y="3404"/>
                      </a:lnTo>
                      <a:lnTo>
                        <a:pt x="7188" y="3032"/>
                      </a:lnTo>
                      <a:lnTo>
                        <a:pt x="7188" y="2713"/>
                      </a:lnTo>
                      <a:lnTo>
                        <a:pt x="7578" y="2447"/>
                      </a:lnTo>
                      <a:lnTo>
                        <a:pt x="7656" y="2128"/>
                      </a:lnTo>
                      <a:lnTo>
                        <a:pt x="7656" y="1809"/>
                      </a:lnTo>
                      <a:lnTo>
                        <a:pt x="7891" y="1543"/>
                      </a:lnTo>
                      <a:lnTo>
                        <a:pt x="8047" y="1330"/>
                      </a:lnTo>
                      <a:lnTo>
                        <a:pt x="8516" y="1064"/>
                      </a:lnTo>
                      <a:lnTo>
                        <a:pt x="8516" y="851"/>
                      </a:lnTo>
                      <a:lnTo>
                        <a:pt x="8750" y="691"/>
                      </a:lnTo>
                      <a:lnTo>
                        <a:pt x="8828" y="479"/>
                      </a:lnTo>
                      <a:lnTo>
                        <a:pt x="9141" y="372"/>
                      </a:lnTo>
                      <a:lnTo>
                        <a:pt x="9453" y="266"/>
                      </a:lnTo>
                      <a:lnTo>
                        <a:pt x="9453" y="106"/>
                      </a:lnTo>
                      <a:lnTo>
                        <a:pt x="9766" y="106"/>
                      </a:lnTo>
                      <a:lnTo>
                        <a:pt x="10156" y="53"/>
                      </a:lnTo>
                      <a:lnTo>
                        <a:pt x="10313" y="0"/>
                      </a:lnTo>
                      <a:lnTo>
                        <a:pt x="10547" y="53"/>
                      </a:lnTo>
                      <a:lnTo>
                        <a:pt x="10781" y="53"/>
                      </a:lnTo>
                      <a:lnTo>
                        <a:pt x="10859" y="106"/>
                      </a:lnTo>
                      <a:lnTo>
                        <a:pt x="11172" y="213"/>
                      </a:lnTo>
                      <a:lnTo>
                        <a:pt x="11328" y="319"/>
                      </a:lnTo>
                      <a:lnTo>
                        <a:pt x="11484" y="479"/>
                      </a:lnTo>
                      <a:lnTo>
                        <a:pt x="11953" y="745"/>
                      </a:lnTo>
                      <a:lnTo>
                        <a:pt x="12109" y="1011"/>
                      </a:lnTo>
                      <a:lnTo>
                        <a:pt x="12344" y="1277"/>
                      </a:lnTo>
                      <a:lnTo>
                        <a:pt x="12344" y="1543"/>
                      </a:lnTo>
                      <a:lnTo>
                        <a:pt x="12422" y="1915"/>
                      </a:lnTo>
                      <a:lnTo>
                        <a:pt x="12813" y="2287"/>
                      </a:lnTo>
                      <a:lnTo>
                        <a:pt x="12813" y="2713"/>
                      </a:lnTo>
                      <a:lnTo>
                        <a:pt x="13438" y="3138"/>
                      </a:lnTo>
                      <a:lnTo>
                        <a:pt x="13438" y="3564"/>
                      </a:lnTo>
                      <a:lnTo>
                        <a:pt x="13594" y="3989"/>
                      </a:lnTo>
                      <a:lnTo>
                        <a:pt x="13906" y="4415"/>
                      </a:lnTo>
                      <a:lnTo>
                        <a:pt x="14141" y="4947"/>
                      </a:lnTo>
                      <a:lnTo>
                        <a:pt x="14453" y="5479"/>
                      </a:lnTo>
                      <a:lnTo>
                        <a:pt x="14688" y="5957"/>
                      </a:lnTo>
                      <a:lnTo>
                        <a:pt x="15234" y="6489"/>
                      </a:lnTo>
                      <a:lnTo>
                        <a:pt x="15313" y="7074"/>
                      </a:lnTo>
                      <a:lnTo>
                        <a:pt x="15469" y="7606"/>
                      </a:lnTo>
                      <a:lnTo>
                        <a:pt x="15781" y="8191"/>
                      </a:lnTo>
                      <a:lnTo>
                        <a:pt x="15938" y="8777"/>
                      </a:lnTo>
                      <a:lnTo>
                        <a:pt x="16094" y="9362"/>
                      </a:lnTo>
                      <a:lnTo>
                        <a:pt x="16328" y="9894"/>
                      </a:lnTo>
                      <a:lnTo>
                        <a:pt x="16563" y="10426"/>
                      </a:lnTo>
                      <a:lnTo>
                        <a:pt x="16719" y="11011"/>
                      </a:lnTo>
                      <a:lnTo>
                        <a:pt x="17031" y="11649"/>
                      </a:lnTo>
                      <a:lnTo>
                        <a:pt x="17266" y="12181"/>
                      </a:lnTo>
                      <a:lnTo>
                        <a:pt x="17422" y="12766"/>
                      </a:lnTo>
                      <a:lnTo>
                        <a:pt x="17500" y="13298"/>
                      </a:lnTo>
                      <a:lnTo>
                        <a:pt x="17578" y="13830"/>
                      </a:lnTo>
                      <a:lnTo>
                        <a:pt x="18125" y="14415"/>
                      </a:lnTo>
                      <a:lnTo>
                        <a:pt x="18125" y="14947"/>
                      </a:lnTo>
                      <a:lnTo>
                        <a:pt x="18438" y="15479"/>
                      </a:lnTo>
                      <a:lnTo>
                        <a:pt x="18516" y="15904"/>
                      </a:lnTo>
                      <a:lnTo>
                        <a:pt x="18750" y="16436"/>
                      </a:lnTo>
                      <a:lnTo>
                        <a:pt x="18906" y="16862"/>
                      </a:lnTo>
                      <a:lnTo>
                        <a:pt x="19141" y="17340"/>
                      </a:lnTo>
                      <a:lnTo>
                        <a:pt x="19453" y="17713"/>
                      </a:lnTo>
                      <a:lnTo>
                        <a:pt x="19453" y="18138"/>
                      </a:lnTo>
                      <a:lnTo>
                        <a:pt x="19531" y="18511"/>
                      </a:lnTo>
                      <a:lnTo>
                        <a:pt x="19609" y="18883"/>
                      </a:lnTo>
                      <a:lnTo>
                        <a:pt x="19688" y="19149"/>
                      </a:lnTo>
                      <a:lnTo>
                        <a:pt x="19844" y="19521"/>
                      </a:lnTo>
                      <a:lnTo>
                        <a:pt x="19922" y="19734"/>
                      </a:lnTo>
                      <a:lnTo>
                        <a:pt x="19922" y="19947"/>
                      </a:lnTo>
                    </a:path>
                  </a:pathLst>
                </a:custGeom>
                <a:noFill/>
                <a:ln w="28575" cap="flat">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32" name="Freeform 90"/>
                <p:cNvSpPr>
                  <a:spLocks/>
                </p:cNvSpPr>
                <p:nvPr/>
              </p:nvSpPr>
              <p:spPr bwMode="auto">
                <a:xfrm rot="-5400000">
                  <a:off x="2612" y="1540"/>
                  <a:ext cx="91" cy="4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96"/>
                      </a:moveTo>
                      <a:lnTo>
                        <a:pt x="156" y="18457"/>
                      </a:lnTo>
                      <a:lnTo>
                        <a:pt x="391" y="17872"/>
                      </a:lnTo>
                      <a:lnTo>
                        <a:pt x="547" y="17287"/>
                      </a:lnTo>
                      <a:lnTo>
                        <a:pt x="547" y="16649"/>
                      </a:lnTo>
                      <a:lnTo>
                        <a:pt x="859" y="16064"/>
                      </a:lnTo>
                      <a:lnTo>
                        <a:pt x="1250" y="15479"/>
                      </a:lnTo>
                      <a:lnTo>
                        <a:pt x="1484" y="14894"/>
                      </a:lnTo>
                      <a:lnTo>
                        <a:pt x="1719" y="14255"/>
                      </a:lnTo>
                      <a:lnTo>
                        <a:pt x="1875" y="13670"/>
                      </a:lnTo>
                      <a:lnTo>
                        <a:pt x="2422" y="13138"/>
                      </a:lnTo>
                      <a:lnTo>
                        <a:pt x="2500" y="12553"/>
                      </a:lnTo>
                      <a:lnTo>
                        <a:pt x="2578" y="12021"/>
                      </a:lnTo>
                      <a:lnTo>
                        <a:pt x="2813" y="11489"/>
                      </a:lnTo>
                      <a:lnTo>
                        <a:pt x="2969" y="10904"/>
                      </a:lnTo>
                      <a:lnTo>
                        <a:pt x="3281" y="10372"/>
                      </a:lnTo>
                      <a:lnTo>
                        <a:pt x="3438" y="9840"/>
                      </a:lnTo>
                      <a:lnTo>
                        <a:pt x="3672" y="9255"/>
                      </a:lnTo>
                      <a:lnTo>
                        <a:pt x="3984" y="8723"/>
                      </a:lnTo>
                      <a:lnTo>
                        <a:pt x="4063" y="8191"/>
                      </a:lnTo>
                      <a:lnTo>
                        <a:pt x="4219" y="7766"/>
                      </a:lnTo>
                      <a:lnTo>
                        <a:pt x="4609" y="7234"/>
                      </a:lnTo>
                      <a:lnTo>
                        <a:pt x="4688" y="6755"/>
                      </a:lnTo>
                      <a:lnTo>
                        <a:pt x="5313" y="6330"/>
                      </a:lnTo>
                      <a:lnTo>
                        <a:pt x="5469" y="5904"/>
                      </a:lnTo>
                      <a:lnTo>
                        <a:pt x="5547" y="5426"/>
                      </a:lnTo>
                      <a:lnTo>
                        <a:pt x="6094" y="5000"/>
                      </a:lnTo>
                      <a:lnTo>
                        <a:pt x="6094" y="4521"/>
                      </a:lnTo>
                      <a:lnTo>
                        <a:pt x="6406" y="4149"/>
                      </a:lnTo>
                      <a:lnTo>
                        <a:pt x="6563" y="3777"/>
                      </a:lnTo>
                      <a:lnTo>
                        <a:pt x="6563" y="3404"/>
                      </a:lnTo>
                      <a:lnTo>
                        <a:pt x="7188" y="3032"/>
                      </a:lnTo>
                      <a:lnTo>
                        <a:pt x="7188" y="2713"/>
                      </a:lnTo>
                      <a:lnTo>
                        <a:pt x="7578" y="2447"/>
                      </a:lnTo>
                      <a:lnTo>
                        <a:pt x="7656" y="2128"/>
                      </a:lnTo>
                      <a:lnTo>
                        <a:pt x="7656" y="1809"/>
                      </a:lnTo>
                      <a:lnTo>
                        <a:pt x="7891" y="1543"/>
                      </a:lnTo>
                      <a:lnTo>
                        <a:pt x="8047" y="1330"/>
                      </a:lnTo>
                      <a:lnTo>
                        <a:pt x="8516" y="1064"/>
                      </a:lnTo>
                      <a:lnTo>
                        <a:pt x="8516" y="851"/>
                      </a:lnTo>
                      <a:lnTo>
                        <a:pt x="8750" y="691"/>
                      </a:lnTo>
                      <a:lnTo>
                        <a:pt x="8828" y="479"/>
                      </a:lnTo>
                      <a:lnTo>
                        <a:pt x="9141" y="372"/>
                      </a:lnTo>
                      <a:lnTo>
                        <a:pt x="9453" y="266"/>
                      </a:lnTo>
                      <a:lnTo>
                        <a:pt x="9453" y="106"/>
                      </a:lnTo>
                      <a:lnTo>
                        <a:pt x="9766" y="106"/>
                      </a:lnTo>
                      <a:lnTo>
                        <a:pt x="10156" y="53"/>
                      </a:lnTo>
                      <a:lnTo>
                        <a:pt x="10313" y="0"/>
                      </a:lnTo>
                      <a:lnTo>
                        <a:pt x="10547" y="53"/>
                      </a:lnTo>
                      <a:lnTo>
                        <a:pt x="10781" y="53"/>
                      </a:lnTo>
                      <a:lnTo>
                        <a:pt x="10859" y="106"/>
                      </a:lnTo>
                      <a:lnTo>
                        <a:pt x="11172" y="213"/>
                      </a:lnTo>
                      <a:lnTo>
                        <a:pt x="11328" y="319"/>
                      </a:lnTo>
                      <a:lnTo>
                        <a:pt x="11484" y="479"/>
                      </a:lnTo>
                      <a:lnTo>
                        <a:pt x="11953" y="745"/>
                      </a:lnTo>
                      <a:lnTo>
                        <a:pt x="12109" y="1011"/>
                      </a:lnTo>
                      <a:lnTo>
                        <a:pt x="12344" y="1277"/>
                      </a:lnTo>
                      <a:lnTo>
                        <a:pt x="12344" y="1543"/>
                      </a:lnTo>
                      <a:lnTo>
                        <a:pt x="12422" y="1915"/>
                      </a:lnTo>
                      <a:lnTo>
                        <a:pt x="12813" y="2287"/>
                      </a:lnTo>
                      <a:lnTo>
                        <a:pt x="12813" y="2713"/>
                      </a:lnTo>
                      <a:lnTo>
                        <a:pt x="13438" y="3138"/>
                      </a:lnTo>
                      <a:lnTo>
                        <a:pt x="13438" y="3564"/>
                      </a:lnTo>
                      <a:lnTo>
                        <a:pt x="13594" y="3989"/>
                      </a:lnTo>
                      <a:lnTo>
                        <a:pt x="13906" y="4415"/>
                      </a:lnTo>
                      <a:lnTo>
                        <a:pt x="14141" y="4947"/>
                      </a:lnTo>
                      <a:lnTo>
                        <a:pt x="14453" y="5479"/>
                      </a:lnTo>
                      <a:lnTo>
                        <a:pt x="14688" y="5957"/>
                      </a:lnTo>
                      <a:lnTo>
                        <a:pt x="15234" y="6489"/>
                      </a:lnTo>
                      <a:lnTo>
                        <a:pt x="15313" y="7074"/>
                      </a:lnTo>
                      <a:lnTo>
                        <a:pt x="15469" y="7606"/>
                      </a:lnTo>
                      <a:lnTo>
                        <a:pt x="15781" y="8191"/>
                      </a:lnTo>
                      <a:lnTo>
                        <a:pt x="15938" y="8777"/>
                      </a:lnTo>
                      <a:lnTo>
                        <a:pt x="16094" y="9362"/>
                      </a:lnTo>
                      <a:lnTo>
                        <a:pt x="16328" y="9894"/>
                      </a:lnTo>
                      <a:lnTo>
                        <a:pt x="16563" y="10426"/>
                      </a:lnTo>
                      <a:lnTo>
                        <a:pt x="16719" y="11011"/>
                      </a:lnTo>
                      <a:lnTo>
                        <a:pt x="17031" y="11649"/>
                      </a:lnTo>
                      <a:lnTo>
                        <a:pt x="17266" y="12181"/>
                      </a:lnTo>
                      <a:lnTo>
                        <a:pt x="17422" y="12766"/>
                      </a:lnTo>
                      <a:lnTo>
                        <a:pt x="17500" y="13298"/>
                      </a:lnTo>
                      <a:lnTo>
                        <a:pt x="17578" y="13830"/>
                      </a:lnTo>
                      <a:lnTo>
                        <a:pt x="18125" y="14415"/>
                      </a:lnTo>
                      <a:lnTo>
                        <a:pt x="18125" y="14947"/>
                      </a:lnTo>
                      <a:lnTo>
                        <a:pt x="18438" y="15479"/>
                      </a:lnTo>
                      <a:lnTo>
                        <a:pt x="18516" y="15904"/>
                      </a:lnTo>
                      <a:lnTo>
                        <a:pt x="18750" y="16436"/>
                      </a:lnTo>
                      <a:lnTo>
                        <a:pt x="18906" y="16862"/>
                      </a:lnTo>
                      <a:lnTo>
                        <a:pt x="19141" y="17340"/>
                      </a:lnTo>
                      <a:lnTo>
                        <a:pt x="19453" y="17713"/>
                      </a:lnTo>
                      <a:lnTo>
                        <a:pt x="19453" y="18138"/>
                      </a:lnTo>
                      <a:lnTo>
                        <a:pt x="19531" y="18511"/>
                      </a:lnTo>
                      <a:lnTo>
                        <a:pt x="19609" y="18883"/>
                      </a:lnTo>
                      <a:lnTo>
                        <a:pt x="19688" y="19149"/>
                      </a:lnTo>
                      <a:lnTo>
                        <a:pt x="19844" y="19521"/>
                      </a:lnTo>
                      <a:lnTo>
                        <a:pt x="19922" y="19734"/>
                      </a:lnTo>
                      <a:lnTo>
                        <a:pt x="19922" y="19947"/>
                      </a:lnTo>
                    </a:path>
                  </a:pathLst>
                </a:custGeom>
                <a:noFill/>
                <a:ln w="28575" cap="flat">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33" name="Freeform 91"/>
                <p:cNvSpPr>
                  <a:spLocks/>
                </p:cNvSpPr>
                <p:nvPr/>
              </p:nvSpPr>
              <p:spPr bwMode="auto">
                <a:xfrm rot="-5400000">
                  <a:off x="2614" y="1631"/>
                  <a:ext cx="91" cy="4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96"/>
                      </a:moveTo>
                      <a:lnTo>
                        <a:pt x="156" y="18457"/>
                      </a:lnTo>
                      <a:lnTo>
                        <a:pt x="391" y="17872"/>
                      </a:lnTo>
                      <a:lnTo>
                        <a:pt x="547" y="17287"/>
                      </a:lnTo>
                      <a:lnTo>
                        <a:pt x="547" y="16649"/>
                      </a:lnTo>
                      <a:lnTo>
                        <a:pt x="859" y="16064"/>
                      </a:lnTo>
                      <a:lnTo>
                        <a:pt x="1250" y="15479"/>
                      </a:lnTo>
                      <a:lnTo>
                        <a:pt x="1484" y="14894"/>
                      </a:lnTo>
                      <a:lnTo>
                        <a:pt x="1719" y="14255"/>
                      </a:lnTo>
                      <a:lnTo>
                        <a:pt x="1875" y="13670"/>
                      </a:lnTo>
                      <a:lnTo>
                        <a:pt x="2422" y="13138"/>
                      </a:lnTo>
                      <a:lnTo>
                        <a:pt x="2500" y="12553"/>
                      </a:lnTo>
                      <a:lnTo>
                        <a:pt x="2578" y="12021"/>
                      </a:lnTo>
                      <a:lnTo>
                        <a:pt x="2813" y="11489"/>
                      </a:lnTo>
                      <a:lnTo>
                        <a:pt x="2969" y="10904"/>
                      </a:lnTo>
                      <a:lnTo>
                        <a:pt x="3281" y="10372"/>
                      </a:lnTo>
                      <a:lnTo>
                        <a:pt x="3438" y="9840"/>
                      </a:lnTo>
                      <a:lnTo>
                        <a:pt x="3672" y="9255"/>
                      </a:lnTo>
                      <a:lnTo>
                        <a:pt x="3984" y="8723"/>
                      </a:lnTo>
                      <a:lnTo>
                        <a:pt x="4063" y="8191"/>
                      </a:lnTo>
                      <a:lnTo>
                        <a:pt x="4219" y="7766"/>
                      </a:lnTo>
                      <a:lnTo>
                        <a:pt x="4609" y="7234"/>
                      </a:lnTo>
                      <a:lnTo>
                        <a:pt x="4688" y="6755"/>
                      </a:lnTo>
                      <a:lnTo>
                        <a:pt x="5313" y="6330"/>
                      </a:lnTo>
                      <a:lnTo>
                        <a:pt x="5469" y="5904"/>
                      </a:lnTo>
                      <a:lnTo>
                        <a:pt x="5547" y="5426"/>
                      </a:lnTo>
                      <a:lnTo>
                        <a:pt x="6094" y="5000"/>
                      </a:lnTo>
                      <a:lnTo>
                        <a:pt x="6094" y="4521"/>
                      </a:lnTo>
                      <a:lnTo>
                        <a:pt x="6406" y="4149"/>
                      </a:lnTo>
                      <a:lnTo>
                        <a:pt x="6563" y="3777"/>
                      </a:lnTo>
                      <a:lnTo>
                        <a:pt x="6563" y="3404"/>
                      </a:lnTo>
                      <a:lnTo>
                        <a:pt x="7188" y="3032"/>
                      </a:lnTo>
                      <a:lnTo>
                        <a:pt x="7188" y="2713"/>
                      </a:lnTo>
                      <a:lnTo>
                        <a:pt x="7578" y="2447"/>
                      </a:lnTo>
                      <a:lnTo>
                        <a:pt x="7656" y="2128"/>
                      </a:lnTo>
                      <a:lnTo>
                        <a:pt x="7656" y="1809"/>
                      </a:lnTo>
                      <a:lnTo>
                        <a:pt x="7891" y="1543"/>
                      </a:lnTo>
                      <a:lnTo>
                        <a:pt x="8047" y="1330"/>
                      </a:lnTo>
                      <a:lnTo>
                        <a:pt x="8516" y="1064"/>
                      </a:lnTo>
                      <a:lnTo>
                        <a:pt x="8516" y="851"/>
                      </a:lnTo>
                      <a:lnTo>
                        <a:pt x="8750" y="691"/>
                      </a:lnTo>
                      <a:lnTo>
                        <a:pt x="8828" y="479"/>
                      </a:lnTo>
                      <a:lnTo>
                        <a:pt x="9141" y="372"/>
                      </a:lnTo>
                      <a:lnTo>
                        <a:pt x="9453" y="266"/>
                      </a:lnTo>
                      <a:lnTo>
                        <a:pt x="9453" y="106"/>
                      </a:lnTo>
                      <a:lnTo>
                        <a:pt x="9766" y="106"/>
                      </a:lnTo>
                      <a:lnTo>
                        <a:pt x="10156" y="53"/>
                      </a:lnTo>
                      <a:lnTo>
                        <a:pt x="10313" y="0"/>
                      </a:lnTo>
                      <a:lnTo>
                        <a:pt x="10547" y="53"/>
                      </a:lnTo>
                      <a:lnTo>
                        <a:pt x="10781" y="53"/>
                      </a:lnTo>
                      <a:lnTo>
                        <a:pt x="10859" y="106"/>
                      </a:lnTo>
                      <a:lnTo>
                        <a:pt x="11172" y="213"/>
                      </a:lnTo>
                      <a:lnTo>
                        <a:pt x="11328" y="319"/>
                      </a:lnTo>
                      <a:lnTo>
                        <a:pt x="11484" y="479"/>
                      </a:lnTo>
                      <a:lnTo>
                        <a:pt x="11953" y="745"/>
                      </a:lnTo>
                      <a:lnTo>
                        <a:pt x="12109" y="1011"/>
                      </a:lnTo>
                      <a:lnTo>
                        <a:pt x="12344" y="1277"/>
                      </a:lnTo>
                      <a:lnTo>
                        <a:pt x="12344" y="1543"/>
                      </a:lnTo>
                      <a:lnTo>
                        <a:pt x="12422" y="1915"/>
                      </a:lnTo>
                      <a:lnTo>
                        <a:pt x="12813" y="2287"/>
                      </a:lnTo>
                      <a:lnTo>
                        <a:pt x="12813" y="2713"/>
                      </a:lnTo>
                      <a:lnTo>
                        <a:pt x="13438" y="3138"/>
                      </a:lnTo>
                      <a:lnTo>
                        <a:pt x="13438" y="3564"/>
                      </a:lnTo>
                      <a:lnTo>
                        <a:pt x="13594" y="3989"/>
                      </a:lnTo>
                      <a:lnTo>
                        <a:pt x="13906" y="4415"/>
                      </a:lnTo>
                      <a:lnTo>
                        <a:pt x="14141" y="4947"/>
                      </a:lnTo>
                      <a:lnTo>
                        <a:pt x="14453" y="5479"/>
                      </a:lnTo>
                      <a:lnTo>
                        <a:pt x="14688" y="5957"/>
                      </a:lnTo>
                      <a:lnTo>
                        <a:pt x="15234" y="6489"/>
                      </a:lnTo>
                      <a:lnTo>
                        <a:pt x="15313" y="7074"/>
                      </a:lnTo>
                      <a:lnTo>
                        <a:pt x="15469" y="7606"/>
                      </a:lnTo>
                      <a:lnTo>
                        <a:pt x="15781" y="8191"/>
                      </a:lnTo>
                      <a:lnTo>
                        <a:pt x="15938" y="8777"/>
                      </a:lnTo>
                      <a:lnTo>
                        <a:pt x="16094" y="9362"/>
                      </a:lnTo>
                      <a:lnTo>
                        <a:pt x="16328" y="9894"/>
                      </a:lnTo>
                      <a:lnTo>
                        <a:pt x="16563" y="10426"/>
                      </a:lnTo>
                      <a:lnTo>
                        <a:pt x="16719" y="11011"/>
                      </a:lnTo>
                      <a:lnTo>
                        <a:pt x="17031" y="11649"/>
                      </a:lnTo>
                      <a:lnTo>
                        <a:pt x="17266" y="12181"/>
                      </a:lnTo>
                      <a:lnTo>
                        <a:pt x="17422" y="12766"/>
                      </a:lnTo>
                      <a:lnTo>
                        <a:pt x="17500" y="13298"/>
                      </a:lnTo>
                      <a:lnTo>
                        <a:pt x="17578" y="13830"/>
                      </a:lnTo>
                      <a:lnTo>
                        <a:pt x="18125" y="14415"/>
                      </a:lnTo>
                      <a:lnTo>
                        <a:pt x="18125" y="14947"/>
                      </a:lnTo>
                      <a:lnTo>
                        <a:pt x="18438" y="15479"/>
                      </a:lnTo>
                      <a:lnTo>
                        <a:pt x="18516" y="15904"/>
                      </a:lnTo>
                      <a:lnTo>
                        <a:pt x="18750" y="16436"/>
                      </a:lnTo>
                      <a:lnTo>
                        <a:pt x="18906" y="16862"/>
                      </a:lnTo>
                      <a:lnTo>
                        <a:pt x="19141" y="17340"/>
                      </a:lnTo>
                      <a:lnTo>
                        <a:pt x="19453" y="17713"/>
                      </a:lnTo>
                      <a:lnTo>
                        <a:pt x="19453" y="18138"/>
                      </a:lnTo>
                      <a:lnTo>
                        <a:pt x="19531" y="18511"/>
                      </a:lnTo>
                      <a:lnTo>
                        <a:pt x="19609" y="18883"/>
                      </a:lnTo>
                      <a:lnTo>
                        <a:pt x="19688" y="19149"/>
                      </a:lnTo>
                      <a:lnTo>
                        <a:pt x="19844" y="19521"/>
                      </a:lnTo>
                      <a:lnTo>
                        <a:pt x="19922" y="19734"/>
                      </a:lnTo>
                      <a:lnTo>
                        <a:pt x="19922" y="19947"/>
                      </a:lnTo>
                    </a:path>
                  </a:pathLst>
                </a:custGeom>
                <a:noFill/>
                <a:ln w="28575" cap="flat">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34" name="Freeform 92"/>
                <p:cNvSpPr>
                  <a:spLocks/>
                </p:cNvSpPr>
                <p:nvPr/>
              </p:nvSpPr>
              <p:spPr bwMode="auto">
                <a:xfrm rot="-5400000">
                  <a:off x="2631" y="1231"/>
                  <a:ext cx="91" cy="4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96"/>
                      </a:moveTo>
                      <a:lnTo>
                        <a:pt x="156" y="18457"/>
                      </a:lnTo>
                      <a:lnTo>
                        <a:pt x="391" y="17872"/>
                      </a:lnTo>
                      <a:lnTo>
                        <a:pt x="547" y="17287"/>
                      </a:lnTo>
                      <a:lnTo>
                        <a:pt x="547" y="16649"/>
                      </a:lnTo>
                      <a:lnTo>
                        <a:pt x="859" y="16064"/>
                      </a:lnTo>
                      <a:lnTo>
                        <a:pt x="1250" y="15479"/>
                      </a:lnTo>
                      <a:lnTo>
                        <a:pt x="1484" y="14894"/>
                      </a:lnTo>
                      <a:lnTo>
                        <a:pt x="1719" y="14255"/>
                      </a:lnTo>
                      <a:lnTo>
                        <a:pt x="1875" y="13670"/>
                      </a:lnTo>
                      <a:lnTo>
                        <a:pt x="2422" y="13138"/>
                      </a:lnTo>
                      <a:lnTo>
                        <a:pt x="2500" y="12553"/>
                      </a:lnTo>
                      <a:lnTo>
                        <a:pt x="2578" y="12021"/>
                      </a:lnTo>
                      <a:lnTo>
                        <a:pt x="2813" y="11489"/>
                      </a:lnTo>
                      <a:lnTo>
                        <a:pt x="2969" y="10904"/>
                      </a:lnTo>
                      <a:lnTo>
                        <a:pt x="3281" y="10372"/>
                      </a:lnTo>
                      <a:lnTo>
                        <a:pt x="3438" y="9840"/>
                      </a:lnTo>
                      <a:lnTo>
                        <a:pt x="3672" y="9255"/>
                      </a:lnTo>
                      <a:lnTo>
                        <a:pt x="3984" y="8723"/>
                      </a:lnTo>
                      <a:lnTo>
                        <a:pt x="4063" y="8191"/>
                      </a:lnTo>
                      <a:lnTo>
                        <a:pt x="4219" y="7766"/>
                      </a:lnTo>
                      <a:lnTo>
                        <a:pt x="4609" y="7234"/>
                      </a:lnTo>
                      <a:lnTo>
                        <a:pt x="4688" y="6755"/>
                      </a:lnTo>
                      <a:lnTo>
                        <a:pt x="5313" y="6330"/>
                      </a:lnTo>
                      <a:lnTo>
                        <a:pt x="5469" y="5904"/>
                      </a:lnTo>
                      <a:lnTo>
                        <a:pt x="5547" y="5426"/>
                      </a:lnTo>
                      <a:lnTo>
                        <a:pt x="6094" y="5000"/>
                      </a:lnTo>
                      <a:lnTo>
                        <a:pt x="6094" y="4521"/>
                      </a:lnTo>
                      <a:lnTo>
                        <a:pt x="6406" y="4149"/>
                      </a:lnTo>
                      <a:lnTo>
                        <a:pt x="6563" y="3777"/>
                      </a:lnTo>
                      <a:lnTo>
                        <a:pt x="6563" y="3404"/>
                      </a:lnTo>
                      <a:lnTo>
                        <a:pt x="7188" y="3032"/>
                      </a:lnTo>
                      <a:lnTo>
                        <a:pt x="7188" y="2713"/>
                      </a:lnTo>
                      <a:lnTo>
                        <a:pt x="7578" y="2447"/>
                      </a:lnTo>
                      <a:lnTo>
                        <a:pt x="7656" y="2128"/>
                      </a:lnTo>
                      <a:lnTo>
                        <a:pt x="7656" y="1809"/>
                      </a:lnTo>
                      <a:lnTo>
                        <a:pt x="7891" y="1543"/>
                      </a:lnTo>
                      <a:lnTo>
                        <a:pt x="8047" y="1330"/>
                      </a:lnTo>
                      <a:lnTo>
                        <a:pt x="8516" y="1064"/>
                      </a:lnTo>
                      <a:lnTo>
                        <a:pt x="8516" y="851"/>
                      </a:lnTo>
                      <a:lnTo>
                        <a:pt x="8750" y="691"/>
                      </a:lnTo>
                      <a:lnTo>
                        <a:pt x="8828" y="479"/>
                      </a:lnTo>
                      <a:lnTo>
                        <a:pt x="9141" y="372"/>
                      </a:lnTo>
                      <a:lnTo>
                        <a:pt x="9453" y="266"/>
                      </a:lnTo>
                      <a:lnTo>
                        <a:pt x="9453" y="106"/>
                      </a:lnTo>
                      <a:lnTo>
                        <a:pt x="9766" y="106"/>
                      </a:lnTo>
                      <a:lnTo>
                        <a:pt x="10156" y="53"/>
                      </a:lnTo>
                      <a:lnTo>
                        <a:pt x="10313" y="0"/>
                      </a:lnTo>
                      <a:lnTo>
                        <a:pt x="10547" y="53"/>
                      </a:lnTo>
                      <a:lnTo>
                        <a:pt x="10781" y="53"/>
                      </a:lnTo>
                      <a:lnTo>
                        <a:pt x="10859" y="106"/>
                      </a:lnTo>
                      <a:lnTo>
                        <a:pt x="11172" y="213"/>
                      </a:lnTo>
                      <a:lnTo>
                        <a:pt x="11328" y="319"/>
                      </a:lnTo>
                      <a:lnTo>
                        <a:pt x="11484" y="479"/>
                      </a:lnTo>
                      <a:lnTo>
                        <a:pt x="11953" y="745"/>
                      </a:lnTo>
                      <a:lnTo>
                        <a:pt x="12109" y="1011"/>
                      </a:lnTo>
                      <a:lnTo>
                        <a:pt x="12344" y="1277"/>
                      </a:lnTo>
                      <a:lnTo>
                        <a:pt x="12344" y="1543"/>
                      </a:lnTo>
                      <a:lnTo>
                        <a:pt x="12422" y="1915"/>
                      </a:lnTo>
                      <a:lnTo>
                        <a:pt x="12813" y="2287"/>
                      </a:lnTo>
                      <a:lnTo>
                        <a:pt x="12813" y="2713"/>
                      </a:lnTo>
                      <a:lnTo>
                        <a:pt x="13438" y="3138"/>
                      </a:lnTo>
                      <a:lnTo>
                        <a:pt x="13438" y="3564"/>
                      </a:lnTo>
                      <a:lnTo>
                        <a:pt x="13594" y="3989"/>
                      </a:lnTo>
                      <a:lnTo>
                        <a:pt x="13906" y="4415"/>
                      </a:lnTo>
                      <a:lnTo>
                        <a:pt x="14141" y="4947"/>
                      </a:lnTo>
                      <a:lnTo>
                        <a:pt x="14453" y="5479"/>
                      </a:lnTo>
                      <a:lnTo>
                        <a:pt x="14688" y="5957"/>
                      </a:lnTo>
                      <a:lnTo>
                        <a:pt x="15234" y="6489"/>
                      </a:lnTo>
                      <a:lnTo>
                        <a:pt x="15313" y="7074"/>
                      </a:lnTo>
                      <a:lnTo>
                        <a:pt x="15469" y="7606"/>
                      </a:lnTo>
                      <a:lnTo>
                        <a:pt x="15781" y="8191"/>
                      </a:lnTo>
                      <a:lnTo>
                        <a:pt x="15938" y="8777"/>
                      </a:lnTo>
                      <a:lnTo>
                        <a:pt x="16094" y="9362"/>
                      </a:lnTo>
                      <a:lnTo>
                        <a:pt x="16328" y="9894"/>
                      </a:lnTo>
                      <a:lnTo>
                        <a:pt x="16563" y="10426"/>
                      </a:lnTo>
                      <a:lnTo>
                        <a:pt x="16719" y="11011"/>
                      </a:lnTo>
                      <a:lnTo>
                        <a:pt x="17031" y="11649"/>
                      </a:lnTo>
                      <a:lnTo>
                        <a:pt x="17266" y="12181"/>
                      </a:lnTo>
                      <a:lnTo>
                        <a:pt x="17422" y="12766"/>
                      </a:lnTo>
                      <a:lnTo>
                        <a:pt x="17500" y="13298"/>
                      </a:lnTo>
                      <a:lnTo>
                        <a:pt x="17578" y="13830"/>
                      </a:lnTo>
                      <a:lnTo>
                        <a:pt x="18125" y="14415"/>
                      </a:lnTo>
                      <a:lnTo>
                        <a:pt x="18125" y="14947"/>
                      </a:lnTo>
                      <a:lnTo>
                        <a:pt x="18438" y="15479"/>
                      </a:lnTo>
                      <a:lnTo>
                        <a:pt x="18516" y="15904"/>
                      </a:lnTo>
                      <a:lnTo>
                        <a:pt x="18750" y="16436"/>
                      </a:lnTo>
                      <a:lnTo>
                        <a:pt x="18906" y="16862"/>
                      </a:lnTo>
                      <a:lnTo>
                        <a:pt x="19141" y="17340"/>
                      </a:lnTo>
                      <a:lnTo>
                        <a:pt x="19453" y="17713"/>
                      </a:lnTo>
                      <a:lnTo>
                        <a:pt x="19453" y="18138"/>
                      </a:lnTo>
                      <a:lnTo>
                        <a:pt x="19531" y="18511"/>
                      </a:lnTo>
                      <a:lnTo>
                        <a:pt x="19609" y="18883"/>
                      </a:lnTo>
                      <a:lnTo>
                        <a:pt x="19688" y="19149"/>
                      </a:lnTo>
                      <a:lnTo>
                        <a:pt x="19844" y="19521"/>
                      </a:lnTo>
                      <a:lnTo>
                        <a:pt x="19922" y="19734"/>
                      </a:lnTo>
                      <a:lnTo>
                        <a:pt x="19922" y="19947"/>
                      </a:lnTo>
                    </a:path>
                  </a:pathLst>
                </a:custGeom>
                <a:noFill/>
                <a:ln w="28575" cap="flat">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grpSp>
              <p:nvGrpSpPr>
                <p:cNvPr id="121935" name="Group 94"/>
                <p:cNvGrpSpPr>
                  <a:grpSpLocks/>
                </p:cNvGrpSpPr>
                <p:nvPr/>
              </p:nvGrpSpPr>
              <p:grpSpPr bwMode="auto">
                <a:xfrm rot="5400000">
                  <a:off x="2400" y="1380"/>
                  <a:ext cx="136" cy="409"/>
                  <a:chOff x="345" y="3321"/>
                  <a:chExt cx="3551" cy="971"/>
                </a:xfrm>
              </p:grpSpPr>
              <p:sp>
                <p:nvSpPr>
                  <p:cNvPr id="121980" name="Freeform 95"/>
                  <p:cNvSpPr>
                    <a:spLocks/>
                  </p:cNvSpPr>
                  <p:nvPr/>
                </p:nvSpPr>
                <p:spPr bwMode="auto">
                  <a:xfrm>
                    <a:off x="345" y="3321"/>
                    <a:ext cx="945" cy="511"/>
                  </a:xfrm>
                  <a:custGeom>
                    <a:avLst/>
                    <a:gdLst>
                      <a:gd name="T0" fmla="*/ 0 w 945"/>
                      <a:gd name="T1" fmla="*/ 3 h 511"/>
                      <a:gd name="T2" fmla="*/ 19 w 945"/>
                      <a:gd name="T3" fmla="*/ 2 h 511"/>
                      <a:gd name="T4" fmla="*/ 38 w 945"/>
                      <a:gd name="T5" fmla="*/ 1 h 511"/>
                      <a:gd name="T6" fmla="*/ 55 w 945"/>
                      <a:gd name="T7" fmla="*/ 1 h 511"/>
                      <a:gd name="T8" fmla="*/ 74 w 945"/>
                      <a:gd name="T9" fmla="*/ 0 h 511"/>
                      <a:gd name="T10" fmla="*/ 93 w 945"/>
                      <a:gd name="T11" fmla="*/ 1 h 511"/>
                      <a:gd name="T12" fmla="*/ 110 w 945"/>
                      <a:gd name="T13" fmla="*/ 4 h 511"/>
                      <a:gd name="T14" fmla="*/ 130 w 945"/>
                      <a:gd name="T15" fmla="*/ 7 h 511"/>
                      <a:gd name="T16" fmla="*/ 151 w 945"/>
                      <a:gd name="T17" fmla="*/ 11 h 511"/>
                      <a:gd name="T18" fmla="*/ 170 w 945"/>
                      <a:gd name="T19" fmla="*/ 17 h 511"/>
                      <a:gd name="T20" fmla="*/ 189 w 945"/>
                      <a:gd name="T21" fmla="*/ 23 h 511"/>
                      <a:gd name="T22" fmla="*/ 210 w 945"/>
                      <a:gd name="T23" fmla="*/ 30 h 511"/>
                      <a:gd name="T24" fmla="*/ 230 w 945"/>
                      <a:gd name="T25" fmla="*/ 38 h 511"/>
                      <a:gd name="T26" fmla="*/ 252 w 945"/>
                      <a:gd name="T27" fmla="*/ 47 h 511"/>
                      <a:gd name="T28" fmla="*/ 273 w 945"/>
                      <a:gd name="T29" fmla="*/ 56 h 511"/>
                      <a:gd name="T30" fmla="*/ 295 w 945"/>
                      <a:gd name="T31" fmla="*/ 66 h 511"/>
                      <a:gd name="T32" fmla="*/ 316 w 945"/>
                      <a:gd name="T33" fmla="*/ 76 h 511"/>
                      <a:gd name="T34" fmla="*/ 337 w 945"/>
                      <a:gd name="T35" fmla="*/ 87 h 511"/>
                      <a:gd name="T36" fmla="*/ 358 w 945"/>
                      <a:gd name="T37" fmla="*/ 99 h 511"/>
                      <a:gd name="T38" fmla="*/ 379 w 945"/>
                      <a:gd name="T39" fmla="*/ 111 h 511"/>
                      <a:gd name="T40" fmla="*/ 402 w 945"/>
                      <a:gd name="T41" fmla="*/ 124 h 511"/>
                      <a:gd name="T42" fmla="*/ 424 w 945"/>
                      <a:gd name="T43" fmla="*/ 138 h 511"/>
                      <a:gd name="T44" fmla="*/ 446 w 945"/>
                      <a:gd name="T45" fmla="*/ 150 h 511"/>
                      <a:gd name="T46" fmla="*/ 466 w 945"/>
                      <a:gd name="T47" fmla="*/ 164 h 511"/>
                      <a:gd name="T48" fmla="*/ 488 w 945"/>
                      <a:gd name="T49" fmla="*/ 178 h 511"/>
                      <a:gd name="T50" fmla="*/ 510 w 945"/>
                      <a:gd name="T51" fmla="*/ 193 h 511"/>
                      <a:gd name="T52" fmla="*/ 531 w 945"/>
                      <a:gd name="T53" fmla="*/ 207 h 511"/>
                      <a:gd name="T54" fmla="*/ 553 w 945"/>
                      <a:gd name="T55" fmla="*/ 222 h 511"/>
                      <a:gd name="T56" fmla="*/ 573 w 945"/>
                      <a:gd name="T57" fmla="*/ 237 h 511"/>
                      <a:gd name="T58" fmla="*/ 594 w 945"/>
                      <a:gd name="T59" fmla="*/ 251 h 511"/>
                      <a:gd name="T60" fmla="*/ 613 w 945"/>
                      <a:gd name="T61" fmla="*/ 266 h 511"/>
                      <a:gd name="T62" fmla="*/ 634 w 945"/>
                      <a:gd name="T63" fmla="*/ 281 h 511"/>
                      <a:gd name="T64" fmla="*/ 653 w 945"/>
                      <a:gd name="T65" fmla="*/ 296 h 511"/>
                      <a:gd name="T66" fmla="*/ 674 w 945"/>
                      <a:gd name="T67" fmla="*/ 310 h 511"/>
                      <a:gd name="T68" fmla="*/ 693 w 945"/>
                      <a:gd name="T69" fmla="*/ 325 h 511"/>
                      <a:gd name="T70" fmla="*/ 712 w 945"/>
                      <a:gd name="T71" fmla="*/ 339 h 511"/>
                      <a:gd name="T72" fmla="*/ 729 w 945"/>
                      <a:gd name="T73" fmla="*/ 353 h 511"/>
                      <a:gd name="T74" fmla="*/ 749 w 945"/>
                      <a:gd name="T75" fmla="*/ 367 h 511"/>
                      <a:gd name="T76" fmla="*/ 767 w 945"/>
                      <a:gd name="T77" fmla="*/ 381 h 511"/>
                      <a:gd name="T78" fmla="*/ 784 w 945"/>
                      <a:gd name="T79" fmla="*/ 394 h 511"/>
                      <a:gd name="T80" fmla="*/ 800 w 945"/>
                      <a:gd name="T81" fmla="*/ 407 h 511"/>
                      <a:gd name="T82" fmla="*/ 816 w 945"/>
                      <a:gd name="T83" fmla="*/ 419 h 511"/>
                      <a:gd name="T84" fmla="*/ 832 w 945"/>
                      <a:gd name="T85" fmla="*/ 431 h 511"/>
                      <a:gd name="T86" fmla="*/ 847 w 945"/>
                      <a:gd name="T87" fmla="*/ 443 h 511"/>
                      <a:gd name="T88" fmla="*/ 861 w 945"/>
                      <a:gd name="T89" fmla="*/ 454 h 511"/>
                      <a:gd name="T90" fmla="*/ 875 w 945"/>
                      <a:gd name="T91" fmla="*/ 464 h 511"/>
                      <a:gd name="T92" fmla="*/ 889 w 945"/>
                      <a:gd name="T93" fmla="*/ 474 h 511"/>
                      <a:gd name="T94" fmla="*/ 902 w 945"/>
                      <a:gd name="T95" fmla="*/ 483 h 511"/>
                      <a:gd name="T96" fmla="*/ 913 w 945"/>
                      <a:gd name="T97" fmla="*/ 491 h 511"/>
                      <a:gd name="T98" fmla="*/ 924 w 945"/>
                      <a:gd name="T99" fmla="*/ 499 h 511"/>
                      <a:gd name="T100" fmla="*/ 935 w 945"/>
                      <a:gd name="T101" fmla="*/ 506 h 511"/>
                      <a:gd name="T102" fmla="*/ 945 w 945"/>
                      <a:gd name="T103" fmla="*/ 511 h 51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945"/>
                      <a:gd name="T157" fmla="*/ 0 h 511"/>
                      <a:gd name="T158" fmla="*/ 945 w 945"/>
                      <a:gd name="T159" fmla="*/ 511 h 51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945" h="511">
                        <a:moveTo>
                          <a:pt x="0" y="3"/>
                        </a:moveTo>
                        <a:lnTo>
                          <a:pt x="19" y="2"/>
                        </a:lnTo>
                        <a:lnTo>
                          <a:pt x="38" y="1"/>
                        </a:lnTo>
                        <a:lnTo>
                          <a:pt x="55" y="1"/>
                        </a:lnTo>
                        <a:lnTo>
                          <a:pt x="74" y="0"/>
                        </a:lnTo>
                        <a:lnTo>
                          <a:pt x="93" y="1"/>
                        </a:lnTo>
                        <a:lnTo>
                          <a:pt x="110" y="4"/>
                        </a:lnTo>
                        <a:lnTo>
                          <a:pt x="130" y="7"/>
                        </a:lnTo>
                        <a:lnTo>
                          <a:pt x="151" y="11"/>
                        </a:lnTo>
                        <a:lnTo>
                          <a:pt x="170" y="17"/>
                        </a:lnTo>
                        <a:lnTo>
                          <a:pt x="189" y="23"/>
                        </a:lnTo>
                        <a:lnTo>
                          <a:pt x="210" y="30"/>
                        </a:lnTo>
                        <a:lnTo>
                          <a:pt x="230" y="38"/>
                        </a:lnTo>
                        <a:lnTo>
                          <a:pt x="252" y="47"/>
                        </a:lnTo>
                        <a:lnTo>
                          <a:pt x="273" y="56"/>
                        </a:lnTo>
                        <a:lnTo>
                          <a:pt x="295" y="66"/>
                        </a:lnTo>
                        <a:lnTo>
                          <a:pt x="316" y="76"/>
                        </a:lnTo>
                        <a:lnTo>
                          <a:pt x="337" y="87"/>
                        </a:lnTo>
                        <a:lnTo>
                          <a:pt x="358" y="99"/>
                        </a:lnTo>
                        <a:lnTo>
                          <a:pt x="379" y="111"/>
                        </a:lnTo>
                        <a:lnTo>
                          <a:pt x="402" y="124"/>
                        </a:lnTo>
                        <a:lnTo>
                          <a:pt x="424" y="138"/>
                        </a:lnTo>
                        <a:lnTo>
                          <a:pt x="446" y="150"/>
                        </a:lnTo>
                        <a:lnTo>
                          <a:pt x="466" y="164"/>
                        </a:lnTo>
                        <a:lnTo>
                          <a:pt x="488" y="178"/>
                        </a:lnTo>
                        <a:lnTo>
                          <a:pt x="510" y="193"/>
                        </a:lnTo>
                        <a:lnTo>
                          <a:pt x="531" y="207"/>
                        </a:lnTo>
                        <a:lnTo>
                          <a:pt x="553" y="222"/>
                        </a:lnTo>
                        <a:lnTo>
                          <a:pt x="573" y="237"/>
                        </a:lnTo>
                        <a:lnTo>
                          <a:pt x="594" y="251"/>
                        </a:lnTo>
                        <a:lnTo>
                          <a:pt x="613" y="266"/>
                        </a:lnTo>
                        <a:lnTo>
                          <a:pt x="634" y="281"/>
                        </a:lnTo>
                        <a:lnTo>
                          <a:pt x="653" y="296"/>
                        </a:lnTo>
                        <a:lnTo>
                          <a:pt x="674" y="310"/>
                        </a:lnTo>
                        <a:lnTo>
                          <a:pt x="693" y="325"/>
                        </a:lnTo>
                        <a:lnTo>
                          <a:pt x="712" y="339"/>
                        </a:lnTo>
                        <a:lnTo>
                          <a:pt x="729" y="353"/>
                        </a:lnTo>
                        <a:lnTo>
                          <a:pt x="749" y="367"/>
                        </a:lnTo>
                        <a:lnTo>
                          <a:pt x="767" y="381"/>
                        </a:lnTo>
                        <a:lnTo>
                          <a:pt x="784" y="394"/>
                        </a:lnTo>
                        <a:lnTo>
                          <a:pt x="800" y="407"/>
                        </a:lnTo>
                        <a:lnTo>
                          <a:pt x="816" y="419"/>
                        </a:lnTo>
                        <a:lnTo>
                          <a:pt x="832" y="431"/>
                        </a:lnTo>
                        <a:lnTo>
                          <a:pt x="847" y="443"/>
                        </a:lnTo>
                        <a:lnTo>
                          <a:pt x="861" y="454"/>
                        </a:lnTo>
                        <a:lnTo>
                          <a:pt x="875" y="464"/>
                        </a:lnTo>
                        <a:lnTo>
                          <a:pt x="889" y="474"/>
                        </a:lnTo>
                        <a:lnTo>
                          <a:pt x="902" y="483"/>
                        </a:lnTo>
                        <a:lnTo>
                          <a:pt x="913" y="491"/>
                        </a:lnTo>
                        <a:lnTo>
                          <a:pt x="924" y="499"/>
                        </a:lnTo>
                        <a:lnTo>
                          <a:pt x="935" y="506"/>
                        </a:lnTo>
                        <a:lnTo>
                          <a:pt x="945" y="511"/>
                        </a:lnTo>
                      </a:path>
                    </a:pathLst>
                  </a:custGeom>
                  <a:noFill/>
                  <a:ln w="38100" cap="flat" cmpd="sng">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81" name="Freeform 96"/>
                  <p:cNvSpPr>
                    <a:spLocks/>
                  </p:cNvSpPr>
                  <p:nvPr/>
                </p:nvSpPr>
                <p:spPr bwMode="auto">
                  <a:xfrm>
                    <a:off x="1257" y="3789"/>
                    <a:ext cx="1760" cy="503"/>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884"/>
                        </a:moveTo>
                        <a:lnTo>
                          <a:pt x="229" y="1484"/>
                        </a:lnTo>
                        <a:lnTo>
                          <a:pt x="438" y="2097"/>
                        </a:lnTo>
                        <a:lnTo>
                          <a:pt x="666" y="2696"/>
                        </a:lnTo>
                        <a:lnTo>
                          <a:pt x="885" y="3324"/>
                        </a:lnTo>
                        <a:lnTo>
                          <a:pt x="1104" y="3909"/>
                        </a:lnTo>
                        <a:lnTo>
                          <a:pt x="1323" y="4494"/>
                        </a:lnTo>
                        <a:lnTo>
                          <a:pt x="1551" y="5093"/>
                        </a:lnTo>
                        <a:lnTo>
                          <a:pt x="1760" y="5678"/>
                        </a:lnTo>
                        <a:lnTo>
                          <a:pt x="1989" y="6248"/>
                        </a:lnTo>
                        <a:lnTo>
                          <a:pt x="2228" y="6833"/>
                        </a:lnTo>
                        <a:lnTo>
                          <a:pt x="2447" y="7404"/>
                        </a:lnTo>
                        <a:lnTo>
                          <a:pt x="2675" y="7960"/>
                        </a:lnTo>
                        <a:lnTo>
                          <a:pt x="2884" y="8531"/>
                        </a:lnTo>
                        <a:lnTo>
                          <a:pt x="3113" y="9101"/>
                        </a:lnTo>
                        <a:lnTo>
                          <a:pt x="3342" y="9643"/>
                        </a:lnTo>
                        <a:lnTo>
                          <a:pt x="3550" y="10171"/>
                        </a:lnTo>
                        <a:lnTo>
                          <a:pt x="3779" y="10699"/>
                        </a:lnTo>
                        <a:lnTo>
                          <a:pt x="3998" y="11227"/>
                        </a:lnTo>
                        <a:lnTo>
                          <a:pt x="4227" y="11755"/>
                        </a:lnTo>
                        <a:lnTo>
                          <a:pt x="4436" y="12254"/>
                        </a:lnTo>
                        <a:lnTo>
                          <a:pt x="4664" y="12739"/>
                        </a:lnTo>
                        <a:lnTo>
                          <a:pt x="4883" y="13181"/>
                        </a:lnTo>
                        <a:lnTo>
                          <a:pt x="5112" y="13652"/>
                        </a:lnTo>
                        <a:lnTo>
                          <a:pt x="5341" y="14094"/>
                        </a:lnTo>
                        <a:lnTo>
                          <a:pt x="5549" y="14565"/>
                        </a:lnTo>
                        <a:lnTo>
                          <a:pt x="5758" y="14993"/>
                        </a:lnTo>
                        <a:lnTo>
                          <a:pt x="5977" y="15407"/>
                        </a:lnTo>
                        <a:lnTo>
                          <a:pt x="6196" y="15820"/>
                        </a:lnTo>
                        <a:lnTo>
                          <a:pt x="6425" y="16205"/>
                        </a:lnTo>
                        <a:lnTo>
                          <a:pt x="6634" y="16576"/>
                        </a:lnTo>
                        <a:lnTo>
                          <a:pt x="6862" y="16919"/>
                        </a:lnTo>
                        <a:lnTo>
                          <a:pt x="7091" y="17261"/>
                        </a:lnTo>
                        <a:lnTo>
                          <a:pt x="7280" y="17575"/>
                        </a:lnTo>
                        <a:lnTo>
                          <a:pt x="7509" y="17889"/>
                        </a:lnTo>
                        <a:lnTo>
                          <a:pt x="7737" y="18160"/>
                        </a:lnTo>
                        <a:lnTo>
                          <a:pt x="7956" y="18431"/>
                        </a:lnTo>
                        <a:lnTo>
                          <a:pt x="8155" y="18688"/>
                        </a:lnTo>
                        <a:lnTo>
                          <a:pt x="8374" y="18930"/>
                        </a:lnTo>
                        <a:lnTo>
                          <a:pt x="8583" y="19144"/>
                        </a:lnTo>
                        <a:lnTo>
                          <a:pt x="8812" y="19315"/>
                        </a:lnTo>
                        <a:lnTo>
                          <a:pt x="9020" y="19486"/>
                        </a:lnTo>
                        <a:lnTo>
                          <a:pt x="9229" y="19601"/>
                        </a:lnTo>
                        <a:lnTo>
                          <a:pt x="9448" y="19743"/>
                        </a:lnTo>
                        <a:lnTo>
                          <a:pt x="9647" y="19857"/>
                        </a:lnTo>
                        <a:lnTo>
                          <a:pt x="9856" y="19900"/>
                        </a:lnTo>
                        <a:lnTo>
                          <a:pt x="10075" y="19971"/>
                        </a:lnTo>
                        <a:lnTo>
                          <a:pt x="10293" y="19986"/>
                        </a:lnTo>
                        <a:lnTo>
                          <a:pt x="10502" y="19971"/>
                        </a:lnTo>
                        <a:lnTo>
                          <a:pt x="10701" y="19971"/>
                        </a:lnTo>
                        <a:lnTo>
                          <a:pt x="10910" y="19900"/>
                        </a:lnTo>
                        <a:lnTo>
                          <a:pt x="11129" y="19772"/>
                        </a:lnTo>
                        <a:lnTo>
                          <a:pt x="11338" y="19658"/>
                        </a:lnTo>
                        <a:lnTo>
                          <a:pt x="11566" y="19472"/>
                        </a:lnTo>
                        <a:lnTo>
                          <a:pt x="11785" y="19230"/>
                        </a:lnTo>
                        <a:lnTo>
                          <a:pt x="12004" y="19001"/>
                        </a:lnTo>
                        <a:lnTo>
                          <a:pt x="12223" y="18730"/>
                        </a:lnTo>
                        <a:lnTo>
                          <a:pt x="12452" y="18431"/>
                        </a:lnTo>
                        <a:lnTo>
                          <a:pt x="12690" y="18074"/>
                        </a:lnTo>
                        <a:lnTo>
                          <a:pt x="12909" y="17718"/>
                        </a:lnTo>
                        <a:lnTo>
                          <a:pt x="13148" y="17290"/>
                        </a:lnTo>
                        <a:lnTo>
                          <a:pt x="13376" y="16890"/>
                        </a:lnTo>
                        <a:lnTo>
                          <a:pt x="13615" y="16462"/>
                        </a:lnTo>
                        <a:lnTo>
                          <a:pt x="13844" y="16006"/>
                        </a:lnTo>
                        <a:lnTo>
                          <a:pt x="14063" y="15535"/>
                        </a:lnTo>
                        <a:lnTo>
                          <a:pt x="14291" y="15050"/>
                        </a:lnTo>
                        <a:lnTo>
                          <a:pt x="14530" y="14522"/>
                        </a:lnTo>
                        <a:lnTo>
                          <a:pt x="14759" y="13980"/>
                        </a:lnTo>
                        <a:lnTo>
                          <a:pt x="14998" y="13466"/>
                        </a:lnTo>
                        <a:lnTo>
                          <a:pt x="15216" y="12924"/>
                        </a:lnTo>
                        <a:lnTo>
                          <a:pt x="15445" y="12354"/>
                        </a:lnTo>
                        <a:lnTo>
                          <a:pt x="15684" y="11797"/>
                        </a:lnTo>
                        <a:lnTo>
                          <a:pt x="15893" y="11213"/>
                        </a:lnTo>
                        <a:lnTo>
                          <a:pt x="16101" y="10628"/>
                        </a:lnTo>
                        <a:lnTo>
                          <a:pt x="16320" y="10071"/>
                        </a:lnTo>
                        <a:lnTo>
                          <a:pt x="16529" y="9515"/>
                        </a:lnTo>
                        <a:lnTo>
                          <a:pt x="16738" y="8944"/>
                        </a:lnTo>
                        <a:lnTo>
                          <a:pt x="16957" y="8359"/>
                        </a:lnTo>
                        <a:lnTo>
                          <a:pt x="17156" y="7803"/>
                        </a:lnTo>
                        <a:lnTo>
                          <a:pt x="17355" y="7233"/>
                        </a:lnTo>
                        <a:lnTo>
                          <a:pt x="17553" y="6690"/>
                        </a:lnTo>
                        <a:lnTo>
                          <a:pt x="17732" y="6134"/>
                        </a:lnTo>
                        <a:lnTo>
                          <a:pt x="17931" y="5592"/>
                        </a:lnTo>
                        <a:lnTo>
                          <a:pt x="18120" y="5050"/>
                        </a:lnTo>
                        <a:lnTo>
                          <a:pt x="18289" y="4551"/>
                        </a:lnTo>
                        <a:lnTo>
                          <a:pt x="18468" y="4037"/>
                        </a:lnTo>
                        <a:lnTo>
                          <a:pt x="18637" y="3566"/>
                        </a:lnTo>
                        <a:lnTo>
                          <a:pt x="18797" y="3124"/>
                        </a:lnTo>
                        <a:lnTo>
                          <a:pt x="18956" y="2653"/>
                        </a:lnTo>
                        <a:lnTo>
                          <a:pt x="19095" y="2240"/>
                        </a:lnTo>
                        <a:lnTo>
                          <a:pt x="19254" y="1840"/>
                        </a:lnTo>
                        <a:lnTo>
                          <a:pt x="19393" y="1441"/>
                        </a:lnTo>
                        <a:lnTo>
                          <a:pt x="19523" y="1098"/>
                        </a:lnTo>
                        <a:lnTo>
                          <a:pt x="19642" y="799"/>
                        </a:lnTo>
                        <a:lnTo>
                          <a:pt x="19771" y="471"/>
                        </a:lnTo>
                        <a:lnTo>
                          <a:pt x="19881" y="214"/>
                        </a:lnTo>
                        <a:lnTo>
                          <a:pt x="19990" y="0"/>
                        </a:lnTo>
                      </a:path>
                    </a:pathLst>
                  </a:custGeom>
                  <a:noFill/>
                  <a:ln w="38100" cap="flat" cmpd="sng">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82" name="Freeform 97"/>
                  <p:cNvSpPr>
                    <a:spLocks/>
                  </p:cNvSpPr>
                  <p:nvPr/>
                </p:nvSpPr>
                <p:spPr bwMode="auto">
                  <a:xfrm rot="10800000" flipV="1">
                    <a:off x="2951" y="3321"/>
                    <a:ext cx="945" cy="511"/>
                  </a:xfrm>
                  <a:custGeom>
                    <a:avLst/>
                    <a:gdLst>
                      <a:gd name="T0" fmla="*/ 0 w 945"/>
                      <a:gd name="T1" fmla="*/ 3 h 511"/>
                      <a:gd name="T2" fmla="*/ 19 w 945"/>
                      <a:gd name="T3" fmla="*/ 2 h 511"/>
                      <a:gd name="T4" fmla="*/ 38 w 945"/>
                      <a:gd name="T5" fmla="*/ 1 h 511"/>
                      <a:gd name="T6" fmla="*/ 55 w 945"/>
                      <a:gd name="T7" fmla="*/ 1 h 511"/>
                      <a:gd name="T8" fmla="*/ 74 w 945"/>
                      <a:gd name="T9" fmla="*/ 0 h 511"/>
                      <a:gd name="T10" fmla="*/ 93 w 945"/>
                      <a:gd name="T11" fmla="*/ 1 h 511"/>
                      <a:gd name="T12" fmla="*/ 110 w 945"/>
                      <a:gd name="T13" fmla="*/ 4 h 511"/>
                      <a:gd name="T14" fmla="*/ 130 w 945"/>
                      <a:gd name="T15" fmla="*/ 7 h 511"/>
                      <a:gd name="T16" fmla="*/ 151 w 945"/>
                      <a:gd name="T17" fmla="*/ 11 h 511"/>
                      <a:gd name="T18" fmla="*/ 170 w 945"/>
                      <a:gd name="T19" fmla="*/ 17 h 511"/>
                      <a:gd name="T20" fmla="*/ 189 w 945"/>
                      <a:gd name="T21" fmla="*/ 23 h 511"/>
                      <a:gd name="T22" fmla="*/ 210 w 945"/>
                      <a:gd name="T23" fmla="*/ 30 h 511"/>
                      <a:gd name="T24" fmla="*/ 230 w 945"/>
                      <a:gd name="T25" fmla="*/ 38 h 511"/>
                      <a:gd name="T26" fmla="*/ 252 w 945"/>
                      <a:gd name="T27" fmla="*/ 47 h 511"/>
                      <a:gd name="T28" fmla="*/ 273 w 945"/>
                      <a:gd name="T29" fmla="*/ 56 h 511"/>
                      <a:gd name="T30" fmla="*/ 295 w 945"/>
                      <a:gd name="T31" fmla="*/ 66 h 511"/>
                      <a:gd name="T32" fmla="*/ 316 w 945"/>
                      <a:gd name="T33" fmla="*/ 76 h 511"/>
                      <a:gd name="T34" fmla="*/ 337 w 945"/>
                      <a:gd name="T35" fmla="*/ 87 h 511"/>
                      <a:gd name="T36" fmla="*/ 358 w 945"/>
                      <a:gd name="T37" fmla="*/ 99 h 511"/>
                      <a:gd name="T38" fmla="*/ 379 w 945"/>
                      <a:gd name="T39" fmla="*/ 111 h 511"/>
                      <a:gd name="T40" fmla="*/ 402 w 945"/>
                      <a:gd name="T41" fmla="*/ 124 h 511"/>
                      <a:gd name="T42" fmla="*/ 424 w 945"/>
                      <a:gd name="T43" fmla="*/ 138 h 511"/>
                      <a:gd name="T44" fmla="*/ 446 w 945"/>
                      <a:gd name="T45" fmla="*/ 150 h 511"/>
                      <a:gd name="T46" fmla="*/ 466 w 945"/>
                      <a:gd name="T47" fmla="*/ 164 h 511"/>
                      <a:gd name="T48" fmla="*/ 488 w 945"/>
                      <a:gd name="T49" fmla="*/ 178 h 511"/>
                      <a:gd name="T50" fmla="*/ 510 w 945"/>
                      <a:gd name="T51" fmla="*/ 193 h 511"/>
                      <a:gd name="T52" fmla="*/ 531 w 945"/>
                      <a:gd name="T53" fmla="*/ 207 h 511"/>
                      <a:gd name="T54" fmla="*/ 553 w 945"/>
                      <a:gd name="T55" fmla="*/ 222 h 511"/>
                      <a:gd name="T56" fmla="*/ 573 w 945"/>
                      <a:gd name="T57" fmla="*/ 237 h 511"/>
                      <a:gd name="T58" fmla="*/ 594 w 945"/>
                      <a:gd name="T59" fmla="*/ 251 h 511"/>
                      <a:gd name="T60" fmla="*/ 613 w 945"/>
                      <a:gd name="T61" fmla="*/ 266 h 511"/>
                      <a:gd name="T62" fmla="*/ 634 w 945"/>
                      <a:gd name="T63" fmla="*/ 281 h 511"/>
                      <a:gd name="T64" fmla="*/ 653 w 945"/>
                      <a:gd name="T65" fmla="*/ 296 h 511"/>
                      <a:gd name="T66" fmla="*/ 674 w 945"/>
                      <a:gd name="T67" fmla="*/ 310 h 511"/>
                      <a:gd name="T68" fmla="*/ 693 w 945"/>
                      <a:gd name="T69" fmla="*/ 325 h 511"/>
                      <a:gd name="T70" fmla="*/ 712 w 945"/>
                      <a:gd name="T71" fmla="*/ 339 h 511"/>
                      <a:gd name="T72" fmla="*/ 729 w 945"/>
                      <a:gd name="T73" fmla="*/ 353 h 511"/>
                      <a:gd name="T74" fmla="*/ 749 w 945"/>
                      <a:gd name="T75" fmla="*/ 367 h 511"/>
                      <a:gd name="T76" fmla="*/ 767 w 945"/>
                      <a:gd name="T77" fmla="*/ 381 h 511"/>
                      <a:gd name="T78" fmla="*/ 784 w 945"/>
                      <a:gd name="T79" fmla="*/ 394 h 511"/>
                      <a:gd name="T80" fmla="*/ 800 w 945"/>
                      <a:gd name="T81" fmla="*/ 407 h 511"/>
                      <a:gd name="T82" fmla="*/ 816 w 945"/>
                      <a:gd name="T83" fmla="*/ 419 h 511"/>
                      <a:gd name="T84" fmla="*/ 832 w 945"/>
                      <a:gd name="T85" fmla="*/ 431 h 511"/>
                      <a:gd name="T86" fmla="*/ 847 w 945"/>
                      <a:gd name="T87" fmla="*/ 443 h 511"/>
                      <a:gd name="T88" fmla="*/ 861 w 945"/>
                      <a:gd name="T89" fmla="*/ 454 h 511"/>
                      <a:gd name="T90" fmla="*/ 875 w 945"/>
                      <a:gd name="T91" fmla="*/ 464 h 511"/>
                      <a:gd name="T92" fmla="*/ 889 w 945"/>
                      <a:gd name="T93" fmla="*/ 474 h 511"/>
                      <a:gd name="T94" fmla="*/ 902 w 945"/>
                      <a:gd name="T95" fmla="*/ 483 h 511"/>
                      <a:gd name="T96" fmla="*/ 913 w 945"/>
                      <a:gd name="T97" fmla="*/ 491 h 511"/>
                      <a:gd name="T98" fmla="*/ 924 w 945"/>
                      <a:gd name="T99" fmla="*/ 499 h 511"/>
                      <a:gd name="T100" fmla="*/ 935 w 945"/>
                      <a:gd name="T101" fmla="*/ 506 h 511"/>
                      <a:gd name="T102" fmla="*/ 945 w 945"/>
                      <a:gd name="T103" fmla="*/ 511 h 51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945"/>
                      <a:gd name="T157" fmla="*/ 0 h 511"/>
                      <a:gd name="T158" fmla="*/ 945 w 945"/>
                      <a:gd name="T159" fmla="*/ 511 h 51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945" h="511">
                        <a:moveTo>
                          <a:pt x="0" y="3"/>
                        </a:moveTo>
                        <a:lnTo>
                          <a:pt x="19" y="2"/>
                        </a:lnTo>
                        <a:lnTo>
                          <a:pt x="38" y="1"/>
                        </a:lnTo>
                        <a:lnTo>
                          <a:pt x="55" y="1"/>
                        </a:lnTo>
                        <a:lnTo>
                          <a:pt x="74" y="0"/>
                        </a:lnTo>
                        <a:lnTo>
                          <a:pt x="93" y="1"/>
                        </a:lnTo>
                        <a:lnTo>
                          <a:pt x="110" y="4"/>
                        </a:lnTo>
                        <a:lnTo>
                          <a:pt x="130" y="7"/>
                        </a:lnTo>
                        <a:lnTo>
                          <a:pt x="151" y="11"/>
                        </a:lnTo>
                        <a:lnTo>
                          <a:pt x="170" y="17"/>
                        </a:lnTo>
                        <a:lnTo>
                          <a:pt x="189" y="23"/>
                        </a:lnTo>
                        <a:lnTo>
                          <a:pt x="210" y="30"/>
                        </a:lnTo>
                        <a:lnTo>
                          <a:pt x="230" y="38"/>
                        </a:lnTo>
                        <a:lnTo>
                          <a:pt x="252" y="47"/>
                        </a:lnTo>
                        <a:lnTo>
                          <a:pt x="273" y="56"/>
                        </a:lnTo>
                        <a:lnTo>
                          <a:pt x="295" y="66"/>
                        </a:lnTo>
                        <a:lnTo>
                          <a:pt x="316" y="76"/>
                        </a:lnTo>
                        <a:lnTo>
                          <a:pt x="337" y="87"/>
                        </a:lnTo>
                        <a:lnTo>
                          <a:pt x="358" y="99"/>
                        </a:lnTo>
                        <a:lnTo>
                          <a:pt x="379" y="111"/>
                        </a:lnTo>
                        <a:lnTo>
                          <a:pt x="402" y="124"/>
                        </a:lnTo>
                        <a:lnTo>
                          <a:pt x="424" y="138"/>
                        </a:lnTo>
                        <a:lnTo>
                          <a:pt x="446" y="150"/>
                        </a:lnTo>
                        <a:lnTo>
                          <a:pt x="466" y="164"/>
                        </a:lnTo>
                        <a:lnTo>
                          <a:pt x="488" y="178"/>
                        </a:lnTo>
                        <a:lnTo>
                          <a:pt x="510" y="193"/>
                        </a:lnTo>
                        <a:lnTo>
                          <a:pt x="531" y="207"/>
                        </a:lnTo>
                        <a:lnTo>
                          <a:pt x="553" y="222"/>
                        </a:lnTo>
                        <a:lnTo>
                          <a:pt x="573" y="237"/>
                        </a:lnTo>
                        <a:lnTo>
                          <a:pt x="594" y="251"/>
                        </a:lnTo>
                        <a:lnTo>
                          <a:pt x="613" y="266"/>
                        </a:lnTo>
                        <a:lnTo>
                          <a:pt x="634" y="281"/>
                        </a:lnTo>
                        <a:lnTo>
                          <a:pt x="653" y="296"/>
                        </a:lnTo>
                        <a:lnTo>
                          <a:pt x="674" y="310"/>
                        </a:lnTo>
                        <a:lnTo>
                          <a:pt x="693" y="325"/>
                        </a:lnTo>
                        <a:lnTo>
                          <a:pt x="712" y="339"/>
                        </a:lnTo>
                        <a:lnTo>
                          <a:pt x="729" y="353"/>
                        </a:lnTo>
                        <a:lnTo>
                          <a:pt x="749" y="367"/>
                        </a:lnTo>
                        <a:lnTo>
                          <a:pt x="767" y="381"/>
                        </a:lnTo>
                        <a:lnTo>
                          <a:pt x="784" y="394"/>
                        </a:lnTo>
                        <a:lnTo>
                          <a:pt x="800" y="407"/>
                        </a:lnTo>
                        <a:lnTo>
                          <a:pt x="816" y="419"/>
                        </a:lnTo>
                        <a:lnTo>
                          <a:pt x="832" y="431"/>
                        </a:lnTo>
                        <a:lnTo>
                          <a:pt x="847" y="443"/>
                        </a:lnTo>
                        <a:lnTo>
                          <a:pt x="861" y="454"/>
                        </a:lnTo>
                        <a:lnTo>
                          <a:pt x="875" y="464"/>
                        </a:lnTo>
                        <a:lnTo>
                          <a:pt x="889" y="474"/>
                        </a:lnTo>
                        <a:lnTo>
                          <a:pt x="902" y="483"/>
                        </a:lnTo>
                        <a:lnTo>
                          <a:pt x="913" y="491"/>
                        </a:lnTo>
                        <a:lnTo>
                          <a:pt x="924" y="499"/>
                        </a:lnTo>
                        <a:lnTo>
                          <a:pt x="935" y="506"/>
                        </a:lnTo>
                        <a:lnTo>
                          <a:pt x="945" y="511"/>
                        </a:lnTo>
                      </a:path>
                    </a:pathLst>
                  </a:custGeom>
                  <a:noFill/>
                  <a:ln w="38100" cap="flat" cmpd="sng">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grpSp>
            <p:sp>
              <p:nvSpPr>
                <p:cNvPr id="121936" name="Freeform 98"/>
                <p:cNvSpPr>
                  <a:spLocks/>
                </p:cNvSpPr>
                <p:nvPr/>
              </p:nvSpPr>
              <p:spPr bwMode="auto">
                <a:xfrm rot="-5400000">
                  <a:off x="2622" y="1458"/>
                  <a:ext cx="91" cy="4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96"/>
                      </a:moveTo>
                      <a:lnTo>
                        <a:pt x="156" y="18457"/>
                      </a:lnTo>
                      <a:lnTo>
                        <a:pt x="391" y="17872"/>
                      </a:lnTo>
                      <a:lnTo>
                        <a:pt x="547" y="17287"/>
                      </a:lnTo>
                      <a:lnTo>
                        <a:pt x="547" y="16649"/>
                      </a:lnTo>
                      <a:lnTo>
                        <a:pt x="859" y="16064"/>
                      </a:lnTo>
                      <a:lnTo>
                        <a:pt x="1250" y="15479"/>
                      </a:lnTo>
                      <a:lnTo>
                        <a:pt x="1484" y="14894"/>
                      </a:lnTo>
                      <a:lnTo>
                        <a:pt x="1719" y="14255"/>
                      </a:lnTo>
                      <a:lnTo>
                        <a:pt x="1875" y="13670"/>
                      </a:lnTo>
                      <a:lnTo>
                        <a:pt x="2422" y="13138"/>
                      </a:lnTo>
                      <a:lnTo>
                        <a:pt x="2500" y="12553"/>
                      </a:lnTo>
                      <a:lnTo>
                        <a:pt x="2578" y="12021"/>
                      </a:lnTo>
                      <a:lnTo>
                        <a:pt x="2813" y="11489"/>
                      </a:lnTo>
                      <a:lnTo>
                        <a:pt x="2969" y="10904"/>
                      </a:lnTo>
                      <a:lnTo>
                        <a:pt x="3281" y="10372"/>
                      </a:lnTo>
                      <a:lnTo>
                        <a:pt x="3438" y="9840"/>
                      </a:lnTo>
                      <a:lnTo>
                        <a:pt x="3672" y="9255"/>
                      </a:lnTo>
                      <a:lnTo>
                        <a:pt x="3984" y="8723"/>
                      </a:lnTo>
                      <a:lnTo>
                        <a:pt x="4063" y="8191"/>
                      </a:lnTo>
                      <a:lnTo>
                        <a:pt x="4219" y="7766"/>
                      </a:lnTo>
                      <a:lnTo>
                        <a:pt x="4609" y="7234"/>
                      </a:lnTo>
                      <a:lnTo>
                        <a:pt x="4688" y="6755"/>
                      </a:lnTo>
                      <a:lnTo>
                        <a:pt x="5313" y="6330"/>
                      </a:lnTo>
                      <a:lnTo>
                        <a:pt x="5469" y="5904"/>
                      </a:lnTo>
                      <a:lnTo>
                        <a:pt x="5547" y="5426"/>
                      </a:lnTo>
                      <a:lnTo>
                        <a:pt x="6094" y="5000"/>
                      </a:lnTo>
                      <a:lnTo>
                        <a:pt x="6094" y="4521"/>
                      </a:lnTo>
                      <a:lnTo>
                        <a:pt x="6406" y="4149"/>
                      </a:lnTo>
                      <a:lnTo>
                        <a:pt x="6563" y="3777"/>
                      </a:lnTo>
                      <a:lnTo>
                        <a:pt x="6563" y="3404"/>
                      </a:lnTo>
                      <a:lnTo>
                        <a:pt x="7188" y="3032"/>
                      </a:lnTo>
                      <a:lnTo>
                        <a:pt x="7188" y="2713"/>
                      </a:lnTo>
                      <a:lnTo>
                        <a:pt x="7578" y="2447"/>
                      </a:lnTo>
                      <a:lnTo>
                        <a:pt x="7656" y="2128"/>
                      </a:lnTo>
                      <a:lnTo>
                        <a:pt x="7656" y="1809"/>
                      </a:lnTo>
                      <a:lnTo>
                        <a:pt x="7891" y="1543"/>
                      </a:lnTo>
                      <a:lnTo>
                        <a:pt x="8047" y="1330"/>
                      </a:lnTo>
                      <a:lnTo>
                        <a:pt x="8516" y="1064"/>
                      </a:lnTo>
                      <a:lnTo>
                        <a:pt x="8516" y="851"/>
                      </a:lnTo>
                      <a:lnTo>
                        <a:pt x="8750" y="691"/>
                      </a:lnTo>
                      <a:lnTo>
                        <a:pt x="8828" y="479"/>
                      </a:lnTo>
                      <a:lnTo>
                        <a:pt x="9141" y="372"/>
                      </a:lnTo>
                      <a:lnTo>
                        <a:pt x="9453" y="266"/>
                      </a:lnTo>
                      <a:lnTo>
                        <a:pt x="9453" y="106"/>
                      </a:lnTo>
                      <a:lnTo>
                        <a:pt x="9766" y="106"/>
                      </a:lnTo>
                      <a:lnTo>
                        <a:pt x="10156" y="53"/>
                      </a:lnTo>
                      <a:lnTo>
                        <a:pt x="10313" y="0"/>
                      </a:lnTo>
                      <a:lnTo>
                        <a:pt x="10547" y="53"/>
                      </a:lnTo>
                      <a:lnTo>
                        <a:pt x="10781" y="53"/>
                      </a:lnTo>
                      <a:lnTo>
                        <a:pt x="10859" y="106"/>
                      </a:lnTo>
                      <a:lnTo>
                        <a:pt x="11172" y="213"/>
                      </a:lnTo>
                      <a:lnTo>
                        <a:pt x="11328" y="319"/>
                      </a:lnTo>
                      <a:lnTo>
                        <a:pt x="11484" y="479"/>
                      </a:lnTo>
                      <a:lnTo>
                        <a:pt x="11953" y="745"/>
                      </a:lnTo>
                      <a:lnTo>
                        <a:pt x="12109" y="1011"/>
                      </a:lnTo>
                      <a:lnTo>
                        <a:pt x="12344" y="1277"/>
                      </a:lnTo>
                      <a:lnTo>
                        <a:pt x="12344" y="1543"/>
                      </a:lnTo>
                      <a:lnTo>
                        <a:pt x="12422" y="1915"/>
                      </a:lnTo>
                      <a:lnTo>
                        <a:pt x="12813" y="2287"/>
                      </a:lnTo>
                      <a:lnTo>
                        <a:pt x="12813" y="2713"/>
                      </a:lnTo>
                      <a:lnTo>
                        <a:pt x="13438" y="3138"/>
                      </a:lnTo>
                      <a:lnTo>
                        <a:pt x="13438" y="3564"/>
                      </a:lnTo>
                      <a:lnTo>
                        <a:pt x="13594" y="3989"/>
                      </a:lnTo>
                      <a:lnTo>
                        <a:pt x="13906" y="4415"/>
                      </a:lnTo>
                      <a:lnTo>
                        <a:pt x="14141" y="4947"/>
                      </a:lnTo>
                      <a:lnTo>
                        <a:pt x="14453" y="5479"/>
                      </a:lnTo>
                      <a:lnTo>
                        <a:pt x="14688" y="5957"/>
                      </a:lnTo>
                      <a:lnTo>
                        <a:pt x="15234" y="6489"/>
                      </a:lnTo>
                      <a:lnTo>
                        <a:pt x="15313" y="7074"/>
                      </a:lnTo>
                      <a:lnTo>
                        <a:pt x="15469" y="7606"/>
                      </a:lnTo>
                      <a:lnTo>
                        <a:pt x="15781" y="8191"/>
                      </a:lnTo>
                      <a:lnTo>
                        <a:pt x="15938" y="8777"/>
                      </a:lnTo>
                      <a:lnTo>
                        <a:pt x="16094" y="9362"/>
                      </a:lnTo>
                      <a:lnTo>
                        <a:pt x="16328" y="9894"/>
                      </a:lnTo>
                      <a:lnTo>
                        <a:pt x="16563" y="10426"/>
                      </a:lnTo>
                      <a:lnTo>
                        <a:pt x="16719" y="11011"/>
                      </a:lnTo>
                      <a:lnTo>
                        <a:pt x="17031" y="11649"/>
                      </a:lnTo>
                      <a:lnTo>
                        <a:pt x="17266" y="12181"/>
                      </a:lnTo>
                      <a:lnTo>
                        <a:pt x="17422" y="12766"/>
                      </a:lnTo>
                      <a:lnTo>
                        <a:pt x="17500" y="13298"/>
                      </a:lnTo>
                      <a:lnTo>
                        <a:pt x="17578" y="13830"/>
                      </a:lnTo>
                      <a:lnTo>
                        <a:pt x="18125" y="14415"/>
                      </a:lnTo>
                      <a:lnTo>
                        <a:pt x="18125" y="14947"/>
                      </a:lnTo>
                      <a:lnTo>
                        <a:pt x="18438" y="15479"/>
                      </a:lnTo>
                      <a:lnTo>
                        <a:pt x="18516" y="15904"/>
                      </a:lnTo>
                      <a:lnTo>
                        <a:pt x="18750" y="16436"/>
                      </a:lnTo>
                      <a:lnTo>
                        <a:pt x="18906" y="16862"/>
                      </a:lnTo>
                      <a:lnTo>
                        <a:pt x="19141" y="17340"/>
                      </a:lnTo>
                      <a:lnTo>
                        <a:pt x="19453" y="17713"/>
                      </a:lnTo>
                      <a:lnTo>
                        <a:pt x="19453" y="18138"/>
                      </a:lnTo>
                      <a:lnTo>
                        <a:pt x="19531" y="18511"/>
                      </a:lnTo>
                      <a:lnTo>
                        <a:pt x="19609" y="18883"/>
                      </a:lnTo>
                      <a:lnTo>
                        <a:pt x="19688" y="19149"/>
                      </a:lnTo>
                      <a:lnTo>
                        <a:pt x="19844" y="19521"/>
                      </a:lnTo>
                      <a:lnTo>
                        <a:pt x="19922" y="19734"/>
                      </a:lnTo>
                      <a:lnTo>
                        <a:pt x="19922" y="19947"/>
                      </a:lnTo>
                    </a:path>
                  </a:pathLst>
                </a:custGeom>
                <a:noFill/>
                <a:ln w="28575" cap="flat">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37" name="Freeform 99"/>
                <p:cNvSpPr>
                  <a:spLocks/>
                </p:cNvSpPr>
                <p:nvPr/>
              </p:nvSpPr>
              <p:spPr bwMode="auto">
                <a:xfrm rot="-5400000">
                  <a:off x="2612" y="1676"/>
                  <a:ext cx="91" cy="4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96"/>
                      </a:moveTo>
                      <a:lnTo>
                        <a:pt x="156" y="18457"/>
                      </a:lnTo>
                      <a:lnTo>
                        <a:pt x="391" y="17872"/>
                      </a:lnTo>
                      <a:lnTo>
                        <a:pt x="547" y="17287"/>
                      </a:lnTo>
                      <a:lnTo>
                        <a:pt x="547" y="16649"/>
                      </a:lnTo>
                      <a:lnTo>
                        <a:pt x="859" y="16064"/>
                      </a:lnTo>
                      <a:lnTo>
                        <a:pt x="1250" y="15479"/>
                      </a:lnTo>
                      <a:lnTo>
                        <a:pt x="1484" y="14894"/>
                      </a:lnTo>
                      <a:lnTo>
                        <a:pt x="1719" y="14255"/>
                      </a:lnTo>
                      <a:lnTo>
                        <a:pt x="1875" y="13670"/>
                      </a:lnTo>
                      <a:lnTo>
                        <a:pt x="2422" y="13138"/>
                      </a:lnTo>
                      <a:lnTo>
                        <a:pt x="2500" y="12553"/>
                      </a:lnTo>
                      <a:lnTo>
                        <a:pt x="2578" y="12021"/>
                      </a:lnTo>
                      <a:lnTo>
                        <a:pt x="2813" y="11489"/>
                      </a:lnTo>
                      <a:lnTo>
                        <a:pt x="2969" y="10904"/>
                      </a:lnTo>
                      <a:lnTo>
                        <a:pt x="3281" y="10372"/>
                      </a:lnTo>
                      <a:lnTo>
                        <a:pt x="3438" y="9840"/>
                      </a:lnTo>
                      <a:lnTo>
                        <a:pt x="3672" y="9255"/>
                      </a:lnTo>
                      <a:lnTo>
                        <a:pt x="3984" y="8723"/>
                      </a:lnTo>
                      <a:lnTo>
                        <a:pt x="4063" y="8191"/>
                      </a:lnTo>
                      <a:lnTo>
                        <a:pt x="4219" y="7766"/>
                      </a:lnTo>
                      <a:lnTo>
                        <a:pt x="4609" y="7234"/>
                      </a:lnTo>
                      <a:lnTo>
                        <a:pt x="4688" y="6755"/>
                      </a:lnTo>
                      <a:lnTo>
                        <a:pt x="5313" y="6330"/>
                      </a:lnTo>
                      <a:lnTo>
                        <a:pt x="5469" y="5904"/>
                      </a:lnTo>
                      <a:lnTo>
                        <a:pt x="5547" y="5426"/>
                      </a:lnTo>
                      <a:lnTo>
                        <a:pt x="6094" y="5000"/>
                      </a:lnTo>
                      <a:lnTo>
                        <a:pt x="6094" y="4521"/>
                      </a:lnTo>
                      <a:lnTo>
                        <a:pt x="6406" y="4149"/>
                      </a:lnTo>
                      <a:lnTo>
                        <a:pt x="6563" y="3777"/>
                      </a:lnTo>
                      <a:lnTo>
                        <a:pt x="6563" y="3404"/>
                      </a:lnTo>
                      <a:lnTo>
                        <a:pt x="7188" y="3032"/>
                      </a:lnTo>
                      <a:lnTo>
                        <a:pt x="7188" y="2713"/>
                      </a:lnTo>
                      <a:lnTo>
                        <a:pt x="7578" y="2447"/>
                      </a:lnTo>
                      <a:lnTo>
                        <a:pt x="7656" y="2128"/>
                      </a:lnTo>
                      <a:lnTo>
                        <a:pt x="7656" y="1809"/>
                      </a:lnTo>
                      <a:lnTo>
                        <a:pt x="7891" y="1543"/>
                      </a:lnTo>
                      <a:lnTo>
                        <a:pt x="8047" y="1330"/>
                      </a:lnTo>
                      <a:lnTo>
                        <a:pt x="8516" y="1064"/>
                      </a:lnTo>
                      <a:lnTo>
                        <a:pt x="8516" y="851"/>
                      </a:lnTo>
                      <a:lnTo>
                        <a:pt x="8750" y="691"/>
                      </a:lnTo>
                      <a:lnTo>
                        <a:pt x="8828" y="479"/>
                      </a:lnTo>
                      <a:lnTo>
                        <a:pt x="9141" y="372"/>
                      </a:lnTo>
                      <a:lnTo>
                        <a:pt x="9453" y="266"/>
                      </a:lnTo>
                      <a:lnTo>
                        <a:pt x="9453" y="106"/>
                      </a:lnTo>
                      <a:lnTo>
                        <a:pt x="9766" y="106"/>
                      </a:lnTo>
                      <a:lnTo>
                        <a:pt x="10156" y="53"/>
                      </a:lnTo>
                      <a:lnTo>
                        <a:pt x="10313" y="0"/>
                      </a:lnTo>
                      <a:lnTo>
                        <a:pt x="10547" y="53"/>
                      </a:lnTo>
                      <a:lnTo>
                        <a:pt x="10781" y="53"/>
                      </a:lnTo>
                      <a:lnTo>
                        <a:pt x="10859" y="106"/>
                      </a:lnTo>
                      <a:lnTo>
                        <a:pt x="11172" y="213"/>
                      </a:lnTo>
                      <a:lnTo>
                        <a:pt x="11328" y="319"/>
                      </a:lnTo>
                      <a:lnTo>
                        <a:pt x="11484" y="479"/>
                      </a:lnTo>
                      <a:lnTo>
                        <a:pt x="11953" y="745"/>
                      </a:lnTo>
                      <a:lnTo>
                        <a:pt x="12109" y="1011"/>
                      </a:lnTo>
                      <a:lnTo>
                        <a:pt x="12344" y="1277"/>
                      </a:lnTo>
                      <a:lnTo>
                        <a:pt x="12344" y="1543"/>
                      </a:lnTo>
                      <a:lnTo>
                        <a:pt x="12422" y="1915"/>
                      </a:lnTo>
                      <a:lnTo>
                        <a:pt x="12813" y="2287"/>
                      </a:lnTo>
                      <a:lnTo>
                        <a:pt x="12813" y="2713"/>
                      </a:lnTo>
                      <a:lnTo>
                        <a:pt x="13438" y="3138"/>
                      </a:lnTo>
                      <a:lnTo>
                        <a:pt x="13438" y="3564"/>
                      </a:lnTo>
                      <a:lnTo>
                        <a:pt x="13594" y="3989"/>
                      </a:lnTo>
                      <a:lnTo>
                        <a:pt x="13906" y="4415"/>
                      </a:lnTo>
                      <a:lnTo>
                        <a:pt x="14141" y="4947"/>
                      </a:lnTo>
                      <a:lnTo>
                        <a:pt x="14453" y="5479"/>
                      </a:lnTo>
                      <a:lnTo>
                        <a:pt x="14688" y="5957"/>
                      </a:lnTo>
                      <a:lnTo>
                        <a:pt x="15234" y="6489"/>
                      </a:lnTo>
                      <a:lnTo>
                        <a:pt x="15313" y="7074"/>
                      </a:lnTo>
                      <a:lnTo>
                        <a:pt x="15469" y="7606"/>
                      </a:lnTo>
                      <a:lnTo>
                        <a:pt x="15781" y="8191"/>
                      </a:lnTo>
                      <a:lnTo>
                        <a:pt x="15938" y="8777"/>
                      </a:lnTo>
                      <a:lnTo>
                        <a:pt x="16094" y="9362"/>
                      </a:lnTo>
                      <a:lnTo>
                        <a:pt x="16328" y="9894"/>
                      </a:lnTo>
                      <a:lnTo>
                        <a:pt x="16563" y="10426"/>
                      </a:lnTo>
                      <a:lnTo>
                        <a:pt x="16719" y="11011"/>
                      </a:lnTo>
                      <a:lnTo>
                        <a:pt x="17031" y="11649"/>
                      </a:lnTo>
                      <a:lnTo>
                        <a:pt x="17266" y="12181"/>
                      </a:lnTo>
                      <a:lnTo>
                        <a:pt x="17422" y="12766"/>
                      </a:lnTo>
                      <a:lnTo>
                        <a:pt x="17500" y="13298"/>
                      </a:lnTo>
                      <a:lnTo>
                        <a:pt x="17578" y="13830"/>
                      </a:lnTo>
                      <a:lnTo>
                        <a:pt x="18125" y="14415"/>
                      </a:lnTo>
                      <a:lnTo>
                        <a:pt x="18125" y="14947"/>
                      </a:lnTo>
                      <a:lnTo>
                        <a:pt x="18438" y="15479"/>
                      </a:lnTo>
                      <a:lnTo>
                        <a:pt x="18516" y="15904"/>
                      </a:lnTo>
                      <a:lnTo>
                        <a:pt x="18750" y="16436"/>
                      </a:lnTo>
                      <a:lnTo>
                        <a:pt x="18906" y="16862"/>
                      </a:lnTo>
                      <a:lnTo>
                        <a:pt x="19141" y="17340"/>
                      </a:lnTo>
                      <a:lnTo>
                        <a:pt x="19453" y="17713"/>
                      </a:lnTo>
                      <a:lnTo>
                        <a:pt x="19453" y="18138"/>
                      </a:lnTo>
                      <a:lnTo>
                        <a:pt x="19531" y="18511"/>
                      </a:lnTo>
                      <a:lnTo>
                        <a:pt x="19609" y="18883"/>
                      </a:lnTo>
                      <a:lnTo>
                        <a:pt x="19688" y="19149"/>
                      </a:lnTo>
                      <a:lnTo>
                        <a:pt x="19844" y="19521"/>
                      </a:lnTo>
                      <a:lnTo>
                        <a:pt x="19922" y="19734"/>
                      </a:lnTo>
                      <a:lnTo>
                        <a:pt x="19922" y="19947"/>
                      </a:lnTo>
                    </a:path>
                  </a:pathLst>
                </a:custGeom>
                <a:noFill/>
                <a:ln w="28575" cap="flat">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38" name="Freeform 100"/>
                <p:cNvSpPr>
                  <a:spLocks/>
                </p:cNvSpPr>
                <p:nvPr/>
              </p:nvSpPr>
              <p:spPr bwMode="auto">
                <a:xfrm rot="-5400000">
                  <a:off x="2614" y="1767"/>
                  <a:ext cx="91" cy="4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96"/>
                      </a:moveTo>
                      <a:lnTo>
                        <a:pt x="156" y="18457"/>
                      </a:lnTo>
                      <a:lnTo>
                        <a:pt x="391" y="17872"/>
                      </a:lnTo>
                      <a:lnTo>
                        <a:pt x="547" y="17287"/>
                      </a:lnTo>
                      <a:lnTo>
                        <a:pt x="547" y="16649"/>
                      </a:lnTo>
                      <a:lnTo>
                        <a:pt x="859" y="16064"/>
                      </a:lnTo>
                      <a:lnTo>
                        <a:pt x="1250" y="15479"/>
                      </a:lnTo>
                      <a:lnTo>
                        <a:pt x="1484" y="14894"/>
                      </a:lnTo>
                      <a:lnTo>
                        <a:pt x="1719" y="14255"/>
                      </a:lnTo>
                      <a:lnTo>
                        <a:pt x="1875" y="13670"/>
                      </a:lnTo>
                      <a:lnTo>
                        <a:pt x="2422" y="13138"/>
                      </a:lnTo>
                      <a:lnTo>
                        <a:pt x="2500" y="12553"/>
                      </a:lnTo>
                      <a:lnTo>
                        <a:pt x="2578" y="12021"/>
                      </a:lnTo>
                      <a:lnTo>
                        <a:pt x="2813" y="11489"/>
                      </a:lnTo>
                      <a:lnTo>
                        <a:pt x="2969" y="10904"/>
                      </a:lnTo>
                      <a:lnTo>
                        <a:pt x="3281" y="10372"/>
                      </a:lnTo>
                      <a:lnTo>
                        <a:pt x="3438" y="9840"/>
                      </a:lnTo>
                      <a:lnTo>
                        <a:pt x="3672" y="9255"/>
                      </a:lnTo>
                      <a:lnTo>
                        <a:pt x="3984" y="8723"/>
                      </a:lnTo>
                      <a:lnTo>
                        <a:pt x="4063" y="8191"/>
                      </a:lnTo>
                      <a:lnTo>
                        <a:pt x="4219" y="7766"/>
                      </a:lnTo>
                      <a:lnTo>
                        <a:pt x="4609" y="7234"/>
                      </a:lnTo>
                      <a:lnTo>
                        <a:pt x="4688" y="6755"/>
                      </a:lnTo>
                      <a:lnTo>
                        <a:pt x="5313" y="6330"/>
                      </a:lnTo>
                      <a:lnTo>
                        <a:pt x="5469" y="5904"/>
                      </a:lnTo>
                      <a:lnTo>
                        <a:pt x="5547" y="5426"/>
                      </a:lnTo>
                      <a:lnTo>
                        <a:pt x="6094" y="5000"/>
                      </a:lnTo>
                      <a:lnTo>
                        <a:pt x="6094" y="4521"/>
                      </a:lnTo>
                      <a:lnTo>
                        <a:pt x="6406" y="4149"/>
                      </a:lnTo>
                      <a:lnTo>
                        <a:pt x="6563" y="3777"/>
                      </a:lnTo>
                      <a:lnTo>
                        <a:pt x="6563" y="3404"/>
                      </a:lnTo>
                      <a:lnTo>
                        <a:pt x="7188" y="3032"/>
                      </a:lnTo>
                      <a:lnTo>
                        <a:pt x="7188" y="2713"/>
                      </a:lnTo>
                      <a:lnTo>
                        <a:pt x="7578" y="2447"/>
                      </a:lnTo>
                      <a:lnTo>
                        <a:pt x="7656" y="2128"/>
                      </a:lnTo>
                      <a:lnTo>
                        <a:pt x="7656" y="1809"/>
                      </a:lnTo>
                      <a:lnTo>
                        <a:pt x="7891" y="1543"/>
                      </a:lnTo>
                      <a:lnTo>
                        <a:pt x="8047" y="1330"/>
                      </a:lnTo>
                      <a:lnTo>
                        <a:pt x="8516" y="1064"/>
                      </a:lnTo>
                      <a:lnTo>
                        <a:pt x="8516" y="851"/>
                      </a:lnTo>
                      <a:lnTo>
                        <a:pt x="8750" y="691"/>
                      </a:lnTo>
                      <a:lnTo>
                        <a:pt x="8828" y="479"/>
                      </a:lnTo>
                      <a:lnTo>
                        <a:pt x="9141" y="372"/>
                      </a:lnTo>
                      <a:lnTo>
                        <a:pt x="9453" y="266"/>
                      </a:lnTo>
                      <a:lnTo>
                        <a:pt x="9453" y="106"/>
                      </a:lnTo>
                      <a:lnTo>
                        <a:pt x="9766" y="106"/>
                      </a:lnTo>
                      <a:lnTo>
                        <a:pt x="10156" y="53"/>
                      </a:lnTo>
                      <a:lnTo>
                        <a:pt x="10313" y="0"/>
                      </a:lnTo>
                      <a:lnTo>
                        <a:pt x="10547" y="53"/>
                      </a:lnTo>
                      <a:lnTo>
                        <a:pt x="10781" y="53"/>
                      </a:lnTo>
                      <a:lnTo>
                        <a:pt x="10859" y="106"/>
                      </a:lnTo>
                      <a:lnTo>
                        <a:pt x="11172" y="213"/>
                      </a:lnTo>
                      <a:lnTo>
                        <a:pt x="11328" y="319"/>
                      </a:lnTo>
                      <a:lnTo>
                        <a:pt x="11484" y="479"/>
                      </a:lnTo>
                      <a:lnTo>
                        <a:pt x="11953" y="745"/>
                      </a:lnTo>
                      <a:lnTo>
                        <a:pt x="12109" y="1011"/>
                      </a:lnTo>
                      <a:lnTo>
                        <a:pt x="12344" y="1277"/>
                      </a:lnTo>
                      <a:lnTo>
                        <a:pt x="12344" y="1543"/>
                      </a:lnTo>
                      <a:lnTo>
                        <a:pt x="12422" y="1915"/>
                      </a:lnTo>
                      <a:lnTo>
                        <a:pt x="12813" y="2287"/>
                      </a:lnTo>
                      <a:lnTo>
                        <a:pt x="12813" y="2713"/>
                      </a:lnTo>
                      <a:lnTo>
                        <a:pt x="13438" y="3138"/>
                      </a:lnTo>
                      <a:lnTo>
                        <a:pt x="13438" y="3564"/>
                      </a:lnTo>
                      <a:lnTo>
                        <a:pt x="13594" y="3989"/>
                      </a:lnTo>
                      <a:lnTo>
                        <a:pt x="13906" y="4415"/>
                      </a:lnTo>
                      <a:lnTo>
                        <a:pt x="14141" y="4947"/>
                      </a:lnTo>
                      <a:lnTo>
                        <a:pt x="14453" y="5479"/>
                      </a:lnTo>
                      <a:lnTo>
                        <a:pt x="14688" y="5957"/>
                      </a:lnTo>
                      <a:lnTo>
                        <a:pt x="15234" y="6489"/>
                      </a:lnTo>
                      <a:lnTo>
                        <a:pt x="15313" y="7074"/>
                      </a:lnTo>
                      <a:lnTo>
                        <a:pt x="15469" y="7606"/>
                      </a:lnTo>
                      <a:lnTo>
                        <a:pt x="15781" y="8191"/>
                      </a:lnTo>
                      <a:lnTo>
                        <a:pt x="15938" y="8777"/>
                      </a:lnTo>
                      <a:lnTo>
                        <a:pt x="16094" y="9362"/>
                      </a:lnTo>
                      <a:lnTo>
                        <a:pt x="16328" y="9894"/>
                      </a:lnTo>
                      <a:lnTo>
                        <a:pt x="16563" y="10426"/>
                      </a:lnTo>
                      <a:lnTo>
                        <a:pt x="16719" y="11011"/>
                      </a:lnTo>
                      <a:lnTo>
                        <a:pt x="17031" y="11649"/>
                      </a:lnTo>
                      <a:lnTo>
                        <a:pt x="17266" y="12181"/>
                      </a:lnTo>
                      <a:lnTo>
                        <a:pt x="17422" y="12766"/>
                      </a:lnTo>
                      <a:lnTo>
                        <a:pt x="17500" y="13298"/>
                      </a:lnTo>
                      <a:lnTo>
                        <a:pt x="17578" y="13830"/>
                      </a:lnTo>
                      <a:lnTo>
                        <a:pt x="18125" y="14415"/>
                      </a:lnTo>
                      <a:lnTo>
                        <a:pt x="18125" y="14947"/>
                      </a:lnTo>
                      <a:lnTo>
                        <a:pt x="18438" y="15479"/>
                      </a:lnTo>
                      <a:lnTo>
                        <a:pt x="18516" y="15904"/>
                      </a:lnTo>
                      <a:lnTo>
                        <a:pt x="18750" y="16436"/>
                      </a:lnTo>
                      <a:lnTo>
                        <a:pt x="18906" y="16862"/>
                      </a:lnTo>
                      <a:lnTo>
                        <a:pt x="19141" y="17340"/>
                      </a:lnTo>
                      <a:lnTo>
                        <a:pt x="19453" y="17713"/>
                      </a:lnTo>
                      <a:lnTo>
                        <a:pt x="19453" y="18138"/>
                      </a:lnTo>
                      <a:lnTo>
                        <a:pt x="19531" y="18511"/>
                      </a:lnTo>
                      <a:lnTo>
                        <a:pt x="19609" y="18883"/>
                      </a:lnTo>
                      <a:lnTo>
                        <a:pt x="19688" y="19149"/>
                      </a:lnTo>
                      <a:lnTo>
                        <a:pt x="19844" y="19521"/>
                      </a:lnTo>
                      <a:lnTo>
                        <a:pt x="19922" y="19734"/>
                      </a:lnTo>
                      <a:lnTo>
                        <a:pt x="19922" y="19947"/>
                      </a:lnTo>
                    </a:path>
                  </a:pathLst>
                </a:custGeom>
                <a:noFill/>
                <a:ln w="28575" cap="flat">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39" name="Freeform 101"/>
                <p:cNvSpPr>
                  <a:spLocks/>
                </p:cNvSpPr>
                <p:nvPr/>
              </p:nvSpPr>
              <p:spPr bwMode="auto">
                <a:xfrm rot="-5400000">
                  <a:off x="2631" y="1367"/>
                  <a:ext cx="91" cy="4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96"/>
                      </a:moveTo>
                      <a:lnTo>
                        <a:pt x="156" y="18457"/>
                      </a:lnTo>
                      <a:lnTo>
                        <a:pt x="391" y="17872"/>
                      </a:lnTo>
                      <a:lnTo>
                        <a:pt x="547" y="17287"/>
                      </a:lnTo>
                      <a:lnTo>
                        <a:pt x="547" y="16649"/>
                      </a:lnTo>
                      <a:lnTo>
                        <a:pt x="859" y="16064"/>
                      </a:lnTo>
                      <a:lnTo>
                        <a:pt x="1250" y="15479"/>
                      </a:lnTo>
                      <a:lnTo>
                        <a:pt x="1484" y="14894"/>
                      </a:lnTo>
                      <a:lnTo>
                        <a:pt x="1719" y="14255"/>
                      </a:lnTo>
                      <a:lnTo>
                        <a:pt x="1875" y="13670"/>
                      </a:lnTo>
                      <a:lnTo>
                        <a:pt x="2422" y="13138"/>
                      </a:lnTo>
                      <a:lnTo>
                        <a:pt x="2500" y="12553"/>
                      </a:lnTo>
                      <a:lnTo>
                        <a:pt x="2578" y="12021"/>
                      </a:lnTo>
                      <a:lnTo>
                        <a:pt x="2813" y="11489"/>
                      </a:lnTo>
                      <a:lnTo>
                        <a:pt x="2969" y="10904"/>
                      </a:lnTo>
                      <a:lnTo>
                        <a:pt x="3281" y="10372"/>
                      </a:lnTo>
                      <a:lnTo>
                        <a:pt x="3438" y="9840"/>
                      </a:lnTo>
                      <a:lnTo>
                        <a:pt x="3672" y="9255"/>
                      </a:lnTo>
                      <a:lnTo>
                        <a:pt x="3984" y="8723"/>
                      </a:lnTo>
                      <a:lnTo>
                        <a:pt x="4063" y="8191"/>
                      </a:lnTo>
                      <a:lnTo>
                        <a:pt x="4219" y="7766"/>
                      </a:lnTo>
                      <a:lnTo>
                        <a:pt x="4609" y="7234"/>
                      </a:lnTo>
                      <a:lnTo>
                        <a:pt x="4688" y="6755"/>
                      </a:lnTo>
                      <a:lnTo>
                        <a:pt x="5313" y="6330"/>
                      </a:lnTo>
                      <a:lnTo>
                        <a:pt x="5469" y="5904"/>
                      </a:lnTo>
                      <a:lnTo>
                        <a:pt x="5547" y="5426"/>
                      </a:lnTo>
                      <a:lnTo>
                        <a:pt x="6094" y="5000"/>
                      </a:lnTo>
                      <a:lnTo>
                        <a:pt x="6094" y="4521"/>
                      </a:lnTo>
                      <a:lnTo>
                        <a:pt x="6406" y="4149"/>
                      </a:lnTo>
                      <a:lnTo>
                        <a:pt x="6563" y="3777"/>
                      </a:lnTo>
                      <a:lnTo>
                        <a:pt x="6563" y="3404"/>
                      </a:lnTo>
                      <a:lnTo>
                        <a:pt x="7188" y="3032"/>
                      </a:lnTo>
                      <a:lnTo>
                        <a:pt x="7188" y="2713"/>
                      </a:lnTo>
                      <a:lnTo>
                        <a:pt x="7578" y="2447"/>
                      </a:lnTo>
                      <a:lnTo>
                        <a:pt x="7656" y="2128"/>
                      </a:lnTo>
                      <a:lnTo>
                        <a:pt x="7656" y="1809"/>
                      </a:lnTo>
                      <a:lnTo>
                        <a:pt x="7891" y="1543"/>
                      </a:lnTo>
                      <a:lnTo>
                        <a:pt x="8047" y="1330"/>
                      </a:lnTo>
                      <a:lnTo>
                        <a:pt x="8516" y="1064"/>
                      </a:lnTo>
                      <a:lnTo>
                        <a:pt x="8516" y="851"/>
                      </a:lnTo>
                      <a:lnTo>
                        <a:pt x="8750" y="691"/>
                      </a:lnTo>
                      <a:lnTo>
                        <a:pt x="8828" y="479"/>
                      </a:lnTo>
                      <a:lnTo>
                        <a:pt x="9141" y="372"/>
                      </a:lnTo>
                      <a:lnTo>
                        <a:pt x="9453" y="266"/>
                      </a:lnTo>
                      <a:lnTo>
                        <a:pt x="9453" y="106"/>
                      </a:lnTo>
                      <a:lnTo>
                        <a:pt x="9766" y="106"/>
                      </a:lnTo>
                      <a:lnTo>
                        <a:pt x="10156" y="53"/>
                      </a:lnTo>
                      <a:lnTo>
                        <a:pt x="10313" y="0"/>
                      </a:lnTo>
                      <a:lnTo>
                        <a:pt x="10547" y="53"/>
                      </a:lnTo>
                      <a:lnTo>
                        <a:pt x="10781" y="53"/>
                      </a:lnTo>
                      <a:lnTo>
                        <a:pt x="10859" y="106"/>
                      </a:lnTo>
                      <a:lnTo>
                        <a:pt x="11172" y="213"/>
                      </a:lnTo>
                      <a:lnTo>
                        <a:pt x="11328" y="319"/>
                      </a:lnTo>
                      <a:lnTo>
                        <a:pt x="11484" y="479"/>
                      </a:lnTo>
                      <a:lnTo>
                        <a:pt x="11953" y="745"/>
                      </a:lnTo>
                      <a:lnTo>
                        <a:pt x="12109" y="1011"/>
                      </a:lnTo>
                      <a:lnTo>
                        <a:pt x="12344" y="1277"/>
                      </a:lnTo>
                      <a:lnTo>
                        <a:pt x="12344" y="1543"/>
                      </a:lnTo>
                      <a:lnTo>
                        <a:pt x="12422" y="1915"/>
                      </a:lnTo>
                      <a:lnTo>
                        <a:pt x="12813" y="2287"/>
                      </a:lnTo>
                      <a:lnTo>
                        <a:pt x="12813" y="2713"/>
                      </a:lnTo>
                      <a:lnTo>
                        <a:pt x="13438" y="3138"/>
                      </a:lnTo>
                      <a:lnTo>
                        <a:pt x="13438" y="3564"/>
                      </a:lnTo>
                      <a:lnTo>
                        <a:pt x="13594" y="3989"/>
                      </a:lnTo>
                      <a:lnTo>
                        <a:pt x="13906" y="4415"/>
                      </a:lnTo>
                      <a:lnTo>
                        <a:pt x="14141" y="4947"/>
                      </a:lnTo>
                      <a:lnTo>
                        <a:pt x="14453" y="5479"/>
                      </a:lnTo>
                      <a:lnTo>
                        <a:pt x="14688" y="5957"/>
                      </a:lnTo>
                      <a:lnTo>
                        <a:pt x="15234" y="6489"/>
                      </a:lnTo>
                      <a:lnTo>
                        <a:pt x="15313" y="7074"/>
                      </a:lnTo>
                      <a:lnTo>
                        <a:pt x="15469" y="7606"/>
                      </a:lnTo>
                      <a:lnTo>
                        <a:pt x="15781" y="8191"/>
                      </a:lnTo>
                      <a:lnTo>
                        <a:pt x="15938" y="8777"/>
                      </a:lnTo>
                      <a:lnTo>
                        <a:pt x="16094" y="9362"/>
                      </a:lnTo>
                      <a:lnTo>
                        <a:pt x="16328" y="9894"/>
                      </a:lnTo>
                      <a:lnTo>
                        <a:pt x="16563" y="10426"/>
                      </a:lnTo>
                      <a:lnTo>
                        <a:pt x="16719" y="11011"/>
                      </a:lnTo>
                      <a:lnTo>
                        <a:pt x="17031" y="11649"/>
                      </a:lnTo>
                      <a:lnTo>
                        <a:pt x="17266" y="12181"/>
                      </a:lnTo>
                      <a:lnTo>
                        <a:pt x="17422" y="12766"/>
                      </a:lnTo>
                      <a:lnTo>
                        <a:pt x="17500" y="13298"/>
                      </a:lnTo>
                      <a:lnTo>
                        <a:pt x="17578" y="13830"/>
                      </a:lnTo>
                      <a:lnTo>
                        <a:pt x="18125" y="14415"/>
                      </a:lnTo>
                      <a:lnTo>
                        <a:pt x="18125" y="14947"/>
                      </a:lnTo>
                      <a:lnTo>
                        <a:pt x="18438" y="15479"/>
                      </a:lnTo>
                      <a:lnTo>
                        <a:pt x="18516" y="15904"/>
                      </a:lnTo>
                      <a:lnTo>
                        <a:pt x="18750" y="16436"/>
                      </a:lnTo>
                      <a:lnTo>
                        <a:pt x="18906" y="16862"/>
                      </a:lnTo>
                      <a:lnTo>
                        <a:pt x="19141" y="17340"/>
                      </a:lnTo>
                      <a:lnTo>
                        <a:pt x="19453" y="17713"/>
                      </a:lnTo>
                      <a:lnTo>
                        <a:pt x="19453" y="18138"/>
                      </a:lnTo>
                      <a:lnTo>
                        <a:pt x="19531" y="18511"/>
                      </a:lnTo>
                      <a:lnTo>
                        <a:pt x="19609" y="18883"/>
                      </a:lnTo>
                      <a:lnTo>
                        <a:pt x="19688" y="19149"/>
                      </a:lnTo>
                      <a:lnTo>
                        <a:pt x="19844" y="19521"/>
                      </a:lnTo>
                      <a:lnTo>
                        <a:pt x="19922" y="19734"/>
                      </a:lnTo>
                      <a:lnTo>
                        <a:pt x="19922" y="19947"/>
                      </a:lnTo>
                    </a:path>
                  </a:pathLst>
                </a:custGeom>
                <a:noFill/>
                <a:ln w="28575" cap="flat">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40" name="Line 102"/>
                <p:cNvSpPr>
                  <a:spLocks noChangeShapeType="1"/>
                </p:cNvSpPr>
                <p:nvPr/>
              </p:nvSpPr>
              <p:spPr bwMode="auto">
                <a:xfrm>
                  <a:off x="2699" y="1117"/>
                  <a:ext cx="0" cy="817"/>
                </a:xfrm>
                <a:prstGeom prst="line">
                  <a:avLst/>
                </a:prstGeom>
                <a:noFill/>
                <a:ln w="38100">
                  <a:solidFill>
                    <a:srgbClr val="33CC33"/>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p:nvGrpSpPr>
                <p:cNvPr id="121941" name="Group 104"/>
                <p:cNvGrpSpPr>
                  <a:grpSpLocks/>
                </p:cNvGrpSpPr>
                <p:nvPr/>
              </p:nvGrpSpPr>
              <p:grpSpPr bwMode="auto">
                <a:xfrm rot="5400000">
                  <a:off x="2382" y="2123"/>
                  <a:ext cx="136" cy="409"/>
                  <a:chOff x="345" y="3321"/>
                  <a:chExt cx="3551" cy="971"/>
                </a:xfrm>
              </p:grpSpPr>
              <p:sp>
                <p:nvSpPr>
                  <p:cNvPr id="121977" name="Freeform 105"/>
                  <p:cNvSpPr>
                    <a:spLocks/>
                  </p:cNvSpPr>
                  <p:nvPr/>
                </p:nvSpPr>
                <p:spPr bwMode="auto">
                  <a:xfrm>
                    <a:off x="345" y="3321"/>
                    <a:ext cx="945" cy="511"/>
                  </a:xfrm>
                  <a:custGeom>
                    <a:avLst/>
                    <a:gdLst>
                      <a:gd name="T0" fmla="*/ 0 w 945"/>
                      <a:gd name="T1" fmla="*/ 3 h 511"/>
                      <a:gd name="T2" fmla="*/ 19 w 945"/>
                      <a:gd name="T3" fmla="*/ 2 h 511"/>
                      <a:gd name="T4" fmla="*/ 38 w 945"/>
                      <a:gd name="T5" fmla="*/ 1 h 511"/>
                      <a:gd name="T6" fmla="*/ 55 w 945"/>
                      <a:gd name="T7" fmla="*/ 1 h 511"/>
                      <a:gd name="T8" fmla="*/ 74 w 945"/>
                      <a:gd name="T9" fmla="*/ 0 h 511"/>
                      <a:gd name="T10" fmla="*/ 93 w 945"/>
                      <a:gd name="T11" fmla="*/ 1 h 511"/>
                      <a:gd name="T12" fmla="*/ 110 w 945"/>
                      <a:gd name="T13" fmla="*/ 4 h 511"/>
                      <a:gd name="T14" fmla="*/ 130 w 945"/>
                      <a:gd name="T15" fmla="*/ 7 h 511"/>
                      <a:gd name="T16" fmla="*/ 151 w 945"/>
                      <a:gd name="T17" fmla="*/ 11 h 511"/>
                      <a:gd name="T18" fmla="*/ 170 w 945"/>
                      <a:gd name="T19" fmla="*/ 17 h 511"/>
                      <a:gd name="T20" fmla="*/ 189 w 945"/>
                      <a:gd name="T21" fmla="*/ 23 h 511"/>
                      <a:gd name="T22" fmla="*/ 210 w 945"/>
                      <a:gd name="T23" fmla="*/ 30 h 511"/>
                      <a:gd name="T24" fmla="*/ 230 w 945"/>
                      <a:gd name="T25" fmla="*/ 38 h 511"/>
                      <a:gd name="T26" fmla="*/ 252 w 945"/>
                      <a:gd name="T27" fmla="*/ 47 h 511"/>
                      <a:gd name="T28" fmla="*/ 273 w 945"/>
                      <a:gd name="T29" fmla="*/ 56 h 511"/>
                      <a:gd name="T30" fmla="*/ 295 w 945"/>
                      <a:gd name="T31" fmla="*/ 66 h 511"/>
                      <a:gd name="T32" fmla="*/ 316 w 945"/>
                      <a:gd name="T33" fmla="*/ 76 h 511"/>
                      <a:gd name="T34" fmla="*/ 337 w 945"/>
                      <a:gd name="T35" fmla="*/ 87 h 511"/>
                      <a:gd name="T36" fmla="*/ 358 w 945"/>
                      <a:gd name="T37" fmla="*/ 99 h 511"/>
                      <a:gd name="T38" fmla="*/ 379 w 945"/>
                      <a:gd name="T39" fmla="*/ 111 h 511"/>
                      <a:gd name="T40" fmla="*/ 402 w 945"/>
                      <a:gd name="T41" fmla="*/ 124 h 511"/>
                      <a:gd name="T42" fmla="*/ 424 w 945"/>
                      <a:gd name="T43" fmla="*/ 138 h 511"/>
                      <a:gd name="T44" fmla="*/ 446 w 945"/>
                      <a:gd name="T45" fmla="*/ 150 h 511"/>
                      <a:gd name="T46" fmla="*/ 466 w 945"/>
                      <a:gd name="T47" fmla="*/ 164 h 511"/>
                      <a:gd name="T48" fmla="*/ 488 w 945"/>
                      <a:gd name="T49" fmla="*/ 178 h 511"/>
                      <a:gd name="T50" fmla="*/ 510 w 945"/>
                      <a:gd name="T51" fmla="*/ 193 h 511"/>
                      <a:gd name="T52" fmla="*/ 531 w 945"/>
                      <a:gd name="T53" fmla="*/ 207 h 511"/>
                      <a:gd name="T54" fmla="*/ 553 w 945"/>
                      <a:gd name="T55" fmla="*/ 222 h 511"/>
                      <a:gd name="T56" fmla="*/ 573 w 945"/>
                      <a:gd name="T57" fmla="*/ 237 h 511"/>
                      <a:gd name="T58" fmla="*/ 594 w 945"/>
                      <a:gd name="T59" fmla="*/ 251 h 511"/>
                      <a:gd name="T60" fmla="*/ 613 w 945"/>
                      <a:gd name="T61" fmla="*/ 266 h 511"/>
                      <a:gd name="T62" fmla="*/ 634 w 945"/>
                      <a:gd name="T63" fmla="*/ 281 h 511"/>
                      <a:gd name="T64" fmla="*/ 653 w 945"/>
                      <a:gd name="T65" fmla="*/ 296 h 511"/>
                      <a:gd name="T66" fmla="*/ 674 w 945"/>
                      <a:gd name="T67" fmla="*/ 310 h 511"/>
                      <a:gd name="T68" fmla="*/ 693 w 945"/>
                      <a:gd name="T69" fmla="*/ 325 h 511"/>
                      <a:gd name="T70" fmla="*/ 712 w 945"/>
                      <a:gd name="T71" fmla="*/ 339 h 511"/>
                      <a:gd name="T72" fmla="*/ 729 w 945"/>
                      <a:gd name="T73" fmla="*/ 353 h 511"/>
                      <a:gd name="T74" fmla="*/ 749 w 945"/>
                      <a:gd name="T75" fmla="*/ 367 h 511"/>
                      <a:gd name="T76" fmla="*/ 767 w 945"/>
                      <a:gd name="T77" fmla="*/ 381 h 511"/>
                      <a:gd name="T78" fmla="*/ 784 w 945"/>
                      <a:gd name="T79" fmla="*/ 394 h 511"/>
                      <a:gd name="T80" fmla="*/ 800 w 945"/>
                      <a:gd name="T81" fmla="*/ 407 h 511"/>
                      <a:gd name="T82" fmla="*/ 816 w 945"/>
                      <a:gd name="T83" fmla="*/ 419 h 511"/>
                      <a:gd name="T84" fmla="*/ 832 w 945"/>
                      <a:gd name="T85" fmla="*/ 431 h 511"/>
                      <a:gd name="T86" fmla="*/ 847 w 945"/>
                      <a:gd name="T87" fmla="*/ 443 h 511"/>
                      <a:gd name="T88" fmla="*/ 861 w 945"/>
                      <a:gd name="T89" fmla="*/ 454 h 511"/>
                      <a:gd name="T90" fmla="*/ 875 w 945"/>
                      <a:gd name="T91" fmla="*/ 464 h 511"/>
                      <a:gd name="T92" fmla="*/ 889 w 945"/>
                      <a:gd name="T93" fmla="*/ 474 h 511"/>
                      <a:gd name="T94" fmla="*/ 902 w 945"/>
                      <a:gd name="T95" fmla="*/ 483 h 511"/>
                      <a:gd name="T96" fmla="*/ 913 w 945"/>
                      <a:gd name="T97" fmla="*/ 491 h 511"/>
                      <a:gd name="T98" fmla="*/ 924 w 945"/>
                      <a:gd name="T99" fmla="*/ 499 h 511"/>
                      <a:gd name="T100" fmla="*/ 935 w 945"/>
                      <a:gd name="T101" fmla="*/ 506 h 511"/>
                      <a:gd name="T102" fmla="*/ 945 w 945"/>
                      <a:gd name="T103" fmla="*/ 511 h 51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945"/>
                      <a:gd name="T157" fmla="*/ 0 h 511"/>
                      <a:gd name="T158" fmla="*/ 945 w 945"/>
                      <a:gd name="T159" fmla="*/ 511 h 51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945" h="511">
                        <a:moveTo>
                          <a:pt x="0" y="3"/>
                        </a:moveTo>
                        <a:lnTo>
                          <a:pt x="19" y="2"/>
                        </a:lnTo>
                        <a:lnTo>
                          <a:pt x="38" y="1"/>
                        </a:lnTo>
                        <a:lnTo>
                          <a:pt x="55" y="1"/>
                        </a:lnTo>
                        <a:lnTo>
                          <a:pt x="74" y="0"/>
                        </a:lnTo>
                        <a:lnTo>
                          <a:pt x="93" y="1"/>
                        </a:lnTo>
                        <a:lnTo>
                          <a:pt x="110" y="4"/>
                        </a:lnTo>
                        <a:lnTo>
                          <a:pt x="130" y="7"/>
                        </a:lnTo>
                        <a:lnTo>
                          <a:pt x="151" y="11"/>
                        </a:lnTo>
                        <a:lnTo>
                          <a:pt x="170" y="17"/>
                        </a:lnTo>
                        <a:lnTo>
                          <a:pt x="189" y="23"/>
                        </a:lnTo>
                        <a:lnTo>
                          <a:pt x="210" y="30"/>
                        </a:lnTo>
                        <a:lnTo>
                          <a:pt x="230" y="38"/>
                        </a:lnTo>
                        <a:lnTo>
                          <a:pt x="252" y="47"/>
                        </a:lnTo>
                        <a:lnTo>
                          <a:pt x="273" y="56"/>
                        </a:lnTo>
                        <a:lnTo>
                          <a:pt x="295" y="66"/>
                        </a:lnTo>
                        <a:lnTo>
                          <a:pt x="316" y="76"/>
                        </a:lnTo>
                        <a:lnTo>
                          <a:pt x="337" y="87"/>
                        </a:lnTo>
                        <a:lnTo>
                          <a:pt x="358" y="99"/>
                        </a:lnTo>
                        <a:lnTo>
                          <a:pt x="379" y="111"/>
                        </a:lnTo>
                        <a:lnTo>
                          <a:pt x="402" y="124"/>
                        </a:lnTo>
                        <a:lnTo>
                          <a:pt x="424" y="138"/>
                        </a:lnTo>
                        <a:lnTo>
                          <a:pt x="446" y="150"/>
                        </a:lnTo>
                        <a:lnTo>
                          <a:pt x="466" y="164"/>
                        </a:lnTo>
                        <a:lnTo>
                          <a:pt x="488" y="178"/>
                        </a:lnTo>
                        <a:lnTo>
                          <a:pt x="510" y="193"/>
                        </a:lnTo>
                        <a:lnTo>
                          <a:pt x="531" y="207"/>
                        </a:lnTo>
                        <a:lnTo>
                          <a:pt x="553" y="222"/>
                        </a:lnTo>
                        <a:lnTo>
                          <a:pt x="573" y="237"/>
                        </a:lnTo>
                        <a:lnTo>
                          <a:pt x="594" y="251"/>
                        </a:lnTo>
                        <a:lnTo>
                          <a:pt x="613" y="266"/>
                        </a:lnTo>
                        <a:lnTo>
                          <a:pt x="634" y="281"/>
                        </a:lnTo>
                        <a:lnTo>
                          <a:pt x="653" y="296"/>
                        </a:lnTo>
                        <a:lnTo>
                          <a:pt x="674" y="310"/>
                        </a:lnTo>
                        <a:lnTo>
                          <a:pt x="693" y="325"/>
                        </a:lnTo>
                        <a:lnTo>
                          <a:pt x="712" y="339"/>
                        </a:lnTo>
                        <a:lnTo>
                          <a:pt x="729" y="353"/>
                        </a:lnTo>
                        <a:lnTo>
                          <a:pt x="749" y="367"/>
                        </a:lnTo>
                        <a:lnTo>
                          <a:pt x="767" y="381"/>
                        </a:lnTo>
                        <a:lnTo>
                          <a:pt x="784" y="394"/>
                        </a:lnTo>
                        <a:lnTo>
                          <a:pt x="800" y="407"/>
                        </a:lnTo>
                        <a:lnTo>
                          <a:pt x="816" y="419"/>
                        </a:lnTo>
                        <a:lnTo>
                          <a:pt x="832" y="431"/>
                        </a:lnTo>
                        <a:lnTo>
                          <a:pt x="847" y="443"/>
                        </a:lnTo>
                        <a:lnTo>
                          <a:pt x="861" y="454"/>
                        </a:lnTo>
                        <a:lnTo>
                          <a:pt x="875" y="464"/>
                        </a:lnTo>
                        <a:lnTo>
                          <a:pt x="889" y="474"/>
                        </a:lnTo>
                        <a:lnTo>
                          <a:pt x="902" y="483"/>
                        </a:lnTo>
                        <a:lnTo>
                          <a:pt x="913" y="491"/>
                        </a:lnTo>
                        <a:lnTo>
                          <a:pt x="924" y="499"/>
                        </a:lnTo>
                        <a:lnTo>
                          <a:pt x="935" y="506"/>
                        </a:lnTo>
                        <a:lnTo>
                          <a:pt x="945" y="511"/>
                        </a:lnTo>
                      </a:path>
                    </a:pathLst>
                  </a:custGeom>
                  <a:noFill/>
                  <a:ln w="38100" cap="flat" cmpd="sng">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78" name="Freeform 106"/>
                  <p:cNvSpPr>
                    <a:spLocks/>
                  </p:cNvSpPr>
                  <p:nvPr/>
                </p:nvSpPr>
                <p:spPr bwMode="auto">
                  <a:xfrm>
                    <a:off x="1257" y="3789"/>
                    <a:ext cx="1760" cy="503"/>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884"/>
                        </a:moveTo>
                        <a:lnTo>
                          <a:pt x="229" y="1484"/>
                        </a:lnTo>
                        <a:lnTo>
                          <a:pt x="438" y="2097"/>
                        </a:lnTo>
                        <a:lnTo>
                          <a:pt x="666" y="2696"/>
                        </a:lnTo>
                        <a:lnTo>
                          <a:pt x="885" y="3324"/>
                        </a:lnTo>
                        <a:lnTo>
                          <a:pt x="1104" y="3909"/>
                        </a:lnTo>
                        <a:lnTo>
                          <a:pt x="1323" y="4494"/>
                        </a:lnTo>
                        <a:lnTo>
                          <a:pt x="1551" y="5093"/>
                        </a:lnTo>
                        <a:lnTo>
                          <a:pt x="1760" y="5678"/>
                        </a:lnTo>
                        <a:lnTo>
                          <a:pt x="1989" y="6248"/>
                        </a:lnTo>
                        <a:lnTo>
                          <a:pt x="2228" y="6833"/>
                        </a:lnTo>
                        <a:lnTo>
                          <a:pt x="2447" y="7404"/>
                        </a:lnTo>
                        <a:lnTo>
                          <a:pt x="2675" y="7960"/>
                        </a:lnTo>
                        <a:lnTo>
                          <a:pt x="2884" y="8531"/>
                        </a:lnTo>
                        <a:lnTo>
                          <a:pt x="3113" y="9101"/>
                        </a:lnTo>
                        <a:lnTo>
                          <a:pt x="3342" y="9643"/>
                        </a:lnTo>
                        <a:lnTo>
                          <a:pt x="3550" y="10171"/>
                        </a:lnTo>
                        <a:lnTo>
                          <a:pt x="3779" y="10699"/>
                        </a:lnTo>
                        <a:lnTo>
                          <a:pt x="3998" y="11227"/>
                        </a:lnTo>
                        <a:lnTo>
                          <a:pt x="4227" y="11755"/>
                        </a:lnTo>
                        <a:lnTo>
                          <a:pt x="4436" y="12254"/>
                        </a:lnTo>
                        <a:lnTo>
                          <a:pt x="4664" y="12739"/>
                        </a:lnTo>
                        <a:lnTo>
                          <a:pt x="4883" y="13181"/>
                        </a:lnTo>
                        <a:lnTo>
                          <a:pt x="5112" y="13652"/>
                        </a:lnTo>
                        <a:lnTo>
                          <a:pt x="5341" y="14094"/>
                        </a:lnTo>
                        <a:lnTo>
                          <a:pt x="5549" y="14565"/>
                        </a:lnTo>
                        <a:lnTo>
                          <a:pt x="5758" y="14993"/>
                        </a:lnTo>
                        <a:lnTo>
                          <a:pt x="5977" y="15407"/>
                        </a:lnTo>
                        <a:lnTo>
                          <a:pt x="6196" y="15820"/>
                        </a:lnTo>
                        <a:lnTo>
                          <a:pt x="6425" y="16205"/>
                        </a:lnTo>
                        <a:lnTo>
                          <a:pt x="6634" y="16576"/>
                        </a:lnTo>
                        <a:lnTo>
                          <a:pt x="6862" y="16919"/>
                        </a:lnTo>
                        <a:lnTo>
                          <a:pt x="7091" y="17261"/>
                        </a:lnTo>
                        <a:lnTo>
                          <a:pt x="7280" y="17575"/>
                        </a:lnTo>
                        <a:lnTo>
                          <a:pt x="7509" y="17889"/>
                        </a:lnTo>
                        <a:lnTo>
                          <a:pt x="7737" y="18160"/>
                        </a:lnTo>
                        <a:lnTo>
                          <a:pt x="7956" y="18431"/>
                        </a:lnTo>
                        <a:lnTo>
                          <a:pt x="8155" y="18688"/>
                        </a:lnTo>
                        <a:lnTo>
                          <a:pt x="8374" y="18930"/>
                        </a:lnTo>
                        <a:lnTo>
                          <a:pt x="8583" y="19144"/>
                        </a:lnTo>
                        <a:lnTo>
                          <a:pt x="8812" y="19315"/>
                        </a:lnTo>
                        <a:lnTo>
                          <a:pt x="9020" y="19486"/>
                        </a:lnTo>
                        <a:lnTo>
                          <a:pt x="9229" y="19601"/>
                        </a:lnTo>
                        <a:lnTo>
                          <a:pt x="9448" y="19743"/>
                        </a:lnTo>
                        <a:lnTo>
                          <a:pt x="9647" y="19857"/>
                        </a:lnTo>
                        <a:lnTo>
                          <a:pt x="9856" y="19900"/>
                        </a:lnTo>
                        <a:lnTo>
                          <a:pt x="10075" y="19971"/>
                        </a:lnTo>
                        <a:lnTo>
                          <a:pt x="10293" y="19986"/>
                        </a:lnTo>
                        <a:lnTo>
                          <a:pt x="10502" y="19971"/>
                        </a:lnTo>
                        <a:lnTo>
                          <a:pt x="10701" y="19971"/>
                        </a:lnTo>
                        <a:lnTo>
                          <a:pt x="10910" y="19900"/>
                        </a:lnTo>
                        <a:lnTo>
                          <a:pt x="11129" y="19772"/>
                        </a:lnTo>
                        <a:lnTo>
                          <a:pt x="11338" y="19658"/>
                        </a:lnTo>
                        <a:lnTo>
                          <a:pt x="11566" y="19472"/>
                        </a:lnTo>
                        <a:lnTo>
                          <a:pt x="11785" y="19230"/>
                        </a:lnTo>
                        <a:lnTo>
                          <a:pt x="12004" y="19001"/>
                        </a:lnTo>
                        <a:lnTo>
                          <a:pt x="12223" y="18730"/>
                        </a:lnTo>
                        <a:lnTo>
                          <a:pt x="12452" y="18431"/>
                        </a:lnTo>
                        <a:lnTo>
                          <a:pt x="12690" y="18074"/>
                        </a:lnTo>
                        <a:lnTo>
                          <a:pt x="12909" y="17718"/>
                        </a:lnTo>
                        <a:lnTo>
                          <a:pt x="13148" y="17290"/>
                        </a:lnTo>
                        <a:lnTo>
                          <a:pt x="13376" y="16890"/>
                        </a:lnTo>
                        <a:lnTo>
                          <a:pt x="13615" y="16462"/>
                        </a:lnTo>
                        <a:lnTo>
                          <a:pt x="13844" y="16006"/>
                        </a:lnTo>
                        <a:lnTo>
                          <a:pt x="14063" y="15535"/>
                        </a:lnTo>
                        <a:lnTo>
                          <a:pt x="14291" y="15050"/>
                        </a:lnTo>
                        <a:lnTo>
                          <a:pt x="14530" y="14522"/>
                        </a:lnTo>
                        <a:lnTo>
                          <a:pt x="14759" y="13980"/>
                        </a:lnTo>
                        <a:lnTo>
                          <a:pt x="14998" y="13466"/>
                        </a:lnTo>
                        <a:lnTo>
                          <a:pt x="15216" y="12924"/>
                        </a:lnTo>
                        <a:lnTo>
                          <a:pt x="15445" y="12354"/>
                        </a:lnTo>
                        <a:lnTo>
                          <a:pt x="15684" y="11797"/>
                        </a:lnTo>
                        <a:lnTo>
                          <a:pt x="15893" y="11213"/>
                        </a:lnTo>
                        <a:lnTo>
                          <a:pt x="16101" y="10628"/>
                        </a:lnTo>
                        <a:lnTo>
                          <a:pt x="16320" y="10071"/>
                        </a:lnTo>
                        <a:lnTo>
                          <a:pt x="16529" y="9515"/>
                        </a:lnTo>
                        <a:lnTo>
                          <a:pt x="16738" y="8944"/>
                        </a:lnTo>
                        <a:lnTo>
                          <a:pt x="16957" y="8359"/>
                        </a:lnTo>
                        <a:lnTo>
                          <a:pt x="17156" y="7803"/>
                        </a:lnTo>
                        <a:lnTo>
                          <a:pt x="17355" y="7233"/>
                        </a:lnTo>
                        <a:lnTo>
                          <a:pt x="17553" y="6690"/>
                        </a:lnTo>
                        <a:lnTo>
                          <a:pt x="17732" y="6134"/>
                        </a:lnTo>
                        <a:lnTo>
                          <a:pt x="17931" y="5592"/>
                        </a:lnTo>
                        <a:lnTo>
                          <a:pt x="18120" y="5050"/>
                        </a:lnTo>
                        <a:lnTo>
                          <a:pt x="18289" y="4551"/>
                        </a:lnTo>
                        <a:lnTo>
                          <a:pt x="18468" y="4037"/>
                        </a:lnTo>
                        <a:lnTo>
                          <a:pt x="18637" y="3566"/>
                        </a:lnTo>
                        <a:lnTo>
                          <a:pt x="18797" y="3124"/>
                        </a:lnTo>
                        <a:lnTo>
                          <a:pt x="18956" y="2653"/>
                        </a:lnTo>
                        <a:lnTo>
                          <a:pt x="19095" y="2240"/>
                        </a:lnTo>
                        <a:lnTo>
                          <a:pt x="19254" y="1840"/>
                        </a:lnTo>
                        <a:lnTo>
                          <a:pt x="19393" y="1441"/>
                        </a:lnTo>
                        <a:lnTo>
                          <a:pt x="19523" y="1098"/>
                        </a:lnTo>
                        <a:lnTo>
                          <a:pt x="19642" y="799"/>
                        </a:lnTo>
                        <a:lnTo>
                          <a:pt x="19771" y="471"/>
                        </a:lnTo>
                        <a:lnTo>
                          <a:pt x="19881" y="214"/>
                        </a:lnTo>
                        <a:lnTo>
                          <a:pt x="19990" y="0"/>
                        </a:lnTo>
                      </a:path>
                    </a:pathLst>
                  </a:custGeom>
                  <a:noFill/>
                  <a:ln w="38100" cap="flat" cmpd="sng">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79" name="Freeform 107"/>
                  <p:cNvSpPr>
                    <a:spLocks/>
                  </p:cNvSpPr>
                  <p:nvPr/>
                </p:nvSpPr>
                <p:spPr bwMode="auto">
                  <a:xfrm rot="10800000" flipV="1">
                    <a:off x="2951" y="3321"/>
                    <a:ext cx="945" cy="511"/>
                  </a:xfrm>
                  <a:custGeom>
                    <a:avLst/>
                    <a:gdLst>
                      <a:gd name="T0" fmla="*/ 0 w 945"/>
                      <a:gd name="T1" fmla="*/ 3 h 511"/>
                      <a:gd name="T2" fmla="*/ 19 w 945"/>
                      <a:gd name="T3" fmla="*/ 2 h 511"/>
                      <a:gd name="T4" fmla="*/ 38 w 945"/>
                      <a:gd name="T5" fmla="*/ 1 h 511"/>
                      <a:gd name="T6" fmla="*/ 55 w 945"/>
                      <a:gd name="T7" fmla="*/ 1 h 511"/>
                      <a:gd name="T8" fmla="*/ 74 w 945"/>
                      <a:gd name="T9" fmla="*/ 0 h 511"/>
                      <a:gd name="T10" fmla="*/ 93 w 945"/>
                      <a:gd name="T11" fmla="*/ 1 h 511"/>
                      <a:gd name="T12" fmla="*/ 110 w 945"/>
                      <a:gd name="T13" fmla="*/ 4 h 511"/>
                      <a:gd name="T14" fmla="*/ 130 w 945"/>
                      <a:gd name="T15" fmla="*/ 7 h 511"/>
                      <a:gd name="T16" fmla="*/ 151 w 945"/>
                      <a:gd name="T17" fmla="*/ 11 h 511"/>
                      <a:gd name="T18" fmla="*/ 170 w 945"/>
                      <a:gd name="T19" fmla="*/ 17 h 511"/>
                      <a:gd name="T20" fmla="*/ 189 w 945"/>
                      <a:gd name="T21" fmla="*/ 23 h 511"/>
                      <a:gd name="T22" fmla="*/ 210 w 945"/>
                      <a:gd name="T23" fmla="*/ 30 h 511"/>
                      <a:gd name="T24" fmla="*/ 230 w 945"/>
                      <a:gd name="T25" fmla="*/ 38 h 511"/>
                      <a:gd name="T26" fmla="*/ 252 w 945"/>
                      <a:gd name="T27" fmla="*/ 47 h 511"/>
                      <a:gd name="T28" fmla="*/ 273 w 945"/>
                      <a:gd name="T29" fmla="*/ 56 h 511"/>
                      <a:gd name="T30" fmla="*/ 295 w 945"/>
                      <a:gd name="T31" fmla="*/ 66 h 511"/>
                      <a:gd name="T32" fmla="*/ 316 w 945"/>
                      <a:gd name="T33" fmla="*/ 76 h 511"/>
                      <a:gd name="T34" fmla="*/ 337 w 945"/>
                      <a:gd name="T35" fmla="*/ 87 h 511"/>
                      <a:gd name="T36" fmla="*/ 358 w 945"/>
                      <a:gd name="T37" fmla="*/ 99 h 511"/>
                      <a:gd name="T38" fmla="*/ 379 w 945"/>
                      <a:gd name="T39" fmla="*/ 111 h 511"/>
                      <a:gd name="T40" fmla="*/ 402 w 945"/>
                      <a:gd name="T41" fmla="*/ 124 h 511"/>
                      <a:gd name="T42" fmla="*/ 424 w 945"/>
                      <a:gd name="T43" fmla="*/ 138 h 511"/>
                      <a:gd name="T44" fmla="*/ 446 w 945"/>
                      <a:gd name="T45" fmla="*/ 150 h 511"/>
                      <a:gd name="T46" fmla="*/ 466 w 945"/>
                      <a:gd name="T47" fmla="*/ 164 h 511"/>
                      <a:gd name="T48" fmla="*/ 488 w 945"/>
                      <a:gd name="T49" fmla="*/ 178 h 511"/>
                      <a:gd name="T50" fmla="*/ 510 w 945"/>
                      <a:gd name="T51" fmla="*/ 193 h 511"/>
                      <a:gd name="T52" fmla="*/ 531 w 945"/>
                      <a:gd name="T53" fmla="*/ 207 h 511"/>
                      <a:gd name="T54" fmla="*/ 553 w 945"/>
                      <a:gd name="T55" fmla="*/ 222 h 511"/>
                      <a:gd name="T56" fmla="*/ 573 w 945"/>
                      <a:gd name="T57" fmla="*/ 237 h 511"/>
                      <a:gd name="T58" fmla="*/ 594 w 945"/>
                      <a:gd name="T59" fmla="*/ 251 h 511"/>
                      <a:gd name="T60" fmla="*/ 613 w 945"/>
                      <a:gd name="T61" fmla="*/ 266 h 511"/>
                      <a:gd name="T62" fmla="*/ 634 w 945"/>
                      <a:gd name="T63" fmla="*/ 281 h 511"/>
                      <a:gd name="T64" fmla="*/ 653 w 945"/>
                      <a:gd name="T65" fmla="*/ 296 h 511"/>
                      <a:gd name="T66" fmla="*/ 674 w 945"/>
                      <a:gd name="T67" fmla="*/ 310 h 511"/>
                      <a:gd name="T68" fmla="*/ 693 w 945"/>
                      <a:gd name="T69" fmla="*/ 325 h 511"/>
                      <a:gd name="T70" fmla="*/ 712 w 945"/>
                      <a:gd name="T71" fmla="*/ 339 h 511"/>
                      <a:gd name="T72" fmla="*/ 729 w 945"/>
                      <a:gd name="T73" fmla="*/ 353 h 511"/>
                      <a:gd name="T74" fmla="*/ 749 w 945"/>
                      <a:gd name="T75" fmla="*/ 367 h 511"/>
                      <a:gd name="T76" fmla="*/ 767 w 945"/>
                      <a:gd name="T77" fmla="*/ 381 h 511"/>
                      <a:gd name="T78" fmla="*/ 784 w 945"/>
                      <a:gd name="T79" fmla="*/ 394 h 511"/>
                      <a:gd name="T80" fmla="*/ 800 w 945"/>
                      <a:gd name="T81" fmla="*/ 407 h 511"/>
                      <a:gd name="T82" fmla="*/ 816 w 945"/>
                      <a:gd name="T83" fmla="*/ 419 h 511"/>
                      <a:gd name="T84" fmla="*/ 832 w 945"/>
                      <a:gd name="T85" fmla="*/ 431 h 511"/>
                      <a:gd name="T86" fmla="*/ 847 w 945"/>
                      <a:gd name="T87" fmla="*/ 443 h 511"/>
                      <a:gd name="T88" fmla="*/ 861 w 945"/>
                      <a:gd name="T89" fmla="*/ 454 h 511"/>
                      <a:gd name="T90" fmla="*/ 875 w 945"/>
                      <a:gd name="T91" fmla="*/ 464 h 511"/>
                      <a:gd name="T92" fmla="*/ 889 w 945"/>
                      <a:gd name="T93" fmla="*/ 474 h 511"/>
                      <a:gd name="T94" fmla="*/ 902 w 945"/>
                      <a:gd name="T95" fmla="*/ 483 h 511"/>
                      <a:gd name="T96" fmla="*/ 913 w 945"/>
                      <a:gd name="T97" fmla="*/ 491 h 511"/>
                      <a:gd name="T98" fmla="*/ 924 w 945"/>
                      <a:gd name="T99" fmla="*/ 499 h 511"/>
                      <a:gd name="T100" fmla="*/ 935 w 945"/>
                      <a:gd name="T101" fmla="*/ 506 h 511"/>
                      <a:gd name="T102" fmla="*/ 945 w 945"/>
                      <a:gd name="T103" fmla="*/ 511 h 51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945"/>
                      <a:gd name="T157" fmla="*/ 0 h 511"/>
                      <a:gd name="T158" fmla="*/ 945 w 945"/>
                      <a:gd name="T159" fmla="*/ 511 h 51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945" h="511">
                        <a:moveTo>
                          <a:pt x="0" y="3"/>
                        </a:moveTo>
                        <a:lnTo>
                          <a:pt x="19" y="2"/>
                        </a:lnTo>
                        <a:lnTo>
                          <a:pt x="38" y="1"/>
                        </a:lnTo>
                        <a:lnTo>
                          <a:pt x="55" y="1"/>
                        </a:lnTo>
                        <a:lnTo>
                          <a:pt x="74" y="0"/>
                        </a:lnTo>
                        <a:lnTo>
                          <a:pt x="93" y="1"/>
                        </a:lnTo>
                        <a:lnTo>
                          <a:pt x="110" y="4"/>
                        </a:lnTo>
                        <a:lnTo>
                          <a:pt x="130" y="7"/>
                        </a:lnTo>
                        <a:lnTo>
                          <a:pt x="151" y="11"/>
                        </a:lnTo>
                        <a:lnTo>
                          <a:pt x="170" y="17"/>
                        </a:lnTo>
                        <a:lnTo>
                          <a:pt x="189" y="23"/>
                        </a:lnTo>
                        <a:lnTo>
                          <a:pt x="210" y="30"/>
                        </a:lnTo>
                        <a:lnTo>
                          <a:pt x="230" y="38"/>
                        </a:lnTo>
                        <a:lnTo>
                          <a:pt x="252" y="47"/>
                        </a:lnTo>
                        <a:lnTo>
                          <a:pt x="273" y="56"/>
                        </a:lnTo>
                        <a:lnTo>
                          <a:pt x="295" y="66"/>
                        </a:lnTo>
                        <a:lnTo>
                          <a:pt x="316" y="76"/>
                        </a:lnTo>
                        <a:lnTo>
                          <a:pt x="337" y="87"/>
                        </a:lnTo>
                        <a:lnTo>
                          <a:pt x="358" y="99"/>
                        </a:lnTo>
                        <a:lnTo>
                          <a:pt x="379" y="111"/>
                        </a:lnTo>
                        <a:lnTo>
                          <a:pt x="402" y="124"/>
                        </a:lnTo>
                        <a:lnTo>
                          <a:pt x="424" y="138"/>
                        </a:lnTo>
                        <a:lnTo>
                          <a:pt x="446" y="150"/>
                        </a:lnTo>
                        <a:lnTo>
                          <a:pt x="466" y="164"/>
                        </a:lnTo>
                        <a:lnTo>
                          <a:pt x="488" y="178"/>
                        </a:lnTo>
                        <a:lnTo>
                          <a:pt x="510" y="193"/>
                        </a:lnTo>
                        <a:lnTo>
                          <a:pt x="531" y="207"/>
                        </a:lnTo>
                        <a:lnTo>
                          <a:pt x="553" y="222"/>
                        </a:lnTo>
                        <a:lnTo>
                          <a:pt x="573" y="237"/>
                        </a:lnTo>
                        <a:lnTo>
                          <a:pt x="594" y="251"/>
                        </a:lnTo>
                        <a:lnTo>
                          <a:pt x="613" y="266"/>
                        </a:lnTo>
                        <a:lnTo>
                          <a:pt x="634" y="281"/>
                        </a:lnTo>
                        <a:lnTo>
                          <a:pt x="653" y="296"/>
                        </a:lnTo>
                        <a:lnTo>
                          <a:pt x="674" y="310"/>
                        </a:lnTo>
                        <a:lnTo>
                          <a:pt x="693" y="325"/>
                        </a:lnTo>
                        <a:lnTo>
                          <a:pt x="712" y="339"/>
                        </a:lnTo>
                        <a:lnTo>
                          <a:pt x="729" y="353"/>
                        </a:lnTo>
                        <a:lnTo>
                          <a:pt x="749" y="367"/>
                        </a:lnTo>
                        <a:lnTo>
                          <a:pt x="767" y="381"/>
                        </a:lnTo>
                        <a:lnTo>
                          <a:pt x="784" y="394"/>
                        </a:lnTo>
                        <a:lnTo>
                          <a:pt x="800" y="407"/>
                        </a:lnTo>
                        <a:lnTo>
                          <a:pt x="816" y="419"/>
                        </a:lnTo>
                        <a:lnTo>
                          <a:pt x="832" y="431"/>
                        </a:lnTo>
                        <a:lnTo>
                          <a:pt x="847" y="443"/>
                        </a:lnTo>
                        <a:lnTo>
                          <a:pt x="861" y="454"/>
                        </a:lnTo>
                        <a:lnTo>
                          <a:pt x="875" y="464"/>
                        </a:lnTo>
                        <a:lnTo>
                          <a:pt x="889" y="474"/>
                        </a:lnTo>
                        <a:lnTo>
                          <a:pt x="902" y="483"/>
                        </a:lnTo>
                        <a:lnTo>
                          <a:pt x="913" y="491"/>
                        </a:lnTo>
                        <a:lnTo>
                          <a:pt x="924" y="499"/>
                        </a:lnTo>
                        <a:lnTo>
                          <a:pt x="935" y="506"/>
                        </a:lnTo>
                        <a:lnTo>
                          <a:pt x="945" y="511"/>
                        </a:lnTo>
                      </a:path>
                    </a:pathLst>
                  </a:custGeom>
                  <a:noFill/>
                  <a:ln w="38100" cap="flat" cmpd="sng">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grpSp>
            <p:sp>
              <p:nvSpPr>
                <p:cNvPr id="121942" name="Freeform 108"/>
                <p:cNvSpPr>
                  <a:spLocks/>
                </p:cNvSpPr>
                <p:nvPr/>
              </p:nvSpPr>
              <p:spPr bwMode="auto">
                <a:xfrm rot="-5400000">
                  <a:off x="2604" y="2201"/>
                  <a:ext cx="91" cy="4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96"/>
                      </a:moveTo>
                      <a:lnTo>
                        <a:pt x="156" y="18457"/>
                      </a:lnTo>
                      <a:lnTo>
                        <a:pt x="391" y="17872"/>
                      </a:lnTo>
                      <a:lnTo>
                        <a:pt x="547" y="17287"/>
                      </a:lnTo>
                      <a:lnTo>
                        <a:pt x="547" y="16649"/>
                      </a:lnTo>
                      <a:lnTo>
                        <a:pt x="859" y="16064"/>
                      </a:lnTo>
                      <a:lnTo>
                        <a:pt x="1250" y="15479"/>
                      </a:lnTo>
                      <a:lnTo>
                        <a:pt x="1484" y="14894"/>
                      </a:lnTo>
                      <a:lnTo>
                        <a:pt x="1719" y="14255"/>
                      </a:lnTo>
                      <a:lnTo>
                        <a:pt x="1875" y="13670"/>
                      </a:lnTo>
                      <a:lnTo>
                        <a:pt x="2422" y="13138"/>
                      </a:lnTo>
                      <a:lnTo>
                        <a:pt x="2500" y="12553"/>
                      </a:lnTo>
                      <a:lnTo>
                        <a:pt x="2578" y="12021"/>
                      </a:lnTo>
                      <a:lnTo>
                        <a:pt x="2813" y="11489"/>
                      </a:lnTo>
                      <a:lnTo>
                        <a:pt x="2969" y="10904"/>
                      </a:lnTo>
                      <a:lnTo>
                        <a:pt x="3281" y="10372"/>
                      </a:lnTo>
                      <a:lnTo>
                        <a:pt x="3438" y="9840"/>
                      </a:lnTo>
                      <a:lnTo>
                        <a:pt x="3672" y="9255"/>
                      </a:lnTo>
                      <a:lnTo>
                        <a:pt x="3984" y="8723"/>
                      </a:lnTo>
                      <a:lnTo>
                        <a:pt x="4063" y="8191"/>
                      </a:lnTo>
                      <a:lnTo>
                        <a:pt x="4219" y="7766"/>
                      </a:lnTo>
                      <a:lnTo>
                        <a:pt x="4609" y="7234"/>
                      </a:lnTo>
                      <a:lnTo>
                        <a:pt x="4688" y="6755"/>
                      </a:lnTo>
                      <a:lnTo>
                        <a:pt x="5313" y="6330"/>
                      </a:lnTo>
                      <a:lnTo>
                        <a:pt x="5469" y="5904"/>
                      </a:lnTo>
                      <a:lnTo>
                        <a:pt x="5547" y="5426"/>
                      </a:lnTo>
                      <a:lnTo>
                        <a:pt x="6094" y="5000"/>
                      </a:lnTo>
                      <a:lnTo>
                        <a:pt x="6094" y="4521"/>
                      </a:lnTo>
                      <a:lnTo>
                        <a:pt x="6406" y="4149"/>
                      </a:lnTo>
                      <a:lnTo>
                        <a:pt x="6563" y="3777"/>
                      </a:lnTo>
                      <a:lnTo>
                        <a:pt x="6563" y="3404"/>
                      </a:lnTo>
                      <a:lnTo>
                        <a:pt x="7188" y="3032"/>
                      </a:lnTo>
                      <a:lnTo>
                        <a:pt x="7188" y="2713"/>
                      </a:lnTo>
                      <a:lnTo>
                        <a:pt x="7578" y="2447"/>
                      </a:lnTo>
                      <a:lnTo>
                        <a:pt x="7656" y="2128"/>
                      </a:lnTo>
                      <a:lnTo>
                        <a:pt x="7656" y="1809"/>
                      </a:lnTo>
                      <a:lnTo>
                        <a:pt x="7891" y="1543"/>
                      </a:lnTo>
                      <a:lnTo>
                        <a:pt x="8047" y="1330"/>
                      </a:lnTo>
                      <a:lnTo>
                        <a:pt x="8516" y="1064"/>
                      </a:lnTo>
                      <a:lnTo>
                        <a:pt x="8516" y="851"/>
                      </a:lnTo>
                      <a:lnTo>
                        <a:pt x="8750" y="691"/>
                      </a:lnTo>
                      <a:lnTo>
                        <a:pt x="8828" y="479"/>
                      </a:lnTo>
                      <a:lnTo>
                        <a:pt x="9141" y="372"/>
                      </a:lnTo>
                      <a:lnTo>
                        <a:pt x="9453" y="266"/>
                      </a:lnTo>
                      <a:lnTo>
                        <a:pt x="9453" y="106"/>
                      </a:lnTo>
                      <a:lnTo>
                        <a:pt x="9766" y="106"/>
                      </a:lnTo>
                      <a:lnTo>
                        <a:pt x="10156" y="53"/>
                      </a:lnTo>
                      <a:lnTo>
                        <a:pt x="10313" y="0"/>
                      </a:lnTo>
                      <a:lnTo>
                        <a:pt x="10547" y="53"/>
                      </a:lnTo>
                      <a:lnTo>
                        <a:pt x="10781" y="53"/>
                      </a:lnTo>
                      <a:lnTo>
                        <a:pt x="10859" y="106"/>
                      </a:lnTo>
                      <a:lnTo>
                        <a:pt x="11172" y="213"/>
                      </a:lnTo>
                      <a:lnTo>
                        <a:pt x="11328" y="319"/>
                      </a:lnTo>
                      <a:lnTo>
                        <a:pt x="11484" y="479"/>
                      </a:lnTo>
                      <a:lnTo>
                        <a:pt x="11953" y="745"/>
                      </a:lnTo>
                      <a:lnTo>
                        <a:pt x="12109" y="1011"/>
                      </a:lnTo>
                      <a:lnTo>
                        <a:pt x="12344" y="1277"/>
                      </a:lnTo>
                      <a:lnTo>
                        <a:pt x="12344" y="1543"/>
                      </a:lnTo>
                      <a:lnTo>
                        <a:pt x="12422" y="1915"/>
                      </a:lnTo>
                      <a:lnTo>
                        <a:pt x="12813" y="2287"/>
                      </a:lnTo>
                      <a:lnTo>
                        <a:pt x="12813" y="2713"/>
                      </a:lnTo>
                      <a:lnTo>
                        <a:pt x="13438" y="3138"/>
                      </a:lnTo>
                      <a:lnTo>
                        <a:pt x="13438" y="3564"/>
                      </a:lnTo>
                      <a:lnTo>
                        <a:pt x="13594" y="3989"/>
                      </a:lnTo>
                      <a:lnTo>
                        <a:pt x="13906" y="4415"/>
                      </a:lnTo>
                      <a:lnTo>
                        <a:pt x="14141" y="4947"/>
                      </a:lnTo>
                      <a:lnTo>
                        <a:pt x="14453" y="5479"/>
                      </a:lnTo>
                      <a:lnTo>
                        <a:pt x="14688" y="5957"/>
                      </a:lnTo>
                      <a:lnTo>
                        <a:pt x="15234" y="6489"/>
                      </a:lnTo>
                      <a:lnTo>
                        <a:pt x="15313" y="7074"/>
                      </a:lnTo>
                      <a:lnTo>
                        <a:pt x="15469" y="7606"/>
                      </a:lnTo>
                      <a:lnTo>
                        <a:pt x="15781" y="8191"/>
                      </a:lnTo>
                      <a:lnTo>
                        <a:pt x="15938" y="8777"/>
                      </a:lnTo>
                      <a:lnTo>
                        <a:pt x="16094" y="9362"/>
                      </a:lnTo>
                      <a:lnTo>
                        <a:pt x="16328" y="9894"/>
                      </a:lnTo>
                      <a:lnTo>
                        <a:pt x="16563" y="10426"/>
                      </a:lnTo>
                      <a:lnTo>
                        <a:pt x="16719" y="11011"/>
                      </a:lnTo>
                      <a:lnTo>
                        <a:pt x="17031" y="11649"/>
                      </a:lnTo>
                      <a:lnTo>
                        <a:pt x="17266" y="12181"/>
                      </a:lnTo>
                      <a:lnTo>
                        <a:pt x="17422" y="12766"/>
                      </a:lnTo>
                      <a:lnTo>
                        <a:pt x="17500" y="13298"/>
                      </a:lnTo>
                      <a:lnTo>
                        <a:pt x="17578" y="13830"/>
                      </a:lnTo>
                      <a:lnTo>
                        <a:pt x="18125" y="14415"/>
                      </a:lnTo>
                      <a:lnTo>
                        <a:pt x="18125" y="14947"/>
                      </a:lnTo>
                      <a:lnTo>
                        <a:pt x="18438" y="15479"/>
                      </a:lnTo>
                      <a:lnTo>
                        <a:pt x="18516" y="15904"/>
                      </a:lnTo>
                      <a:lnTo>
                        <a:pt x="18750" y="16436"/>
                      </a:lnTo>
                      <a:lnTo>
                        <a:pt x="18906" y="16862"/>
                      </a:lnTo>
                      <a:lnTo>
                        <a:pt x="19141" y="17340"/>
                      </a:lnTo>
                      <a:lnTo>
                        <a:pt x="19453" y="17713"/>
                      </a:lnTo>
                      <a:lnTo>
                        <a:pt x="19453" y="18138"/>
                      </a:lnTo>
                      <a:lnTo>
                        <a:pt x="19531" y="18511"/>
                      </a:lnTo>
                      <a:lnTo>
                        <a:pt x="19609" y="18883"/>
                      </a:lnTo>
                      <a:lnTo>
                        <a:pt x="19688" y="19149"/>
                      </a:lnTo>
                      <a:lnTo>
                        <a:pt x="19844" y="19521"/>
                      </a:lnTo>
                      <a:lnTo>
                        <a:pt x="19922" y="19734"/>
                      </a:lnTo>
                      <a:lnTo>
                        <a:pt x="19922" y="19947"/>
                      </a:lnTo>
                    </a:path>
                  </a:pathLst>
                </a:custGeom>
                <a:noFill/>
                <a:ln w="28575" cap="flat">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43" name="Freeform 109"/>
                <p:cNvSpPr>
                  <a:spLocks/>
                </p:cNvSpPr>
                <p:nvPr/>
              </p:nvSpPr>
              <p:spPr bwMode="auto">
                <a:xfrm rot="-5400000">
                  <a:off x="2594" y="2419"/>
                  <a:ext cx="91" cy="4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96"/>
                      </a:moveTo>
                      <a:lnTo>
                        <a:pt x="156" y="18457"/>
                      </a:lnTo>
                      <a:lnTo>
                        <a:pt x="391" y="17872"/>
                      </a:lnTo>
                      <a:lnTo>
                        <a:pt x="547" y="17287"/>
                      </a:lnTo>
                      <a:lnTo>
                        <a:pt x="547" y="16649"/>
                      </a:lnTo>
                      <a:lnTo>
                        <a:pt x="859" y="16064"/>
                      </a:lnTo>
                      <a:lnTo>
                        <a:pt x="1250" y="15479"/>
                      </a:lnTo>
                      <a:lnTo>
                        <a:pt x="1484" y="14894"/>
                      </a:lnTo>
                      <a:lnTo>
                        <a:pt x="1719" y="14255"/>
                      </a:lnTo>
                      <a:lnTo>
                        <a:pt x="1875" y="13670"/>
                      </a:lnTo>
                      <a:lnTo>
                        <a:pt x="2422" y="13138"/>
                      </a:lnTo>
                      <a:lnTo>
                        <a:pt x="2500" y="12553"/>
                      </a:lnTo>
                      <a:lnTo>
                        <a:pt x="2578" y="12021"/>
                      </a:lnTo>
                      <a:lnTo>
                        <a:pt x="2813" y="11489"/>
                      </a:lnTo>
                      <a:lnTo>
                        <a:pt x="2969" y="10904"/>
                      </a:lnTo>
                      <a:lnTo>
                        <a:pt x="3281" y="10372"/>
                      </a:lnTo>
                      <a:lnTo>
                        <a:pt x="3438" y="9840"/>
                      </a:lnTo>
                      <a:lnTo>
                        <a:pt x="3672" y="9255"/>
                      </a:lnTo>
                      <a:lnTo>
                        <a:pt x="3984" y="8723"/>
                      </a:lnTo>
                      <a:lnTo>
                        <a:pt x="4063" y="8191"/>
                      </a:lnTo>
                      <a:lnTo>
                        <a:pt x="4219" y="7766"/>
                      </a:lnTo>
                      <a:lnTo>
                        <a:pt x="4609" y="7234"/>
                      </a:lnTo>
                      <a:lnTo>
                        <a:pt x="4688" y="6755"/>
                      </a:lnTo>
                      <a:lnTo>
                        <a:pt x="5313" y="6330"/>
                      </a:lnTo>
                      <a:lnTo>
                        <a:pt x="5469" y="5904"/>
                      </a:lnTo>
                      <a:lnTo>
                        <a:pt x="5547" y="5426"/>
                      </a:lnTo>
                      <a:lnTo>
                        <a:pt x="6094" y="5000"/>
                      </a:lnTo>
                      <a:lnTo>
                        <a:pt x="6094" y="4521"/>
                      </a:lnTo>
                      <a:lnTo>
                        <a:pt x="6406" y="4149"/>
                      </a:lnTo>
                      <a:lnTo>
                        <a:pt x="6563" y="3777"/>
                      </a:lnTo>
                      <a:lnTo>
                        <a:pt x="6563" y="3404"/>
                      </a:lnTo>
                      <a:lnTo>
                        <a:pt x="7188" y="3032"/>
                      </a:lnTo>
                      <a:lnTo>
                        <a:pt x="7188" y="2713"/>
                      </a:lnTo>
                      <a:lnTo>
                        <a:pt x="7578" y="2447"/>
                      </a:lnTo>
                      <a:lnTo>
                        <a:pt x="7656" y="2128"/>
                      </a:lnTo>
                      <a:lnTo>
                        <a:pt x="7656" y="1809"/>
                      </a:lnTo>
                      <a:lnTo>
                        <a:pt x="7891" y="1543"/>
                      </a:lnTo>
                      <a:lnTo>
                        <a:pt x="8047" y="1330"/>
                      </a:lnTo>
                      <a:lnTo>
                        <a:pt x="8516" y="1064"/>
                      </a:lnTo>
                      <a:lnTo>
                        <a:pt x="8516" y="851"/>
                      </a:lnTo>
                      <a:lnTo>
                        <a:pt x="8750" y="691"/>
                      </a:lnTo>
                      <a:lnTo>
                        <a:pt x="8828" y="479"/>
                      </a:lnTo>
                      <a:lnTo>
                        <a:pt x="9141" y="372"/>
                      </a:lnTo>
                      <a:lnTo>
                        <a:pt x="9453" y="266"/>
                      </a:lnTo>
                      <a:lnTo>
                        <a:pt x="9453" y="106"/>
                      </a:lnTo>
                      <a:lnTo>
                        <a:pt x="9766" y="106"/>
                      </a:lnTo>
                      <a:lnTo>
                        <a:pt x="10156" y="53"/>
                      </a:lnTo>
                      <a:lnTo>
                        <a:pt x="10313" y="0"/>
                      </a:lnTo>
                      <a:lnTo>
                        <a:pt x="10547" y="53"/>
                      </a:lnTo>
                      <a:lnTo>
                        <a:pt x="10781" y="53"/>
                      </a:lnTo>
                      <a:lnTo>
                        <a:pt x="10859" y="106"/>
                      </a:lnTo>
                      <a:lnTo>
                        <a:pt x="11172" y="213"/>
                      </a:lnTo>
                      <a:lnTo>
                        <a:pt x="11328" y="319"/>
                      </a:lnTo>
                      <a:lnTo>
                        <a:pt x="11484" y="479"/>
                      </a:lnTo>
                      <a:lnTo>
                        <a:pt x="11953" y="745"/>
                      </a:lnTo>
                      <a:lnTo>
                        <a:pt x="12109" y="1011"/>
                      </a:lnTo>
                      <a:lnTo>
                        <a:pt x="12344" y="1277"/>
                      </a:lnTo>
                      <a:lnTo>
                        <a:pt x="12344" y="1543"/>
                      </a:lnTo>
                      <a:lnTo>
                        <a:pt x="12422" y="1915"/>
                      </a:lnTo>
                      <a:lnTo>
                        <a:pt x="12813" y="2287"/>
                      </a:lnTo>
                      <a:lnTo>
                        <a:pt x="12813" y="2713"/>
                      </a:lnTo>
                      <a:lnTo>
                        <a:pt x="13438" y="3138"/>
                      </a:lnTo>
                      <a:lnTo>
                        <a:pt x="13438" y="3564"/>
                      </a:lnTo>
                      <a:lnTo>
                        <a:pt x="13594" y="3989"/>
                      </a:lnTo>
                      <a:lnTo>
                        <a:pt x="13906" y="4415"/>
                      </a:lnTo>
                      <a:lnTo>
                        <a:pt x="14141" y="4947"/>
                      </a:lnTo>
                      <a:lnTo>
                        <a:pt x="14453" y="5479"/>
                      </a:lnTo>
                      <a:lnTo>
                        <a:pt x="14688" y="5957"/>
                      </a:lnTo>
                      <a:lnTo>
                        <a:pt x="15234" y="6489"/>
                      </a:lnTo>
                      <a:lnTo>
                        <a:pt x="15313" y="7074"/>
                      </a:lnTo>
                      <a:lnTo>
                        <a:pt x="15469" y="7606"/>
                      </a:lnTo>
                      <a:lnTo>
                        <a:pt x="15781" y="8191"/>
                      </a:lnTo>
                      <a:lnTo>
                        <a:pt x="15938" y="8777"/>
                      </a:lnTo>
                      <a:lnTo>
                        <a:pt x="16094" y="9362"/>
                      </a:lnTo>
                      <a:lnTo>
                        <a:pt x="16328" y="9894"/>
                      </a:lnTo>
                      <a:lnTo>
                        <a:pt x="16563" y="10426"/>
                      </a:lnTo>
                      <a:lnTo>
                        <a:pt x="16719" y="11011"/>
                      </a:lnTo>
                      <a:lnTo>
                        <a:pt x="17031" y="11649"/>
                      </a:lnTo>
                      <a:lnTo>
                        <a:pt x="17266" y="12181"/>
                      </a:lnTo>
                      <a:lnTo>
                        <a:pt x="17422" y="12766"/>
                      </a:lnTo>
                      <a:lnTo>
                        <a:pt x="17500" y="13298"/>
                      </a:lnTo>
                      <a:lnTo>
                        <a:pt x="17578" y="13830"/>
                      </a:lnTo>
                      <a:lnTo>
                        <a:pt x="18125" y="14415"/>
                      </a:lnTo>
                      <a:lnTo>
                        <a:pt x="18125" y="14947"/>
                      </a:lnTo>
                      <a:lnTo>
                        <a:pt x="18438" y="15479"/>
                      </a:lnTo>
                      <a:lnTo>
                        <a:pt x="18516" y="15904"/>
                      </a:lnTo>
                      <a:lnTo>
                        <a:pt x="18750" y="16436"/>
                      </a:lnTo>
                      <a:lnTo>
                        <a:pt x="18906" y="16862"/>
                      </a:lnTo>
                      <a:lnTo>
                        <a:pt x="19141" y="17340"/>
                      </a:lnTo>
                      <a:lnTo>
                        <a:pt x="19453" y="17713"/>
                      </a:lnTo>
                      <a:lnTo>
                        <a:pt x="19453" y="18138"/>
                      </a:lnTo>
                      <a:lnTo>
                        <a:pt x="19531" y="18511"/>
                      </a:lnTo>
                      <a:lnTo>
                        <a:pt x="19609" y="18883"/>
                      </a:lnTo>
                      <a:lnTo>
                        <a:pt x="19688" y="19149"/>
                      </a:lnTo>
                      <a:lnTo>
                        <a:pt x="19844" y="19521"/>
                      </a:lnTo>
                      <a:lnTo>
                        <a:pt x="19922" y="19734"/>
                      </a:lnTo>
                      <a:lnTo>
                        <a:pt x="19922" y="19947"/>
                      </a:lnTo>
                    </a:path>
                  </a:pathLst>
                </a:custGeom>
                <a:noFill/>
                <a:ln w="28575" cap="flat">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44" name="Freeform 110"/>
                <p:cNvSpPr>
                  <a:spLocks/>
                </p:cNvSpPr>
                <p:nvPr/>
              </p:nvSpPr>
              <p:spPr bwMode="auto">
                <a:xfrm rot="-5400000">
                  <a:off x="2596" y="2510"/>
                  <a:ext cx="91" cy="4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96"/>
                      </a:moveTo>
                      <a:lnTo>
                        <a:pt x="156" y="18457"/>
                      </a:lnTo>
                      <a:lnTo>
                        <a:pt x="391" y="17872"/>
                      </a:lnTo>
                      <a:lnTo>
                        <a:pt x="547" y="17287"/>
                      </a:lnTo>
                      <a:lnTo>
                        <a:pt x="547" y="16649"/>
                      </a:lnTo>
                      <a:lnTo>
                        <a:pt x="859" y="16064"/>
                      </a:lnTo>
                      <a:lnTo>
                        <a:pt x="1250" y="15479"/>
                      </a:lnTo>
                      <a:lnTo>
                        <a:pt x="1484" y="14894"/>
                      </a:lnTo>
                      <a:lnTo>
                        <a:pt x="1719" y="14255"/>
                      </a:lnTo>
                      <a:lnTo>
                        <a:pt x="1875" y="13670"/>
                      </a:lnTo>
                      <a:lnTo>
                        <a:pt x="2422" y="13138"/>
                      </a:lnTo>
                      <a:lnTo>
                        <a:pt x="2500" y="12553"/>
                      </a:lnTo>
                      <a:lnTo>
                        <a:pt x="2578" y="12021"/>
                      </a:lnTo>
                      <a:lnTo>
                        <a:pt x="2813" y="11489"/>
                      </a:lnTo>
                      <a:lnTo>
                        <a:pt x="2969" y="10904"/>
                      </a:lnTo>
                      <a:lnTo>
                        <a:pt x="3281" y="10372"/>
                      </a:lnTo>
                      <a:lnTo>
                        <a:pt x="3438" y="9840"/>
                      </a:lnTo>
                      <a:lnTo>
                        <a:pt x="3672" y="9255"/>
                      </a:lnTo>
                      <a:lnTo>
                        <a:pt x="3984" y="8723"/>
                      </a:lnTo>
                      <a:lnTo>
                        <a:pt x="4063" y="8191"/>
                      </a:lnTo>
                      <a:lnTo>
                        <a:pt x="4219" y="7766"/>
                      </a:lnTo>
                      <a:lnTo>
                        <a:pt x="4609" y="7234"/>
                      </a:lnTo>
                      <a:lnTo>
                        <a:pt x="4688" y="6755"/>
                      </a:lnTo>
                      <a:lnTo>
                        <a:pt x="5313" y="6330"/>
                      </a:lnTo>
                      <a:lnTo>
                        <a:pt x="5469" y="5904"/>
                      </a:lnTo>
                      <a:lnTo>
                        <a:pt x="5547" y="5426"/>
                      </a:lnTo>
                      <a:lnTo>
                        <a:pt x="6094" y="5000"/>
                      </a:lnTo>
                      <a:lnTo>
                        <a:pt x="6094" y="4521"/>
                      </a:lnTo>
                      <a:lnTo>
                        <a:pt x="6406" y="4149"/>
                      </a:lnTo>
                      <a:lnTo>
                        <a:pt x="6563" y="3777"/>
                      </a:lnTo>
                      <a:lnTo>
                        <a:pt x="6563" y="3404"/>
                      </a:lnTo>
                      <a:lnTo>
                        <a:pt x="7188" y="3032"/>
                      </a:lnTo>
                      <a:lnTo>
                        <a:pt x="7188" y="2713"/>
                      </a:lnTo>
                      <a:lnTo>
                        <a:pt x="7578" y="2447"/>
                      </a:lnTo>
                      <a:lnTo>
                        <a:pt x="7656" y="2128"/>
                      </a:lnTo>
                      <a:lnTo>
                        <a:pt x="7656" y="1809"/>
                      </a:lnTo>
                      <a:lnTo>
                        <a:pt x="7891" y="1543"/>
                      </a:lnTo>
                      <a:lnTo>
                        <a:pt x="8047" y="1330"/>
                      </a:lnTo>
                      <a:lnTo>
                        <a:pt x="8516" y="1064"/>
                      </a:lnTo>
                      <a:lnTo>
                        <a:pt x="8516" y="851"/>
                      </a:lnTo>
                      <a:lnTo>
                        <a:pt x="8750" y="691"/>
                      </a:lnTo>
                      <a:lnTo>
                        <a:pt x="8828" y="479"/>
                      </a:lnTo>
                      <a:lnTo>
                        <a:pt x="9141" y="372"/>
                      </a:lnTo>
                      <a:lnTo>
                        <a:pt x="9453" y="266"/>
                      </a:lnTo>
                      <a:lnTo>
                        <a:pt x="9453" y="106"/>
                      </a:lnTo>
                      <a:lnTo>
                        <a:pt x="9766" y="106"/>
                      </a:lnTo>
                      <a:lnTo>
                        <a:pt x="10156" y="53"/>
                      </a:lnTo>
                      <a:lnTo>
                        <a:pt x="10313" y="0"/>
                      </a:lnTo>
                      <a:lnTo>
                        <a:pt x="10547" y="53"/>
                      </a:lnTo>
                      <a:lnTo>
                        <a:pt x="10781" y="53"/>
                      </a:lnTo>
                      <a:lnTo>
                        <a:pt x="10859" y="106"/>
                      </a:lnTo>
                      <a:lnTo>
                        <a:pt x="11172" y="213"/>
                      </a:lnTo>
                      <a:lnTo>
                        <a:pt x="11328" y="319"/>
                      </a:lnTo>
                      <a:lnTo>
                        <a:pt x="11484" y="479"/>
                      </a:lnTo>
                      <a:lnTo>
                        <a:pt x="11953" y="745"/>
                      </a:lnTo>
                      <a:lnTo>
                        <a:pt x="12109" y="1011"/>
                      </a:lnTo>
                      <a:lnTo>
                        <a:pt x="12344" y="1277"/>
                      </a:lnTo>
                      <a:lnTo>
                        <a:pt x="12344" y="1543"/>
                      </a:lnTo>
                      <a:lnTo>
                        <a:pt x="12422" y="1915"/>
                      </a:lnTo>
                      <a:lnTo>
                        <a:pt x="12813" y="2287"/>
                      </a:lnTo>
                      <a:lnTo>
                        <a:pt x="12813" y="2713"/>
                      </a:lnTo>
                      <a:lnTo>
                        <a:pt x="13438" y="3138"/>
                      </a:lnTo>
                      <a:lnTo>
                        <a:pt x="13438" y="3564"/>
                      </a:lnTo>
                      <a:lnTo>
                        <a:pt x="13594" y="3989"/>
                      </a:lnTo>
                      <a:lnTo>
                        <a:pt x="13906" y="4415"/>
                      </a:lnTo>
                      <a:lnTo>
                        <a:pt x="14141" y="4947"/>
                      </a:lnTo>
                      <a:lnTo>
                        <a:pt x="14453" y="5479"/>
                      </a:lnTo>
                      <a:lnTo>
                        <a:pt x="14688" y="5957"/>
                      </a:lnTo>
                      <a:lnTo>
                        <a:pt x="15234" y="6489"/>
                      </a:lnTo>
                      <a:lnTo>
                        <a:pt x="15313" y="7074"/>
                      </a:lnTo>
                      <a:lnTo>
                        <a:pt x="15469" y="7606"/>
                      </a:lnTo>
                      <a:lnTo>
                        <a:pt x="15781" y="8191"/>
                      </a:lnTo>
                      <a:lnTo>
                        <a:pt x="15938" y="8777"/>
                      </a:lnTo>
                      <a:lnTo>
                        <a:pt x="16094" y="9362"/>
                      </a:lnTo>
                      <a:lnTo>
                        <a:pt x="16328" y="9894"/>
                      </a:lnTo>
                      <a:lnTo>
                        <a:pt x="16563" y="10426"/>
                      </a:lnTo>
                      <a:lnTo>
                        <a:pt x="16719" y="11011"/>
                      </a:lnTo>
                      <a:lnTo>
                        <a:pt x="17031" y="11649"/>
                      </a:lnTo>
                      <a:lnTo>
                        <a:pt x="17266" y="12181"/>
                      </a:lnTo>
                      <a:lnTo>
                        <a:pt x="17422" y="12766"/>
                      </a:lnTo>
                      <a:lnTo>
                        <a:pt x="17500" y="13298"/>
                      </a:lnTo>
                      <a:lnTo>
                        <a:pt x="17578" y="13830"/>
                      </a:lnTo>
                      <a:lnTo>
                        <a:pt x="18125" y="14415"/>
                      </a:lnTo>
                      <a:lnTo>
                        <a:pt x="18125" y="14947"/>
                      </a:lnTo>
                      <a:lnTo>
                        <a:pt x="18438" y="15479"/>
                      </a:lnTo>
                      <a:lnTo>
                        <a:pt x="18516" y="15904"/>
                      </a:lnTo>
                      <a:lnTo>
                        <a:pt x="18750" y="16436"/>
                      </a:lnTo>
                      <a:lnTo>
                        <a:pt x="18906" y="16862"/>
                      </a:lnTo>
                      <a:lnTo>
                        <a:pt x="19141" y="17340"/>
                      </a:lnTo>
                      <a:lnTo>
                        <a:pt x="19453" y="17713"/>
                      </a:lnTo>
                      <a:lnTo>
                        <a:pt x="19453" y="18138"/>
                      </a:lnTo>
                      <a:lnTo>
                        <a:pt x="19531" y="18511"/>
                      </a:lnTo>
                      <a:lnTo>
                        <a:pt x="19609" y="18883"/>
                      </a:lnTo>
                      <a:lnTo>
                        <a:pt x="19688" y="19149"/>
                      </a:lnTo>
                      <a:lnTo>
                        <a:pt x="19844" y="19521"/>
                      </a:lnTo>
                      <a:lnTo>
                        <a:pt x="19922" y="19734"/>
                      </a:lnTo>
                      <a:lnTo>
                        <a:pt x="19922" y="19947"/>
                      </a:lnTo>
                    </a:path>
                  </a:pathLst>
                </a:custGeom>
                <a:noFill/>
                <a:ln w="28575" cap="flat">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45" name="Freeform 111"/>
                <p:cNvSpPr>
                  <a:spLocks/>
                </p:cNvSpPr>
                <p:nvPr/>
              </p:nvSpPr>
              <p:spPr bwMode="auto">
                <a:xfrm rot="-5400000">
                  <a:off x="2613" y="2110"/>
                  <a:ext cx="91" cy="4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96"/>
                      </a:moveTo>
                      <a:lnTo>
                        <a:pt x="156" y="18457"/>
                      </a:lnTo>
                      <a:lnTo>
                        <a:pt x="391" y="17872"/>
                      </a:lnTo>
                      <a:lnTo>
                        <a:pt x="547" y="17287"/>
                      </a:lnTo>
                      <a:lnTo>
                        <a:pt x="547" y="16649"/>
                      </a:lnTo>
                      <a:lnTo>
                        <a:pt x="859" y="16064"/>
                      </a:lnTo>
                      <a:lnTo>
                        <a:pt x="1250" y="15479"/>
                      </a:lnTo>
                      <a:lnTo>
                        <a:pt x="1484" y="14894"/>
                      </a:lnTo>
                      <a:lnTo>
                        <a:pt x="1719" y="14255"/>
                      </a:lnTo>
                      <a:lnTo>
                        <a:pt x="1875" y="13670"/>
                      </a:lnTo>
                      <a:lnTo>
                        <a:pt x="2422" y="13138"/>
                      </a:lnTo>
                      <a:lnTo>
                        <a:pt x="2500" y="12553"/>
                      </a:lnTo>
                      <a:lnTo>
                        <a:pt x="2578" y="12021"/>
                      </a:lnTo>
                      <a:lnTo>
                        <a:pt x="2813" y="11489"/>
                      </a:lnTo>
                      <a:lnTo>
                        <a:pt x="2969" y="10904"/>
                      </a:lnTo>
                      <a:lnTo>
                        <a:pt x="3281" y="10372"/>
                      </a:lnTo>
                      <a:lnTo>
                        <a:pt x="3438" y="9840"/>
                      </a:lnTo>
                      <a:lnTo>
                        <a:pt x="3672" y="9255"/>
                      </a:lnTo>
                      <a:lnTo>
                        <a:pt x="3984" y="8723"/>
                      </a:lnTo>
                      <a:lnTo>
                        <a:pt x="4063" y="8191"/>
                      </a:lnTo>
                      <a:lnTo>
                        <a:pt x="4219" y="7766"/>
                      </a:lnTo>
                      <a:lnTo>
                        <a:pt x="4609" y="7234"/>
                      </a:lnTo>
                      <a:lnTo>
                        <a:pt x="4688" y="6755"/>
                      </a:lnTo>
                      <a:lnTo>
                        <a:pt x="5313" y="6330"/>
                      </a:lnTo>
                      <a:lnTo>
                        <a:pt x="5469" y="5904"/>
                      </a:lnTo>
                      <a:lnTo>
                        <a:pt x="5547" y="5426"/>
                      </a:lnTo>
                      <a:lnTo>
                        <a:pt x="6094" y="5000"/>
                      </a:lnTo>
                      <a:lnTo>
                        <a:pt x="6094" y="4521"/>
                      </a:lnTo>
                      <a:lnTo>
                        <a:pt x="6406" y="4149"/>
                      </a:lnTo>
                      <a:lnTo>
                        <a:pt x="6563" y="3777"/>
                      </a:lnTo>
                      <a:lnTo>
                        <a:pt x="6563" y="3404"/>
                      </a:lnTo>
                      <a:lnTo>
                        <a:pt x="7188" y="3032"/>
                      </a:lnTo>
                      <a:lnTo>
                        <a:pt x="7188" y="2713"/>
                      </a:lnTo>
                      <a:lnTo>
                        <a:pt x="7578" y="2447"/>
                      </a:lnTo>
                      <a:lnTo>
                        <a:pt x="7656" y="2128"/>
                      </a:lnTo>
                      <a:lnTo>
                        <a:pt x="7656" y="1809"/>
                      </a:lnTo>
                      <a:lnTo>
                        <a:pt x="7891" y="1543"/>
                      </a:lnTo>
                      <a:lnTo>
                        <a:pt x="8047" y="1330"/>
                      </a:lnTo>
                      <a:lnTo>
                        <a:pt x="8516" y="1064"/>
                      </a:lnTo>
                      <a:lnTo>
                        <a:pt x="8516" y="851"/>
                      </a:lnTo>
                      <a:lnTo>
                        <a:pt x="8750" y="691"/>
                      </a:lnTo>
                      <a:lnTo>
                        <a:pt x="8828" y="479"/>
                      </a:lnTo>
                      <a:lnTo>
                        <a:pt x="9141" y="372"/>
                      </a:lnTo>
                      <a:lnTo>
                        <a:pt x="9453" y="266"/>
                      </a:lnTo>
                      <a:lnTo>
                        <a:pt x="9453" y="106"/>
                      </a:lnTo>
                      <a:lnTo>
                        <a:pt x="9766" y="106"/>
                      </a:lnTo>
                      <a:lnTo>
                        <a:pt x="10156" y="53"/>
                      </a:lnTo>
                      <a:lnTo>
                        <a:pt x="10313" y="0"/>
                      </a:lnTo>
                      <a:lnTo>
                        <a:pt x="10547" y="53"/>
                      </a:lnTo>
                      <a:lnTo>
                        <a:pt x="10781" y="53"/>
                      </a:lnTo>
                      <a:lnTo>
                        <a:pt x="10859" y="106"/>
                      </a:lnTo>
                      <a:lnTo>
                        <a:pt x="11172" y="213"/>
                      </a:lnTo>
                      <a:lnTo>
                        <a:pt x="11328" y="319"/>
                      </a:lnTo>
                      <a:lnTo>
                        <a:pt x="11484" y="479"/>
                      </a:lnTo>
                      <a:lnTo>
                        <a:pt x="11953" y="745"/>
                      </a:lnTo>
                      <a:lnTo>
                        <a:pt x="12109" y="1011"/>
                      </a:lnTo>
                      <a:lnTo>
                        <a:pt x="12344" y="1277"/>
                      </a:lnTo>
                      <a:lnTo>
                        <a:pt x="12344" y="1543"/>
                      </a:lnTo>
                      <a:lnTo>
                        <a:pt x="12422" y="1915"/>
                      </a:lnTo>
                      <a:lnTo>
                        <a:pt x="12813" y="2287"/>
                      </a:lnTo>
                      <a:lnTo>
                        <a:pt x="12813" y="2713"/>
                      </a:lnTo>
                      <a:lnTo>
                        <a:pt x="13438" y="3138"/>
                      </a:lnTo>
                      <a:lnTo>
                        <a:pt x="13438" y="3564"/>
                      </a:lnTo>
                      <a:lnTo>
                        <a:pt x="13594" y="3989"/>
                      </a:lnTo>
                      <a:lnTo>
                        <a:pt x="13906" y="4415"/>
                      </a:lnTo>
                      <a:lnTo>
                        <a:pt x="14141" y="4947"/>
                      </a:lnTo>
                      <a:lnTo>
                        <a:pt x="14453" y="5479"/>
                      </a:lnTo>
                      <a:lnTo>
                        <a:pt x="14688" y="5957"/>
                      </a:lnTo>
                      <a:lnTo>
                        <a:pt x="15234" y="6489"/>
                      </a:lnTo>
                      <a:lnTo>
                        <a:pt x="15313" y="7074"/>
                      </a:lnTo>
                      <a:lnTo>
                        <a:pt x="15469" y="7606"/>
                      </a:lnTo>
                      <a:lnTo>
                        <a:pt x="15781" y="8191"/>
                      </a:lnTo>
                      <a:lnTo>
                        <a:pt x="15938" y="8777"/>
                      </a:lnTo>
                      <a:lnTo>
                        <a:pt x="16094" y="9362"/>
                      </a:lnTo>
                      <a:lnTo>
                        <a:pt x="16328" y="9894"/>
                      </a:lnTo>
                      <a:lnTo>
                        <a:pt x="16563" y="10426"/>
                      </a:lnTo>
                      <a:lnTo>
                        <a:pt x="16719" y="11011"/>
                      </a:lnTo>
                      <a:lnTo>
                        <a:pt x="17031" y="11649"/>
                      </a:lnTo>
                      <a:lnTo>
                        <a:pt x="17266" y="12181"/>
                      </a:lnTo>
                      <a:lnTo>
                        <a:pt x="17422" y="12766"/>
                      </a:lnTo>
                      <a:lnTo>
                        <a:pt x="17500" y="13298"/>
                      </a:lnTo>
                      <a:lnTo>
                        <a:pt x="17578" y="13830"/>
                      </a:lnTo>
                      <a:lnTo>
                        <a:pt x="18125" y="14415"/>
                      </a:lnTo>
                      <a:lnTo>
                        <a:pt x="18125" y="14947"/>
                      </a:lnTo>
                      <a:lnTo>
                        <a:pt x="18438" y="15479"/>
                      </a:lnTo>
                      <a:lnTo>
                        <a:pt x="18516" y="15904"/>
                      </a:lnTo>
                      <a:lnTo>
                        <a:pt x="18750" y="16436"/>
                      </a:lnTo>
                      <a:lnTo>
                        <a:pt x="18906" y="16862"/>
                      </a:lnTo>
                      <a:lnTo>
                        <a:pt x="19141" y="17340"/>
                      </a:lnTo>
                      <a:lnTo>
                        <a:pt x="19453" y="17713"/>
                      </a:lnTo>
                      <a:lnTo>
                        <a:pt x="19453" y="18138"/>
                      </a:lnTo>
                      <a:lnTo>
                        <a:pt x="19531" y="18511"/>
                      </a:lnTo>
                      <a:lnTo>
                        <a:pt x="19609" y="18883"/>
                      </a:lnTo>
                      <a:lnTo>
                        <a:pt x="19688" y="19149"/>
                      </a:lnTo>
                      <a:lnTo>
                        <a:pt x="19844" y="19521"/>
                      </a:lnTo>
                      <a:lnTo>
                        <a:pt x="19922" y="19734"/>
                      </a:lnTo>
                      <a:lnTo>
                        <a:pt x="19922" y="19947"/>
                      </a:lnTo>
                    </a:path>
                  </a:pathLst>
                </a:custGeom>
                <a:noFill/>
                <a:ln w="28575" cap="flat">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grpSp>
              <p:nvGrpSpPr>
                <p:cNvPr id="121946" name="Group 113"/>
                <p:cNvGrpSpPr>
                  <a:grpSpLocks/>
                </p:cNvGrpSpPr>
                <p:nvPr/>
              </p:nvGrpSpPr>
              <p:grpSpPr bwMode="auto">
                <a:xfrm rot="5400000">
                  <a:off x="2382" y="2196"/>
                  <a:ext cx="136" cy="409"/>
                  <a:chOff x="345" y="3321"/>
                  <a:chExt cx="3551" cy="971"/>
                </a:xfrm>
              </p:grpSpPr>
              <p:sp>
                <p:nvSpPr>
                  <p:cNvPr id="121974" name="Freeform 114"/>
                  <p:cNvSpPr>
                    <a:spLocks/>
                  </p:cNvSpPr>
                  <p:nvPr/>
                </p:nvSpPr>
                <p:spPr bwMode="auto">
                  <a:xfrm>
                    <a:off x="345" y="3321"/>
                    <a:ext cx="945" cy="511"/>
                  </a:xfrm>
                  <a:custGeom>
                    <a:avLst/>
                    <a:gdLst>
                      <a:gd name="T0" fmla="*/ 0 w 945"/>
                      <a:gd name="T1" fmla="*/ 3 h 511"/>
                      <a:gd name="T2" fmla="*/ 19 w 945"/>
                      <a:gd name="T3" fmla="*/ 2 h 511"/>
                      <a:gd name="T4" fmla="*/ 38 w 945"/>
                      <a:gd name="T5" fmla="*/ 1 h 511"/>
                      <a:gd name="T6" fmla="*/ 55 w 945"/>
                      <a:gd name="T7" fmla="*/ 1 h 511"/>
                      <a:gd name="T8" fmla="*/ 74 w 945"/>
                      <a:gd name="T9" fmla="*/ 0 h 511"/>
                      <a:gd name="T10" fmla="*/ 93 w 945"/>
                      <a:gd name="T11" fmla="*/ 1 h 511"/>
                      <a:gd name="T12" fmla="*/ 110 w 945"/>
                      <a:gd name="T13" fmla="*/ 4 h 511"/>
                      <a:gd name="T14" fmla="*/ 130 w 945"/>
                      <a:gd name="T15" fmla="*/ 7 h 511"/>
                      <a:gd name="T16" fmla="*/ 151 w 945"/>
                      <a:gd name="T17" fmla="*/ 11 h 511"/>
                      <a:gd name="T18" fmla="*/ 170 w 945"/>
                      <a:gd name="T19" fmla="*/ 17 h 511"/>
                      <a:gd name="T20" fmla="*/ 189 w 945"/>
                      <a:gd name="T21" fmla="*/ 23 h 511"/>
                      <a:gd name="T22" fmla="*/ 210 w 945"/>
                      <a:gd name="T23" fmla="*/ 30 h 511"/>
                      <a:gd name="T24" fmla="*/ 230 w 945"/>
                      <a:gd name="T25" fmla="*/ 38 h 511"/>
                      <a:gd name="T26" fmla="*/ 252 w 945"/>
                      <a:gd name="T27" fmla="*/ 47 h 511"/>
                      <a:gd name="T28" fmla="*/ 273 w 945"/>
                      <a:gd name="T29" fmla="*/ 56 h 511"/>
                      <a:gd name="T30" fmla="*/ 295 w 945"/>
                      <a:gd name="T31" fmla="*/ 66 h 511"/>
                      <a:gd name="T32" fmla="*/ 316 w 945"/>
                      <a:gd name="T33" fmla="*/ 76 h 511"/>
                      <a:gd name="T34" fmla="*/ 337 w 945"/>
                      <a:gd name="T35" fmla="*/ 87 h 511"/>
                      <a:gd name="T36" fmla="*/ 358 w 945"/>
                      <a:gd name="T37" fmla="*/ 99 h 511"/>
                      <a:gd name="T38" fmla="*/ 379 w 945"/>
                      <a:gd name="T39" fmla="*/ 111 h 511"/>
                      <a:gd name="T40" fmla="*/ 402 w 945"/>
                      <a:gd name="T41" fmla="*/ 124 h 511"/>
                      <a:gd name="T42" fmla="*/ 424 w 945"/>
                      <a:gd name="T43" fmla="*/ 138 h 511"/>
                      <a:gd name="T44" fmla="*/ 446 w 945"/>
                      <a:gd name="T45" fmla="*/ 150 h 511"/>
                      <a:gd name="T46" fmla="*/ 466 w 945"/>
                      <a:gd name="T47" fmla="*/ 164 h 511"/>
                      <a:gd name="T48" fmla="*/ 488 w 945"/>
                      <a:gd name="T49" fmla="*/ 178 h 511"/>
                      <a:gd name="T50" fmla="*/ 510 w 945"/>
                      <a:gd name="T51" fmla="*/ 193 h 511"/>
                      <a:gd name="T52" fmla="*/ 531 w 945"/>
                      <a:gd name="T53" fmla="*/ 207 h 511"/>
                      <a:gd name="T54" fmla="*/ 553 w 945"/>
                      <a:gd name="T55" fmla="*/ 222 h 511"/>
                      <a:gd name="T56" fmla="*/ 573 w 945"/>
                      <a:gd name="T57" fmla="*/ 237 h 511"/>
                      <a:gd name="T58" fmla="*/ 594 w 945"/>
                      <a:gd name="T59" fmla="*/ 251 h 511"/>
                      <a:gd name="T60" fmla="*/ 613 w 945"/>
                      <a:gd name="T61" fmla="*/ 266 h 511"/>
                      <a:gd name="T62" fmla="*/ 634 w 945"/>
                      <a:gd name="T63" fmla="*/ 281 h 511"/>
                      <a:gd name="T64" fmla="*/ 653 w 945"/>
                      <a:gd name="T65" fmla="*/ 296 h 511"/>
                      <a:gd name="T66" fmla="*/ 674 w 945"/>
                      <a:gd name="T67" fmla="*/ 310 h 511"/>
                      <a:gd name="T68" fmla="*/ 693 w 945"/>
                      <a:gd name="T69" fmla="*/ 325 h 511"/>
                      <a:gd name="T70" fmla="*/ 712 w 945"/>
                      <a:gd name="T71" fmla="*/ 339 h 511"/>
                      <a:gd name="T72" fmla="*/ 729 w 945"/>
                      <a:gd name="T73" fmla="*/ 353 h 511"/>
                      <a:gd name="T74" fmla="*/ 749 w 945"/>
                      <a:gd name="T75" fmla="*/ 367 h 511"/>
                      <a:gd name="T76" fmla="*/ 767 w 945"/>
                      <a:gd name="T77" fmla="*/ 381 h 511"/>
                      <a:gd name="T78" fmla="*/ 784 w 945"/>
                      <a:gd name="T79" fmla="*/ 394 h 511"/>
                      <a:gd name="T80" fmla="*/ 800 w 945"/>
                      <a:gd name="T81" fmla="*/ 407 h 511"/>
                      <a:gd name="T82" fmla="*/ 816 w 945"/>
                      <a:gd name="T83" fmla="*/ 419 h 511"/>
                      <a:gd name="T84" fmla="*/ 832 w 945"/>
                      <a:gd name="T85" fmla="*/ 431 h 511"/>
                      <a:gd name="T86" fmla="*/ 847 w 945"/>
                      <a:gd name="T87" fmla="*/ 443 h 511"/>
                      <a:gd name="T88" fmla="*/ 861 w 945"/>
                      <a:gd name="T89" fmla="*/ 454 h 511"/>
                      <a:gd name="T90" fmla="*/ 875 w 945"/>
                      <a:gd name="T91" fmla="*/ 464 h 511"/>
                      <a:gd name="T92" fmla="*/ 889 w 945"/>
                      <a:gd name="T93" fmla="*/ 474 h 511"/>
                      <a:gd name="T94" fmla="*/ 902 w 945"/>
                      <a:gd name="T95" fmla="*/ 483 h 511"/>
                      <a:gd name="T96" fmla="*/ 913 w 945"/>
                      <a:gd name="T97" fmla="*/ 491 h 511"/>
                      <a:gd name="T98" fmla="*/ 924 w 945"/>
                      <a:gd name="T99" fmla="*/ 499 h 511"/>
                      <a:gd name="T100" fmla="*/ 935 w 945"/>
                      <a:gd name="T101" fmla="*/ 506 h 511"/>
                      <a:gd name="T102" fmla="*/ 945 w 945"/>
                      <a:gd name="T103" fmla="*/ 511 h 51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945"/>
                      <a:gd name="T157" fmla="*/ 0 h 511"/>
                      <a:gd name="T158" fmla="*/ 945 w 945"/>
                      <a:gd name="T159" fmla="*/ 511 h 51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945" h="511">
                        <a:moveTo>
                          <a:pt x="0" y="3"/>
                        </a:moveTo>
                        <a:lnTo>
                          <a:pt x="19" y="2"/>
                        </a:lnTo>
                        <a:lnTo>
                          <a:pt x="38" y="1"/>
                        </a:lnTo>
                        <a:lnTo>
                          <a:pt x="55" y="1"/>
                        </a:lnTo>
                        <a:lnTo>
                          <a:pt x="74" y="0"/>
                        </a:lnTo>
                        <a:lnTo>
                          <a:pt x="93" y="1"/>
                        </a:lnTo>
                        <a:lnTo>
                          <a:pt x="110" y="4"/>
                        </a:lnTo>
                        <a:lnTo>
                          <a:pt x="130" y="7"/>
                        </a:lnTo>
                        <a:lnTo>
                          <a:pt x="151" y="11"/>
                        </a:lnTo>
                        <a:lnTo>
                          <a:pt x="170" y="17"/>
                        </a:lnTo>
                        <a:lnTo>
                          <a:pt x="189" y="23"/>
                        </a:lnTo>
                        <a:lnTo>
                          <a:pt x="210" y="30"/>
                        </a:lnTo>
                        <a:lnTo>
                          <a:pt x="230" y="38"/>
                        </a:lnTo>
                        <a:lnTo>
                          <a:pt x="252" y="47"/>
                        </a:lnTo>
                        <a:lnTo>
                          <a:pt x="273" y="56"/>
                        </a:lnTo>
                        <a:lnTo>
                          <a:pt x="295" y="66"/>
                        </a:lnTo>
                        <a:lnTo>
                          <a:pt x="316" y="76"/>
                        </a:lnTo>
                        <a:lnTo>
                          <a:pt x="337" y="87"/>
                        </a:lnTo>
                        <a:lnTo>
                          <a:pt x="358" y="99"/>
                        </a:lnTo>
                        <a:lnTo>
                          <a:pt x="379" y="111"/>
                        </a:lnTo>
                        <a:lnTo>
                          <a:pt x="402" y="124"/>
                        </a:lnTo>
                        <a:lnTo>
                          <a:pt x="424" y="138"/>
                        </a:lnTo>
                        <a:lnTo>
                          <a:pt x="446" y="150"/>
                        </a:lnTo>
                        <a:lnTo>
                          <a:pt x="466" y="164"/>
                        </a:lnTo>
                        <a:lnTo>
                          <a:pt x="488" y="178"/>
                        </a:lnTo>
                        <a:lnTo>
                          <a:pt x="510" y="193"/>
                        </a:lnTo>
                        <a:lnTo>
                          <a:pt x="531" y="207"/>
                        </a:lnTo>
                        <a:lnTo>
                          <a:pt x="553" y="222"/>
                        </a:lnTo>
                        <a:lnTo>
                          <a:pt x="573" y="237"/>
                        </a:lnTo>
                        <a:lnTo>
                          <a:pt x="594" y="251"/>
                        </a:lnTo>
                        <a:lnTo>
                          <a:pt x="613" y="266"/>
                        </a:lnTo>
                        <a:lnTo>
                          <a:pt x="634" y="281"/>
                        </a:lnTo>
                        <a:lnTo>
                          <a:pt x="653" y="296"/>
                        </a:lnTo>
                        <a:lnTo>
                          <a:pt x="674" y="310"/>
                        </a:lnTo>
                        <a:lnTo>
                          <a:pt x="693" y="325"/>
                        </a:lnTo>
                        <a:lnTo>
                          <a:pt x="712" y="339"/>
                        </a:lnTo>
                        <a:lnTo>
                          <a:pt x="729" y="353"/>
                        </a:lnTo>
                        <a:lnTo>
                          <a:pt x="749" y="367"/>
                        </a:lnTo>
                        <a:lnTo>
                          <a:pt x="767" y="381"/>
                        </a:lnTo>
                        <a:lnTo>
                          <a:pt x="784" y="394"/>
                        </a:lnTo>
                        <a:lnTo>
                          <a:pt x="800" y="407"/>
                        </a:lnTo>
                        <a:lnTo>
                          <a:pt x="816" y="419"/>
                        </a:lnTo>
                        <a:lnTo>
                          <a:pt x="832" y="431"/>
                        </a:lnTo>
                        <a:lnTo>
                          <a:pt x="847" y="443"/>
                        </a:lnTo>
                        <a:lnTo>
                          <a:pt x="861" y="454"/>
                        </a:lnTo>
                        <a:lnTo>
                          <a:pt x="875" y="464"/>
                        </a:lnTo>
                        <a:lnTo>
                          <a:pt x="889" y="474"/>
                        </a:lnTo>
                        <a:lnTo>
                          <a:pt x="902" y="483"/>
                        </a:lnTo>
                        <a:lnTo>
                          <a:pt x="913" y="491"/>
                        </a:lnTo>
                        <a:lnTo>
                          <a:pt x="924" y="499"/>
                        </a:lnTo>
                        <a:lnTo>
                          <a:pt x="935" y="506"/>
                        </a:lnTo>
                        <a:lnTo>
                          <a:pt x="945" y="511"/>
                        </a:lnTo>
                      </a:path>
                    </a:pathLst>
                  </a:custGeom>
                  <a:noFill/>
                  <a:ln w="38100" cap="flat" cmpd="sng">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75" name="Freeform 115"/>
                  <p:cNvSpPr>
                    <a:spLocks/>
                  </p:cNvSpPr>
                  <p:nvPr/>
                </p:nvSpPr>
                <p:spPr bwMode="auto">
                  <a:xfrm>
                    <a:off x="1257" y="3789"/>
                    <a:ext cx="1760" cy="503"/>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884"/>
                        </a:moveTo>
                        <a:lnTo>
                          <a:pt x="229" y="1484"/>
                        </a:lnTo>
                        <a:lnTo>
                          <a:pt x="438" y="2097"/>
                        </a:lnTo>
                        <a:lnTo>
                          <a:pt x="666" y="2696"/>
                        </a:lnTo>
                        <a:lnTo>
                          <a:pt x="885" y="3324"/>
                        </a:lnTo>
                        <a:lnTo>
                          <a:pt x="1104" y="3909"/>
                        </a:lnTo>
                        <a:lnTo>
                          <a:pt x="1323" y="4494"/>
                        </a:lnTo>
                        <a:lnTo>
                          <a:pt x="1551" y="5093"/>
                        </a:lnTo>
                        <a:lnTo>
                          <a:pt x="1760" y="5678"/>
                        </a:lnTo>
                        <a:lnTo>
                          <a:pt x="1989" y="6248"/>
                        </a:lnTo>
                        <a:lnTo>
                          <a:pt x="2228" y="6833"/>
                        </a:lnTo>
                        <a:lnTo>
                          <a:pt x="2447" y="7404"/>
                        </a:lnTo>
                        <a:lnTo>
                          <a:pt x="2675" y="7960"/>
                        </a:lnTo>
                        <a:lnTo>
                          <a:pt x="2884" y="8531"/>
                        </a:lnTo>
                        <a:lnTo>
                          <a:pt x="3113" y="9101"/>
                        </a:lnTo>
                        <a:lnTo>
                          <a:pt x="3342" y="9643"/>
                        </a:lnTo>
                        <a:lnTo>
                          <a:pt x="3550" y="10171"/>
                        </a:lnTo>
                        <a:lnTo>
                          <a:pt x="3779" y="10699"/>
                        </a:lnTo>
                        <a:lnTo>
                          <a:pt x="3998" y="11227"/>
                        </a:lnTo>
                        <a:lnTo>
                          <a:pt x="4227" y="11755"/>
                        </a:lnTo>
                        <a:lnTo>
                          <a:pt x="4436" y="12254"/>
                        </a:lnTo>
                        <a:lnTo>
                          <a:pt x="4664" y="12739"/>
                        </a:lnTo>
                        <a:lnTo>
                          <a:pt x="4883" y="13181"/>
                        </a:lnTo>
                        <a:lnTo>
                          <a:pt x="5112" y="13652"/>
                        </a:lnTo>
                        <a:lnTo>
                          <a:pt x="5341" y="14094"/>
                        </a:lnTo>
                        <a:lnTo>
                          <a:pt x="5549" y="14565"/>
                        </a:lnTo>
                        <a:lnTo>
                          <a:pt x="5758" y="14993"/>
                        </a:lnTo>
                        <a:lnTo>
                          <a:pt x="5977" y="15407"/>
                        </a:lnTo>
                        <a:lnTo>
                          <a:pt x="6196" y="15820"/>
                        </a:lnTo>
                        <a:lnTo>
                          <a:pt x="6425" y="16205"/>
                        </a:lnTo>
                        <a:lnTo>
                          <a:pt x="6634" y="16576"/>
                        </a:lnTo>
                        <a:lnTo>
                          <a:pt x="6862" y="16919"/>
                        </a:lnTo>
                        <a:lnTo>
                          <a:pt x="7091" y="17261"/>
                        </a:lnTo>
                        <a:lnTo>
                          <a:pt x="7280" y="17575"/>
                        </a:lnTo>
                        <a:lnTo>
                          <a:pt x="7509" y="17889"/>
                        </a:lnTo>
                        <a:lnTo>
                          <a:pt x="7737" y="18160"/>
                        </a:lnTo>
                        <a:lnTo>
                          <a:pt x="7956" y="18431"/>
                        </a:lnTo>
                        <a:lnTo>
                          <a:pt x="8155" y="18688"/>
                        </a:lnTo>
                        <a:lnTo>
                          <a:pt x="8374" y="18930"/>
                        </a:lnTo>
                        <a:lnTo>
                          <a:pt x="8583" y="19144"/>
                        </a:lnTo>
                        <a:lnTo>
                          <a:pt x="8812" y="19315"/>
                        </a:lnTo>
                        <a:lnTo>
                          <a:pt x="9020" y="19486"/>
                        </a:lnTo>
                        <a:lnTo>
                          <a:pt x="9229" y="19601"/>
                        </a:lnTo>
                        <a:lnTo>
                          <a:pt x="9448" y="19743"/>
                        </a:lnTo>
                        <a:lnTo>
                          <a:pt x="9647" y="19857"/>
                        </a:lnTo>
                        <a:lnTo>
                          <a:pt x="9856" y="19900"/>
                        </a:lnTo>
                        <a:lnTo>
                          <a:pt x="10075" y="19971"/>
                        </a:lnTo>
                        <a:lnTo>
                          <a:pt x="10293" y="19986"/>
                        </a:lnTo>
                        <a:lnTo>
                          <a:pt x="10502" y="19971"/>
                        </a:lnTo>
                        <a:lnTo>
                          <a:pt x="10701" y="19971"/>
                        </a:lnTo>
                        <a:lnTo>
                          <a:pt x="10910" y="19900"/>
                        </a:lnTo>
                        <a:lnTo>
                          <a:pt x="11129" y="19772"/>
                        </a:lnTo>
                        <a:lnTo>
                          <a:pt x="11338" y="19658"/>
                        </a:lnTo>
                        <a:lnTo>
                          <a:pt x="11566" y="19472"/>
                        </a:lnTo>
                        <a:lnTo>
                          <a:pt x="11785" y="19230"/>
                        </a:lnTo>
                        <a:lnTo>
                          <a:pt x="12004" y="19001"/>
                        </a:lnTo>
                        <a:lnTo>
                          <a:pt x="12223" y="18730"/>
                        </a:lnTo>
                        <a:lnTo>
                          <a:pt x="12452" y="18431"/>
                        </a:lnTo>
                        <a:lnTo>
                          <a:pt x="12690" y="18074"/>
                        </a:lnTo>
                        <a:lnTo>
                          <a:pt x="12909" y="17718"/>
                        </a:lnTo>
                        <a:lnTo>
                          <a:pt x="13148" y="17290"/>
                        </a:lnTo>
                        <a:lnTo>
                          <a:pt x="13376" y="16890"/>
                        </a:lnTo>
                        <a:lnTo>
                          <a:pt x="13615" y="16462"/>
                        </a:lnTo>
                        <a:lnTo>
                          <a:pt x="13844" y="16006"/>
                        </a:lnTo>
                        <a:lnTo>
                          <a:pt x="14063" y="15535"/>
                        </a:lnTo>
                        <a:lnTo>
                          <a:pt x="14291" y="15050"/>
                        </a:lnTo>
                        <a:lnTo>
                          <a:pt x="14530" y="14522"/>
                        </a:lnTo>
                        <a:lnTo>
                          <a:pt x="14759" y="13980"/>
                        </a:lnTo>
                        <a:lnTo>
                          <a:pt x="14998" y="13466"/>
                        </a:lnTo>
                        <a:lnTo>
                          <a:pt x="15216" y="12924"/>
                        </a:lnTo>
                        <a:lnTo>
                          <a:pt x="15445" y="12354"/>
                        </a:lnTo>
                        <a:lnTo>
                          <a:pt x="15684" y="11797"/>
                        </a:lnTo>
                        <a:lnTo>
                          <a:pt x="15893" y="11213"/>
                        </a:lnTo>
                        <a:lnTo>
                          <a:pt x="16101" y="10628"/>
                        </a:lnTo>
                        <a:lnTo>
                          <a:pt x="16320" y="10071"/>
                        </a:lnTo>
                        <a:lnTo>
                          <a:pt x="16529" y="9515"/>
                        </a:lnTo>
                        <a:lnTo>
                          <a:pt x="16738" y="8944"/>
                        </a:lnTo>
                        <a:lnTo>
                          <a:pt x="16957" y="8359"/>
                        </a:lnTo>
                        <a:lnTo>
                          <a:pt x="17156" y="7803"/>
                        </a:lnTo>
                        <a:lnTo>
                          <a:pt x="17355" y="7233"/>
                        </a:lnTo>
                        <a:lnTo>
                          <a:pt x="17553" y="6690"/>
                        </a:lnTo>
                        <a:lnTo>
                          <a:pt x="17732" y="6134"/>
                        </a:lnTo>
                        <a:lnTo>
                          <a:pt x="17931" y="5592"/>
                        </a:lnTo>
                        <a:lnTo>
                          <a:pt x="18120" y="5050"/>
                        </a:lnTo>
                        <a:lnTo>
                          <a:pt x="18289" y="4551"/>
                        </a:lnTo>
                        <a:lnTo>
                          <a:pt x="18468" y="4037"/>
                        </a:lnTo>
                        <a:lnTo>
                          <a:pt x="18637" y="3566"/>
                        </a:lnTo>
                        <a:lnTo>
                          <a:pt x="18797" y="3124"/>
                        </a:lnTo>
                        <a:lnTo>
                          <a:pt x="18956" y="2653"/>
                        </a:lnTo>
                        <a:lnTo>
                          <a:pt x="19095" y="2240"/>
                        </a:lnTo>
                        <a:lnTo>
                          <a:pt x="19254" y="1840"/>
                        </a:lnTo>
                        <a:lnTo>
                          <a:pt x="19393" y="1441"/>
                        </a:lnTo>
                        <a:lnTo>
                          <a:pt x="19523" y="1098"/>
                        </a:lnTo>
                        <a:lnTo>
                          <a:pt x="19642" y="799"/>
                        </a:lnTo>
                        <a:lnTo>
                          <a:pt x="19771" y="471"/>
                        </a:lnTo>
                        <a:lnTo>
                          <a:pt x="19881" y="214"/>
                        </a:lnTo>
                        <a:lnTo>
                          <a:pt x="19990" y="0"/>
                        </a:lnTo>
                      </a:path>
                    </a:pathLst>
                  </a:custGeom>
                  <a:noFill/>
                  <a:ln w="38100" cap="flat" cmpd="sng">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76" name="Freeform 116"/>
                  <p:cNvSpPr>
                    <a:spLocks/>
                  </p:cNvSpPr>
                  <p:nvPr/>
                </p:nvSpPr>
                <p:spPr bwMode="auto">
                  <a:xfrm rot="10800000" flipV="1">
                    <a:off x="2951" y="3321"/>
                    <a:ext cx="945" cy="511"/>
                  </a:xfrm>
                  <a:custGeom>
                    <a:avLst/>
                    <a:gdLst>
                      <a:gd name="T0" fmla="*/ 0 w 945"/>
                      <a:gd name="T1" fmla="*/ 3 h 511"/>
                      <a:gd name="T2" fmla="*/ 19 w 945"/>
                      <a:gd name="T3" fmla="*/ 2 h 511"/>
                      <a:gd name="T4" fmla="*/ 38 w 945"/>
                      <a:gd name="T5" fmla="*/ 1 h 511"/>
                      <a:gd name="T6" fmla="*/ 55 w 945"/>
                      <a:gd name="T7" fmla="*/ 1 h 511"/>
                      <a:gd name="T8" fmla="*/ 74 w 945"/>
                      <a:gd name="T9" fmla="*/ 0 h 511"/>
                      <a:gd name="T10" fmla="*/ 93 w 945"/>
                      <a:gd name="T11" fmla="*/ 1 h 511"/>
                      <a:gd name="T12" fmla="*/ 110 w 945"/>
                      <a:gd name="T13" fmla="*/ 4 h 511"/>
                      <a:gd name="T14" fmla="*/ 130 w 945"/>
                      <a:gd name="T15" fmla="*/ 7 h 511"/>
                      <a:gd name="T16" fmla="*/ 151 w 945"/>
                      <a:gd name="T17" fmla="*/ 11 h 511"/>
                      <a:gd name="T18" fmla="*/ 170 w 945"/>
                      <a:gd name="T19" fmla="*/ 17 h 511"/>
                      <a:gd name="T20" fmla="*/ 189 w 945"/>
                      <a:gd name="T21" fmla="*/ 23 h 511"/>
                      <a:gd name="T22" fmla="*/ 210 w 945"/>
                      <a:gd name="T23" fmla="*/ 30 h 511"/>
                      <a:gd name="T24" fmla="*/ 230 w 945"/>
                      <a:gd name="T25" fmla="*/ 38 h 511"/>
                      <a:gd name="T26" fmla="*/ 252 w 945"/>
                      <a:gd name="T27" fmla="*/ 47 h 511"/>
                      <a:gd name="T28" fmla="*/ 273 w 945"/>
                      <a:gd name="T29" fmla="*/ 56 h 511"/>
                      <a:gd name="T30" fmla="*/ 295 w 945"/>
                      <a:gd name="T31" fmla="*/ 66 h 511"/>
                      <a:gd name="T32" fmla="*/ 316 w 945"/>
                      <a:gd name="T33" fmla="*/ 76 h 511"/>
                      <a:gd name="T34" fmla="*/ 337 w 945"/>
                      <a:gd name="T35" fmla="*/ 87 h 511"/>
                      <a:gd name="T36" fmla="*/ 358 w 945"/>
                      <a:gd name="T37" fmla="*/ 99 h 511"/>
                      <a:gd name="T38" fmla="*/ 379 w 945"/>
                      <a:gd name="T39" fmla="*/ 111 h 511"/>
                      <a:gd name="T40" fmla="*/ 402 w 945"/>
                      <a:gd name="T41" fmla="*/ 124 h 511"/>
                      <a:gd name="T42" fmla="*/ 424 w 945"/>
                      <a:gd name="T43" fmla="*/ 138 h 511"/>
                      <a:gd name="T44" fmla="*/ 446 w 945"/>
                      <a:gd name="T45" fmla="*/ 150 h 511"/>
                      <a:gd name="T46" fmla="*/ 466 w 945"/>
                      <a:gd name="T47" fmla="*/ 164 h 511"/>
                      <a:gd name="T48" fmla="*/ 488 w 945"/>
                      <a:gd name="T49" fmla="*/ 178 h 511"/>
                      <a:gd name="T50" fmla="*/ 510 w 945"/>
                      <a:gd name="T51" fmla="*/ 193 h 511"/>
                      <a:gd name="T52" fmla="*/ 531 w 945"/>
                      <a:gd name="T53" fmla="*/ 207 h 511"/>
                      <a:gd name="T54" fmla="*/ 553 w 945"/>
                      <a:gd name="T55" fmla="*/ 222 h 511"/>
                      <a:gd name="T56" fmla="*/ 573 w 945"/>
                      <a:gd name="T57" fmla="*/ 237 h 511"/>
                      <a:gd name="T58" fmla="*/ 594 w 945"/>
                      <a:gd name="T59" fmla="*/ 251 h 511"/>
                      <a:gd name="T60" fmla="*/ 613 w 945"/>
                      <a:gd name="T61" fmla="*/ 266 h 511"/>
                      <a:gd name="T62" fmla="*/ 634 w 945"/>
                      <a:gd name="T63" fmla="*/ 281 h 511"/>
                      <a:gd name="T64" fmla="*/ 653 w 945"/>
                      <a:gd name="T65" fmla="*/ 296 h 511"/>
                      <a:gd name="T66" fmla="*/ 674 w 945"/>
                      <a:gd name="T67" fmla="*/ 310 h 511"/>
                      <a:gd name="T68" fmla="*/ 693 w 945"/>
                      <a:gd name="T69" fmla="*/ 325 h 511"/>
                      <a:gd name="T70" fmla="*/ 712 w 945"/>
                      <a:gd name="T71" fmla="*/ 339 h 511"/>
                      <a:gd name="T72" fmla="*/ 729 w 945"/>
                      <a:gd name="T73" fmla="*/ 353 h 511"/>
                      <a:gd name="T74" fmla="*/ 749 w 945"/>
                      <a:gd name="T75" fmla="*/ 367 h 511"/>
                      <a:gd name="T76" fmla="*/ 767 w 945"/>
                      <a:gd name="T77" fmla="*/ 381 h 511"/>
                      <a:gd name="T78" fmla="*/ 784 w 945"/>
                      <a:gd name="T79" fmla="*/ 394 h 511"/>
                      <a:gd name="T80" fmla="*/ 800 w 945"/>
                      <a:gd name="T81" fmla="*/ 407 h 511"/>
                      <a:gd name="T82" fmla="*/ 816 w 945"/>
                      <a:gd name="T83" fmla="*/ 419 h 511"/>
                      <a:gd name="T84" fmla="*/ 832 w 945"/>
                      <a:gd name="T85" fmla="*/ 431 h 511"/>
                      <a:gd name="T86" fmla="*/ 847 w 945"/>
                      <a:gd name="T87" fmla="*/ 443 h 511"/>
                      <a:gd name="T88" fmla="*/ 861 w 945"/>
                      <a:gd name="T89" fmla="*/ 454 h 511"/>
                      <a:gd name="T90" fmla="*/ 875 w 945"/>
                      <a:gd name="T91" fmla="*/ 464 h 511"/>
                      <a:gd name="T92" fmla="*/ 889 w 945"/>
                      <a:gd name="T93" fmla="*/ 474 h 511"/>
                      <a:gd name="T94" fmla="*/ 902 w 945"/>
                      <a:gd name="T95" fmla="*/ 483 h 511"/>
                      <a:gd name="T96" fmla="*/ 913 w 945"/>
                      <a:gd name="T97" fmla="*/ 491 h 511"/>
                      <a:gd name="T98" fmla="*/ 924 w 945"/>
                      <a:gd name="T99" fmla="*/ 499 h 511"/>
                      <a:gd name="T100" fmla="*/ 935 w 945"/>
                      <a:gd name="T101" fmla="*/ 506 h 511"/>
                      <a:gd name="T102" fmla="*/ 945 w 945"/>
                      <a:gd name="T103" fmla="*/ 511 h 51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945"/>
                      <a:gd name="T157" fmla="*/ 0 h 511"/>
                      <a:gd name="T158" fmla="*/ 945 w 945"/>
                      <a:gd name="T159" fmla="*/ 511 h 51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945" h="511">
                        <a:moveTo>
                          <a:pt x="0" y="3"/>
                        </a:moveTo>
                        <a:lnTo>
                          <a:pt x="19" y="2"/>
                        </a:lnTo>
                        <a:lnTo>
                          <a:pt x="38" y="1"/>
                        </a:lnTo>
                        <a:lnTo>
                          <a:pt x="55" y="1"/>
                        </a:lnTo>
                        <a:lnTo>
                          <a:pt x="74" y="0"/>
                        </a:lnTo>
                        <a:lnTo>
                          <a:pt x="93" y="1"/>
                        </a:lnTo>
                        <a:lnTo>
                          <a:pt x="110" y="4"/>
                        </a:lnTo>
                        <a:lnTo>
                          <a:pt x="130" y="7"/>
                        </a:lnTo>
                        <a:lnTo>
                          <a:pt x="151" y="11"/>
                        </a:lnTo>
                        <a:lnTo>
                          <a:pt x="170" y="17"/>
                        </a:lnTo>
                        <a:lnTo>
                          <a:pt x="189" y="23"/>
                        </a:lnTo>
                        <a:lnTo>
                          <a:pt x="210" y="30"/>
                        </a:lnTo>
                        <a:lnTo>
                          <a:pt x="230" y="38"/>
                        </a:lnTo>
                        <a:lnTo>
                          <a:pt x="252" y="47"/>
                        </a:lnTo>
                        <a:lnTo>
                          <a:pt x="273" y="56"/>
                        </a:lnTo>
                        <a:lnTo>
                          <a:pt x="295" y="66"/>
                        </a:lnTo>
                        <a:lnTo>
                          <a:pt x="316" y="76"/>
                        </a:lnTo>
                        <a:lnTo>
                          <a:pt x="337" y="87"/>
                        </a:lnTo>
                        <a:lnTo>
                          <a:pt x="358" y="99"/>
                        </a:lnTo>
                        <a:lnTo>
                          <a:pt x="379" y="111"/>
                        </a:lnTo>
                        <a:lnTo>
                          <a:pt x="402" y="124"/>
                        </a:lnTo>
                        <a:lnTo>
                          <a:pt x="424" y="138"/>
                        </a:lnTo>
                        <a:lnTo>
                          <a:pt x="446" y="150"/>
                        </a:lnTo>
                        <a:lnTo>
                          <a:pt x="466" y="164"/>
                        </a:lnTo>
                        <a:lnTo>
                          <a:pt x="488" y="178"/>
                        </a:lnTo>
                        <a:lnTo>
                          <a:pt x="510" y="193"/>
                        </a:lnTo>
                        <a:lnTo>
                          <a:pt x="531" y="207"/>
                        </a:lnTo>
                        <a:lnTo>
                          <a:pt x="553" y="222"/>
                        </a:lnTo>
                        <a:lnTo>
                          <a:pt x="573" y="237"/>
                        </a:lnTo>
                        <a:lnTo>
                          <a:pt x="594" y="251"/>
                        </a:lnTo>
                        <a:lnTo>
                          <a:pt x="613" y="266"/>
                        </a:lnTo>
                        <a:lnTo>
                          <a:pt x="634" y="281"/>
                        </a:lnTo>
                        <a:lnTo>
                          <a:pt x="653" y="296"/>
                        </a:lnTo>
                        <a:lnTo>
                          <a:pt x="674" y="310"/>
                        </a:lnTo>
                        <a:lnTo>
                          <a:pt x="693" y="325"/>
                        </a:lnTo>
                        <a:lnTo>
                          <a:pt x="712" y="339"/>
                        </a:lnTo>
                        <a:lnTo>
                          <a:pt x="729" y="353"/>
                        </a:lnTo>
                        <a:lnTo>
                          <a:pt x="749" y="367"/>
                        </a:lnTo>
                        <a:lnTo>
                          <a:pt x="767" y="381"/>
                        </a:lnTo>
                        <a:lnTo>
                          <a:pt x="784" y="394"/>
                        </a:lnTo>
                        <a:lnTo>
                          <a:pt x="800" y="407"/>
                        </a:lnTo>
                        <a:lnTo>
                          <a:pt x="816" y="419"/>
                        </a:lnTo>
                        <a:lnTo>
                          <a:pt x="832" y="431"/>
                        </a:lnTo>
                        <a:lnTo>
                          <a:pt x="847" y="443"/>
                        </a:lnTo>
                        <a:lnTo>
                          <a:pt x="861" y="454"/>
                        </a:lnTo>
                        <a:lnTo>
                          <a:pt x="875" y="464"/>
                        </a:lnTo>
                        <a:lnTo>
                          <a:pt x="889" y="474"/>
                        </a:lnTo>
                        <a:lnTo>
                          <a:pt x="902" y="483"/>
                        </a:lnTo>
                        <a:lnTo>
                          <a:pt x="913" y="491"/>
                        </a:lnTo>
                        <a:lnTo>
                          <a:pt x="924" y="499"/>
                        </a:lnTo>
                        <a:lnTo>
                          <a:pt x="935" y="506"/>
                        </a:lnTo>
                        <a:lnTo>
                          <a:pt x="945" y="511"/>
                        </a:lnTo>
                      </a:path>
                    </a:pathLst>
                  </a:custGeom>
                  <a:noFill/>
                  <a:ln w="38100" cap="flat" cmpd="sng">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grpSp>
            <p:sp>
              <p:nvSpPr>
                <p:cNvPr id="121947" name="Freeform 117"/>
                <p:cNvSpPr>
                  <a:spLocks/>
                </p:cNvSpPr>
                <p:nvPr/>
              </p:nvSpPr>
              <p:spPr bwMode="auto">
                <a:xfrm rot="-5400000">
                  <a:off x="2604" y="2274"/>
                  <a:ext cx="91" cy="4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96"/>
                      </a:moveTo>
                      <a:lnTo>
                        <a:pt x="156" y="18457"/>
                      </a:lnTo>
                      <a:lnTo>
                        <a:pt x="391" y="17872"/>
                      </a:lnTo>
                      <a:lnTo>
                        <a:pt x="547" y="17287"/>
                      </a:lnTo>
                      <a:lnTo>
                        <a:pt x="547" y="16649"/>
                      </a:lnTo>
                      <a:lnTo>
                        <a:pt x="859" y="16064"/>
                      </a:lnTo>
                      <a:lnTo>
                        <a:pt x="1250" y="15479"/>
                      </a:lnTo>
                      <a:lnTo>
                        <a:pt x="1484" y="14894"/>
                      </a:lnTo>
                      <a:lnTo>
                        <a:pt x="1719" y="14255"/>
                      </a:lnTo>
                      <a:lnTo>
                        <a:pt x="1875" y="13670"/>
                      </a:lnTo>
                      <a:lnTo>
                        <a:pt x="2422" y="13138"/>
                      </a:lnTo>
                      <a:lnTo>
                        <a:pt x="2500" y="12553"/>
                      </a:lnTo>
                      <a:lnTo>
                        <a:pt x="2578" y="12021"/>
                      </a:lnTo>
                      <a:lnTo>
                        <a:pt x="2813" y="11489"/>
                      </a:lnTo>
                      <a:lnTo>
                        <a:pt x="2969" y="10904"/>
                      </a:lnTo>
                      <a:lnTo>
                        <a:pt x="3281" y="10372"/>
                      </a:lnTo>
                      <a:lnTo>
                        <a:pt x="3438" y="9840"/>
                      </a:lnTo>
                      <a:lnTo>
                        <a:pt x="3672" y="9255"/>
                      </a:lnTo>
                      <a:lnTo>
                        <a:pt x="3984" y="8723"/>
                      </a:lnTo>
                      <a:lnTo>
                        <a:pt x="4063" y="8191"/>
                      </a:lnTo>
                      <a:lnTo>
                        <a:pt x="4219" y="7766"/>
                      </a:lnTo>
                      <a:lnTo>
                        <a:pt x="4609" y="7234"/>
                      </a:lnTo>
                      <a:lnTo>
                        <a:pt x="4688" y="6755"/>
                      </a:lnTo>
                      <a:lnTo>
                        <a:pt x="5313" y="6330"/>
                      </a:lnTo>
                      <a:lnTo>
                        <a:pt x="5469" y="5904"/>
                      </a:lnTo>
                      <a:lnTo>
                        <a:pt x="5547" y="5426"/>
                      </a:lnTo>
                      <a:lnTo>
                        <a:pt x="6094" y="5000"/>
                      </a:lnTo>
                      <a:lnTo>
                        <a:pt x="6094" y="4521"/>
                      </a:lnTo>
                      <a:lnTo>
                        <a:pt x="6406" y="4149"/>
                      </a:lnTo>
                      <a:lnTo>
                        <a:pt x="6563" y="3777"/>
                      </a:lnTo>
                      <a:lnTo>
                        <a:pt x="6563" y="3404"/>
                      </a:lnTo>
                      <a:lnTo>
                        <a:pt x="7188" y="3032"/>
                      </a:lnTo>
                      <a:lnTo>
                        <a:pt x="7188" y="2713"/>
                      </a:lnTo>
                      <a:lnTo>
                        <a:pt x="7578" y="2447"/>
                      </a:lnTo>
                      <a:lnTo>
                        <a:pt x="7656" y="2128"/>
                      </a:lnTo>
                      <a:lnTo>
                        <a:pt x="7656" y="1809"/>
                      </a:lnTo>
                      <a:lnTo>
                        <a:pt x="7891" y="1543"/>
                      </a:lnTo>
                      <a:lnTo>
                        <a:pt x="8047" y="1330"/>
                      </a:lnTo>
                      <a:lnTo>
                        <a:pt x="8516" y="1064"/>
                      </a:lnTo>
                      <a:lnTo>
                        <a:pt x="8516" y="851"/>
                      </a:lnTo>
                      <a:lnTo>
                        <a:pt x="8750" y="691"/>
                      </a:lnTo>
                      <a:lnTo>
                        <a:pt x="8828" y="479"/>
                      </a:lnTo>
                      <a:lnTo>
                        <a:pt x="9141" y="372"/>
                      </a:lnTo>
                      <a:lnTo>
                        <a:pt x="9453" y="266"/>
                      </a:lnTo>
                      <a:lnTo>
                        <a:pt x="9453" y="106"/>
                      </a:lnTo>
                      <a:lnTo>
                        <a:pt x="9766" y="106"/>
                      </a:lnTo>
                      <a:lnTo>
                        <a:pt x="10156" y="53"/>
                      </a:lnTo>
                      <a:lnTo>
                        <a:pt x="10313" y="0"/>
                      </a:lnTo>
                      <a:lnTo>
                        <a:pt x="10547" y="53"/>
                      </a:lnTo>
                      <a:lnTo>
                        <a:pt x="10781" y="53"/>
                      </a:lnTo>
                      <a:lnTo>
                        <a:pt x="10859" y="106"/>
                      </a:lnTo>
                      <a:lnTo>
                        <a:pt x="11172" y="213"/>
                      </a:lnTo>
                      <a:lnTo>
                        <a:pt x="11328" y="319"/>
                      </a:lnTo>
                      <a:lnTo>
                        <a:pt x="11484" y="479"/>
                      </a:lnTo>
                      <a:lnTo>
                        <a:pt x="11953" y="745"/>
                      </a:lnTo>
                      <a:lnTo>
                        <a:pt x="12109" y="1011"/>
                      </a:lnTo>
                      <a:lnTo>
                        <a:pt x="12344" y="1277"/>
                      </a:lnTo>
                      <a:lnTo>
                        <a:pt x="12344" y="1543"/>
                      </a:lnTo>
                      <a:lnTo>
                        <a:pt x="12422" y="1915"/>
                      </a:lnTo>
                      <a:lnTo>
                        <a:pt x="12813" y="2287"/>
                      </a:lnTo>
                      <a:lnTo>
                        <a:pt x="12813" y="2713"/>
                      </a:lnTo>
                      <a:lnTo>
                        <a:pt x="13438" y="3138"/>
                      </a:lnTo>
                      <a:lnTo>
                        <a:pt x="13438" y="3564"/>
                      </a:lnTo>
                      <a:lnTo>
                        <a:pt x="13594" y="3989"/>
                      </a:lnTo>
                      <a:lnTo>
                        <a:pt x="13906" y="4415"/>
                      </a:lnTo>
                      <a:lnTo>
                        <a:pt x="14141" y="4947"/>
                      </a:lnTo>
                      <a:lnTo>
                        <a:pt x="14453" y="5479"/>
                      </a:lnTo>
                      <a:lnTo>
                        <a:pt x="14688" y="5957"/>
                      </a:lnTo>
                      <a:lnTo>
                        <a:pt x="15234" y="6489"/>
                      </a:lnTo>
                      <a:lnTo>
                        <a:pt x="15313" y="7074"/>
                      </a:lnTo>
                      <a:lnTo>
                        <a:pt x="15469" y="7606"/>
                      </a:lnTo>
                      <a:lnTo>
                        <a:pt x="15781" y="8191"/>
                      </a:lnTo>
                      <a:lnTo>
                        <a:pt x="15938" y="8777"/>
                      </a:lnTo>
                      <a:lnTo>
                        <a:pt x="16094" y="9362"/>
                      </a:lnTo>
                      <a:lnTo>
                        <a:pt x="16328" y="9894"/>
                      </a:lnTo>
                      <a:lnTo>
                        <a:pt x="16563" y="10426"/>
                      </a:lnTo>
                      <a:lnTo>
                        <a:pt x="16719" y="11011"/>
                      </a:lnTo>
                      <a:lnTo>
                        <a:pt x="17031" y="11649"/>
                      </a:lnTo>
                      <a:lnTo>
                        <a:pt x="17266" y="12181"/>
                      </a:lnTo>
                      <a:lnTo>
                        <a:pt x="17422" y="12766"/>
                      </a:lnTo>
                      <a:lnTo>
                        <a:pt x="17500" y="13298"/>
                      </a:lnTo>
                      <a:lnTo>
                        <a:pt x="17578" y="13830"/>
                      </a:lnTo>
                      <a:lnTo>
                        <a:pt x="18125" y="14415"/>
                      </a:lnTo>
                      <a:lnTo>
                        <a:pt x="18125" y="14947"/>
                      </a:lnTo>
                      <a:lnTo>
                        <a:pt x="18438" y="15479"/>
                      </a:lnTo>
                      <a:lnTo>
                        <a:pt x="18516" y="15904"/>
                      </a:lnTo>
                      <a:lnTo>
                        <a:pt x="18750" y="16436"/>
                      </a:lnTo>
                      <a:lnTo>
                        <a:pt x="18906" y="16862"/>
                      </a:lnTo>
                      <a:lnTo>
                        <a:pt x="19141" y="17340"/>
                      </a:lnTo>
                      <a:lnTo>
                        <a:pt x="19453" y="17713"/>
                      </a:lnTo>
                      <a:lnTo>
                        <a:pt x="19453" y="18138"/>
                      </a:lnTo>
                      <a:lnTo>
                        <a:pt x="19531" y="18511"/>
                      </a:lnTo>
                      <a:lnTo>
                        <a:pt x="19609" y="18883"/>
                      </a:lnTo>
                      <a:lnTo>
                        <a:pt x="19688" y="19149"/>
                      </a:lnTo>
                      <a:lnTo>
                        <a:pt x="19844" y="19521"/>
                      </a:lnTo>
                      <a:lnTo>
                        <a:pt x="19922" y="19734"/>
                      </a:lnTo>
                      <a:lnTo>
                        <a:pt x="19922" y="19947"/>
                      </a:lnTo>
                    </a:path>
                  </a:pathLst>
                </a:custGeom>
                <a:noFill/>
                <a:ln w="28575" cap="flat">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48" name="Freeform 118"/>
                <p:cNvSpPr>
                  <a:spLocks/>
                </p:cNvSpPr>
                <p:nvPr/>
              </p:nvSpPr>
              <p:spPr bwMode="auto">
                <a:xfrm rot="-5400000">
                  <a:off x="2594" y="2492"/>
                  <a:ext cx="91" cy="4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96"/>
                      </a:moveTo>
                      <a:lnTo>
                        <a:pt x="156" y="18457"/>
                      </a:lnTo>
                      <a:lnTo>
                        <a:pt x="391" y="17872"/>
                      </a:lnTo>
                      <a:lnTo>
                        <a:pt x="547" y="17287"/>
                      </a:lnTo>
                      <a:lnTo>
                        <a:pt x="547" y="16649"/>
                      </a:lnTo>
                      <a:lnTo>
                        <a:pt x="859" y="16064"/>
                      </a:lnTo>
                      <a:lnTo>
                        <a:pt x="1250" y="15479"/>
                      </a:lnTo>
                      <a:lnTo>
                        <a:pt x="1484" y="14894"/>
                      </a:lnTo>
                      <a:lnTo>
                        <a:pt x="1719" y="14255"/>
                      </a:lnTo>
                      <a:lnTo>
                        <a:pt x="1875" y="13670"/>
                      </a:lnTo>
                      <a:lnTo>
                        <a:pt x="2422" y="13138"/>
                      </a:lnTo>
                      <a:lnTo>
                        <a:pt x="2500" y="12553"/>
                      </a:lnTo>
                      <a:lnTo>
                        <a:pt x="2578" y="12021"/>
                      </a:lnTo>
                      <a:lnTo>
                        <a:pt x="2813" y="11489"/>
                      </a:lnTo>
                      <a:lnTo>
                        <a:pt x="2969" y="10904"/>
                      </a:lnTo>
                      <a:lnTo>
                        <a:pt x="3281" y="10372"/>
                      </a:lnTo>
                      <a:lnTo>
                        <a:pt x="3438" y="9840"/>
                      </a:lnTo>
                      <a:lnTo>
                        <a:pt x="3672" y="9255"/>
                      </a:lnTo>
                      <a:lnTo>
                        <a:pt x="3984" y="8723"/>
                      </a:lnTo>
                      <a:lnTo>
                        <a:pt x="4063" y="8191"/>
                      </a:lnTo>
                      <a:lnTo>
                        <a:pt x="4219" y="7766"/>
                      </a:lnTo>
                      <a:lnTo>
                        <a:pt x="4609" y="7234"/>
                      </a:lnTo>
                      <a:lnTo>
                        <a:pt x="4688" y="6755"/>
                      </a:lnTo>
                      <a:lnTo>
                        <a:pt x="5313" y="6330"/>
                      </a:lnTo>
                      <a:lnTo>
                        <a:pt x="5469" y="5904"/>
                      </a:lnTo>
                      <a:lnTo>
                        <a:pt x="5547" y="5426"/>
                      </a:lnTo>
                      <a:lnTo>
                        <a:pt x="6094" y="5000"/>
                      </a:lnTo>
                      <a:lnTo>
                        <a:pt x="6094" y="4521"/>
                      </a:lnTo>
                      <a:lnTo>
                        <a:pt x="6406" y="4149"/>
                      </a:lnTo>
                      <a:lnTo>
                        <a:pt x="6563" y="3777"/>
                      </a:lnTo>
                      <a:lnTo>
                        <a:pt x="6563" y="3404"/>
                      </a:lnTo>
                      <a:lnTo>
                        <a:pt x="7188" y="3032"/>
                      </a:lnTo>
                      <a:lnTo>
                        <a:pt x="7188" y="2713"/>
                      </a:lnTo>
                      <a:lnTo>
                        <a:pt x="7578" y="2447"/>
                      </a:lnTo>
                      <a:lnTo>
                        <a:pt x="7656" y="2128"/>
                      </a:lnTo>
                      <a:lnTo>
                        <a:pt x="7656" y="1809"/>
                      </a:lnTo>
                      <a:lnTo>
                        <a:pt x="7891" y="1543"/>
                      </a:lnTo>
                      <a:lnTo>
                        <a:pt x="8047" y="1330"/>
                      </a:lnTo>
                      <a:lnTo>
                        <a:pt x="8516" y="1064"/>
                      </a:lnTo>
                      <a:lnTo>
                        <a:pt x="8516" y="851"/>
                      </a:lnTo>
                      <a:lnTo>
                        <a:pt x="8750" y="691"/>
                      </a:lnTo>
                      <a:lnTo>
                        <a:pt x="8828" y="479"/>
                      </a:lnTo>
                      <a:lnTo>
                        <a:pt x="9141" y="372"/>
                      </a:lnTo>
                      <a:lnTo>
                        <a:pt x="9453" y="266"/>
                      </a:lnTo>
                      <a:lnTo>
                        <a:pt x="9453" y="106"/>
                      </a:lnTo>
                      <a:lnTo>
                        <a:pt x="9766" y="106"/>
                      </a:lnTo>
                      <a:lnTo>
                        <a:pt x="10156" y="53"/>
                      </a:lnTo>
                      <a:lnTo>
                        <a:pt x="10313" y="0"/>
                      </a:lnTo>
                      <a:lnTo>
                        <a:pt x="10547" y="53"/>
                      </a:lnTo>
                      <a:lnTo>
                        <a:pt x="10781" y="53"/>
                      </a:lnTo>
                      <a:lnTo>
                        <a:pt x="10859" y="106"/>
                      </a:lnTo>
                      <a:lnTo>
                        <a:pt x="11172" y="213"/>
                      </a:lnTo>
                      <a:lnTo>
                        <a:pt x="11328" y="319"/>
                      </a:lnTo>
                      <a:lnTo>
                        <a:pt x="11484" y="479"/>
                      </a:lnTo>
                      <a:lnTo>
                        <a:pt x="11953" y="745"/>
                      </a:lnTo>
                      <a:lnTo>
                        <a:pt x="12109" y="1011"/>
                      </a:lnTo>
                      <a:lnTo>
                        <a:pt x="12344" y="1277"/>
                      </a:lnTo>
                      <a:lnTo>
                        <a:pt x="12344" y="1543"/>
                      </a:lnTo>
                      <a:lnTo>
                        <a:pt x="12422" y="1915"/>
                      </a:lnTo>
                      <a:lnTo>
                        <a:pt x="12813" y="2287"/>
                      </a:lnTo>
                      <a:lnTo>
                        <a:pt x="12813" y="2713"/>
                      </a:lnTo>
                      <a:lnTo>
                        <a:pt x="13438" y="3138"/>
                      </a:lnTo>
                      <a:lnTo>
                        <a:pt x="13438" y="3564"/>
                      </a:lnTo>
                      <a:lnTo>
                        <a:pt x="13594" y="3989"/>
                      </a:lnTo>
                      <a:lnTo>
                        <a:pt x="13906" y="4415"/>
                      </a:lnTo>
                      <a:lnTo>
                        <a:pt x="14141" y="4947"/>
                      </a:lnTo>
                      <a:lnTo>
                        <a:pt x="14453" y="5479"/>
                      </a:lnTo>
                      <a:lnTo>
                        <a:pt x="14688" y="5957"/>
                      </a:lnTo>
                      <a:lnTo>
                        <a:pt x="15234" y="6489"/>
                      </a:lnTo>
                      <a:lnTo>
                        <a:pt x="15313" y="7074"/>
                      </a:lnTo>
                      <a:lnTo>
                        <a:pt x="15469" y="7606"/>
                      </a:lnTo>
                      <a:lnTo>
                        <a:pt x="15781" y="8191"/>
                      </a:lnTo>
                      <a:lnTo>
                        <a:pt x="15938" y="8777"/>
                      </a:lnTo>
                      <a:lnTo>
                        <a:pt x="16094" y="9362"/>
                      </a:lnTo>
                      <a:lnTo>
                        <a:pt x="16328" y="9894"/>
                      </a:lnTo>
                      <a:lnTo>
                        <a:pt x="16563" y="10426"/>
                      </a:lnTo>
                      <a:lnTo>
                        <a:pt x="16719" y="11011"/>
                      </a:lnTo>
                      <a:lnTo>
                        <a:pt x="17031" y="11649"/>
                      </a:lnTo>
                      <a:lnTo>
                        <a:pt x="17266" y="12181"/>
                      </a:lnTo>
                      <a:lnTo>
                        <a:pt x="17422" y="12766"/>
                      </a:lnTo>
                      <a:lnTo>
                        <a:pt x="17500" y="13298"/>
                      </a:lnTo>
                      <a:lnTo>
                        <a:pt x="17578" y="13830"/>
                      </a:lnTo>
                      <a:lnTo>
                        <a:pt x="18125" y="14415"/>
                      </a:lnTo>
                      <a:lnTo>
                        <a:pt x="18125" y="14947"/>
                      </a:lnTo>
                      <a:lnTo>
                        <a:pt x="18438" y="15479"/>
                      </a:lnTo>
                      <a:lnTo>
                        <a:pt x="18516" y="15904"/>
                      </a:lnTo>
                      <a:lnTo>
                        <a:pt x="18750" y="16436"/>
                      </a:lnTo>
                      <a:lnTo>
                        <a:pt x="18906" y="16862"/>
                      </a:lnTo>
                      <a:lnTo>
                        <a:pt x="19141" y="17340"/>
                      </a:lnTo>
                      <a:lnTo>
                        <a:pt x="19453" y="17713"/>
                      </a:lnTo>
                      <a:lnTo>
                        <a:pt x="19453" y="18138"/>
                      </a:lnTo>
                      <a:lnTo>
                        <a:pt x="19531" y="18511"/>
                      </a:lnTo>
                      <a:lnTo>
                        <a:pt x="19609" y="18883"/>
                      </a:lnTo>
                      <a:lnTo>
                        <a:pt x="19688" y="19149"/>
                      </a:lnTo>
                      <a:lnTo>
                        <a:pt x="19844" y="19521"/>
                      </a:lnTo>
                      <a:lnTo>
                        <a:pt x="19922" y="19734"/>
                      </a:lnTo>
                      <a:lnTo>
                        <a:pt x="19922" y="19947"/>
                      </a:lnTo>
                    </a:path>
                  </a:pathLst>
                </a:custGeom>
                <a:noFill/>
                <a:ln w="28575" cap="flat">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49" name="Freeform 119"/>
                <p:cNvSpPr>
                  <a:spLocks/>
                </p:cNvSpPr>
                <p:nvPr/>
              </p:nvSpPr>
              <p:spPr bwMode="auto">
                <a:xfrm rot="-5400000">
                  <a:off x="2596" y="2583"/>
                  <a:ext cx="91" cy="4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96"/>
                      </a:moveTo>
                      <a:lnTo>
                        <a:pt x="156" y="18457"/>
                      </a:lnTo>
                      <a:lnTo>
                        <a:pt x="391" y="17872"/>
                      </a:lnTo>
                      <a:lnTo>
                        <a:pt x="547" y="17287"/>
                      </a:lnTo>
                      <a:lnTo>
                        <a:pt x="547" y="16649"/>
                      </a:lnTo>
                      <a:lnTo>
                        <a:pt x="859" y="16064"/>
                      </a:lnTo>
                      <a:lnTo>
                        <a:pt x="1250" y="15479"/>
                      </a:lnTo>
                      <a:lnTo>
                        <a:pt x="1484" y="14894"/>
                      </a:lnTo>
                      <a:lnTo>
                        <a:pt x="1719" y="14255"/>
                      </a:lnTo>
                      <a:lnTo>
                        <a:pt x="1875" y="13670"/>
                      </a:lnTo>
                      <a:lnTo>
                        <a:pt x="2422" y="13138"/>
                      </a:lnTo>
                      <a:lnTo>
                        <a:pt x="2500" y="12553"/>
                      </a:lnTo>
                      <a:lnTo>
                        <a:pt x="2578" y="12021"/>
                      </a:lnTo>
                      <a:lnTo>
                        <a:pt x="2813" y="11489"/>
                      </a:lnTo>
                      <a:lnTo>
                        <a:pt x="2969" y="10904"/>
                      </a:lnTo>
                      <a:lnTo>
                        <a:pt x="3281" y="10372"/>
                      </a:lnTo>
                      <a:lnTo>
                        <a:pt x="3438" y="9840"/>
                      </a:lnTo>
                      <a:lnTo>
                        <a:pt x="3672" y="9255"/>
                      </a:lnTo>
                      <a:lnTo>
                        <a:pt x="3984" y="8723"/>
                      </a:lnTo>
                      <a:lnTo>
                        <a:pt x="4063" y="8191"/>
                      </a:lnTo>
                      <a:lnTo>
                        <a:pt x="4219" y="7766"/>
                      </a:lnTo>
                      <a:lnTo>
                        <a:pt x="4609" y="7234"/>
                      </a:lnTo>
                      <a:lnTo>
                        <a:pt x="4688" y="6755"/>
                      </a:lnTo>
                      <a:lnTo>
                        <a:pt x="5313" y="6330"/>
                      </a:lnTo>
                      <a:lnTo>
                        <a:pt x="5469" y="5904"/>
                      </a:lnTo>
                      <a:lnTo>
                        <a:pt x="5547" y="5426"/>
                      </a:lnTo>
                      <a:lnTo>
                        <a:pt x="6094" y="5000"/>
                      </a:lnTo>
                      <a:lnTo>
                        <a:pt x="6094" y="4521"/>
                      </a:lnTo>
                      <a:lnTo>
                        <a:pt x="6406" y="4149"/>
                      </a:lnTo>
                      <a:lnTo>
                        <a:pt x="6563" y="3777"/>
                      </a:lnTo>
                      <a:lnTo>
                        <a:pt x="6563" y="3404"/>
                      </a:lnTo>
                      <a:lnTo>
                        <a:pt x="7188" y="3032"/>
                      </a:lnTo>
                      <a:lnTo>
                        <a:pt x="7188" y="2713"/>
                      </a:lnTo>
                      <a:lnTo>
                        <a:pt x="7578" y="2447"/>
                      </a:lnTo>
                      <a:lnTo>
                        <a:pt x="7656" y="2128"/>
                      </a:lnTo>
                      <a:lnTo>
                        <a:pt x="7656" y="1809"/>
                      </a:lnTo>
                      <a:lnTo>
                        <a:pt x="7891" y="1543"/>
                      </a:lnTo>
                      <a:lnTo>
                        <a:pt x="8047" y="1330"/>
                      </a:lnTo>
                      <a:lnTo>
                        <a:pt x="8516" y="1064"/>
                      </a:lnTo>
                      <a:lnTo>
                        <a:pt x="8516" y="851"/>
                      </a:lnTo>
                      <a:lnTo>
                        <a:pt x="8750" y="691"/>
                      </a:lnTo>
                      <a:lnTo>
                        <a:pt x="8828" y="479"/>
                      </a:lnTo>
                      <a:lnTo>
                        <a:pt x="9141" y="372"/>
                      </a:lnTo>
                      <a:lnTo>
                        <a:pt x="9453" y="266"/>
                      </a:lnTo>
                      <a:lnTo>
                        <a:pt x="9453" y="106"/>
                      </a:lnTo>
                      <a:lnTo>
                        <a:pt x="9766" y="106"/>
                      </a:lnTo>
                      <a:lnTo>
                        <a:pt x="10156" y="53"/>
                      </a:lnTo>
                      <a:lnTo>
                        <a:pt x="10313" y="0"/>
                      </a:lnTo>
                      <a:lnTo>
                        <a:pt x="10547" y="53"/>
                      </a:lnTo>
                      <a:lnTo>
                        <a:pt x="10781" y="53"/>
                      </a:lnTo>
                      <a:lnTo>
                        <a:pt x="10859" y="106"/>
                      </a:lnTo>
                      <a:lnTo>
                        <a:pt x="11172" y="213"/>
                      </a:lnTo>
                      <a:lnTo>
                        <a:pt x="11328" y="319"/>
                      </a:lnTo>
                      <a:lnTo>
                        <a:pt x="11484" y="479"/>
                      </a:lnTo>
                      <a:lnTo>
                        <a:pt x="11953" y="745"/>
                      </a:lnTo>
                      <a:lnTo>
                        <a:pt x="12109" y="1011"/>
                      </a:lnTo>
                      <a:lnTo>
                        <a:pt x="12344" y="1277"/>
                      </a:lnTo>
                      <a:lnTo>
                        <a:pt x="12344" y="1543"/>
                      </a:lnTo>
                      <a:lnTo>
                        <a:pt x="12422" y="1915"/>
                      </a:lnTo>
                      <a:lnTo>
                        <a:pt x="12813" y="2287"/>
                      </a:lnTo>
                      <a:lnTo>
                        <a:pt x="12813" y="2713"/>
                      </a:lnTo>
                      <a:lnTo>
                        <a:pt x="13438" y="3138"/>
                      </a:lnTo>
                      <a:lnTo>
                        <a:pt x="13438" y="3564"/>
                      </a:lnTo>
                      <a:lnTo>
                        <a:pt x="13594" y="3989"/>
                      </a:lnTo>
                      <a:lnTo>
                        <a:pt x="13906" y="4415"/>
                      </a:lnTo>
                      <a:lnTo>
                        <a:pt x="14141" y="4947"/>
                      </a:lnTo>
                      <a:lnTo>
                        <a:pt x="14453" y="5479"/>
                      </a:lnTo>
                      <a:lnTo>
                        <a:pt x="14688" y="5957"/>
                      </a:lnTo>
                      <a:lnTo>
                        <a:pt x="15234" y="6489"/>
                      </a:lnTo>
                      <a:lnTo>
                        <a:pt x="15313" y="7074"/>
                      </a:lnTo>
                      <a:lnTo>
                        <a:pt x="15469" y="7606"/>
                      </a:lnTo>
                      <a:lnTo>
                        <a:pt x="15781" y="8191"/>
                      </a:lnTo>
                      <a:lnTo>
                        <a:pt x="15938" y="8777"/>
                      </a:lnTo>
                      <a:lnTo>
                        <a:pt x="16094" y="9362"/>
                      </a:lnTo>
                      <a:lnTo>
                        <a:pt x="16328" y="9894"/>
                      </a:lnTo>
                      <a:lnTo>
                        <a:pt x="16563" y="10426"/>
                      </a:lnTo>
                      <a:lnTo>
                        <a:pt x="16719" y="11011"/>
                      </a:lnTo>
                      <a:lnTo>
                        <a:pt x="17031" y="11649"/>
                      </a:lnTo>
                      <a:lnTo>
                        <a:pt x="17266" y="12181"/>
                      </a:lnTo>
                      <a:lnTo>
                        <a:pt x="17422" y="12766"/>
                      </a:lnTo>
                      <a:lnTo>
                        <a:pt x="17500" y="13298"/>
                      </a:lnTo>
                      <a:lnTo>
                        <a:pt x="17578" y="13830"/>
                      </a:lnTo>
                      <a:lnTo>
                        <a:pt x="18125" y="14415"/>
                      </a:lnTo>
                      <a:lnTo>
                        <a:pt x="18125" y="14947"/>
                      </a:lnTo>
                      <a:lnTo>
                        <a:pt x="18438" y="15479"/>
                      </a:lnTo>
                      <a:lnTo>
                        <a:pt x="18516" y="15904"/>
                      </a:lnTo>
                      <a:lnTo>
                        <a:pt x="18750" y="16436"/>
                      </a:lnTo>
                      <a:lnTo>
                        <a:pt x="18906" y="16862"/>
                      </a:lnTo>
                      <a:lnTo>
                        <a:pt x="19141" y="17340"/>
                      </a:lnTo>
                      <a:lnTo>
                        <a:pt x="19453" y="17713"/>
                      </a:lnTo>
                      <a:lnTo>
                        <a:pt x="19453" y="18138"/>
                      </a:lnTo>
                      <a:lnTo>
                        <a:pt x="19531" y="18511"/>
                      </a:lnTo>
                      <a:lnTo>
                        <a:pt x="19609" y="18883"/>
                      </a:lnTo>
                      <a:lnTo>
                        <a:pt x="19688" y="19149"/>
                      </a:lnTo>
                      <a:lnTo>
                        <a:pt x="19844" y="19521"/>
                      </a:lnTo>
                      <a:lnTo>
                        <a:pt x="19922" y="19734"/>
                      </a:lnTo>
                      <a:lnTo>
                        <a:pt x="19922" y="19947"/>
                      </a:lnTo>
                    </a:path>
                  </a:pathLst>
                </a:custGeom>
                <a:noFill/>
                <a:ln w="28575" cap="flat">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50" name="Freeform 120"/>
                <p:cNvSpPr>
                  <a:spLocks/>
                </p:cNvSpPr>
                <p:nvPr/>
              </p:nvSpPr>
              <p:spPr bwMode="auto">
                <a:xfrm rot="-5400000">
                  <a:off x="2613" y="2183"/>
                  <a:ext cx="91" cy="4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96"/>
                      </a:moveTo>
                      <a:lnTo>
                        <a:pt x="156" y="18457"/>
                      </a:lnTo>
                      <a:lnTo>
                        <a:pt x="391" y="17872"/>
                      </a:lnTo>
                      <a:lnTo>
                        <a:pt x="547" y="17287"/>
                      </a:lnTo>
                      <a:lnTo>
                        <a:pt x="547" y="16649"/>
                      </a:lnTo>
                      <a:lnTo>
                        <a:pt x="859" y="16064"/>
                      </a:lnTo>
                      <a:lnTo>
                        <a:pt x="1250" y="15479"/>
                      </a:lnTo>
                      <a:lnTo>
                        <a:pt x="1484" y="14894"/>
                      </a:lnTo>
                      <a:lnTo>
                        <a:pt x="1719" y="14255"/>
                      </a:lnTo>
                      <a:lnTo>
                        <a:pt x="1875" y="13670"/>
                      </a:lnTo>
                      <a:lnTo>
                        <a:pt x="2422" y="13138"/>
                      </a:lnTo>
                      <a:lnTo>
                        <a:pt x="2500" y="12553"/>
                      </a:lnTo>
                      <a:lnTo>
                        <a:pt x="2578" y="12021"/>
                      </a:lnTo>
                      <a:lnTo>
                        <a:pt x="2813" y="11489"/>
                      </a:lnTo>
                      <a:lnTo>
                        <a:pt x="2969" y="10904"/>
                      </a:lnTo>
                      <a:lnTo>
                        <a:pt x="3281" y="10372"/>
                      </a:lnTo>
                      <a:lnTo>
                        <a:pt x="3438" y="9840"/>
                      </a:lnTo>
                      <a:lnTo>
                        <a:pt x="3672" y="9255"/>
                      </a:lnTo>
                      <a:lnTo>
                        <a:pt x="3984" y="8723"/>
                      </a:lnTo>
                      <a:lnTo>
                        <a:pt x="4063" y="8191"/>
                      </a:lnTo>
                      <a:lnTo>
                        <a:pt x="4219" y="7766"/>
                      </a:lnTo>
                      <a:lnTo>
                        <a:pt x="4609" y="7234"/>
                      </a:lnTo>
                      <a:lnTo>
                        <a:pt x="4688" y="6755"/>
                      </a:lnTo>
                      <a:lnTo>
                        <a:pt x="5313" y="6330"/>
                      </a:lnTo>
                      <a:lnTo>
                        <a:pt x="5469" y="5904"/>
                      </a:lnTo>
                      <a:lnTo>
                        <a:pt x="5547" y="5426"/>
                      </a:lnTo>
                      <a:lnTo>
                        <a:pt x="6094" y="5000"/>
                      </a:lnTo>
                      <a:lnTo>
                        <a:pt x="6094" y="4521"/>
                      </a:lnTo>
                      <a:lnTo>
                        <a:pt x="6406" y="4149"/>
                      </a:lnTo>
                      <a:lnTo>
                        <a:pt x="6563" y="3777"/>
                      </a:lnTo>
                      <a:lnTo>
                        <a:pt x="6563" y="3404"/>
                      </a:lnTo>
                      <a:lnTo>
                        <a:pt x="7188" y="3032"/>
                      </a:lnTo>
                      <a:lnTo>
                        <a:pt x="7188" y="2713"/>
                      </a:lnTo>
                      <a:lnTo>
                        <a:pt x="7578" y="2447"/>
                      </a:lnTo>
                      <a:lnTo>
                        <a:pt x="7656" y="2128"/>
                      </a:lnTo>
                      <a:lnTo>
                        <a:pt x="7656" y="1809"/>
                      </a:lnTo>
                      <a:lnTo>
                        <a:pt x="7891" y="1543"/>
                      </a:lnTo>
                      <a:lnTo>
                        <a:pt x="8047" y="1330"/>
                      </a:lnTo>
                      <a:lnTo>
                        <a:pt x="8516" y="1064"/>
                      </a:lnTo>
                      <a:lnTo>
                        <a:pt x="8516" y="851"/>
                      </a:lnTo>
                      <a:lnTo>
                        <a:pt x="8750" y="691"/>
                      </a:lnTo>
                      <a:lnTo>
                        <a:pt x="8828" y="479"/>
                      </a:lnTo>
                      <a:lnTo>
                        <a:pt x="9141" y="372"/>
                      </a:lnTo>
                      <a:lnTo>
                        <a:pt x="9453" y="266"/>
                      </a:lnTo>
                      <a:lnTo>
                        <a:pt x="9453" y="106"/>
                      </a:lnTo>
                      <a:lnTo>
                        <a:pt x="9766" y="106"/>
                      </a:lnTo>
                      <a:lnTo>
                        <a:pt x="10156" y="53"/>
                      </a:lnTo>
                      <a:lnTo>
                        <a:pt x="10313" y="0"/>
                      </a:lnTo>
                      <a:lnTo>
                        <a:pt x="10547" y="53"/>
                      </a:lnTo>
                      <a:lnTo>
                        <a:pt x="10781" y="53"/>
                      </a:lnTo>
                      <a:lnTo>
                        <a:pt x="10859" y="106"/>
                      </a:lnTo>
                      <a:lnTo>
                        <a:pt x="11172" y="213"/>
                      </a:lnTo>
                      <a:lnTo>
                        <a:pt x="11328" y="319"/>
                      </a:lnTo>
                      <a:lnTo>
                        <a:pt x="11484" y="479"/>
                      </a:lnTo>
                      <a:lnTo>
                        <a:pt x="11953" y="745"/>
                      </a:lnTo>
                      <a:lnTo>
                        <a:pt x="12109" y="1011"/>
                      </a:lnTo>
                      <a:lnTo>
                        <a:pt x="12344" y="1277"/>
                      </a:lnTo>
                      <a:lnTo>
                        <a:pt x="12344" y="1543"/>
                      </a:lnTo>
                      <a:lnTo>
                        <a:pt x="12422" y="1915"/>
                      </a:lnTo>
                      <a:lnTo>
                        <a:pt x="12813" y="2287"/>
                      </a:lnTo>
                      <a:lnTo>
                        <a:pt x="12813" y="2713"/>
                      </a:lnTo>
                      <a:lnTo>
                        <a:pt x="13438" y="3138"/>
                      </a:lnTo>
                      <a:lnTo>
                        <a:pt x="13438" y="3564"/>
                      </a:lnTo>
                      <a:lnTo>
                        <a:pt x="13594" y="3989"/>
                      </a:lnTo>
                      <a:lnTo>
                        <a:pt x="13906" y="4415"/>
                      </a:lnTo>
                      <a:lnTo>
                        <a:pt x="14141" y="4947"/>
                      </a:lnTo>
                      <a:lnTo>
                        <a:pt x="14453" y="5479"/>
                      </a:lnTo>
                      <a:lnTo>
                        <a:pt x="14688" y="5957"/>
                      </a:lnTo>
                      <a:lnTo>
                        <a:pt x="15234" y="6489"/>
                      </a:lnTo>
                      <a:lnTo>
                        <a:pt x="15313" y="7074"/>
                      </a:lnTo>
                      <a:lnTo>
                        <a:pt x="15469" y="7606"/>
                      </a:lnTo>
                      <a:lnTo>
                        <a:pt x="15781" y="8191"/>
                      </a:lnTo>
                      <a:lnTo>
                        <a:pt x="15938" y="8777"/>
                      </a:lnTo>
                      <a:lnTo>
                        <a:pt x="16094" y="9362"/>
                      </a:lnTo>
                      <a:lnTo>
                        <a:pt x="16328" y="9894"/>
                      </a:lnTo>
                      <a:lnTo>
                        <a:pt x="16563" y="10426"/>
                      </a:lnTo>
                      <a:lnTo>
                        <a:pt x="16719" y="11011"/>
                      </a:lnTo>
                      <a:lnTo>
                        <a:pt x="17031" y="11649"/>
                      </a:lnTo>
                      <a:lnTo>
                        <a:pt x="17266" y="12181"/>
                      </a:lnTo>
                      <a:lnTo>
                        <a:pt x="17422" y="12766"/>
                      </a:lnTo>
                      <a:lnTo>
                        <a:pt x="17500" y="13298"/>
                      </a:lnTo>
                      <a:lnTo>
                        <a:pt x="17578" y="13830"/>
                      </a:lnTo>
                      <a:lnTo>
                        <a:pt x="18125" y="14415"/>
                      </a:lnTo>
                      <a:lnTo>
                        <a:pt x="18125" y="14947"/>
                      </a:lnTo>
                      <a:lnTo>
                        <a:pt x="18438" y="15479"/>
                      </a:lnTo>
                      <a:lnTo>
                        <a:pt x="18516" y="15904"/>
                      </a:lnTo>
                      <a:lnTo>
                        <a:pt x="18750" y="16436"/>
                      </a:lnTo>
                      <a:lnTo>
                        <a:pt x="18906" y="16862"/>
                      </a:lnTo>
                      <a:lnTo>
                        <a:pt x="19141" y="17340"/>
                      </a:lnTo>
                      <a:lnTo>
                        <a:pt x="19453" y="17713"/>
                      </a:lnTo>
                      <a:lnTo>
                        <a:pt x="19453" y="18138"/>
                      </a:lnTo>
                      <a:lnTo>
                        <a:pt x="19531" y="18511"/>
                      </a:lnTo>
                      <a:lnTo>
                        <a:pt x="19609" y="18883"/>
                      </a:lnTo>
                      <a:lnTo>
                        <a:pt x="19688" y="19149"/>
                      </a:lnTo>
                      <a:lnTo>
                        <a:pt x="19844" y="19521"/>
                      </a:lnTo>
                      <a:lnTo>
                        <a:pt x="19922" y="19734"/>
                      </a:lnTo>
                      <a:lnTo>
                        <a:pt x="19922" y="19947"/>
                      </a:lnTo>
                    </a:path>
                  </a:pathLst>
                </a:custGeom>
                <a:noFill/>
                <a:ln w="28575" cap="flat">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51" name="Line 121"/>
                <p:cNvSpPr>
                  <a:spLocks noChangeShapeType="1"/>
                </p:cNvSpPr>
                <p:nvPr/>
              </p:nvSpPr>
              <p:spPr bwMode="auto">
                <a:xfrm>
                  <a:off x="2681" y="2005"/>
                  <a:ext cx="0" cy="817"/>
                </a:xfrm>
                <a:prstGeom prst="line">
                  <a:avLst/>
                </a:prstGeom>
                <a:noFill/>
                <a:ln w="38100">
                  <a:solidFill>
                    <a:srgbClr val="33CC33"/>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p:nvGrpSpPr>
                <p:cNvPr id="121952" name="Group 123"/>
                <p:cNvGrpSpPr>
                  <a:grpSpLocks/>
                </p:cNvGrpSpPr>
                <p:nvPr/>
              </p:nvGrpSpPr>
              <p:grpSpPr bwMode="auto">
                <a:xfrm rot="5400000">
                  <a:off x="2410" y="2959"/>
                  <a:ext cx="136" cy="409"/>
                  <a:chOff x="345" y="3321"/>
                  <a:chExt cx="3551" cy="971"/>
                </a:xfrm>
              </p:grpSpPr>
              <p:sp>
                <p:nvSpPr>
                  <p:cNvPr id="121971" name="Freeform 124"/>
                  <p:cNvSpPr>
                    <a:spLocks/>
                  </p:cNvSpPr>
                  <p:nvPr/>
                </p:nvSpPr>
                <p:spPr bwMode="auto">
                  <a:xfrm>
                    <a:off x="345" y="3321"/>
                    <a:ext cx="945" cy="511"/>
                  </a:xfrm>
                  <a:custGeom>
                    <a:avLst/>
                    <a:gdLst>
                      <a:gd name="T0" fmla="*/ 0 w 945"/>
                      <a:gd name="T1" fmla="*/ 3 h 511"/>
                      <a:gd name="T2" fmla="*/ 19 w 945"/>
                      <a:gd name="T3" fmla="*/ 2 h 511"/>
                      <a:gd name="T4" fmla="*/ 38 w 945"/>
                      <a:gd name="T5" fmla="*/ 1 h 511"/>
                      <a:gd name="T6" fmla="*/ 55 w 945"/>
                      <a:gd name="T7" fmla="*/ 1 h 511"/>
                      <a:gd name="T8" fmla="*/ 74 w 945"/>
                      <a:gd name="T9" fmla="*/ 0 h 511"/>
                      <a:gd name="T10" fmla="*/ 93 w 945"/>
                      <a:gd name="T11" fmla="*/ 1 h 511"/>
                      <a:gd name="T12" fmla="*/ 110 w 945"/>
                      <a:gd name="T13" fmla="*/ 4 h 511"/>
                      <a:gd name="T14" fmla="*/ 130 w 945"/>
                      <a:gd name="T15" fmla="*/ 7 h 511"/>
                      <a:gd name="T16" fmla="*/ 151 w 945"/>
                      <a:gd name="T17" fmla="*/ 11 h 511"/>
                      <a:gd name="T18" fmla="*/ 170 w 945"/>
                      <a:gd name="T19" fmla="*/ 17 h 511"/>
                      <a:gd name="T20" fmla="*/ 189 w 945"/>
                      <a:gd name="T21" fmla="*/ 23 h 511"/>
                      <a:gd name="T22" fmla="*/ 210 w 945"/>
                      <a:gd name="T23" fmla="*/ 30 h 511"/>
                      <a:gd name="T24" fmla="*/ 230 w 945"/>
                      <a:gd name="T25" fmla="*/ 38 h 511"/>
                      <a:gd name="T26" fmla="*/ 252 w 945"/>
                      <a:gd name="T27" fmla="*/ 47 h 511"/>
                      <a:gd name="T28" fmla="*/ 273 w 945"/>
                      <a:gd name="T29" fmla="*/ 56 h 511"/>
                      <a:gd name="T30" fmla="*/ 295 w 945"/>
                      <a:gd name="T31" fmla="*/ 66 h 511"/>
                      <a:gd name="T32" fmla="*/ 316 w 945"/>
                      <a:gd name="T33" fmla="*/ 76 h 511"/>
                      <a:gd name="T34" fmla="*/ 337 w 945"/>
                      <a:gd name="T35" fmla="*/ 87 h 511"/>
                      <a:gd name="T36" fmla="*/ 358 w 945"/>
                      <a:gd name="T37" fmla="*/ 99 h 511"/>
                      <a:gd name="T38" fmla="*/ 379 w 945"/>
                      <a:gd name="T39" fmla="*/ 111 h 511"/>
                      <a:gd name="T40" fmla="*/ 402 w 945"/>
                      <a:gd name="T41" fmla="*/ 124 h 511"/>
                      <a:gd name="T42" fmla="*/ 424 w 945"/>
                      <a:gd name="T43" fmla="*/ 138 h 511"/>
                      <a:gd name="T44" fmla="*/ 446 w 945"/>
                      <a:gd name="T45" fmla="*/ 150 h 511"/>
                      <a:gd name="T46" fmla="*/ 466 w 945"/>
                      <a:gd name="T47" fmla="*/ 164 h 511"/>
                      <a:gd name="T48" fmla="*/ 488 w 945"/>
                      <a:gd name="T49" fmla="*/ 178 h 511"/>
                      <a:gd name="T50" fmla="*/ 510 w 945"/>
                      <a:gd name="T51" fmla="*/ 193 h 511"/>
                      <a:gd name="T52" fmla="*/ 531 w 945"/>
                      <a:gd name="T53" fmla="*/ 207 h 511"/>
                      <a:gd name="T54" fmla="*/ 553 w 945"/>
                      <a:gd name="T55" fmla="*/ 222 h 511"/>
                      <a:gd name="T56" fmla="*/ 573 w 945"/>
                      <a:gd name="T57" fmla="*/ 237 h 511"/>
                      <a:gd name="T58" fmla="*/ 594 w 945"/>
                      <a:gd name="T59" fmla="*/ 251 h 511"/>
                      <a:gd name="T60" fmla="*/ 613 w 945"/>
                      <a:gd name="T61" fmla="*/ 266 h 511"/>
                      <a:gd name="T62" fmla="*/ 634 w 945"/>
                      <a:gd name="T63" fmla="*/ 281 h 511"/>
                      <a:gd name="T64" fmla="*/ 653 w 945"/>
                      <a:gd name="T65" fmla="*/ 296 h 511"/>
                      <a:gd name="T66" fmla="*/ 674 w 945"/>
                      <a:gd name="T67" fmla="*/ 310 h 511"/>
                      <a:gd name="T68" fmla="*/ 693 w 945"/>
                      <a:gd name="T69" fmla="*/ 325 h 511"/>
                      <a:gd name="T70" fmla="*/ 712 w 945"/>
                      <a:gd name="T71" fmla="*/ 339 h 511"/>
                      <a:gd name="T72" fmla="*/ 729 w 945"/>
                      <a:gd name="T73" fmla="*/ 353 h 511"/>
                      <a:gd name="T74" fmla="*/ 749 w 945"/>
                      <a:gd name="T75" fmla="*/ 367 h 511"/>
                      <a:gd name="T76" fmla="*/ 767 w 945"/>
                      <a:gd name="T77" fmla="*/ 381 h 511"/>
                      <a:gd name="T78" fmla="*/ 784 w 945"/>
                      <a:gd name="T79" fmla="*/ 394 h 511"/>
                      <a:gd name="T80" fmla="*/ 800 w 945"/>
                      <a:gd name="T81" fmla="*/ 407 h 511"/>
                      <a:gd name="T82" fmla="*/ 816 w 945"/>
                      <a:gd name="T83" fmla="*/ 419 h 511"/>
                      <a:gd name="T84" fmla="*/ 832 w 945"/>
                      <a:gd name="T85" fmla="*/ 431 h 511"/>
                      <a:gd name="T86" fmla="*/ 847 w 945"/>
                      <a:gd name="T87" fmla="*/ 443 h 511"/>
                      <a:gd name="T88" fmla="*/ 861 w 945"/>
                      <a:gd name="T89" fmla="*/ 454 h 511"/>
                      <a:gd name="T90" fmla="*/ 875 w 945"/>
                      <a:gd name="T91" fmla="*/ 464 h 511"/>
                      <a:gd name="T92" fmla="*/ 889 w 945"/>
                      <a:gd name="T93" fmla="*/ 474 h 511"/>
                      <a:gd name="T94" fmla="*/ 902 w 945"/>
                      <a:gd name="T95" fmla="*/ 483 h 511"/>
                      <a:gd name="T96" fmla="*/ 913 w 945"/>
                      <a:gd name="T97" fmla="*/ 491 h 511"/>
                      <a:gd name="T98" fmla="*/ 924 w 945"/>
                      <a:gd name="T99" fmla="*/ 499 h 511"/>
                      <a:gd name="T100" fmla="*/ 935 w 945"/>
                      <a:gd name="T101" fmla="*/ 506 h 511"/>
                      <a:gd name="T102" fmla="*/ 945 w 945"/>
                      <a:gd name="T103" fmla="*/ 511 h 51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945"/>
                      <a:gd name="T157" fmla="*/ 0 h 511"/>
                      <a:gd name="T158" fmla="*/ 945 w 945"/>
                      <a:gd name="T159" fmla="*/ 511 h 51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945" h="511">
                        <a:moveTo>
                          <a:pt x="0" y="3"/>
                        </a:moveTo>
                        <a:lnTo>
                          <a:pt x="19" y="2"/>
                        </a:lnTo>
                        <a:lnTo>
                          <a:pt x="38" y="1"/>
                        </a:lnTo>
                        <a:lnTo>
                          <a:pt x="55" y="1"/>
                        </a:lnTo>
                        <a:lnTo>
                          <a:pt x="74" y="0"/>
                        </a:lnTo>
                        <a:lnTo>
                          <a:pt x="93" y="1"/>
                        </a:lnTo>
                        <a:lnTo>
                          <a:pt x="110" y="4"/>
                        </a:lnTo>
                        <a:lnTo>
                          <a:pt x="130" y="7"/>
                        </a:lnTo>
                        <a:lnTo>
                          <a:pt x="151" y="11"/>
                        </a:lnTo>
                        <a:lnTo>
                          <a:pt x="170" y="17"/>
                        </a:lnTo>
                        <a:lnTo>
                          <a:pt x="189" y="23"/>
                        </a:lnTo>
                        <a:lnTo>
                          <a:pt x="210" y="30"/>
                        </a:lnTo>
                        <a:lnTo>
                          <a:pt x="230" y="38"/>
                        </a:lnTo>
                        <a:lnTo>
                          <a:pt x="252" y="47"/>
                        </a:lnTo>
                        <a:lnTo>
                          <a:pt x="273" y="56"/>
                        </a:lnTo>
                        <a:lnTo>
                          <a:pt x="295" y="66"/>
                        </a:lnTo>
                        <a:lnTo>
                          <a:pt x="316" y="76"/>
                        </a:lnTo>
                        <a:lnTo>
                          <a:pt x="337" y="87"/>
                        </a:lnTo>
                        <a:lnTo>
                          <a:pt x="358" y="99"/>
                        </a:lnTo>
                        <a:lnTo>
                          <a:pt x="379" y="111"/>
                        </a:lnTo>
                        <a:lnTo>
                          <a:pt x="402" y="124"/>
                        </a:lnTo>
                        <a:lnTo>
                          <a:pt x="424" y="138"/>
                        </a:lnTo>
                        <a:lnTo>
                          <a:pt x="446" y="150"/>
                        </a:lnTo>
                        <a:lnTo>
                          <a:pt x="466" y="164"/>
                        </a:lnTo>
                        <a:lnTo>
                          <a:pt x="488" y="178"/>
                        </a:lnTo>
                        <a:lnTo>
                          <a:pt x="510" y="193"/>
                        </a:lnTo>
                        <a:lnTo>
                          <a:pt x="531" y="207"/>
                        </a:lnTo>
                        <a:lnTo>
                          <a:pt x="553" y="222"/>
                        </a:lnTo>
                        <a:lnTo>
                          <a:pt x="573" y="237"/>
                        </a:lnTo>
                        <a:lnTo>
                          <a:pt x="594" y="251"/>
                        </a:lnTo>
                        <a:lnTo>
                          <a:pt x="613" y="266"/>
                        </a:lnTo>
                        <a:lnTo>
                          <a:pt x="634" y="281"/>
                        </a:lnTo>
                        <a:lnTo>
                          <a:pt x="653" y="296"/>
                        </a:lnTo>
                        <a:lnTo>
                          <a:pt x="674" y="310"/>
                        </a:lnTo>
                        <a:lnTo>
                          <a:pt x="693" y="325"/>
                        </a:lnTo>
                        <a:lnTo>
                          <a:pt x="712" y="339"/>
                        </a:lnTo>
                        <a:lnTo>
                          <a:pt x="729" y="353"/>
                        </a:lnTo>
                        <a:lnTo>
                          <a:pt x="749" y="367"/>
                        </a:lnTo>
                        <a:lnTo>
                          <a:pt x="767" y="381"/>
                        </a:lnTo>
                        <a:lnTo>
                          <a:pt x="784" y="394"/>
                        </a:lnTo>
                        <a:lnTo>
                          <a:pt x="800" y="407"/>
                        </a:lnTo>
                        <a:lnTo>
                          <a:pt x="816" y="419"/>
                        </a:lnTo>
                        <a:lnTo>
                          <a:pt x="832" y="431"/>
                        </a:lnTo>
                        <a:lnTo>
                          <a:pt x="847" y="443"/>
                        </a:lnTo>
                        <a:lnTo>
                          <a:pt x="861" y="454"/>
                        </a:lnTo>
                        <a:lnTo>
                          <a:pt x="875" y="464"/>
                        </a:lnTo>
                        <a:lnTo>
                          <a:pt x="889" y="474"/>
                        </a:lnTo>
                        <a:lnTo>
                          <a:pt x="902" y="483"/>
                        </a:lnTo>
                        <a:lnTo>
                          <a:pt x="913" y="491"/>
                        </a:lnTo>
                        <a:lnTo>
                          <a:pt x="924" y="499"/>
                        </a:lnTo>
                        <a:lnTo>
                          <a:pt x="935" y="506"/>
                        </a:lnTo>
                        <a:lnTo>
                          <a:pt x="945" y="511"/>
                        </a:lnTo>
                      </a:path>
                    </a:pathLst>
                  </a:custGeom>
                  <a:noFill/>
                  <a:ln w="38100" cap="flat" cmpd="sng">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72" name="Freeform 125"/>
                  <p:cNvSpPr>
                    <a:spLocks/>
                  </p:cNvSpPr>
                  <p:nvPr/>
                </p:nvSpPr>
                <p:spPr bwMode="auto">
                  <a:xfrm>
                    <a:off x="1257" y="3789"/>
                    <a:ext cx="1760" cy="503"/>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884"/>
                        </a:moveTo>
                        <a:lnTo>
                          <a:pt x="229" y="1484"/>
                        </a:lnTo>
                        <a:lnTo>
                          <a:pt x="438" y="2097"/>
                        </a:lnTo>
                        <a:lnTo>
                          <a:pt x="666" y="2696"/>
                        </a:lnTo>
                        <a:lnTo>
                          <a:pt x="885" y="3324"/>
                        </a:lnTo>
                        <a:lnTo>
                          <a:pt x="1104" y="3909"/>
                        </a:lnTo>
                        <a:lnTo>
                          <a:pt x="1323" y="4494"/>
                        </a:lnTo>
                        <a:lnTo>
                          <a:pt x="1551" y="5093"/>
                        </a:lnTo>
                        <a:lnTo>
                          <a:pt x="1760" y="5678"/>
                        </a:lnTo>
                        <a:lnTo>
                          <a:pt x="1989" y="6248"/>
                        </a:lnTo>
                        <a:lnTo>
                          <a:pt x="2228" y="6833"/>
                        </a:lnTo>
                        <a:lnTo>
                          <a:pt x="2447" y="7404"/>
                        </a:lnTo>
                        <a:lnTo>
                          <a:pt x="2675" y="7960"/>
                        </a:lnTo>
                        <a:lnTo>
                          <a:pt x="2884" y="8531"/>
                        </a:lnTo>
                        <a:lnTo>
                          <a:pt x="3113" y="9101"/>
                        </a:lnTo>
                        <a:lnTo>
                          <a:pt x="3342" y="9643"/>
                        </a:lnTo>
                        <a:lnTo>
                          <a:pt x="3550" y="10171"/>
                        </a:lnTo>
                        <a:lnTo>
                          <a:pt x="3779" y="10699"/>
                        </a:lnTo>
                        <a:lnTo>
                          <a:pt x="3998" y="11227"/>
                        </a:lnTo>
                        <a:lnTo>
                          <a:pt x="4227" y="11755"/>
                        </a:lnTo>
                        <a:lnTo>
                          <a:pt x="4436" y="12254"/>
                        </a:lnTo>
                        <a:lnTo>
                          <a:pt x="4664" y="12739"/>
                        </a:lnTo>
                        <a:lnTo>
                          <a:pt x="4883" y="13181"/>
                        </a:lnTo>
                        <a:lnTo>
                          <a:pt x="5112" y="13652"/>
                        </a:lnTo>
                        <a:lnTo>
                          <a:pt x="5341" y="14094"/>
                        </a:lnTo>
                        <a:lnTo>
                          <a:pt x="5549" y="14565"/>
                        </a:lnTo>
                        <a:lnTo>
                          <a:pt x="5758" y="14993"/>
                        </a:lnTo>
                        <a:lnTo>
                          <a:pt x="5977" y="15407"/>
                        </a:lnTo>
                        <a:lnTo>
                          <a:pt x="6196" y="15820"/>
                        </a:lnTo>
                        <a:lnTo>
                          <a:pt x="6425" y="16205"/>
                        </a:lnTo>
                        <a:lnTo>
                          <a:pt x="6634" y="16576"/>
                        </a:lnTo>
                        <a:lnTo>
                          <a:pt x="6862" y="16919"/>
                        </a:lnTo>
                        <a:lnTo>
                          <a:pt x="7091" y="17261"/>
                        </a:lnTo>
                        <a:lnTo>
                          <a:pt x="7280" y="17575"/>
                        </a:lnTo>
                        <a:lnTo>
                          <a:pt x="7509" y="17889"/>
                        </a:lnTo>
                        <a:lnTo>
                          <a:pt x="7737" y="18160"/>
                        </a:lnTo>
                        <a:lnTo>
                          <a:pt x="7956" y="18431"/>
                        </a:lnTo>
                        <a:lnTo>
                          <a:pt x="8155" y="18688"/>
                        </a:lnTo>
                        <a:lnTo>
                          <a:pt x="8374" y="18930"/>
                        </a:lnTo>
                        <a:lnTo>
                          <a:pt x="8583" y="19144"/>
                        </a:lnTo>
                        <a:lnTo>
                          <a:pt x="8812" y="19315"/>
                        </a:lnTo>
                        <a:lnTo>
                          <a:pt x="9020" y="19486"/>
                        </a:lnTo>
                        <a:lnTo>
                          <a:pt x="9229" y="19601"/>
                        </a:lnTo>
                        <a:lnTo>
                          <a:pt x="9448" y="19743"/>
                        </a:lnTo>
                        <a:lnTo>
                          <a:pt x="9647" y="19857"/>
                        </a:lnTo>
                        <a:lnTo>
                          <a:pt x="9856" y="19900"/>
                        </a:lnTo>
                        <a:lnTo>
                          <a:pt x="10075" y="19971"/>
                        </a:lnTo>
                        <a:lnTo>
                          <a:pt x="10293" y="19986"/>
                        </a:lnTo>
                        <a:lnTo>
                          <a:pt x="10502" y="19971"/>
                        </a:lnTo>
                        <a:lnTo>
                          <a:pt x="10701" y="19971"/>
                        </a:lnTo>
                        <a:lnTo>
                          <a:pt x="10910" y="19900"/>
                        </a:lnTo>
                        <a:lnTo>
                          <a:pt x="11129" y="19772"/>
                        </a:lnTo>
                        <a:lnTo>
                          <a:pt x="11338" y="19658"/>
                        </a:lnTo>
                        <a:lnTo>
                          <a:pt x="11566" y="19472"/>
                        </a:lnTo>
                        <a:lnTo>
                          <a:pt x="11785" y="19230"/>
                        </a:lnTo>
                        <a:lnTo>
                          <a:pt x="12004" y="19001"/>
                        </a:lnTo>
                        <a:lnTo>
                          <a:pt x="12223" y="18730"/>
                        </a:lnTo>
                        <a:lnTo>
                          <a:pt x="12452" y="18431"/>
                        </a:lnTo>
                        <a:lnTo>
                          <a:pt x="12690" y="18074"/>
                        </a:lnTo>
                        <a:lnTo>
                          <a:pt x="12909" y="17718"/>
                        </a:lnTo>
                        <a:lnTo>
                          <a:pt x="13148" y="17290"/>
                        </a:lnTo>
                        <a:lnTo>
                          <a:pt x="13376" y="16890"/>
                        </a:lnTo>
                        <a:lnTo>
                          <a:pt x="13615" y="16462"/>
                        </a:lnTo>
                        <a:lnTo>
                          <a:pt x="13844" y="16006"/>
                        </a:lnTo>
                        <a:lnTo>
                          <a:pt x="14063" y="15535"/>
                        </a:lnTo>
                        <a:lnTo>
                          <a:pt x="14291" y="15050"/>
                        </a:lnTo>
                        <a:lnTo>
                          <a:pt x="14530" y="14522"/>
                        </a:lnTo>
                        <a:lnTo>
                          <a:pt x="14759" y="13980"/>
                        </a:lnTo>
                        <a:lnTo>
                          <a:pt x="14998" y="13466"/>
                        </a:lnTo>
                        <a:lnTo>
                          <a:pt x="15216" y="12924"/>
                        </a:lnTo>
                        <a:lnTo>
                          <a:pt x="15445" y="12354"/>
                        </a:lnTo>
                        <a:lnTo>
                          <a:pt x="15684" y="11797"/>
                        </a:lnTo>
                        <a:lnTo>
                          <a:pt x="15893" y="11213"/>
                        </a:lnTo>
                        <a:lnTo>
                          <a:pt x="16101" y="10628"/>
                        </a:lnTo>
                        <a:lnTo>
                          <a:pt x="16320" y="10071"/>
                        </a:lnTo>
                        <a:lnTo>
                          <a:pt x="16529" y="9515"/>
                        </a:lnTo>
                        <a:lnTo>
                          <a:pt x="16738" y="8944"/>
                        </a:lnTo>
                        <a:lnTo>
                          <a:pt x="16957" y="8359"/>
                        </a:lnTo>
                        <a:lnTo>
                          <a:pt x="17156" y="7803"/>
                        </a:lnTo>
                        <a:lnTo>
                          <a:pt x="17355" y="7233"/>
                        </a:lnTo>
                        <a:lnTo>
                          <a:pt x="17553" y="6690"/>
                        </a:lnTo>
                        <a:lnTo>
                          <a:pt x="17732" y="6134"/>
                        </a:lnTo>
                        <a:lnTo>
                          <a:pt x="17931" y="5592"/>
                        </a:lnTo>
                        <a:lnTo>
                          <a:pt x="18120" y="5050"/>
                        </a:lnTo>
                        <a:lnTo>
                          <a:pt x="18289" y="4551"/>
                        </a:lnTo>
                        <a:lnTo>
                          <a:pt x="18468" y="4037"/>
                        </a:lnTo>
                        <a:lnTo>
                          <a:pt x="18637" y="3566"/>
                        </a:lnTo>
                        <a:lnTo>
                          <a:pt x="18797" y="3124"/>
                        </a:lnTo>
                        <a:lnTo>
                          <a:pt x="18956" y="2653"/>
                        </a:lnTo>
                        <a:lnTo>
                          <a:pt x="19095" y="2240"/>
                        </a:lnTo>
                        <a:lnTo>
                          <a:pt x="19254" y="1840"/>
                        </a:lnTo>
                        <a:lnTo>
                          <a:pt x="19393" y="1441"/>
                        </a:lnTo>
                        <a:lnTo>
                          <a:pt x="19523" y="1098"/>
                        </a:lnTo>
                        <a:lnTo>
                          <a:pt x="19642" y="799"/>
                        </a:lnTo>
                        <a:lnTo>
                          <a:pt x="19771" y="471"/>
                        </a:lnTo>
                        <a:lnTo>
                          <a:pt x="19881" y="214"/>
                        </a:lnTo>
                        <a:lnTo>
                          <a:pt x="19990" y="0"/>
                        </a:lnTo>
                      </a:path>
                    </a:pathLst>
                  </a:custGeom>
                  <a:noFill/>
                  <a:ln w="38100" cap="flat" cmpd="sng">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73" name="Freeform 126"/>
                  <p:cNvSpPr>
                    <a:spLocks/>
                  </p:cNvSpPr>
                  <p:nvPr/>
                </p:nvSpPr>
                <p:spPr bwMode="auto">
                  <a:xfrm rot="10800000" flipV="1">
                    <a:off x="2951" y="3321"/>
                    <a:ext cx="945" cy="511"/>
                  </a:xfrm>
                  <a:custGeom>
                    <a:avLst/>
                    <a:gdLst>
                      <a:gd name="T0" fmla="*/ 0 w 945"/>
                      <a:gd name="T1" fmla="*/ 3 h 511"/>
                      <a:gd name="T2" fmla="*/ 19 w 945"/>
                      <a:gd name="T3" fmla="*/ 2 h 511"/>
                      <a:gd name="T4" fmla="*/ 38 w 945"/>
                      <a:gd name="T5" fmla="*/ 1 h 511"/>
                      <a:gd name="T6" fmla="*/ 55 w 945"/>
                      <a:gd name="T7" fmla="*/ 1 h 511"/>
                      <a:gd name="T8" fmla="*/ 74 w 945"/>
                      <a:gd name="T9" fmla="*/ 0 h 511"/>
                      <a:gd name="T10" fmla="*/ 93 w 945"/>
                      <a:gd name="T11" fmla="*/ 1 h 511"/>
                      <a:gd name="T12" fmla="*/ 110 w 945"/>
                      <a:gd name="T13" fmla="*/ 4 h 511"/>
                      <a:gd name="T14" fmla="*/ 130 w 945"/>
                      <a:gd name="T15" fmla="*/ 7 h 511"/>
                      <a:gd name="T16" fmla="*/ 151 w 945"/>
                      <a:gd name="T17" fmla="*/ 11 h 511"/>
                      <a:gd name="T18" fmla="*/ 170 w 945"/>
                      <a:gd name="T19" fmla="*/ 17 h 511"/>
                      <a:gd name="T20" fmla="*/ 189 w 945"/>
                      <a:gd name="T21" fmla="*/ 23 h 511"/>
                      <a:gd name="T22" fmla="*/ 210 w 945"/>
                      <a:gd name="T23" fmla="*/ 30 h 511"/>
                      <a:gd name="T24" fmla="*/ 230 w 945"/>
                      <a:gd name="T25" fmla="*/ 38 h 511"/>
                      <a:gd name="T26" fmla="*/ 252 w 945"/>
                      <a:gd name="T27" fmla="*/ 47 h 511"/>
                      <a:gd name="T28" fmla="*/ 273 w 945"/>
                      <a:gd name="T29" fmla="*/ 56 h 511"/>
                      <a:gd name="T30" fmla="*/ 295 w 945"/>
                      <a:gd name="T31" fmla="*/ 66 h 511"/>
                      <a:gd name="T32" fmla="*/ 316 w 945"/>
                      <a:gd name="T33" fmla="*/ 76 h 511"/>
                      <a:gd name="T34" fmla="*/ 337 w 945"/>
                      <a:gd name="T35" fmla="*/ 87 h 511"/>
                      <a:gd name="T36" fmla="*/ 358 w 945"/>
                      <a:gd name="T37" fmla="*/ 99 h 511"/>
                      <a:gd name="T38" fmla="*/ 379 w 945"/>
                      <a:gd name="T39" fmla="*/ 111 h 511"/>
                      <a:gd name="T40" fmla="*/ 402 w 945"/>
                      <a:gd name="T41" fmla="*/ 124 h 511"/>
                      <a:gd name="T42" fmla="*/ 424 w 945"/>
                      <a:gd name="T43" fmla="*/ 138 h 511"/>
                      <a:gd name="T44" fmla="*/ 446 w 945"/>
                      <a:gd name="T45" fmla="*/ 150 h 511"/>
                      <a:gd name="T46" fmla="*/ 466 w 945"/>
                      <a:gd name="T47" fmla="*/ 164 h 511"/>
                      <a:gd name="T48" fmla="*/ 488 w 945"/>
                      <a:gd name="T49" fmla="*/ 178 h 511"/>
                      <a:gd name="T50" fmla="*/ 510 w 945"/>
                      <a:gd name="T51" fmla="*/ 193 h 511"/>
                      <a:gd name="T52" fmla="*/ 531 w 945"/>
                      <a:gd name="T53" fmla="*/ 207 h 511"/>
                      <a:gd name="T54" fmla="*/ 553 w 945"/>
                      <a:gd name="T55" fmla="*/ 222 h 511"/>
                      <a:gd name="T56" fmla="*/ 573 w 945"/>
                      <a:gd name="T57" fmla="*/ 237 h 511"/>
                      <a:gd name="T58" fmla="*/ 594 w 945"/>
                      <a:gd name="T59" fmla="*/ 251 h 511"/>
                      <a:gd name="T60" fmla="*/ 613 w 945"/>
                      <a:gd name="T61" fmla="*/ 266 h 511"/>
                      <a:gd name="T62" fmla="*/ 634 w 945"/>
                      <a:gd name="T63" fmla="*/ 281 h 511"/>
                      <a:gd name="T64" fmla="*/ 653 w 945"/>
                      <a:gd name="T65" fmla="*/ 296 h 511"/>
                      <a:gd name="T66" fmla="*/ 674 w 945"/>
                      <a:gd name="T67" fmla="*/ 310 h 511"/>
                      <a:gd name="T68" fmla="*/ 693 w 945"/>
                      <a:gd name="T69" fmla="*/ 325 h 511"/>
                      <a:gd name="T70" fmla="*/ 712 w 945"/>
                      <a:gd name="T71" fmla="*/ 339 h 511"/>
                      <a:gd name="T72" fmla="*/ 729 w 945"/>
                      <a:gd name="T73" fmla="*/ 353 h 511"/>
                      <a:gd name="T74" fmla="*/ 749 w 945"/>
                      <a:gd name="T75" fmla="*/ 367 h 511"/>
                      <a:gd name="T76" fmla="*/ 767 w 945"/>
                      <a:gd name="T77" fmla="*/ 381 h 511"/>
                      <a:gd name="T78" fmla="*/ 784 w 945"/>
                      <a:gd name="T79" fmla="*/ 394 h 511"/>
                      <a:gd name="T80" fmla="*/ 800 w 945"/>
                      <a:gd name="T81" fmla="*/ 407 h 511"/>
                      <a:gd name="T82" fmla="*/ 816 w 945"/>
                      <a:gd name="T83" fmla="*/ 419 h 511"/>
                      <a:gd name="T84" fmla="*/ 832 w 945"/>
                      <a:gd name="T85" fmla="*/ 431 h 511"/>
                      <a:gd name="T86" fmla="*/ 847 w 945"/>
                      <a:gd name="T87" fmla="*/ 443 h 511"/>
                      <a:gd name="T88" fmla="*/ 861 w 945"/>
                      <a:gd name="T89" fmla="*/ 454 h 511"/>
                      <a:gd name="T90" fmla="*/ 875 w 945"/>
                      <a:gd name="T91" fmla="*/ 464 h 511"/>
                      <a:gd name="T92" fmla="*/ 889 w 945"/>
                      <a:gd name="T93" fmla="*/ 474 h 511"/>
                      <a:gd name="T94" fmla="*/ 902 w 945"/>
                      <a:gd name="T95" fmla="*/ 483 h 511"/>
                      <a:gd name="T96" fmla="*/ 913 w 945"/>
                      <a:gd name="T97" fmla="*/ 491 h 511"/>
                      <a:gd name="T98" fmla="*/ 924 w 945"/>
                      <a:gd name="T99" fmla="*/ 499 h 511"/>
                      <a:gd name="T100" fmla="*/ 935 w 945"/>
                      <a:gd name="T101" fmla="*/ 506 h 511"/>
                      <a:gd name="T102" fmla="*/ 945 w 945"/>
                      <a:gd name="T103" fmla="*/ 511 h 51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945"/>
                      <a:gd name="T157" fmla="*/ 0 h 511"/>
                      <a:gd name="T158" fmla="*/ 945 w 945"/>
                      <a:gd name="T159" fmla="*/ 511 h 51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945" h="511">
                        <a:moveTo>
                          <a:pt x="0" y="3"/>
                        </a:moveTo>
                        <a:lnTo>
                          <a:pt x="19" y="2"/>
                        </a:lnTo>
                        <a:lnTo>
                          <a:pt x="38" y="1"/>
                        </a:lnTo>
                        <a:lnTo>
                          <a:pt x="55" y="1"/>
                        </a:lnTo>
                        <a:lnTo>
                          <a:pt x="74" y="0"/>
                        </a:lnTo>
                        <a:lnTo>
                          <a:pt x="93" y="1"/>
                        </a:lnTo>
                        <a:lnTo>
                          <a:pt x="110" y="4"/>
                        </a:lnTo>
                        <a:lnTo>
                          <a:pt x="130" y="7"/>
                        </a:lnTo>
                        <a:lnTo>
                          <a:pt x="151" y="11"/>
                        </a:lnTo>
                        <a:lnTo>
                          <a:pt x="170" y="17"/>
                        </a:lnTo>
                        <a:lnTo>
                          <a:pt x="189" y="23"/>
                        </a:lnTo>
                        <a:lnTo>
                          <a:pt x="210" y="30"/>
                        </a:lnTo>
                        <a:lnTo>
                          <a:pt x="230" y="38"/>
                        </a:lnTo>
                        <a:lnTo>
                          <a:pt x="252" y="47"/>
                        </a:lnTo>
                        <a:lnTo>
                          <a:pt x="273" y="56"/>
                        </a:lnTo>
                        <a:lnTo>
                          <a:pt x="295" y="66"/>
                        </a:lnTo>
                        <a:lnTo>
                          <a:pt x="316" y="76"/>
                        </a:lnTo>
                        <a:lnTo>
                          <a:pt x="337" y="87"/>
                        </a:lnTo>
                        <a:lnTo>
                          <a:pt x="358" y="99"/>
                        </a:lnTo>
                        <a:lnTo>
                          <a:pt x="379" y="111"/>
                        </a:lnTo>
                        <a:lnTo>
                          <a:pt x="402" y="124"/>
                        </a:lnTo>
                        <a:lnTo>
                          <a:pt x="424" y="138"/>
                        </a:lnTo>
                        <a:lnTo>
                          <a:pt x="446" y="150"/>
                        </a:lnTo>
                        <a:lnTo>
                          <a:pt x="466" y="164"/>
                        </a:lnTo>
                        <a:lnTo>
                          <a:pt x="488" y="178"/>
                        </a:lnTo>
                        <a:lnTo>
                          <a:pt x="510" y="193"/>
                        </a:lnTo>
                        <a:lnTo>
                          <a:pt x="531" y="207"/>
                        </a:lnTo>
                        <a:lnTo>
                          <a:pt x="553" y="222"/>
                        </a:lnTo>
                        <a:lnTo>
                          <a:pt x="573" y="237"/>
                        </a:lnTo>
                        <a:lnTo>
                          <a:pt x="594" y="251"/>
                        </a:lnTo>
                        <a:lnTo>
                          <a:pt x="613" y="266"/>
                        </a:lnTo>
                        <a:lnTo>
                          <a:pt x="634" y="281"/>
                        </a:lnTo>
                        <a:lnTo>
                          <a:pt x="653" y="296"/>
                        </a:lnTo>
                        <a:lnTo>
                          <a:pt x="674" y="310"/>
                        </a:lnTo>
                        <a:lnTo>
                          <a:pt x="693" y="325"/>
                        </a:lnTo>
                        <a:lnTo>
                          <a:pt x="712" y="339"/>
                        </a:lnTo>
                        <a:lnTo>
                          <a:pt x="729" y="353"/>
                        </a:lnTo>
                        <a:lnTo>
                          <a:pt x="749" y="367"/>
                        </a:lnTo>
                        <a:lnTo>
                          <a:pt x="767" y="381"/>
                        </a:lnTo>
                        <a:lnTo>
                          <a:pt x="784" y="394"/>
                        </a:lnTo>
                        <a:lnTo>
                          <a:pt x="800" y="407"/>
                        </a:lnTo>
                        <a:lnTo>
                          <a:pt x="816" y="419"/>
                        </a:lnTo>
                        <a:lnTo>
                          <a:pt x="832" y="431"/>
                        </a:lnTo>
                        <a:lnTo>
                          <a:pt x="847" y="443"/>
                        </a:lnTo>
                        <a:lnTo>
                          <a:pt x="861" y="454"/>
                        </a:lnTo>
                        <a:lnTo>
                          <a:pt x="875" y="464"/>
                        </a:lnTo>
                        <a:lnTo>
                          <a:pt x="889" y="474"/>
                        </a:lnTo>
                        <a:lnTo>
                          <a:pt x="902" y="483"/>
                        </a:lnTo>
                        <a:lnTo>
                          <a:pt x="913" y="491"/>
                        </a:lnTo>
                        <a:lnTo>
                          <a:pt x="924" y="499"/>
                        </a:lnTo>
                        <a:lnTo>
                          <a:pt x="935" y="506"/>
                        </a:lnTo>
                        <a:lnTo>
                          <a:pt x="945" y="511"/>
                        </a:lnTo>
                      </a:path>
                    </a:pathLst>
                  </a:custGeom>
                  <a:noFill/>
                  <a:ln w="38100" cap="flat" cmpd="sng">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grpSp>
            <p:sp>
              <p:nvSpPr>
                <p:cNvPr id="121953" name="Freeform 127"/>
                <p:cNvSpPr>
                  <a:spLocks/>
                </p:cNvSpPr>
                <p:nvPr/>
              </p:nvSpPr>
              <p:spPr bwMode="auto">
                <a:xfrm rot="-5400000">
                  <a:off x="2632" y="3037"/>
                  <a:ext cx="91" cy="4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96"/>
                      </a:moveTo>
                      <a:lnTo>
                        <a:pt x="156" y="18457"/>
                      </a:lnTo>
                      <a:lnTo>
                        <a:pt x="391" y="17872"/>
                      </a:lnTo>
                      <a:lnTo>
                        <a:pt x="547" y="17287"/>
                      </a:lnTo>
                      <a:lnTo>
                        <a:pt x="547" y="16649"/>
                      </a:lnTo>
                      <a:lnTo>
                        <a:pt x="859" y="16064"/>
                      </a:lnTo>
                      <a:lnTo>
                        <a:pt x="1250" y="15479"/>
                      </a:lnTo>
                      <a:lnTo>
                        <a:pt x="1484" y="14894"/>
                      </a:lnTo>
                      <a:lnTo>
                        <a:pt x="1719" y="14255"/>
                      </a:lnTo>
                      <a:lnTo>
                        <a:pt x="1875" y="13670"/>
                      </a:lnTo>
                      <a:lnTo>
                        <a:pt x="2422" y="13138"/>
                      </a:lnTo>
                      <a:lnTo>
                        <a:pt x="2500" y="12553"/>
                      </a:lnTo>
                      <a:lnTo>
                        <a:pt x="2578" y="12021"/>
                      </a:lnTo>
                      <a:lnTo>
                        <a:pt x="2813" y="11489"/>
                      </a:lnTo>
                      <a:lnTo>
                        <a:pt x="2969" y="10904"/>
                      </a:lnTo>
                      <a:lnTo>
                        <a:pt x="3281" y="10372"/>
                      </a:lnTo>
                      <a:lnTo>
                        <a:pt x="3438" y="9840"/>
                      </a:lnTo>
                      <a:lnTo>
                        <a:pt x="3672" y="9255"/>
                      </a:lnTo>
                      <a:lnTo>
                        <a:pt x="3984" y="8723"/>
                      </a:lnTo>
                      <a:lnTo>
                        <a:pt x="4063" y="8191"/>
                      </a:lnTo>
                      <a:lnTo>
                        <a:pt x="4219" y="7766"/>
                      </a:lnTo>
                      <a:lnTo>
                        <a:pt x="4609" y="7234"/>
                      </a:lnTo>
                      <a:lnTo>
                        <a:pt x="4688" y="6755"/>
                      </a:lnTo>
                      <a:lnTo>
                        <a:pt x="5313" y="6330"/>
                      </a:lnTo>
                      <a:lnTo>
                        <a:pt x="5469" y="5904"/>
                      </a:lnTo>
                      <a:lnTo>
                        <a:pt x="5547" y="5426"/>
                      </a:lnTo>
                      <a:lnTo>
                        <a:pt x="6094" y="5000"/>
                      </a:lnTo>
                      <a:lnTo>
                        <a:pt x="6094" y="4521"/>
                      </a:lnTo>
                      <a:lnTo>
                        <a:pt x="6406" y="4149"/>
                      </a:lnTo>
                      <a:lnTo>
                        <a:pt x="6563" y="3777"/>
                      </a:lnTo>
                      <a:lnTo>
                        <a:pt x="6563" y="3404"/>
                      </a:lnTo>
                      <a:lnTo>
                        <a:pt x="7188" y="3032"/>
                      </a:lnTo>
                      <a:lnTo>
                        <a:pt x="7188" y="2713"/>
                      </a:lnTo>
                      <a:lnTo>
                        <a:pt x="7578" y="2447"/>
                      </a:lnTo>
                      <a:lnTo>
                        <a:pt x="7656" y="2128"/>
                      </a:lnTo>
                      <a:lnTo>
                        <a:pt x="7656" y="1809"/>
                      </a:lnTo>
                      <a:lnTo>
                        <a:pt x="7891" y="1543"/>
                      </a:lnTo>
                      <a:lnTo>
                        <a:pt x="8047" y="1330"/>
                      </a:lnTo>
                      <a:lnTo>
                        <a:pt x="8516" y="1064"/>
                      </a:lnTo>
                      <a:lnTo>
                        <a:pt x="8516" y="851"/>
                      </a:lnTo>
                      <a:lnTo>
                        <a:pt x="8750" y="691"/>
                      </a:lnTo>
                      <a:lnTo>
                        <a:pt x="8828" y="479"/>
                      </a:lnTo>
                      <a:lnTo>
                        <a:pt x="9141" y="372"/>
                      </a:lnTo>
                      <a:lnTo>
                        <a:pt x="9453" y="266"/>
                      </a:lnTo>
                      <a:lnTo>
                        <a:pt x="9453" y="106"/>
                      </a:lnTo>
                      <a:lnTo>
                        <a:pt x="9766" y="106"/>
                      </a:lnTo>
                      <a:lnTo>
                        <a:pt x="10156" y="53"/>
                      </a:lnTo>
                      <a:lnTo>
                        <a:pt x="10313" y="0"/>
                      </a:lnTo>
                      <a:lnTo>
                        <a:pt x="10547" y="53"/>
                      </a:lnTo>
                      <a:lnTo>
                        <a:pt x="10781" y="53"/>
                      </a:lnTo>
                      <a:lnTo>
                        <a:pt x="10859" y="106"/>
                      </a:lnTo>
                      <a:lnTo>
                        <a:pt x="11172" y="213"/>
                      </a:lnTo>
                      <a:lnTo>
                        <a:pt x="11328" y="319"/>
                      </a:lnTo>
                      <a:lnTo>
                        <a:pt x="11484" y="479"/>
                      </a:lnTo>
                      <a:lnTo>
                        <a:pt x="11953" y="745"/>
                      </a:lnTo>
                      <a:lnTo>
                        <a:pt x="12109" y="1011"/>
                      </a:lnTo>
                      <a:lnTo>
                        <a:pt x="12344" y="1277"/>
                      </a:lnTo>
                      <a:lnTo>
                        <a:pt x="12344" y="1543"/>
                      </a:lnTo>
                      <a:lnTo>
                        <a:pt x="12422" y="1915"/>
                      </a:lnTo>
                      <a:lnTo>
                        <a:pt x="12813" y="2287"/>
                      </a:lnTo>
                      <a:lnTo>
                        <a:pt x="12813" y="2713"/>
                      </a:lnTo>
                      <a:lnTo>
                        <a:pt x="13438" y="3138"/>
                      </a:lnTo>
                      <a:lnTo>
                        <a:pt x="13438" y="3564"/>
                      </a:lnTo>
                      <a:lnTo>
                        <a:pt x="13594" y="3989"/>
                      </a:lnTo>
                      <a:lnTo>
                        <a:pt x="13906" y="4415"/>
                      </a:lnTo>
                      <a:lnTo>
                        <a:pt x="14141" y="4947"/>
                      </a:lnTo>
                      <a:lnTo>
                        <a:pt x="14453" y="5479"/>
                      </a:lnTo>
                      <a:lnTo>
                        <a:pt x="14688" y="5957"/>
                      </a:lnTo>
                      <a:lnTo>
                        <a:pt x="15234" y="6489"/>
                      </a:lnTo>
                      <a:lnTo>
                        <a:pt x="15313" y="7074"/>
                      </a:lnTo>
                      <a:lnTo>
                        <a:pt x="15469" y="7606"/>
                      </a:lnTo>
                      <a:lnTo>
                        <a:pt x="15781" y="8191"/>
                      </a:lnTo>
                      <a:lnTo>
                        <a:pt x="15938" y="8777"/>
                      </a:lnTo>
                      <a:lnTo>
                        <a:pt x="16094" y="9362"/>
                      </a:lnTo>
                      <a:lnTo>
                        <a:pt x="16328" y="9894"/>
                      </a:lnTo>
                      <a:lnTo>
                        <a:pt x="16563" y="10426"/>
                      </a:lnTo>
                      <a:lnTo>
                        <a:pt x="16719" y="11011"/>
                      </a:lnTo>
                      <a:lnTo>
                        <a:pt x="17031" y="11649"/>
                      </a:lnTo>
                      <a:lnTo>
                        <a:pt x="17266" y="12181"/>
                      </a:lnTo>
                      <a:lnTo>
                        <a:pt x="17422" y="12766"/>
                      </a:lnTo>
                      <a:lnTo>
                        <a:pt x="17500" y="13298"/>
                      </a:lnTo>
                      <a:lnTo>
                        <a:pt x="17578" y="13830"/>
                      </a:lnTo>
                      <a:lnTo>
                        <a:pt x="18125" y="14415"/>
                      </a:lnTo>
                      <a:lnTo>
                        <a:pt x="18125" y="14947"/>
                      </a:lnTo>
                      <a:lnTo>
                        <a:pt x="18438" y="15479"/>
                      </a:lnTo>
                      <a:lnTo>
                        <a:pt x="18516" y="15904"/>
                      </a:lnTo>
                      <a:lnTo>
                        <a:pt x="18750" y="16436"/>
                      </a:lnTo>
                      <a:lnTo>
                        <a:pt x="18906" y="16862"/>
                      </a:lnTo>
                      <a:lnTo>
                        <a:pt x="19141" y="17340"/>
                      </a:lnTo>
                      <a:lnTo>
                        <a:pt x="19453" y="17713"/>
                      </a:lnTo>
                      <a:lnTo>
                        <a:pt x="19453" y="18138"/>
                      </a:lnTo>
                      <a:lnTo>
                        <a:pt x="19531" y="18511"/>
                      </a:lnTo>
                      <a:lnTo>
                        <a:pt x="19609" y="18883"/>
                      </a:lnTo>
                      <a:lnTo>
                        <a:pt x="19688" y="19149"/>
                      </a:lnTo>
                      <a:lnTo>
                        <a:pt x="19844" y="19521"/>
                      </a:lnTo>
                      <a:lnTo>
                        <a:pt x="19922" y="19734"/>
                      </a:lnTo>
                      <a:lnTo>
                        <a:pt x="19922" y="19947"/>
                      </a:lnTo>
                    </a:path>
                  </a:pathLst>
                </a:custGeom>
                <a:noFill/>
                <a:ln w="28575" cap="flat">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54" name="Freeform 128"/>
                <p:cNvSpPr>
                  <a:spLocks/>
                </p:cNvSpPr>
                <p:nvPr/>
              </p:nvSpPr>
              <p:spPr bwMode="auto">
                <a:xfrm rot="-5400000">
                  <a:off x="2622" y="3255"/>
                  <a:ext cx="91" cy="4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96"/>
                      </a:moveTo>
                      <a:lnTo>
                        <a:pt x="156" y="18457"/>
                      </a:lnTo>
                      <a:lnTo>
                        <a:pt x="391" y="17872"/>
                      </a:lnTo>
                      <a:lnTo>
                        <a:pt x="547" y="17287"/>
                      </a:lnTo>
                      <a:lnTo>
                        <a:pt x="547" y="16649"/>
                      </a:lnTo>
                      <a:lnTo>
                        <a:pt x="859" y="16064"/>
                      </a:lnTo>
                      <a:lnTo>
                        <a:pt x="1250" y="15479"/>
                      </a:lnTo>
                      <a:lnTo>
                        <a:pt x="1484" y="14894"/>
                      </a:lnTo>
                      <a:lnTo>
                        <a:pt x="1719" y="14255"/>
                      </a:lnTo>
                      <a:lnTo>
                        <a:pt x="1875" y="13670"/>
                      </a:lnTo>
                      <a:lnTo>
                        <a:pt x="2422" y="13138"/>
                      </a:lnTo>
                      <a:lnTo>
                        <a:pt x="2500" y="12553"/>
                      </a:lnTo>
                      <a:lnTo>
                        <a:pt x="2578" y="12021"/>
                      </a:lnTo>
                      <a:lnTo>
                        <a:pt x="2813" y="11489"/>
                      </a:lnTo>
                      <a:lnTo>
                        <a:pt x="2969" y="10904"/>
                      </a:lnTo>
                      <a:lnTo>
                        <a:pt x="3281" y="10372"/>
                      </a:lnTo>
                      <a:lnTo>
                        <a:pt x="3438" y="9840"/>
                      </a:lnTo>
                      <a:lnTo>
                        <a:pt x="3672" y="9255"/>
                      </a:lnTo>
                      <a:lnTo>
                        <a:pt x="3984" y="8723"/>
                      </a:lnTo>
                      <a:lnTo>
                        <a:pt x="4063" y="8191"/>
                      </a:lnTo>
                      <a:lnTo>
                        <a:pt x="4219" y="7766"/>
                      </a:lnTo>
                      <a:lnTo>
                        <a:pt x="4609" y="7234"/>
                      </a:lnTo>
                      <a:lnTo>
                        <a:pt x="4688" y="6755"/>
                      </a:lnTo>
                      <a:lnTo>
                        <a:pt x="5313" y="6330"/>
                      </a:lnTo>
                      <a:lnTo>
                        <a:pt x="5469" y="5904"/>
                      </a:lnTo>
                      <a:lnTo>
                        <a:pt x="5547" y="5426"/>
                      </a:lnTo>
                      <a:lnTo>
                        <a:pt x="6094" y="5000"/>
                      </a:lnTo>
                      <a:lnTo>
                        <a:pt x="6094" y="4521"/>
                      </a:lnTo>
                      <a:lnTo>
                        <a:pt x="6406" y="4149"/>
                      </a:lnTo>
                      <a:lnTo>
                        <a:pt x="6563" y="3777"/>
                      </a:lnTo>
                      <a:lnTo>
                        <a:pt x="6563" y="3404"/>
                      </a:lnTo>
                      <a:lnTo>
                        <a:pt x="7188" y="3032"/>
                      </a:lnTo>
                      <a:lnTo>
                        <a:pt x="7188" y="2713"/>
                      </a:lnTo>
                      <a:lnTo>
                        <a:pt x="7578" y="2447"/>
                      </a:lnTo>
                      <a:lnTo>
                        <a:pt x="7656" y="2128"/>
                      </a:lnTo>
                      <a:lnTo>
                        <a:pt x="7656" y="1809"/>
                      </a:lnTo>
                      <a:lnTo>
                        <a:pt x="7891" y="1543"/>
                      </a:lnTo>
                      <a:lnTo>
                        <a:pt x="8047" y="1330"/>
                      </a:lnTo>
                      <a:lnTo>
                        <a:pt x="8516" y="1064"/>
                      </a:lnTo>
                      <a:lnTo>
                        <a:pt x="8516" y="851"/>
                      </a:lnTo>
                      <a:lnTo>
                        <a:pt x="8750" y="691"/>
                      </a:lnTo>
                      <a:lnTo>
                        <a:pt x="8828" y="479"/>
                      </a:lnTo>
                      <a:lnTo>
                        <a:pt x="9141" y="372"/>
                      </a:lnTo>
                      <a:lnTo>
                        <a:pt x="9453" y="266"/>
                      </a:lnTo>
                      <a:lnTo>
                        <a:pt x="9453" y="106"/>
                      </a:lnTo>
                      <a:lnTo>
                        <a:pt x="9766" y="106"/>
                      </a:lnTo>
                      <a:lnTo>
                        <a:pt x="10156" y="53"/>
                      </a:lnTo>
                      <a:lnTo>
                        <a:pt x="10313" y="0"/>
                      </a:lnTo>
                      <a:lnTo>
                        <a:pt x="10547" y="53"/>
                      </a:lnTo>
                      <a:lnTo>
                        <a:pt x="10781" y="53"/>
                      </a:lnTo>
                      <a:lnTo>
                        <a:pt x="10859" y="106"/>
                      </a:lnTo>
                      <a:lnTo>
                        <a:pt x="11172" y="213"/>
                      </a:lnTo>
                      <a:lnTo>
                        <a:pt x="11328" y="319"/>
                      </a:lnTo>
                      <a:lnTo>
                        <a:pt x="11484" y="479"/>
                      </a:lnTo>
                      <a:lnTo>
                        <a:pt x="11953" y="745"/>
                      </a:lnTo>
                      <a:lnTo>
                        <a:pt x="12109" y="1011"/>
                      </a:lnTo>
                      <a:lnTo>
                        <a:pt x="12344" y="1277"/>
                      </a:lnTo>
                      <a:lnTo>
                        <a:pt x="12344" y="1543"/>
                      </a:lnTo>
                      <a:lnTo>
                        <a:pt x="12422" y="1915"/>
                      </a:lnTo>
                      <a:lnTo>
                        <a:pt x="12813" y="2287"/>
                      </a:lnTo>
                      <a:lnTo>
                        <a:pt x="12813" y="2713"/>
                      </a:lnTo>
                      <a:lnTo>
                        <a:pt x="13438" y="3138"/>
                      </a:lnTo>
                      <a:lnTo>
                        <a:pt x="13438" y="3564"/>
                      </a:lnTo>
                      <a:lnTo>
                        <a:pt x="13594" y="3989"/>
                      </a:lnTo>
                      <a:lnTo>
                        <a:pt x="13906" y="4415"/>
                      </a:lnTo>
                      <a:lnTo>
                        <a:pt x="14141" y="4947"/>
                      </a:lnTo>
                      <a:lnTo>
                        <a:pt x="14453" y="5479"/>
                      </a:lnTo>
                      <a:lnTo>
                        <a:pt x="14688" y="5957"/>
                      </a:lnTo>
                      <a:lnTo>
                        <a:pt x="15234" y="6489"/>
                      </a:lnTo>
                      <a:lnTo>
                        <a:pt x="15313" y="7074"/>
                      </a:lnTo>
                      <a:lnTo>
                        <a:pt x="15469" y="7606"/>
                      </a:lnTo>
                      <a:lnTo>
                        <a:pt x="15781" y="8191"/>
                      </a:lnTo>
                      <a:lnTo>
                        <a:pt x="15938" y="8777"/>
                      </a:lnTo>
                      <a:lnTo>
                        <a:pt x="16094" y="9362"/>
                      </a:lnTo>
                      <a:lnTo>
                        <a:pt x="16328" y="9894"/>
                      </a:lnTo>
                      <a:lnTo>
                        <a:pt x="16563" y="10426"/>
                      </a:lnTo>
                      <a:lnTo>
                        <a:pt x="16719" y="11011"/>
                      </a:lnTo>
                      <a:lnTo>
                        <a:pt x="17031" y="11649"/>
                      </a:lnTo>
                      <a:lnTo>
                        <a:pt x="17266" y="12181"/>
                      </a:lnTo>
                      <a:lnTo>
                        <a:pt x="17422" y="12766"/>
                      </a:lnTo>
                      <a:lnTo>
                        <a:pt x="17500" y="13298"/>
                      </a:lnTo>
                      <a:lnTo>
                        <a:pt x="17578" y="13830"/>
                      </a:lnTo>
                      <a:lnTo>
                        <a:pt x="18125" y="14415"/>
                      </a:lnTo>
                      <a:lnTo>
                        <a:pt x="18125" y="14947"/>
                      </a:lnTo>
                      <a:lnTo>
                        <a:pt x="18438" y="15479"/>
                      </a:lnTo>
                      <a:lnTo>
                        <a:pt x="18516" y="15904"/>
                      </a:lnTo>
                      <a:lnTo>
                        <a:pt x="18750" y="16436"/>
                      </a:lnTo>
                      <a:lnTo>
                        <a:pt x="18906" y="16862"/>
                      </a:lnTo>
                      <a:lnTo>
                        <a:pt x="19141" y="17340"/>
                      </a:lnTo>
                      <a:lnTo>
                        <a:pt x="19453" y="17713"/>
                      </a:lnTo>
                      <a:lnTo>
                        <a:pt x="19453" y="18138"/>
                      </a:lnTo>
                      <a:lnTo>
                        <a:pt x="19531" y="18511"/>
                      </a:lnTo>
                      <a:lnTo>
                        <a:pt x="19609" y="18883"/>
                      </a:lnTo>
                      <a:lnTo>
                        <a:pt x="19688" y="19149"/>
                      </a:lnTo>
                      <a:lnTo>
                        <a:pt x="19844" y="19521"/>
                      </a:lnTo>
                      <a:lnTo>
                        <a:pt x="19922" y="19734"/>
                      </a:lnTo>
                      <a:lnTo>
                        <a:pt x="19922" y="19947"/>
                      </a:lnTo>
                    </a:path>
                  </a:pathLst>
                </a:custGeom>
                <a:noFill/>
                <a:ln w="28575" cap="flat">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55" name="Freeform 129"/>
                <p:cNvSpPr>
                  <a:spLocks/>
                </p:cNvSpPr>
                <p:nvPr/>
              </p:nvSpPr>
              <p:spPr bwMode="auto">
                <a:xfrm rot="-5400000">
                  <a:off x="2624" y="3346"/>
                  <a:ext cx="91" cy="4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96"/>
                      </a:moveTo>
                      <a:lnTo>
                        <a:pt x="156" y="18457"/>
                      </a:lnTo>
                      <a:lnTo>
                        <a:pt x="391" y="17872"/>
                      </a:lnTo>
                      <a:lnTo>
                        <a:pt x="547" y="17287"/>
                      </a:lnTo>
                      <a:lnTo>
                        <a:pt x="547" y="16649"/>
                      </a:lnTo>
                      <a:lnTo>
                        <a:pt x="859" y="16064"/>
                      </a:lnTo>
                      <a:lnTo>
                        <a:pt x="1250" y="15479"/>
                      </a:lnTo>
                      <a:lnTo>
                        <a:pt x="1484" y="14894"/>
                      </a:lnTo>
                      <a:lnTo>
                        <a:pt x="1719" y="14255"/>
                      </a:lnTo>
                      <a:lnTo>
                        <a:pt x="1875" y="13670"/>
                      </a:lnTo>
                      <a:lnTo>
                        <a:pt x="2422" y="13138"/>
                      </a:lnTo>
                      <a:lnTo>
                        <a:pt x="2500" y="12553"/>
                      </a:lnTo>
                      <a:lnTo>
                        <a:pt x="2578" y="12021"/>
                      </a:lnTo>
                      <a:lnTo>
                        <a:pt x="2813" y="11489"/>
                      </a:lnTo>
                      <a:lnTo>
                        <a:pt x="2969" y="10904"/>
                      </a:lnTo>
                      <a:lnTo>
                        <a:pt x="3281" y="10372"/>
                      </a:lnTo>
                      <a:lnTo>
                        <a:pt x="3438" y="9840"/>
                      </a:lnTo>
                      <a:lnTo>
                        <a:pt x="3672" y="9255"/>
                      </a:lnTo>
                      <a:lnTo>
                        <a:pt x="3984" y="8723"/>
                      </a:lnTo>
                      <a:lnTo>
                        <a:pt x="4063" y="8191"/>
                      </a:lnTo>
                      <a:lnTo>
                        <a:pt x="4219" y="7766"/>
                      </a:lnTo>
                      <a:lnTo>
                        <a:pt x="4609" y="7234"/>
                      </a:lnTo>
                      <a:lnTo>
                        <a:pt x="4688" y="6755"/>
                      </a:lnTo>
                      <a:lnTo>
                        <a:pt x="5313" y="6330"/>
                      </a:lnTo>
                      <a:lnTo>
                        <a:pt x="5469" y="5904"/>
                      </a:lnTo>
                      <a:lnTo>
                        <a:pt x="5547" y="5426"/>
                      </a:lnTo>
                      <a:lnTo>
                        <a:pt x="6094" y="5000"/>
                      </a:lnTo>
                      <a:lnTo>
                        <a:pt x="6094" y="4521"/>
                      </a:lnTo>
                      <a:lnTo>
                        <a:pt x="6406" y="4149"/>
                      </a:lnTo>
                      <a:lnTo>
                        <a:pt x="6563" y="3777"/>
                      </a:lnTo>
                      <a:lnTo>
                        <a:pt x="6563" y="3404"/>
                      </a:lnTo>
                      <a:lnTo>
                        <a:pt x="7188" y="3032"/>
                      </a:lnTo>
                      <a:lnTo>
                        <a:pt x="7188" y="2713"/>
                      </a:lnTo>
                      <a:lnTo>
                        <a:pt x="7578" y="2447"/>
                      </a:lnTo>
                      <a:lnTo>
                        <a:pt x="7656" y="2128"/>
                      </a:lnTo>
                      <a:lnTo>
                        <a:pt x="7656" y="1809"/>
                      </a:lnTo>
                      <a:lnTo>
                        <a:pt x="7891" y="1543"/>
                      </a:lnTo>
                      <a:lnTo>
                        <a:pt x="8047" y="1330"/>
                      </a:lnTo>
                      <a:lnTo>
                        <a:pt x="8516" y="1064"/>
                      </a:lnTo>
                      <a:lnTo>
                        <a:pt x="8516" y="851"/>
                      </a:lnTo>
                      <a:lnTo>
                        <a:pt x="8750" y="691"/>
                      </a:lnTo>
                      <a:lnTo>
                        <a:pt x="8828" y="479"/>
                      </a:lnTo>
                      <a:lnTo>
                        <a:pt x="9141" y="372"/>
                      </a:lnTo>
                      <a:lnTo>
                        <a:pt x="9453" y="266"/>
                      </a:lnTo>
                      <a:lnTo>
                        <a:pt x="9453" y="106"/>
                      </a:lnTo>
                      <a:lnTo>
                        <a:pt x="9766" y="106"/>
                      </a:lnTo>
                      <a:lnTo>
                        <a:pt x="10156" y="53"/>
                      </a:lnTo>
                      <a:lnTo>
                        <a:pt x="10313" y="0"/>
                      </a:lnTo>
                      <a:lnTo>
                        <a:pt x="10547" y="53"/>
                      </a:lnTo>
                      <a:lnTo>
                        <a:pt x="10781" y="53"/>
                      </a:lnTo>
                      <a:lnTo>
                        <a:pt x="10859" y="106"/>
                      </a:lnTo>
                      <a:lnTo>
                        <a:pt x="11172" y="213"/>
                      </a:lnTo>
                      <a:lnTo>
                        <a:pt x="11328" y="319"/>
                      </a:lnTo>
                      <a:lnTo>
                        <a:pt x="11484" y="479"/>
                      </a:lnTo>
                      <a:lnTo>
                        <a:pt x="11953" y="745"/>
                      </a:lnTo>
                      <a:lnTo>
                        <a:pt x="12109" y="1011"/>
                      </a:lnTo>
                      <a:lnTo>
                        <a:pt x="12344" y="1277"/>
                      </a:lnTo>
                      <a:lnTo>
                        <a:pt x="12344" y="1543"/>
                      </a:lnTo>
                      <a:lnTo>
                        <a:pt x="12422" y="1915"/>
                      </a:lnTo>
                      <a:lnTo>
                        <a:pt x="12813" y="2287"/>
                      </a:lnTo>
                      <a:lnTo>
                        <a:pt x="12813" y="2713"/>
                      </a:lnTo>
                      <a:lnTo>
                        <a:pt x="13438" y="3138"/>
                      </a:lnTo>
                      <a:lnTo>
                        <a:pt x="13438" y="3564"/>
                      </a:lnTo>
                      <a:lnTo>
                        <a:pt x="13594" y="3989"/>
                      </a:lnTo>
                      <a:lnTo>
                        <a:pt x="13906" y="4415"/>
                      </a:lnTo>
                      <a:lnTo>
                        <a:pt x="14141" y="4947"/>
                      </a:lnTo>
                      <a:lnTo>
                        <a:pt x="14453" y="5479"/>
                      </a:lnTo>
                      <a:lnTo>
                        <a:pt x="14688" y="5957"/>
                      </a:lnTo>
                      <a:lnTo>
                        <a:pt x="15234" y="6489"/>
                      </a:lnTo>
                      <a:lnTo>
                        <a:pt x="15313" y="7074"/>
                      </a:lnTo>
                      <a:lnTo>
                        <a:pt x="15469" y="7606"/>
                      </a:lnTo>
                      <a:lnTo>
                        <a:pt x="15781" y="8191"/>
                      </a:lnTo>
                      <a:lnTo>
                        <a:pt x="15938" y="8777"/>
                      </a:lnTo>
                      <a:lnTo>
                        <a:pt x="16094" y="9362"/>
                      </a:lnTo>
                      <a:lnTo>
                        <a:pt x="16328" y="9894"/>
                      </a:lnTo>
                      <a:lnTo>
                        <a:pt x="16563" y="10426"/>
                      </a:lnTo>
                      <a:lnTo>
                        <a:pt x="16719" y="11011"/>
                      </a:lnTo>
                      <a:lnTo>
                        <a:pt x="17031" y="11649"/>
                      </a:lnTo>
                      <a:lnTo>
                        <a:pt x="17266" y="12181"/>
                      </a:lnTo>
                      <a:lnTo>
                        <a:pt x="17422" y="12766"/>
                      </a:lnTo>
                      <a:lnTo>
                        <a:pt x="17500" y="13298"/>
                      </a:lnTo>
                      <a:lnTo>
                        <a:pt x="17578" y="13830"/>
                      </a:lnTo>
                      <a:lnTo>
                        <a:pt x="18125" y="14415"/>
                      </a:lnTo>
                      <a:lnTo>
                        <a:pt x="18125" y="14947"/>
                      </a:lnTo>
                      <a:lnTo>
                        <a:pt x="18438" y="15479"/>
                      </a:lnTo>
                      <a:lnTo>
                        <a:pt x="18516" y="15904"/>
                      </a:lnTo>
                      <a:lnTo>
                        <a:pt x="18750" y="16436"/>
                      </a:lnTo>
                      <a:lnTo>
                        <a:pt x="18906" y="16862"/>
                      </a:lnTo>
                      <a:lnTo>
                        <a:pt x="19141" y="17340"/>
                      </a:lnTo>
                      <a:lnTo>
                        <a:pt x="19453" y="17713"/>
                      </a:lnTo>
                      <a:lnTo>
                        <a:pt x="19453" y="18138"/>
                      </a:lnTo>
                      <a:lnTo>
                        <a:pt x="19531" y="18511"/>
                      </a:lnTo>
                      <a:lnTo>
                        <a:pt x="19609" y="18883"/>
                      </a:lnTo>
                      <a:lnTo>
                        <a:pt x="19688" y="19149"/>
                      </a:lnTo>
                      <a:lnTo>
                        <a:pt x="19844" y="19521"/>
                      </a:lnTo>
                      <a:lnTo>
                        <a:pt x="19922" y="19734"/>
                      </a:lnTo>
                      <a:lnTo>
                        <a:pt x="19922" y="19947"/>
                      </a:lnTo>
                    </a:path>
                  </a:pathLst>
                </a:custGeom>
                <a:noFill/>
                <a:ln w="28575" cap="flat">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56" name="Freeform 130"/>
                <p:cNvSpPr>
                  <a:spLocks/>
                </p:cNvSpPr>
                <p:nvPr/>
              </p:nvSpPr>
              <p:spPr bwMode="auto">
                <a:xfrm rot="-5400000">
                  <a:off x="2641" y="2946"/>
                  <a:ext cx="91" cy="4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96"/>
                      </a:moveTo>
                      <a:lnTo>
                        <a:pt x="156" y="18457"/>
                      </a:lnTo>
                      <a:lnTo>
                        <a:pt x="391" y="17872"/>
                      </a:lnTo>
                      <a:lnTo>
                        <a:pt x="547" y="17287"/>
                      </a:lnTo>
                      <a:lnTo>
                        <a:pt x="547" y="16649"/>
                      </a:lnTo>
                      <a:lnTo>
                        <a:pt x="859" y="16064"/>
                      </a:lnTo>
                      <a:lnTo>
                        <a:pt x="1250" y="15479"/>
                      </a:lnTo>
                      <a:lnTo>
                        <a:pt x="1484" y="14894"/>
                      </a:lnTo>
                      <a:lnTo>
                        <a:pt x="1719" y="14255"/>
                      </a:lnTo>
                      <a:lnTo>
                        <a:pt x="1875" y="13670"/>
                      </a:lnTo>
                      <a:lnTo>
                        <a:pt x="2422" y="13138"/>
                      </a:lnTo>
                      <a:lnTo>
                        <a:pt x="2500" y="12553"/>
                      </a:lnTo>
                      <a:lnTo>
                        <a:pt x="2578" y="12021"/>
                      </a:lnTo>
                      <a:lnTo>
                        <a:pt x="2813" y="11489"/>
                      </a:lnTo>
                      <a:lnTo>
                        <a:pt x="2969" y="10904"/>
                      </a:lnTo>
                      <a:lnTo>
                        <a:pt x="3281" y="10372"/>
                      </a:lnTo>
                      <a:lnTo>
                        <a:pt x="3438" y="9840"/>
                      </a:lnTo>
                      <a:lnTo>
                        <a:pt x="3672" y="9255"/>
                      </a:lnTo>
                      <a:lnTo>
                        <a:pt x="3984" y="8723"/>
                      </a:lnTo>
                      <a:lnTo>
                        <a:pt x="4063" y="8191"/>
                      </a:lnTo>
                      <a:lnTo>
                        <a:pt x="4219" y="7766"/>
                      </a:lnTo>
                      <a:lnTo>
                        <a:pt x="4609" y="7234"/>
                      </a:lnTo>
                      <a:lnTo>
                        <a:pt x="4688" y="6755"/>
                      </a:lnTo>
                      <a:lnTo>
                        <a:pt x="5313" y="6330"/>
                      </a:lnTo>
                      <a:lnTo>
                        <a:pt x="5469" y="5904"/>
                      </a:lnTo>
                      <a:lnTo>
                        <a:pt x="5547" y="5426"/>
                      </a:lnTo>
                      <a:lnTo>
                        <a:pt x="6094" y="5000"/>
                      </a:lnTo>
                      <a:lnTo>
                        <a:pt x="6094" y="4521"/>
                      </a:lnTo>
                      <a:lnTo>
                        <a:pt x="6406" y="4149"/>
                      </a:lnTo>
                      <a:lnTo>
                        <a:pt x="6563" y="3777"/>
                      </a:lnTo>
                      <a:lnTo>
                        <a:pt x="6563" y="3404"/>
                      </a:lnTo>
                      <a:lnTo>
                        <a:pt x="7188" y="3032"/>
                      </a:lnTo>
                      <a:lnTo>
                        <a:pt x="7188" y="2713"/>
                      </a:lnTo>
                      <a:lnTo>
                        <a:pt x="7578" y="2447"/>
                      </a:lnTo>
                      <a:lnTo>
                        <a:pt x="7656" y="2128"/>
                      </a:lnTo>
                      <a:lnTo>
                        <a:pt x="7656" y="1809"/>
                      </a:lnTo>
                      <a:lnTo>
                        <a:pt x="7891" y="1543"/>
                      </a:lnTo>
                      <a:lnTo>
                        <a:pt x="8047" y="1330"/>
                      </a:lnTo>
                      <a:lnTo>
                        <a:pt x="8516" y="1064"/>
                      </a:lnTo>
                      <a:lnTo>
                        <a:pt x="8516" y="851"/>
                      </a:lnTo>
                      <a:lnTo>
                        <a:pt x="8750" y="691"/>
                      </a:lnTo>
                      <a:lnTo>
                        <a:pt x="8828" y="479"/>
                      </a:lnTo>
                      <a:lnTo>
                        <a:pt x="9141" y="372"/>
                      </a:lnTo>
                      <a:lnTo>
                        <a:pt x="9453" y="266"/>
                      </a:lnTo>
                      <a:lnTo>
                        <a:pt x="9453" y="106"/>
                      </a:lnTo>
                      <a:lnTo>
                        <a:pt x="9766" y="106"/>
                      </a:lnTo>
                      <a:lnTo>
                        <a:pt x="10156" y="53"/>
                      </a:lnTo>
                      <a:lnTo>
                        <a:pt x="10313" y="0"/>
                      </a:lnTo>
                      <a:lnTo>
                        <a:pt x="10547" y="53"/>
                      </a:lnTo>
                      <a:lnTo>
                        <a:pt x="10781" y="53"/>
                      </a:lnTo>
                      <a:lnTo>
                        <a:pt x="10859" y="106"/>
                      </a:lnTo>
                      <a:lnTo>
                        <a:pt x="11172" y="213"/>
                      </a:lnTo>
                      <a:lnTo>
                        <a:pt x="11328" y="319"/>
                      </a:lnTo>
                      <a:lnTo>
                        <a:pt x="11484" y="479"/>
                      </a:lnTo>
                      <a:lnTo>
                        <a:pt x="11953" y="745"/>
                      </a:lnTo>
                      <a:lnTo>
                        <a:pt x="12109" y="1011"/>
                      </a:lnTo>
                      <a:lnTo>
                        <a:pt x="12344" y="1277"/>
                      </a:lnTo>
                      <a:lnTo>
                        <a:pt x="12344" y="1543"/>
                      </a:lnTo>
                      <a:lnTo>
                        <a:pt x="12422" y="1915"/>
                      </a:lnTo>
                      <a:lnTo>
                        <a:pt x="12813" y="2287"/>
                      </a:lnTo>
                      <a:lnTo>
                        <a:pt x="12813" y="2713"/>
                      </a:lnTo>
                      <a:lnTo>
                        <a:pt x="13438" y="3138"/>
                      </a:lnTo>
                      <a:lnTo>
                        <a:pt x="13438" y="3564"/>
                      </a:lnTo>
                      <a:lnTo>
                        <a:pt x="13594" y="3989"/>
                      </a:lnTo>
                      <a:lnTo>
                        <a:pt x="13906" y="4415"/>
                      </a:lnTo>
                      <a:lnTo>
                        <a:pt x="14141" y="4947"/>
                      </a:lnTo>
                      <a:lnTo>
                        <a:pt x="14453" y="5479"/>
                      </a:lnTo>
                      <a:lnTo>
                        <a:pt x="14688" y="5957"/>
                      </a:lnTo>
                      <a:lnTo>
                        <a:pt x="15234" y="6489"/>
                      </a:lnTo>
                      <a:lnTo>
                        <a:pt x="15313" y="7074"/>
                      </a:lnTo>
                      <a:lnTo>
                        <a:pt x="15469" y="7606"/>
                      </a:lnTo>
                      <a:lnTo>
                        <a:pt x="15781" y="8191"/>
                      </a:lnTo>
                      <a:lnTo>
                        <a:pt x="15938" y="8777"/>
                      </a:lnTo>
                      <a:lnTo>
                        <a:pt x="16094" y="9362"/>
                      </a:lnTo>
                      <a:lnTo>
                        <a:pt x="16328" y="9894"/>
                      </a:lnTo>
                      <a:lnTo>
                        <a:pt x="16563" y="10426"/>
                      </a:lnTo>
                      <a:lnTo>
                        <a:pt x="16719" y="11011"/>
                      </a:lnTo>
                      <a:lnTo>
                        <a:pt x="17031" y="11649"/>
                      </a:lnTo>
                      <a:lnTo>
                        <a:pt x="17266" y="12181"/>
                      </a:lnTo>
                      <a:lnTo>
                        <a:pt x="17422" y="12766"/>
                      </a:lnTo>
                      <a:lnTo>
                        <a:pt x="17500" y="13298"/>
                      </a:lnTo>
                      <a:lnTo>
                        <a:pt x="17578" y="13830"/>
                      </a:lnTo>
                      <a:lnTo>
                        <a:pt x="18125" y="14415"/>
                      </a:lnTo>
                      <a:lnTo>
                        <a:pt x="18125" y="14947"/>
                      </a:lnTo>
                      <a:lnTo>
                        <a:pt x="18438" y="15479"/>
                      </a:lnTo>
                      <a:lnTo>
                        <a:pt x="18516" y="15904"/>
                      </a:lnTo>
                      <a:lnTo>
                        <a:pt x="18750" y="16436"/>
                      </a:lnTo>
                      <a:lnTo>
                        <a:pt x="18906" y="16862"/>
                      </a:lnTo>
                      <a:lnTo>
                        <a:pt x="19141" y="17340"/>
                      </a:lnTo>
                      <a:lnTo>
                        <a:pt x="19453" y="17713"/>
                      </a:lnTo>
                      <a:lnTo>
                        <a:pt x="19453" y="18138"/>
                      </a:lnTo>
                      <a:lnTo>
                        <a:pt x="19531" y="18511"/>
                      </a:lnTo>
                      <a:lnTo>
                        <a:pt x="19609" y="18883"/>
                      </a:lnTo>
                      <a:lnTo>
                        <a:pt x="19688" y="19149"/>
                      </a:lnTo>
                      <a:lnTo>
                        <a:pt x="19844" y="19521"/>
                      </a:lnTo>
                      <a:lnTo>
                        <a:pt x="19922" y="19734"/>
                      </a:lnTo>
                      <a:lnTo>
                        <a:pt x="19922" y="19947"/>
                      </a:lnTo>
                    </a:path>
                  </a:pathLst>
                </a:custGeom>
                <a:noFill/>
                <a:ln w="28575" cap="flat">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grpSp>
              <p:nvGrpSpPr>
                <p:cNvPr id="121957" name="Group 132"/>
                <p:cNvGrpSpPr>
                  <a:grpSpLocks/>
                </p:cNvGrpSpPr>
                <p:nvPr/>
              </p:nvGrpSpPr>
              <p:grpSpPr bwMode="auto">
                <a:xfrm rot="5400000">
                  <a:off x="2410" y="3005"/>
                  <a:ext cx="136" cy="409"/>
                  <a:chOff x="345" y="3321"/>
                  <a:chExt cx="3551" cy="971"/>
                </a:xfrm>
              </p:grpSpPr>
              <p:sp>
                <p:nvSpPr>
                  <p:cNvPr id="121968" name="Freeform 133"/>
                  <p:cNvSpPr>
                    <a:spLocks/>
                  </p:cNvSpPr>
                  <p:nvPr/>
                </p:nvSpPr>
                <p:spPr bwMode="auto">
                  <a:xfrm>
                    <a:off x="345" y="3321"/>
                    <a:ext cx="945" cy="511"/>
                  </a:xfrm>
                  <a:custGeom>
                    <a:avLst/>
                    <a:gdLst>
                      <a:gd name="T0" fmla="*/ 0 w 945"/>
                      <a:gd name="T1" fmla="*/ 3 h 511"/>
                      <a:gd name="T2" fmla="*/ 19 w 945"/>
                      <a:gd name="T3" fmla="*/ 2 h 511"/>
                      <a:gd name="T4" fmla="*/ 38 w 945"/>
                      <a:gd name="T5" fmla="*/ 1 h 511"/>
                      <a:gd name="T6" fmla="*/ 55 w 945"/>
                      <a:gd name="T7" fmla="*/ 1 h 511"/>
                      <a:gd name="T8" fmla="*/ 74 w 945"/>
                      <a:gd name="T9" fmla="*/ 0 h 511"/>
                      <a:gd name="T10" fmla="*/ 93 w 945"/>
                      <a:gd name="T11" fmla="*/ 1 h 511"/>
                      <a:gd name="T12" fmla="*/ 110 w 945"/>
                      <a:gd name="T13" fmla="*/ 4 h 511"/>
                      <a:gd name="T14" fmla="*/ 130 w 945"/>
                      <a:gd name="T15" fmla="*/ 7 h 511"/>
                      <a:gd name="T16" fmla="*/ 151 w 945"/>
                      <a:gd name="T17" fmla="*/ 11 h 511"/>
                      <a:gd name="T18" fmla="*/ 170 w 945"/>
                      <a:gd name="T19" fmla="*/ 17 h 511"/>
                      <a:gd name="T20" fmla="*/ 189 w 945"/>
                      <a:gd name="T21" fmla="*/ 23 h 511"/>
                      <a:gd name="T22" fmla="*/ 210 w 945"/>
                      <a:gd name="T23" fmla="*/ 30 h 511"/>
                      <a:gd name="T24" fmla="*/ 230 w 945"/>
                      <a:gd name="T25" fmla="*/ 38 h 511"/>
                      <a:gd name="T26" fmla="*/ 252 w 945"/>
                      <a:gd name="T27" fmla="*/ 47 h 511"/>
                      <a:gd name="T28" fmla="*/ 273 w 945"/>
                      <a:gd name="T29" fmla="*/ 56 h 511"/>
                      <a:gd name="T30" fmla="*/ 295 w 945"/>
                      <a:gd name="T31" fmla="*/ 66 h 511"/>
                      <a:gd name="T32" fmla="*/ 316 w 945"/>
                      <a:gd name="T33" fmla="*/ 76 h 511"/>
                      <a:gd name="T34" fmla="*/ 337 w 945"/>
                      <a:gd name="T35" fmla="*/ 87 h 511"/>
                      <a:gd name="T36" fmla="*/ 358 w 945"/>
                      <a:gd name="T37" fmla="*/ 99 h 511"/>
                      <a:gd name="T38" fmla="*/ 379 w 945"/>
                      <a:gd name="T39" fmla="*/ 111 h 511"/>
                      <a:gd name="T40" fmla="*/ 402 w 945"/>
                      <a:gd name="T41" fmla="*/ 124 h 511"/>
                      <a:gd name="T42" fmla="*/ 424 w 945"/>
                      <a:gd name="T43" fmla="*/ 138 h 511"/>
                      <a:gd name="T44" fmla="*/ 446 w 945"/>
                      <a:gd name="T45" fmla="*/ 150 h 511"/>
                      <a:gd name="T46" fmla="*/ 466 w 945"/>
                      <a:gd name="T47" fmla="*/ 164 h 511"/>
                      <a:gd name="T48" fmla="*/ 488 w 945"/>
                      <a:gd name="T49" fmla="*/ 178 h 511"/>
                      <a:gd name="T50" fmla="*/ 510 w 945"/>
                      <a:gd name="T51" fmla="*/ 193 h 511"/>
                      <a:gd name="T52" fmla="*/ 531 w 945"/>
                      <a:gd name="T53" fmla="*/ 207 h 511"/>
                      <a:gd name="T54" fmla="*/ 553 w 945"/>
                      <a:gd name="T55" fmla="*/ 222 h 511"/>
                      <a:gd name="T56" fmla="*/ 573 w 945"/>
                      <a:gd name="T57" fmla="*/ 237 h 511"/>
                      <a:gd name="T58" fmla="*/ 594 w 945"/>
                      <a:gd name="T59" fmla="*/ 251 h 511"/>
                      <a:gd name="T60" fmla="*/ 613 w 945"/>
                      <a:gd name="T61" fmla="*/ 266 h 511"/>
                      <a:gd name="T62" fmla="*/ 634 w 945"/>
                      <a:gd name="T63" fmla="*/ 281 h 511"/>
                      <a:gd name="T64" fmla="*/ 653 w 945"/>
                      <a:gd name="T65" fmla="*/ 296 h 511"/>
                      <a:gd name="T66" fmla="*/ 674 w 945"/>
                      <a:gd name="T67" fmla="*/ 310 h 511"/>
                      <a:gd name="T68" fmla="*/ 693 w 945"/>
                      <a:gd name="T69" fmla="*/ 325 h 511"/>
                      <a:gd name="T70" fmla="*/ 712 w 945"/>
                      <a:gd name="T71" fmla="*/ 339 h 511"/>
                      <a:gd name="T72" fmla="*/ 729 w 945"/>
                      <a:gd name="T73" fmla="*/ 353 h 511"/>
                      <a:gd name="T74" fmla="*/ 749 w 945"/>
                      <a:gd name="T75" fmla="*/ 367 h 511"/>
                      <a:gd name="T76" fmla="*/ 767 w 945"/>
                      <a:gd name="T77" fmla="*/ 381 h 511"/>
                      <a:gd name="T78" fmla="*/ 784 w 945"/>
                      <a:gd name="T79" fmla="*/ 394 h 511"/>
                      <a:gd name="T80" fmla="*/ 800 w 945"/>
                      <a:gd name="T81" fmla="*/ 407 h 511"/>
                      <a:gd name="T82" fmla="*/ 816 w 945"/>
                      <a:gd name="T83" fmla="*/ 419 h 511"/>
                      <a:gd name="T84" fmla="*/ 832 w 945"/>
                      <a:gd name="T85" fmla="*/ 431 h 511"/>
                      <a:gd name="T86" fmla="*/ 847 w 945"/>
                      <a:gd name="T87" fmla="*/ 443 h 511"/>
                      <a:gd name="T88" fmla="*/ 861 w 945"/>
                      <a:gd name="T89" fmla="*/ 454 h 511"/>
                      <a:gd name="T90" fmla="*/ 875 w 945"/>
                      <a:gd name="T91" fmla="*/ 464 h 511"/>
                      <a:gd name="T92" fmla="*/ 889 w 945"/>
                      <a:gd name="T93" fmla="*/ 474 h 511"/>
                      <a:gd name="T94" fmla="*/ 902 w 945"/>
                      <a:gd name="T95" fmla="*/ 483 h 511"/>
                      <a:gd name="T96" fmla="*/ 913 w 945"/>
                      <a:gd name="T97" fmla="*/ 491 h 511"/>
                      <a:gd name="T98" fmla="*/ 924 w 945"/>
                      <a:gd name="T99" fmla="*/ 499 h 511"/>
                      <a:gd name="T100" fmla="*/ 935 w 945"/>
                      <a:gd name="T101" fmla="*/ 506 h 511"/>
                      <a:gd name="T102" fmla="*/ 945 w 945"/>
                      <a:gd name="T103" fmla="*/ 511 h 51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945"/>
                      <a:gd name="T157" fmla="*/ 0 h 511"/>
                      <a:gd name="T158" fmla="*/ 945 w 945"/>
                      <a:gd name="T159" fmla="*/ 511 h 51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945" h="511">
                        <a:moveTo>
                          <a:pt x="0" y="3"/>
                        </a:moveTo>
                        <a:lnTo>
                          <a:pt x="19" y="2"/>
                        </a:lnTo>
                        <a:lnTo>
                          <a:pt x="38" y="1"/>
                        </a:lnTo>
                        <a:lnTo>
                          <a:pt x="55" y="1"/>
                        </a:lnTo>
                        <a:lnTo>
                          <a:pt x="74" y="0"/>
                        </a:lnTo>
                        <a:lnTo>
                          <a:pt x="93" y="1"/>
                        </a:lnTo>
                        <a:lnTo>
                          <a:pt x="110" y="4"/>
                        </a:lnTo>
                        <a:lnTo>
                          <a:pt x="130" y="7"/>
                        </a:lnTo>
                        <a:lnTo>
                          <a:pt x="151" y="11"/>
                        </a:lnTo>
                        <a:lnTo>
                          <a:pt x="170" y="17"/>
                        </a:lnTo>
                        <a:lnTo>
                          <a:pt x="189" y="23"/>
                        </a:lnTo>
                        <a:lnTo>
                          <a:pt x="210" y="30"/>
                        </a:lnTo>
                        <a:lnTo>
                          <a:pt x="230" y="38"/>
                        </a:lnTo>
                        <a:lnTo>
                          <a:pt x="252" y="47"/>
                        </a:lnTo>
                        <a:lnTo>
                          <a:pt x="273" y="56"/>
                        </a:lnTo>
                        <a:lnTo>
                          <a:pt x="295" y="66"/>
                        </a:lnTo>
                        <a:lnTo>
                          <a:pt x="316" y="76"/>
                        </a:lnTo>
                        <a:lnTo>
                          <a:pt x="337" y="87"/>
                        </a:lnTo>
                        <a:lnTo>
                          <a:pt x="358" y="99"/>
                        </a:lnTo>
                        <a:lnTo>
                          <a:pt x="379" y="111"/>
                        </a:lnTo>
                        <a:lnTo>
                          <a:pt x="402" y="124"/>
                        </a:lnTo>
                        <a:lnTo>
                          <a:pt x="424" y="138"/>
                        </a:lnTo>
                        <a:lnTo>
                          <a:pt x="446" y="150"/>
                        </a:lnTo>
                        <a:lnTo>
                          <a:pt x="466" y="164"/>
                        </a:lnTo>
                        <a:lnTo>
                          <a:pt x="488" y="178"/>
                        </a:lnTo>
                        <a:lnTo>
                          <a:pt x="510" y="193"/>
                        </a:lnTo>
                        <a:lnTo>
                          <a:pt x="531" y="207"/>
                        </a:lnTo>
                        <a:lnTo>
                          <a:pt x="553" y="222"/>
                        </a:lnTo>
                        <a:lnTo>
                          <a:pt x="573" y="237"/>
                        </a:lnTo>
                        <a:lnTo>
                          <a:pt x="594" y="251"/>
                        </a:lnTo>
                        <a:lnTo>
                          <a:pt x="613" y="266"/>
                        </a:lnTo>
                        <a:lnTo>
                          <a:pt x="634" y="281"/>
                        </a:lnTo>
                        <a:lnTo>
                          <a:pt x="653" y="296"/>
                        </a:lnTo>
                        <a:lnTo>
                          <a:pt x="674" y="310"/>
                        </a:lnTo>
                        <a:lnTo>
                          <a:pt x="693" y="325"/>
                        </a:lnTo>
                        <a:lnTo>
                          <a:pt x="712" y="339"/>
                        </a:lnTo>
                        <a:lnTo>
                          <a:pt x="729" y="353"/>
                        </a:lnTo>
                        <a:lnTo>
                          <a:pt x="749" y="367"/>
                        </a:lnTo>
                        <a:lnTo>
                          <a:pt x="767" y="381"/>
                        </a:lnTo>
                        <a:lnTo>
                          <a:pt x="784" y="394"/>
                        </a:lnTo>
                        <a:lnTo>
                          <a:pt x="800" y="407"/>
                        </a:lnTo>
                        <a:lnTo>
                          <a:pt x="816" y="419"/>
                        </a:lnTo>
                        <a:lnTo>
                          <a:pt x="832" y="431"/>
                        </a:lnTo>
                        <a:lnTo>
                          <a:pt x="847" y="443"/>
                        </a:lnTo>
                        <a:lnTo>
                          <a:pt x="861" y="454"/>
                        </a:lnTo>
                        <a:lnTo>
                          <a:pt x="875" y="464"/>
                        </a:lnTo>
                        <a:lnTo>
                          <a:pt x="889" y="474"/>
                        </a:lnTo>
                        <a:lnTo>
                          <a:pt x="902" y="483"/>
                        </a:lnTo>
                        <a:lnTo>
                          <a:pt x="913" y="491"/>
                        </a:lnTo>
                        <a:lnTo>
                          <a:pt x="924" y="499"/>
                        </a:lnTo>
                        <a:lnTo>
                          <a:pt x="935" y="506"/>
                        </a:lnTo>
                        <a:lnTo>
                          <a:pt x="945" y="511"/>
                        </a:lnTo>
                      </a:path>
                    </a:pathLst>
                  </a:custGeom>
                  <a:noFill/>
                  <a:ln w="38100" cap="flat" cmpd="sng">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69" name="Freeform 134"/>
                  <p:cNvSpPr>
                    <a:spLocks/>
                  </p:cNvSpPr>
                  <p:nvPr/>
                </p:nvSpPr>
                <p:spPr bwMode="auto">
                  <a:xfrm>
                    <a:off x="1257" y="3789"/>
                    <a:ext cx="1760" cy="503"/>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884"/>
                        </a:moveTo>
                        <a:lnTo>
                          <a:pt x="229" y="1484"/>
                        </a:lnTo>
                        <a:lnTo>
                          <a:pt x="438" y="2097"/>
                        </a:lnTo>
                        <a:lnTo>
                          <a:pt x="666" y="2696"/>
                        </a:lnTo>
                        <a:lnTo>
                          <a:pt x="885" y="3324"/>
                        </a:lnTo>
                        <a:lnTo>
                          <a:pt x="1104" y="3909"/>
                        </a:lnTo>
                        <a:lnTo>
                          <a:pt x="1323" y="4494"/>
                        </a:lnTo>
                        <a:lnTo>
                          <a:pt x="1551" y="5093"/>
                        </a:lnTo>
                        <a:lnTo>
                          <a:pt x="1760" y="5678"/>
                        </a:lnTo>
                        <a:lnTo>
                          <a:pt x="1989" y="6248"/>
                        </a:lnTo>
                        <a:lnTo>
                          <a:pt x="2228" y="6833"/>
                        </a:lnTo>
                        <a:lnTo>
                          <a:pt x="2447" y="7404"/>
                        </a:lnTo>
                        <a:lnTo>
                          <a:pt x="2675" y="7960"/>
                        </a:lnTo>
                        <a:lnTo>
                          <a:pt x="2884" y="8531"/>
                        </a:lnTo>
                        <a:lnTo>
                          <a:pt x="3113" y="9101"/>
                        </a:lnTo>
                        <a:lnTo>
                          <a:pt x="3342" y="9643"/>
                        </a:lnTo>
                        <a:lnTo>
                          <a:pt x="3550" y="10171"/>
                        </a:lnTo>
                        <a:lnTo>
                          <a:pt x="3779" y="10699"/>
                        </a:lnTo>
                        <a:lnTo>
                          <a:pt x="3998" y="11227"/>
                        </a:lnTo>
                        <a:lnTo>
                          <a:pt x="4227" y="11755"/>
                        </a:lnTo>
                        <a:lnTo>
                          <a:pt x="4436" y="12254"/>
                        </a:lnTo>
                        <a:lnTo>
                          <a:pt x="4664" y="12739"/>
                        </a:lnTo>
                        <a:lnTo>
                          <a:pt x="4883" y="13181"/>
                        </a:lnTo>
                        <a:lnTo>
                          <a:pt x="5112" y="13652"/>
                        </a:lnTo>
                        <a:lnTo>
                          <a:pt x="5341" y="14094"/>
                        </a:lnTo>
                        <a:lnTo>
                          <a:pt x="5549" y="14565"/>
                        </a:lnTo>
                        <a:lnTo>
                          <a:pt x="5758" y="14993"/>
                        </a:lnTo>
                        <a:lnTo>
                          <a:pt x="5977" y="15407"/>
                        </a:lnTo>
                        <a:lnTo>
                          <a:pt x="6196" y="15820"/>
                        </a:lnTo>
                        <a:lnTo>
                          <a:pt x="6425" y="16205"/>
                        </a:lnTo>
                        <a:lnTo>
                          <a:pt x="6634" y="16576"/>
                        </a:lnTo>
                        <a:lnTo>
                          <a:pt x="6862" y="16919"/>
                        </a:lnTo>
                        <a:lnTo>
                          <a:pt x="7091" y="17261"/>
                        </a:lnTo>
                        <a:lnTo>
                          <a:pt x="7280" y="17575"/>
                        </a:lnTo>
                        <a:lnTo>
                          <a:pt x="7509" y="17889"/>
                        </a:lnTo>
                        <a:lnTo>
                          <a:pt x="7737" y="18160"/>
                        </a:lnTo>
                        <a:lnTo>
                          <a:pt x="7956" y="18431"/>
                        </a:lnTo>
                        <a:lnTo>
                          <a:pt x="8155" y="18688"/>
                        </a:lnTo>
                        <a:lnTo>
                          <a:pt x="8374" y="18930"/>
                        </a:lnTo>
                        <a:lnTo>
                          <a:pt x="8583" y="19144"/>
                        </a:lnTo>
                        <a:lnTo>
                          <a:pt x="8812" y="19315"/>
                        </a:lnTo>
                        <a:lnTo>
                          <a:pt x="9020" y="19486"/>
                        </a:lnTo>
                        <a:lnTo>
                          <a:pt x="9229" y="19601"/>
                        </a:lnTo>
                        <a:lnTo>
                          <a:pt x="9448" y="19743"/>
                        </a:lnTo>
                        <a:lnTo>
                          <a:pt x="9647" y="19857"/>
                        </a:lnTo>
                        <a:lnTo>
                          <a:pt x="9856" y="19900"/>
                        </a:lnTo>
                        <a:lnTo>
                          <a:pt x="10075" y="19971"/>
                        </a:lnTo>
                        <a:lnTo>
                          <a:pt x="10293" y="19986"/>
                        </a:lnTo>
                        <a:lnTo>
                          <a:pt x="10502" y="19971"/>
                        </a:lnTo>
                        <a:lnTo>
                          <a:pt x="10701" y="19971"/>
                        </a:lnTo>
                        <a:lnTo>
                          <a:pt x="10910" y="19900"/>
                        </a:lnTo>
                        <a:lnTo>
                          <a:pt x="11129" y="19772"/>
                        </a:lnTo>
                        <a:lnTo>
                          <a:pt x="11338" y="19658"/>
                        </a:lnTo>
                        <a:lnTo>
                          <a:pt x="11566" y="19472"/>
                        </a:lnTo>
                        <a:lnTo>
                          <a:pt x="11785" y="19230"/>
                        </a:lnTo>
                        <a:lnTo>
                          <a:pt x="12004" y="19001"/>
                        </a:lnTo>
                        <a:lnTo>
                          <a:pt x="12223" y="18730"/>
                        </a:lnTo>
                        <a:lnTo>
                          <a:pt x="12452" y="18431"/>
                        </a:lnTo>
                        <a:lnTo>
                          <a:pt x="12690" y="18074"/>
                        </a:lnTo>
                        <a:lnTo>
                          <a:pt x="12909" y="17718"/>
                        </a:lnTo>
                        <a:lnTo>
                          <a:pt x="13148" y="17290"/>
                        </a:lnTo>
                        <a:lnTo>
                          <a:pt x="13376" y="16890"/>
                        </a:lnTo>
                        <a:lnTo>
                          <a:pt x="13615" y="16462"/>
                        </a:lnTo>
                        <a:lnTo>
                          <a:pt x="13844" y="16006"/>
                        </a:lnTo>
                        <a:lnTo>
                          <a:pt x="14063" y="15535"/>
                        </a:lnTo>
                        <a:lnTo>
                          <a:pt x="14291" y="15050"/>
                        </a:lnTo>
                        <a:lnTo>
                          <a:pt x="14530" y="14522"/>
                        </a:lnTo>
                        <a:lnTo>
                          <a:pt x="14759" y="13980"/>
                        </a:lnTo>
                        <a:lnTo>
                          <a:pt x="14998" y="13466"/>
                        </a:lnTo>
                        <a:lnTo>
                          <a:pt x="15216" y="12924"/>
                        </a:lnTo>
                        <a:lnTo>
                          <a:pt x="15445" y="12354"/>
                        </a:lnTo>
                        <a:lnTo>
                          <a:pt x="15684" y="11797"/>
                        </a:lnTo>
                        <a:lnTo>
                          <a:pt x="15893" y="11213"/>
                        </a:lnTo>
                        <a:lnTo>
                          <a:pt x="16101" y="10628"/>
                        </a:lnTo>
                        <a:lnTo>
                          <a:pt x="16320" y="10071"/>
                        </a:lnTo>
                        <a:lnTo>
                          <a:pt x="16529" y="9515"/>
                        </a:lnTo>
                        <a:lnTo>
                          <a:pt x="16738" y="8944"/>
                        </a:lnTo>
                        <a:lnTo>
                          <a:pt x="16957" y="8359"/>
                        </a:lnTo>
                        <a:lnTo>
                          <a:pt x="17156" y="7803"/>
                        </a:lnTo>
                        <a:lnTo>
                          <a:pt x="17355" y="7233"/>
                        </a:lnTo>
                        <a:lnTo>
                          <a:pt x="17553" y="6690"/>
                        </a:lnTo>
                        <a:lnTo>
                          <a:pt x="17732" y="6134"/>
                        </a:lnTo>
                        <a:lnTo>
                          <a:pt x="17931" y="5592"/>
                        </a:lnTo>
                        <a:lnTo>
                          <a:pt x="18120" y="5050"/>
                        </a:lnTo>
                        <a:lnTo>
                          <a:pt x="18289" y="4551"/>
                        </a:lnTo>
                        <a:lnTo>
                          <a:pt x="18468" y="4037"/>
                        </a:lnTo>
                        <a:lnTo>
                          <a:pt x="18637" y="3566"/>
                        </a:lnTo>
                        <a:lnTo>
                          <a:pt x="18797" y="3124"/>
                        </a:lnTo>
                        <a:lnTo>
                          <a:pt x="18956" y="2653"/>
                        </a:lnTo>
                        <a:lnTo>
                          <a:pt x="19095" y="2240"/>
                        </a:lnTo>
                        <a:lnTo>
                          <a:pt x="19254" y="1840"/>
                        </a:lnTo>
                        <a:lnTo>
                          <a:pt x="19393" y="1441"/>
                        </a:lnTo>
                        <a:lnTo>
                          <a:pt x="19523" y="1098"/>
                        </a:lnTo>
                        <a:lnTo>
                          <a:pt x="19642" y="799"/>
                        </a:lnTo>
                        <a:lnTo>
                          <a:pt x="19771" y="471"/>
                        </a:lnTo>
                        <a:lnTo>
                          <a:pt x="19881" y="214"/>
                        </a:lnTo>
                        <a:lnTo>
                          <a:pt x="19990" y="0"/>
                        </a:lnTo>
                      </a:path>
                    </a:pathLst>
                  </a:custGeom>
                  <a:noFill/>
                  <a:ln w="38100" cap="flat" cmpd="sng">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70" name="Freeform 135"/>
                  <p:cNvSpPr>
                    <a:spLocks/>
                  </p:cNvSpPr>
                  <p:nvPr/>
                </p:nvSpPr>
                <p:spPr bwMode="auto">
                  <a:xfrm rot="10800000" flipV="1">
                    <a:off x="2951" y="3321"/>
                    <a:ext cx="945" cy="511"/>
                  </a:xfrm>
                  <a:custGeom>
                    <a:avLst/>
                    <a:gdLst>
                      <a:gd name="T0" fmla="*/ 0 w 945"/>
                      <a:gd name="T1" fmla="*/ 3 h 511"/>
                      <a:gd name="T2" fmla="*/ 19 w 945"/>
                      <a:gd name="T3" fmla="*/ 2 h 511"/>
                      <a:gd name="T4" fmla="*/ 38 w 945"/>
                      <a:gd name="T5" fmla="*/ 1 h 511"/>
                      <a:gd name="T6" fmla="*/ 55 w 945"/>
                      <a:gd name="T7" fmla="*/ 1 h 511"/>
                      <a:gd name="T8" fmla="*/ 74 w 945"/>
                      <a:gd name="T9" fmla="*/ 0 h 511"/>
                      <a:gd name="T10" fmla="*/ 93 w 945"/>
                      <a:gd name="T11" fmla="*/ 1 h 511"/>
                      <a:gd name="T12" fmla="*/ 110 w 945"/>
                      <a:gd name="T13" fmla="*/ 4 h 511"/>
                      <a:gd name="T14" fmla="*/ 130 w 945"/>
                      <a:gd name="T15" fmla="*/ 7 h 511"/>
                      <a:gd name="T16" fmla="*/ 151 w 945"/>
                      <a:gd name="T17" fmla="*/ 11 h 511"/>
                      <a:gd name="T18" fmla="*/ 170 w 945"/>
                      <a:gd name="T19" fmla="*/ 17 h 511"/>
                      <a:gd name="T20" fmla="*/ 189 w 945"/>
                      <a:gd name="T21" fmla="*/ 23 h 511"/>
                      <a:gd name="T22" fmla="*/ 210 w 945"/>
                      <a:gd name="T23" fmla="*/ 30 h 511"/>
                      <a:gd name="T24" fmla="*/ 230 w 945"/>
                      <a:gd name="T25" fmla="*/ 38 h 511"/>
                      <a:gd name="T26" fmla="*/ 252 w 945"/>
                      <a:gd name="T27" fmla="*/ 47 h 511"/>
                      <a:gd name="T28" fmla="*/ 273 w 945"/>
                      <a:gd name="T29" fmla="*/ 56 h 511"/>
                      <a:gd name="T30" fmla="*/ 295 w 945"/>
                      <a:gd name="T31" fmla="*/ 66 h 511"/>
                      <a:gd name="T32" fmla="*/ 316 w 945"/>
                      <a:gd name="T33" fmla="*/ 76 h 511"/>
                      <a:gd name="T34" fmla="*/ 337 w 945"/>
                      <a:gd name="T35" fmla="*/ 87 h 511"/>
                      <a:gd name="T36" fmla="*/ 358 w 945"/>
                      <a:gd name="T37" fmla="*/ 99 h 511"/>
                      <a:gd name="T38" fmla="*/ 379 w 945"/>
                      <a:gd name="T39" fmla="*/ 111 h 511"/>
                      <a:gd name="T40" fmla="*/ 402 w 945"/>
                      <a:gd name="T41" fmla="*/ 124 h 511"/>
                      <a:gd name="T42" fmla="*/ 424 w 945"/>
                      <a:gd name="T43" fmla="*/ 138 h 511"/>
                      <a:gd name="T44" fmla="*/ 446 w 945"/>
                      <a:gd name="T45" fmla="*/ 150 h 511"/>
                      <a:gd name="T46" fmla="*/ 466 w 945"/>
                      <a:gd name="T47" fmla="*/ 164 h 511"/>
                      <a:gd name="T48" fmla="*/ 488 w 945"/>
                      <a:gd name="T49" fmla="*/ 178 h 511"/>
                      <a:gd name="T50" fmla="*/ 510 w 945"/>
                      <a:gd name="T51" fmla="*/ 193 h 511"/>
                      <a:gd name="T52" fmla="*/ 531 w 945"/>
                      <a:gd name="T53" fmla="*/ 207 h 511"/>
                      <a:gd name="T54" fmla="*/ 553 w 945"/>
                      <a:gd name="T55" fmla="*/ 222 h 511"/>
                      <a:gd name="T56" fmla="*/ 573 w 945"/>
                      <a:gd name="T57" fmla="*/ 237 h 511"/>
                      <a:gd name="T58" fmla="*/ 594 w 945"/>
                      <a:gd name="T59" fmla="*/ 251 h 511"/>
                      <a:gd name="T60" fmla="*/ 613 w 945"/>
                      <a:gd name="T61" fmla="*/ 266 h 511"/>
                      <a:gd name="T62" fmla="*/ 634 w 945"/>
                      <a:gd name="T63" fmla="*/ 281 h 511"/>
                      <a:gd name="T64" fmla="*/ 653 w 945"/>
                      <a:gd name="T65" fmla="*/ 296 h 511"/>
                      <a:gd name="T66" fmla="*/ 674 w 945"/>
                      <a:gd name="T67" fmla="*/ 310 h 511"/>
                      <a:gd name="T68" fmla="*/ 693 w 945"/>
                      <a:gd name="T69" fmla="*/ 325 h 511"/>
                      <a:gd name="T70" fmla="*/ 712 w 945"/>
                      <a:gd name="T71" fmla="*/ 339 h 511"/>
                      <a:gd name="T72" fmla="*/ 729 w 945"/>
                      <a:gd name="T73" fmla="*/ 353 h 511"/>
                      <a:gd name="T74" fmla="*/ 749 w 945"/>
                      <a:gd name="T75" fmla="*/ 367 h 511"/>
                      <a:gd name="T76" fmla="*/ 767 w 945"/>
                      <a:gd name="T77" fmla="*/ 381 h 511"/>
                      <a:gd name="T78" fmla="*/ 784 w 945"/>
                      <a:gd name="T79" fmla="*/ 394 h 511"/>
                      <a:gd name="T80" fmla="*/ 800 w 945"/>
                      <a:gd name="T81" fmla="*/ 407 h 511"/>
                      <a:gd name="T82" fmla="*/ 816 w 945"/>
                      <a:gd name="T83" fmla="*/ 419 h 511"/>
                      <a:gd name="T84" fmla="*/ 832 w 945"/>
                      <a:gd name="T85" fmla="*/ 431 h 511"/>
                      <a:gd name="T86" fmla="*/ 847 w 945"/>
                      <a:gd name="T87" fmla="*/ 443 h 511"/>
                      <a:gd name="T88" fmla="*/ 861 w 945"/>
                      <a:gd name="T89" fmla="*/ 454 h 511"/>
                      <a:gd name="T90" fmla="*/ 875 w 945"/>
                      <a:gd name="T91" fmla="*/ 464 h 511"/>
                      <a:gd name="T92" fmla="*/ 889 w 945"/>
                      <a:gd name="T93" fmla="*/ 474 h 511"/>
                      <a:gd name="T94" fmla="*/ 902 w 945"/>
                      <a:gd name="T95" fmla="*/ 483 h 511"/>
                      <a:gd name="T96" fmla="*/ 913 w 945"/>
                      <a:gd name="T97" fmla="*/ 491 h 511"/>
                      <a:gd name="T98" fmla="*/ 924 w 945"/>
                      <a:gd name="T99" fmla="*/ 499 h 511"/>
                      <a:gd name="T100" fmla="*/ 935 w 945"/>
                      <a:gd name="T101" fmla="*/ 506 h 511"/>
                      <a:gd name="T102" fmla="*/ 945 w 945"/>
                      <a:gd name="T103" fmla="*/ 511 h 51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945"/>
                      <a:gd name="T157" fmla="*/ 0 h 511"/>
                      <a:gd name="T158" fmla="*/ 945 w 945"/>
                      <a:gd name="T159" fmla="*/ 511 h 51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945" h="511">
                        <a:moveTo>
                          <a:pt x="0" y="3"/>
                        </a:moveTo>
                        <a:lnTo>
                          <a:pt x="19" y="2"/>
                        </a:lnTo>
                        <a:lnTo>
                          <a:pt x="38" y="1"/>
                        </a:lnTo>
                        <a:lnTo>
                          <a:pt x="55" y="1"/>
                        </a:lnTo>
                        <a:lnTo>
                          <a:pt x="74" y="0"/>
                        </a:lnTo>
                        <a:lnTo>
                          <a:pt x="93" y="1"/>
                        </a:lnTo>
                        <a:lnTo>
                          <a:pt x="110" y="4"/>
                        </a:lnTo>
                        <a:lnTo>
                          <a:pt x="130" y="7"/>
                        </a:lnTo>
                        <a:lnTo>
                          <a:pt x="151" y="11"/>
                        </a:lnTo>
                        <a:lnTo>
                          <a:pt x="170" y="17"/>
                        </a:lnTo>
                        <a:lnTo>
                          <a:pt x="189" y="23"/>
                        </a:lnTo>
                        <a:lnTo>
                          <a:pt x="210" y="30"/>
                        </a:lnTo>
                        <a:lnTo>
                          <a:pt x="230" y="38"/>
                        </a:lnTo>
                        <a:lnTo>
                          <a:pt x="252" y="47"/>
                        </a:lnTo>
                        <a:lnTo>
                          <a:pt x="273" y="56"/>
                        </a:lnTo>
                        <a:lnTo>
                          <a:pt x="295" y="66"/>
                        </a:lnTo>
                        <a:lnTo>
                          <a:pt x="316" y="76"/>
                        </a:lnTo>
                        <a:lnTo>
                          <a:pt x="337" y="87"/>
                        </a:lnTo>
                        <a:lnTo>
                          <a:pt x="358" y="99"/>
                        </a:lnTo>
                        <a:lnTo>
                          <a:pt x="379" y="111"/>
                        </a:lnTo>
                        <a:lnTo>
                          <a:pt x="402" y="124"/>
                        </a:lnTo>
                        <a:lnTo>
                          <a:pt x="424" y="138"/>
                        </a:lnTo>
                        <a:lnTo>
                          <a:pt x="446" y="150"/>
                        </a:lnTo>
                        <a:lnTo>
                          <a:pt x="466" y="164"/>
                        </a:lnTo>
                        <a:lnTo>
                          <a:pt x="488" y="178"/>
                        </a:lnTo>
                        <a:lnTo>
                          <a:pt x="510" y="193"/>
                        </a:lnTo>
                        <a:lnTo>
                          <a:pt x="531" y="207"/>
                        </a:lnTo>
                        <a:lnTo>
                          <a:pt x="553" y="222"/>
                        </a:lnTo>
                        <a:lnTo>
                          <a:pt x="573" y="237"/>
                        </a:lnTo>
                        <a:lnTo>
                          <a:pt x="594" y="251"/>
                        </a:lnTo>
                        <a:lnTo>
                          <a:pt x="613" y="266"/>
                        </a:lnTo>
                        <a:lnTo>
                          <a:pt x="634" y="281"/>
                        </a:lnTo>
                        <a:lnTo>
                          <a:pt x="653" y="296"/>
                        </a:lnTo>
                        <a:lnTo>
                          <a:pt x="674" y="310"/>
                        </a:lnTo>
                        <a:lnTo>
                          <a:pt x="693" y="325"/>
                        </a:lnTo>
                        <a:lnTo>
                          <a:pt x="712" y="339"/>
                        </a:lnTo>
                        <a:lnTo>
                          <a:pt x="729" y="353"/>
                        </a:lnTo>
                        <a:lnTo>
                          <a:pt x="749" y="367"/>
                        </a:lnTo>
                        <a:lnTo>
                          <a:pt x="767" y="381"/>
                        </a:lnTo>
                        <a:lnTo>
                          <a:pt x="784" y="394"/>
                        </a:lnTo>
                        <a:lnTo>
                          <a:pt x="800" y="407"/>
                        </a:lnTo>
                        <a:lnTo>
                          <a:pt x="816" y="419"/>
                        </a:lnTo>
                        <a:lnTo>
                          <a:pt x="832" y="431"/>
                        </a:lnTo>
                        <a:lnTo>
                          <a:pt x="847" y="443"/>
                        </a:lnTo>
                        <a:lnTo>
                          <a:pt x="861" y="454"/>
                        </a:lnTo>
                        <a:lnTo>
                          <a:pt x="875" y="464"/>
                        </a:lnTo>
                        <a:lnTo>
                          <a:pt x="889" y="474"/>
                        </a:lnTo>
                        <a:lnTo>
                          <a:pt x="902" y="483"/>
                        </a:lnTo>
                        <a:lnTo>
                          <a:pt x="913" y="491"/>
                        </a:lnTo>
                        <a:lnTo>
                          <a:pt x="924" y="499"/>
                        </a:lnTo>
                        <a:lnTo>
                          <a:pt x="935" y="506"/>
                        </a:lnTo>
                        <a:lnTo>
                          <a:pt x="945" y="511"/>
                        </a:lnTo>
                      </a:path>
                    </a:pathLst>
                  </a:custGeom>
                  <a:noFill/>
                  <a:ln w="38100" cap="flat" cmpd="sng">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grpSp>
            <p:sp>
              <p:nvSpPr>
                <p:cNvPr id="121958" name="Freeform 136"/>
                <p:cNvSpPr>
                  <a:spLocks/>
                </p:cNvSpPr>
                <p:nvPr/>
              </p:nvSpPr>
              <p:spPr bwMode="auto">
                <a:xfrm rot="-5400000">
                  <a:off x="2632" y="3083"/>
                  <a:ext cx="91" cy="4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96"/>
                      </a:moveTo>
                      <a:lnTo>
                        <a:pt x="156" y="18457"/>
                      </a:lnTo>
                      <a:lnTo>
                        <a:pt x="391" y="17872"/>
                      </a:lnTo>
                      <a:lnTo>
                        <a:pt x="547" y="17287"/>
                      </a:lnTo>
                      <a:lnTo>
                        <a:pt x="547" y="16649"/>
                      </a:lnTo>
                      <a:lnTo>
                        <a:pt x="859" y="16064"/>
                      </a:lnTo>
                      <a:lnTo>
                        <a:pt x="1250" y="15479"/>
                      </a:lnTo>
                      <a:lnTo>
                        <a:pt x="1484" y="14894"/>
                      </a:lnTo>
                      <a:lnTo>
                        <a:pt x="1719" y="14255"/>
                      </a:lnTo>
                      <a:lnTo>
                        <a:pt x="1875" y="13670"/>
                      </a:lnTo>
                      <a:lnTo>
                        <a:pt x="2422" y="13138"/>
                      </a:lnTo>
                      <a:lnTo>
                        <a:pt x="2500" y="12553"/>
                      </a:lnTo>
                      <a:lnTo>
                        <a:pt x="2578" y="12021"/>
                      </a:lnTo>
                      <a:lnTo>
                        <a:pt x="2813" y="11489"/>
                      </a:lnTo>
                      <a:lnTo>
                        <a:pt x="2969" y="10904"/>
                      </a:lnTo>
                      <a:lnTo>
                        <a:pt x="3281" y="10372"/>
                      </a:lnTo>
                      <a:lnTo>
                        <a:pt x="3438" y="9840"/>
                      </a:lnTo>
                      <a:lnTo>
                        <a:pt x="3672" y="9255"/>
                      </a:lnTo>
                      <a:lnTo>
                        <a:pt x="3984" y="8723"/>
                      </a:lnTo>
                      <a:lnTo>
                        <a:pt x="4063" y="8191"/>
                      </a:lnTo>
                      <a:lnTo>
                        <a:pt x="4219" y="7766"/>
                      </a:lnTo>
                      <a:lnTo>
                        <a:pt x="4609" y="7234"/>
                      </a:lnTo>
                      <a:lnTo>
                        <a:pt x="4688" y="6755"/>
                      </a:lnTo>
                      <a:lnTo>
                        <a:pt x="5313" y="6330"/>
                      </a:lnTo>
                      <a:lnTo>
                        <a:pt x="5469" y="5904"/>
                      </a:lnTo>
                      <a:lnTo>
                        <a:pt x="5547" y="5426"/>
                      </a:lnTo>
                      <a:lnTo>
                        <a:pt x="6094" y="5000"/>
                      </a:lnTo>
                      <a:lnTo>
                        <a:pt x="6094" y="4521"/>
                      </a:lnTo>
                      <a:lnTo>
                        <a:pt x="6406" y="4149"/>
                      </a:lnTo>
                      <a:lnTo>
                        <a:pt x="6563" y="3777"/>
                      </a:lnTo>
                      <a:lnTo>
                        <a:pt x="6563" y="3404"/>
                      </a:lnTo>
                      <a:lnTo>
                        <a:pt x="7188" y="3032"/>
                      </a:lnTo>
                      <a:lnTo>
                        <a:pt x="7188" y="2713"/>
                      </a:lnTo>
                      <a:lnTo>
                        <a:pt x="7578" y="2447"/>
                      </a:lnTo>
                      <a:lnTo>
                        <a:pt x="7656" y="2128"/>
                      </a:lnTo>
                      <a:lnTo>
                        <a:pt x="7656" y="1809"/>
                      </a:lnTo>
                      <a:lnTo>
                        <a:pt x="7891" y="1543"/>
                      </a:lnTo>
                      <a:lnTo>
                        <a:pt x="8047" y="1330"/>
                      </a:lnTo>
                      <a:lnTo>
                        <a:pt x="8516" y="1064"/>
                      </a:lnTo>
                      <a:lnTo>
                        <a:pt x="8516" y="851"/>
                      </a:lnTo>
                      <a:lnTo>
                        <a:pt x="8750" y="691"/>
                      </a:lnTo>
                      <a:lnTo>
                        <a:pt x="8828" y="479"/>
                      </a:lnTo>
                      <a:lnTo>
                        <a:pt x="9141" y="372"/>
                      </a:lnTo>
                      <a:lnTo>
                        <a:pt x="9453" y="266"/>
                      </a:lnTo>
                      <a:lnTo>
                        <a:pt x="9453" y="106"/>
                      </a:lnTo>
                      <a:lnTo>
                        <a:pt x="9766" y="106"/>
                      </a:lnTo>
                      <a:lnTo>
                        <a:pt x="10156" y="53"/>
                      </a:lnTo>
                      <a:lnTo>
                        <a:pt x="10313" y="0"/>
                      </a:lnTo>
                      <a:lnTo>
                        <a:pt x="10547" y="53"/>
                      </a:lnTo>
                      <a:lnTo>
                        <a:pt x="10781" y="53"/>
                      </a:lnTo>
                      <a:lnTo>
                        <a:pt x="10859" y="106"/>
                      </a:lnTo>
                      <a:lnTo>
                        <a:pt x="11172" y="213"/>
                      </a:lnTo>
                      <a:lnTo>
                        <a:pt x="11328" y="319"/>
                      </a:lnTo>
                      <a:lnTo>
                        <a:pt x="11484" y="479"/>
                      </a:lnTo>
                      <a:lnTo>
                        <a:pt x="11953" y="745"/>
                      </a:lnTo>
                      <a:lnTo>
                        <a:pt x="12109" y="1011"/>
                      </a:lnTo>
                      <a:lnTo>
                        <a:pt x="12344" y="1277"/>
                      </a:lnTo>
                      <a:lnTo>
                        <a:pt x="12344" y="1543"/>
                      </a:lnTo>
                      <a:lnTo>
                        <a:pt x="12422" y="1915"/>
                      </a:lnTo>
                      <a:lnTo>
                        <a:pt x="12813" y="2287"/>
                      </a:lnTo>
                      <a:lnTo>
                        <a:pt x="12813" y="2713"/>
                      </a:lnTo>
                      <a:lnTo>
                        <a:pt x="13438" y="3138"/>
                      </a:lnTo>
                      <a:lnTo>
                        <a:pt x="13438" y="3564"/>
                      </a:lnTo>
                      <a:lnTo>
                        <a:pt x="13594" y="3989"/>
                      </a:lnTo>
                      <a:lnTo>
                        <a:pt x="13906" y="4415"/>
                      </a:lnTo>
                      <a:lnTo>
                        <a:pt x="14141" y="4947"/>
                      </a:lnTo>
                      <a:lnTo>
                        <a:pt x="14453" y="5479"/>
                      </a:lnTo>
                      <a:lnTo>
                        <a:pt x="14688" y="5957"/>
                      </a:lnTo>
                      <a:lnTo>
                        <a:pt x="15234" y="6489"/>
                      </a:lnTo>
                      <a:lnTo>
                        <a:pt x="15313" y="7074"/>
                      </a:lnTo>
                      <a:lnTo>
                        <a:pt x="15469" y="7606"/>
                      </a:lnTo>
                      <a:lnTo>
                        <a:pt x="15781" y="8191"/>
                      </a:lnTo>
                      <a:lnTo>
                        <a:pt x="15938" y="8777"/>
                      </a:lnTo>
                      <a:lnTo>
                        <a:pt x="16094" y="9362"/>
                      </a:lnTo>
                      <a:lnTo>
                        <a:pt x="16328" y="9894"/>
                      </a:lnTo>
                      <a:lnTo>
                        <a:pt x="16563" y="10426"/>
                      </a:lnTo>
                      <a:lnTo>
                        <a:pt x="16719" y="11011"/>
                      </a:lnTo>
                      <a:lnTo>
                        <a:pt x="17031" y="11649"/>
                      </a:lnTo>
                      <a:lnTo>
                        <a:pt x="17266" y="12181"/>
                      </a:lnTo>
                      <a:lnTo>
                        <a:pt x="17422" y="12766"/>
                      </a:lnTo>
                      <a:lnTo>
                        <a:pt x="17500" y="13298"/>
                      </a:lnTo>
                      <a:lnTo>
                        <a:pt x="17578" y="13830"/>
                      </a:lnTo>
                      <a:lnTo>
                        <a:pt x="18125" y="14415"/>
                      </a:lnTo>
                      <a:lnTo>
                        <a:pt x="18125" y="14947"/>
                      </a:lnTo>
                      <a:lnTo>
                        <a:pt x="18438" y="15479"/>
                      </a:lnTo>
                      <a:lnTo>
                        <a:pt x="18516" y="15904"/>
                      </a:lnTo>
                      <a:lnTo>
                        <a:pt x="18750" y="16436"/>
                      </a:lnTo>
                      <a:lnTo>
                        <a:pt x="18906" y="16862"/>
                      </a:lnTo>
                      <a:lnTo>
                        <a:pt x="19141" y="17340"/>
                      </a:lnTo>
                      <a:lnTo>
                        <a:pt x="19453" y="17713"/>
                      </a:lnTo>
                      <a:lnTo>
                        <a:pt x="19453" y="18138"/>
                      </a:lnTo>
                      <a:lnTo>
                        <a:pt x="19531" y="18511"/>
                      </a:lnTo>
                      <a:lnTo>
                        <a:pt x="19609" y="18883"/>
                      </a:lnTo>
                      <a:lnTo>
                        <a:pt x="19688" y="19149"/>
                      </a:lnTo>
                      <a:lnTo>
                        <a:pt x="19844" y="19521"/>
                      </a:lnTo>
                      <a:lnTo>
                        <a:pt x="19922" y="19734"/>
                      </a:lnTo>
                      <a:lnTo>
                        <a:pt x="19922" y="19947"/>
                      </a:lnTo>
                    </a:path>
                  </a:pathLst>
                </a:custGeom>
                <a:noFill/>
                <a:ln w="28575" cap="flat">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59" name="Freeform 137"/>
                <p:cNvSpPr>
                  <a:spLocks/>
                </p:cNvSpPr>
                <p:nvPr/>
              </p:nvSpPr>
              <p:spPr bwMode="auto">
                <a:xfrm rot="-5400000">
                  <a:off x="2622" y="3301"/>
                  <a:ext cx="91" cy="4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96"/>
                      </a:moveTo>
                      <a:lnTo>
                        <a:pt x="156" y="18457"/>
                      </a:lnTo>
                      <a:lnTo>
                        <a:pt x="391" y="17872"/>
                      </a:lnTo>
                      <a:lnTo>
                        <a:pt x="547" y="17287"/>
                      </a:lnTo>
                      <a:lnTo>
                        <a:pt x="547" y="16649"/>
                      </a:lnTo>
                      <a:lnTo>
                        <a:pt x="859" y="16064"/>
                      </a:lnTo>
                      <a:lnTo>
                        <a:pt x="1250" y="15479"/>
                      </a:lnTo>
                      <a:lnTo>
                        <a:pt x="1484" y="14894"/>
                      </a:lnTo>
                      <a:lnTo>
                        <a:pt x="1719" y="14255"/>
                      </a:lnTo>
                      <a:lnTo>
                        <a:pt x="1875" y="13670"/>
                      </a:lnTo>
                      <a:lnTo>
                        <a:pt x="2422" y="13138"/>
                      </a:lnTo>
                      <a:lnTo>
                        <a:pt x="2500" y="12553"/>
                      </a:lnTo>
                      <a:lnTo>
                        <a:pt x="2578" y="12021"/>
                      </a:lnTo>
                      <a:lnTo>
                        <a:pt x="2813" y="11489"/>
                      </a:lnTo>
                      <a:lnTo>
                        <a:pt x="2969" y="10904"/>
                      </a:lnTo>
                      <a:lnTo>
                        <a:pt x="3281" y="10372"/>
                      </a:lnTo>
                      <a:lnTo>
                        <a:pt x="3438" y="9840"/>
                      </a:lnTo>
                      <a:lnTo>
                        <a:pt x="3672" y="9255"/>
                      </a:lnTo>
                      <a:lnTo>
                        <a:pt x="3984" y="8723"/>
                      </a:lnTo>
                      <a:lnTo>
                        <a:pt x="4063" y="8191"/>
                      </a:lnTo>
                      <a:lnTo>
                        <a:pt x="4219" y="7766"/>
                      </a:lnTo>
                      <a:lnTo>
                        <a:pt x="4609" y="7234"/>
                      </a:lnTo>
                      <a:lnTo>
                        <a:pt x="4688" y="6755"/>
                      </a:lnTo>
                      <a:lnTo>
                        <a:pt x="5313" y="6330"/>
                      </a:lnTo>
                      <a:lnTo>
                        <a:pt x="5469" y="5904"/>
                      </a:lnTo>
                      <a:lnTo>
                        <a:pt x="5547" y="5426"/>
                      </a:lnTo>
                      <a:lnTo>
                        <a:pt x="6094" y="5000"/>
                      </a:lnTo>
                      <a:lnTo>
                        <a:pt x="6094" y="4521"/>
                      </a:lnTo>
                      <a:lnTo>
                        <a:pt x="6406" y="4149"/>
                      </a:lnTo>
                      <a:lnTo>
                        <a:pt x="6563" y="3777"/>
                      </a:lnTo>
                      <a:lnTo>
                        <a:pt x="6563" y="3404"/>
                      </a:lnTo>
                      <a:lnTo>
                        <a:pt x="7188" y="3032"/>
                      </a:lnTo>
                      <a:lnTo>
                        <a:pt x="7188" y="2713"/>
                      </a:lnTo>
                      <a:lnTo>
                        <a:pt x="7578" y="2447"/>
                      </a:lnTo>
                      <a:lnTo>
                        <a:pt x="7656" y="2128"/>
                      </a:lnTo>
                      <a:lnTo>
                        <a:pt x="7656" y="1809"/>
                      </a:lnTo>
                      <a:lnTo>
                        <a:pt x="7891" y="1543"/>
                      </a:lnTo>
                      <a:lnTo>
                        <a:pt x="8047" y="1330"/>
                      </a:lnTo>
                      <a:lnTo>
                        <a:pt x="8516" y="1064"/>
                      </a:lnTo>
                      <a:lnTo>
                        <a:pt x="8516" y="851"/>
                      </a:lnTo>
                      <a:lnTo>
                        <a:pt x="8750" y="691"/>
                      </a:lnTo>
                      <a:lnTo>
                        <a:pt x="8828" y="479"/>
                      </a:lnTo>
                      <a:lnTo>
                        <a:pt x="9141" y="372"/>
                      </a:lnTo>
                      <a:lnTo>
                        <a:pt x="9453" y="266"/>
                      </a:lnTo>
                      <a:lnTo>
                        <a:pt x="9453" y="106"/>
                      </a:lnTo>
                      <a:lnTo>
                        <a:pt x="9766" y="106"/>
                      </a:lnTo>
                      <a:lnTo>
                        <a:pt x="10156" y="53"/>
                      </a:lnTo>
                      <a:lnTo>
                        <a:pt x="10313" y="0"/>
                      </a:lnTo>
                      <a:lnTo>
                        <a:pt x="10547" y="53"/>
                      </a:lnTo>
                      <a:lnTo>
                        <a:pt x="10781" y="53"/>
                      </a:lnTo>
                      <a:lnTo>
                        <a:pt x="10859" y="106"/>
                      </a:lnTo>
                      <a:lnTo>
                        <a:pt x="11172" y="213"/>
                      </a:lnTo>
                      <a:lnTo>
                        <a:pt x="11328" y="319"/>
                      </a:lnTo>
                      <a:lnTo>
                        <a:pt x="11484" y="479"/>
                      </a:lnTo>
                      <a:lnTo>
                        <a:pt x="11953" y="745"/>
                      </a:lnTo>
                      <a:lnTo>
                        <a:pt x="12109" y="1011"/>
                      </a:lnTo>
                      <a:lnTo>
                        <a:pt x="12344" y="1277"/>
                      </a:lnTo>
                      <a:lnTo>
                        <a:pt x="12344" y="1543"/>
                      </a:lnTo>
                      <a:lnTo>
                        <a:pt x="12422" y="1915"/>
                      </a:lnTo>
                      <a:lnTo>
                        <a:pt x="12813" y="2287"/>
                      </a:lnTo>
                      <a:lnTo>
                        <a:pt x="12813" y="2713"/>
                      </a:lnTo>
                      <a:lnTo>
                        <a:pt x="13438" y="3138"/>
                      </a:lnTo>
                      <a:lnTo>
                        <a:pt x="13438" y="3564"/>
                      </a:lnTo>
                      <a:lnTo>
                        <a:pt x="13594" y="3989"/>
                      </a:lnTo>
                      <a:lnTo>
                        <a:pt x="13906" y="4415"/>
                      </a:lnTo>
                      <a:lnTo>
                        <a:pt x="14141" y="4947"/>
                      </a:lnTo>
                      <a:lnTo>
                        <a:pt x="14453" y="5479"/>
                      </a:lnTo>
                      <a:lnTo>
                        <a:pt x="14688" y="5957"/>
                      </a:lnTo>
                      <a:lnTo>
                        <a:pt x="15234" y="6489"/>
                      </a:lnTo>
                      <a:lnTo>
                        <a:pt x="15313" y="7074"/>
                      </a:lnTo>
                      <a:lnTo>
                        <a:pt x="15469" y="7606"/>
                      </a:lnTo>
                      <a:lnTo>
                        <a:pt x="15781" y="8191"/>
                      </a:lnTo>
                      <a:lnTo>
                        <a:pt x="15938" y="8777"/>
                      </a:lnTo>
                      <a:lnTo>
                        <a:pt x="16094" y="9362"/>
                      </a:lnTo>
                      <a:lnTo>
                        <a:pt x="16328" y="9894"/>
                      </a:lnTo>
                      <a:lnTo>
                        <a:pt x="16563" y="10426"/>
                      </a:lnTo>
                      <a:lnTo>
                        <a:pt x="16719" y="11011"/>
                      </a:lnTo>
                      <a:lnTo>
                        <a:pt x="17031" y="11649"/>
                      </a:lnTo>
                      <a:lnTo>
                        <a:pt x="17266" y="12181"/>
                      </a:lnTo>
                      <a:lnTo>
                        <a:pt x="17422" y="12766"/>
                      </a:lnTo>
                      <a:lnTo>
                        <a:pt x="17500" y="13298"/>
                      </a:lnTo>
                      <a:lnTo>
                        <a:pt x="17578" y="13830"/>
                      </a:lnTo>
                      <a:lnTo>
                        <a:pt x="18125" y="14415"/>
                      </a:lnTo>
                      <a:lnTo>
                        <a:pt x="18125" y="14947"/>
                      </a:lnTo>
                      <a:lnTo>
                        <a:pt x="18438" y="15479"/>
                      </a:lnTo>
                      <a:lnTo>
                        <a:pt x="18516" y="15904"/>
                      </a:lnTo>
                      <a:lnTo>
                        <a:pt x="18750" y="16436"/>
                      </a:lnTo>
                      <a:lnTo>
                        <a:pt x="18906" y="16862"/>
                      </a:lnTo>
                      <a:lnTo>
                        <a:pt x="19141" y="17340"/>
                      </a:lnTo>
                      <a:lnTo>
                        <a:pt x="19453" y="17713"/>
                      </a:lnTo>
                      <a:lnTo>
                        <a:pt x="19453" y="18138"/>
                      </a:lnTo>
                      <a:lnTo>
                        <a:pt x="19531" y="18511"/>
                      </a:lnTo>
                      <a:lnTo>
                        <a:pt x="19609" y="18883"/>
                      </a:lnTo>
                      <a:lnTo>
                        <a:pt x="19688" y="19149"/>
                      </a:lnTo>
                      <a:lnTo>
                        <a:pt x="19844" y="19521"/>
                      </a:lnTo>
                      <a:lnTo>
                        <a:pt x="19922" y="19734"/>
                      </a:lnTo>
                      <a:lnTo>
                        <a:pt x="19922" y="19947"/>
                      </a:lnTo>
                    </a:path>
                  </a:pathLst>
                </a:custGeom>
                <a:noFill/>
                <a:ln w="28575" cap="flat">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60" name="Freeform 138"/>
                <p:cNvSpPr>
                  <a:spLocks/>
                </p:cNvSpPr>
                <p:nvPr/>
              </p:nvSpPr>
              <p:spPr bwMode="auto">
                <a:xfrm rot="-5400000">
                  <a:off x="2624" y="3392"/>
                  <a:ext cx="91" cy="4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96"/>
                      </a:moveTo>
                      <a:lnTo>
                        <a:pt x="156" y="18457"/>
                      </a:lnTo>
                      <a:lnTo>
                        <a:pt x="391" y="17872"/>
                      </a:lnTo>
                      <a:lnTo>
                        <a:pt x="547" y="17287"/>
                      </a:lnTo>
                      <a:lnTo>
                        <a:pt x="547" y="16649"/>
                      </a:lnTo>
                      <a:lnTo>
                        <a:pt x="859" y="16064"/>
                      </a:lnTo>
                      <a:lnTo>
                        <a:pt x="1250" y="15479"/>
                      </a:lnTo>
                      <a:lnTo>
                        <a:pt x="1484" y="14894"/>
                      </a:lnTo>
                      <a:lnTo>
                        <a:pt x="1719" y="14255"/>
                      </a:lnTo>
                      <a:lnTo>
                        <a:pt x="1875" y="13670"/>
                      </a:lnTo>
                      <a:lnTo>
                        <a:pt x="2422" y="13138"/>
                      </a:lnTo>
                      <a:lnTo>
                        <a:pt x="2500" y="12553"/>
                      </a:lnTo>
                      <a:lnTo>
                        <a:pt x="2578" y="12021"/>
                      </a:lnTo>
                      <a:lnTo>
                        <a:pt x="2813" y="11489"/>
                      </a:lnTo>
                      <a:lnTo>
                        <a:pt x="2969" y="10904"/>
                      </a:lnTo>
                      <a:lnTo>
                        <a:pt x="3281" y="10372"/>
                      </a:lnTo>
                      <a:lnTo>
                        <a:pt x="3438" y="9840"/>
                      </a:lnTo>
                      <a:lnTo>
                        <a:pt x="3672" y="9255"/>
                      </a:lnTo>
                      <a:lnTo>
                        <a:pt x="3984" y="8723"/>
                      </a:lnTo>
                      <a:lnTo>
                        <a:pt x="4063" y="8191"/>
                      </a:lnTo>
                      <a:lnTo>
                        <a:pt x="4219" y="7766"/>
                      </a:lnTo>
                      <a:lnTo>
                        <a:pt x="4609" y="7234"/>
                      </a:lnTo>
                      <a:lnTo>
                        <a:pt x="4688" y="6755"/>
                      </a:lnTo>
                      <a:lnTo>
                        <a:pt x="5313" y="6330"/>
                      </a:lnTo>
                      <a:lnTo>
                        <a:pt x="5469" y="5904"/>
                      </a:lnTo>
                      <a:lnTo>
                        <a:pt x="5547" y="5426"/>
                      </a:lnTo>
                      <a:lnTo>
                        <a:pt x="6094" y="5000"/>
                      </a:lnTo>
                      <a:lnTo>
                        <a:pt x="6094" y="4521"/>
                      </a:lnTo>
                      <a:lnTo>
                        <a:pt x="6406" y="4149"/>
                      </a:lnTo>
                      <a:lnTo>
                        <a:pt x="6563" y="3777"/>
                      </a:lnTo>
                      <a:lnTo>
                        <a:pt x="6563" y="3404"/>
                      </a:lnTo>
                      <a:lnTo>
                        <a:pt x="7188" y="3032"/>
                      </a:lnTo>
                      <a:lnTo>
                        <a:pt x="7188" y="2713"/>
                      </a:lnTo>
                      <a:lnTo>
                        <a:pt x="7578" y="2447"/>
                      </a:lnTo>
                      <a:lnTo>
                        <a:pt x="7656" y="2128"/>
                      </a:lnTo>
                      <a:lnTo>
                        <a:pt x="7656" y="1809"/>
                      </a:lnTo>
                      <a:lnTo>
                        <a:pt x="7891" y="1543"/>
                      </a:lnTo>
                      <a:lnTo>
                        <a:pt x="8047" y="1330"/>
                      </a:lnTo>
                      <a:lnTo>
                        <a:pt x="8516" y="1064"/>
                      </a:lnTo>
                      <a:lnTo>
                        <a:pt x="8516" y="851"/>
                      </a:lnTo>
                      <a:lnTo>
                        <a:pt x="8750" y="691"/>
                      </a:lnTo>
                      <a:lnTo>
                        <a:pt x="8828" y="479"/>
                      </a:lnTo>
                      <a:lnTo>
                        <a:pt x="9141" y="372"/>
                      </a:lnTo>
                      <a:lnTo>
                        <a:pt x="9453" y="266"/>
                      </a:lnTo>
                      <a:lnTo>
                        <a:pt x="9453" y="106"/>
                      </a:lnTo>
                      <a:lnTo>
                        <a:pt x="9766" y="106"/>
                      </a:lnTo>
                      <a:lnTo>
                        <a:pt x="10156" y="53"/>
                      </a:lnTo>
                      <a:lnTo>
                        <a:pt x="10313" y="0"/>
                      </a:lnTo>
                      <a:lnTo>
                        <a:pt x="10547" y="53"/>
                      </a:lnTo>
                      <a:lnTo>
                        <a:pt x="10781" y="53"/>
                      </a:lnTo>
                      <a:lnTo>
                        <a:pt x="10859" y="106"/>
                      </a:lnTo>
                      <a:lnTo>
                        <a:pt x="11172" y="213"/>
                      </a:lnTo>
                      <a:lnTo>
                        <a:pt x="11328" y="319"/>
                      </a:lnTo>
                      <a:lnTo>
                        <a:pt x="11484" y="479"/>
                      </a:lnTo>
                      <a:lnTo>
                        <a:pt x="11953" y="745"/>
                      </a:lnTo>
                      <a:lnTo>
                        <a:pt x="12109" y="1011"/>
                      </a:lnTo>
                      <a:lnTo>
                        <a:pt x="12344" y="1277"/>
                      </a:lnTo>
                      <a:lnTo>
                        <a:pt x="12344" y="1543"/>
                      </a:lnTo>
                      <a:lnTo>
                        <a:pt x="12422" y="1915"/>
                      </a:lnTo>
                      <a:lnTo>
                        <a:pt x="12813" y="2287"/>
                      </a:lnTo>
                      <a:lnTo>
                        <a:pt x="12813" y="2713"/>
                      </a:lnTo>
                      <a:lnTo>
                        <a:pt x="13438" y="3138"/>
                      </a:lnTo>
                      <a:lnTo>
                        <a:pt x="13438" y="3564"/>
                      </a:lnTo>
                      <a:lnTo>
                        <a:pt x="13594" y="3989"/>
                      </a:lnTo>
                      <a:lnTo>
                        <a:pt x="13906" y="4415"/>
                      </a:lnTo>
                      <a:lnTo>
                        <a:pt x="14141" y="4947"/>
                      </a:lnTo>
                      <a:lnTo>
                        <a:pt x="14453" y="5479"/>
                      </a:lnTo>
                      <a:lnTo>
                        <a:pt x="14688" y="5957"/>
                      </a:lnTo>
                      <a:lnTo>
                        <a:pt x="15234" y="6489"/>
                      </a:lnTo>
                      <a:lnTo>
                        <a:pt x="15313" y="7074"/>
                      </a:lnTo>
                      <a:lnTo>
                        <a:pt x="15469" y="7606"/>
                      </a:lnTo>
                      <a:lnTo>
                        <a:pt x="15781" y="8191"/>
                      </a:lnTo>
                      <a:lnTo>
                        <a:pt x="15938" y="8777"/>
                      </a:lnTo>
                      <a:lnTo>
                        <a:pt x="16094" y="9362"/>
                      </a:lnTo>
                      <a:lnTo>
                        <a:pt x="16328" y="9894"/>
                      </a:lnTo>
                      <a:lnTo>
                        <a:pt x="16563" y="10426"/>
                      </a:lnTo>
                      <a:lnTo>
                        <a:pt x="16719" y="11011"/>
                      </a:lnTo>
                      <a:lnTo>
                        <a:pt x="17031" y="11649"/>
                      </a:lnTo>
                      <a:lnTo>
                        <a:pt x="17266" y="12181"/>
                      </a:lnTo>
                      <a:lnTo>
                        <a:pt x="17422" y="12766"/>
                      </a:lnTo>
                      <a:lnTo>
                        <a:pt x="17500" y="13298"/>
                      </a:lnTo>
                      <a:lnTo>
                        <a:pt x="17578" y="13830"/>
                      </a:lnTo>
                      <a:lnTo>
                        <a:pt x="18125" y="14415"/>
                      </a:lnTo>
                      <a:lnTo>
                        <a:pt x="18125" y="14947"/>
                      </a:lnTo>
                      <a:lnTo>
                        <a:pt x="18438" y="15479"/>
                      </a:lnTo>
                      <a:lnTo>
                        <a:pt x="18516" y="15904"/>
                      </a:lnTo>
                      <a:lnTo>
                        <a:pt x="18750" y="16436"/>
                      </a:lnTo>
                      <a:lnTo>
                        <a:pt x="18906" y="16862"/>
                      </a:lnTo>
                      <a:lnTo>
                        <a:pt x="19141" y="17340"/>
                      </a:lnTo>
                      <a:lnTo>
                        <a:pt x="19453" y="17713"/>
                      </a:lnTo>
                      <a:lnTo>
                        <a:pt x="19453" y="18138"/>
                      </a:lnTo>
                      <a:lnTo>
                        <a:pt x="19531" y="18511"/>
                      </a:lnTo>
                      <a:lnTo>
                        <a:pt x="19609" y="18883"/>
                      </a:lnTo>
                      <a:lnTo>
                        <a:pt x="19688" y="19149"/>
                      </a:lnTo>
                      <a:lnTo>
                        <a:pt x="19844" y="19521"/>
                      </a:lnTo>
                      <a:lnTo>
                        <a:pt x="19922" y="19734"/>
                      </a:lnTo>
                      <a:lnTo>
                        <a:pt x="19922" y="19947"/>
                      </a:lnTo>
                    </a:path>
                  </a:pathLst>
                </a:custGeom>
                <a:noFill/>
                <a:ln w="28575" cap="flat">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61" name="Freeform 139"/>
                <p:cNvSpPr>
                  <a:spLocks/>
                </p:cNvSpPr>
                <p:nvPr/>
              </p:nvSpPr>
              <p:spPr bwMode="auto">
                <a:xfrm rot="-5400000">
                  <a:off x="2641" y="2992"/>
                  <a:ext cx="91" cy="4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96"/>
                      </a:moveTo>
                      <a:lnTo>
                        <a:pt x="156" y="18457"/>
                      </a:lnTo>
                      <a:lnTo>
                        <a:pt x="391" y="17872"/>
                      </a:lnTo>
                      <a:lnTo>
                        <a:pt x="547" y="17287"/>
                      </a:lnTo>
                      <a:lnTo>
                        <a:pt x="547" y="16649"/>
                      </a:lnTo>
                      <a:lnTo>
                        <a:pt x="859" y="16064"/>
                      </a:lnTo>
                      <a:lnTo>
                        <a:pt x="1250" y="15479"/>
                      </a:lnTo>
                      <a:lnTo>
                        <a:pt x="1484" y="14894"/>
                      </a:lnTo>
                      <a:lnTo>
                        <a:pt x="1719" y="14255"/>
                      </a:lnTo>
                      <a:lnTo>
                        <a:pt x="1875" y="13670"/>
                      </a:lnTo>
                      <a:lnTo>
                        <a:pt x="2422" y="13138"/>
                      </a:lnTo>
                      <a:lnTo>
                        <a:pt x="2500" y="12553"/>
                      </a:lnTo>
                      <a:lnTo>
                        <a:pt x="2578" y="12021"/>
                      </a:lnTo>
                      <a:lnTo>
                        <a:pt x="2813" y="11489"/>
                      </a:lnTo>
                      <a:lnTo>
                        <a:pt x="2969" y="10904"/>
                      </a:lnTo>
                      <a:lnTo>
                        <a:pt x="3281" y="10372"/>
                      </a:lnTo>
                      <a:lnTo>
                        <a:pt x="3438" y="9840"/>
                      </a:lnTo>
                      <a:lnTo>
                        <a:pt x="3672" y="9255"/>
                      </a:lnTo>
                      <a:lnTo>
                        <a:pt x="3984" y="8723"/>
                      </a:lnTo>
                      <a:lnTo>
                        <a:pt x="4063" y="8191"/>
                      </a:lnTo>
                      <a:lnTo>
                        <a:pt x="4219" y="7766"/>
                      </a:lnTo>
                      <a:lnTo>
                        <a:pt x="4609" y="7234"/>
                      </a:lnTo>
                      <a:lnTo>
                        <a:pt x="4688" y="6755"/>
                      </a:lnTo>
                      <a:lnTo>
                        <a:pt x="5313" y="6330"/>
                      </a:lnTo>
                      <a:lnTo>
                        <a:pt x="5469" y="5904"/>
                      </a:lnTo>
                      <a:lnTo>
                        <a:pt x="5547" y="5426"/>
                      </a:lnTo>
                      <a:lnTo>
                        <a:pt x="6094" y="5000"/>
                      </a:lnTo>
                      <a:lnTo>
                        <a:pt x="6094" y="4521"/>
                      </a:lnTo>
                      <a:lnTo>
                        <a:pt x="6406" y="4149"/>
                      </a:lnTo>
                      <a:lnTo>
                        <a:pt x="6563" y="3777"/>
                      </a:lnTo>
                      <a:lnTo>
                        <a:pt x="6563" y="3404"/>
                      </a:lnTo>
                      <a:lnTo>
                        <a:pt x="7188" y="3032"/>
                      </a:lnTo>
                      <a:lnTo>
                        <a:pt x="7188" y="2713"/>
                      </a:lnTo>
                      <a:lnTo>
                        <a:pt x="7578" y="2447"/>
                      </a:lnTo>
                      <a:lnTo>
                        <a:pt x="7656" y="2128"/>
                      </a:lnTo>
                      <a:lnTo>
                        <a:pt x="7656" y="1809"/>
                      </a:lnTo>
                      <a:lnTo>
                        <a:pt x="7891" y="1543"/>
                      </a:lnTo>
                      <a:lnTo>
                        <a:pt x="8047" y="1330"/>
                      </a:lnTo>
                      <a:lnTo>
                        <a:pt x="8516" y="1064"/>
                      </a:lnTo>
                      <a:lnTo>
                        <a:pt x="8516" y="851"/>
                      </a:lnTo>
                      <a:lnTo>
                        <a:pt x="8750" y="691"/>
                      </a:lnTo>
                      <a:lnTo>
                        <a:pt x="8828" y="479"/>
                      </a:lnTo>
                      <a:lnTo>
                        <a:pt x="9141" y="372"/>
                      </a:lnTo>
                      <a:lnTo>
                        <a:pt x="9453" y="266"/>
                      </a:lnTo>
                      <a:lnTo>
                        <a:pt x="9453" y="106"/>
                      </a:lnTo>
                      <a:lnTo>
                        <a:pt x="9766" y="106"/>
                      </a:lnTo>
                      <a:lnTo>
                        <a:pt x="10156" y="53"/>
                      </a:lnTo>
                      <a:lnTo>
                        <a:pt x="10313" y="0"/>
                      </a:lnTo>
                      <a:lnTo>
                        <a:pt x="10547" y="53"/>
                      </a:lnTo>
                      <a:lnTo>
                        <a:pt x="10781" y="53"/>
                      </a:lnTo>
                      <a:lnTo>
                        <a:pt x="10859" y="106"/>
                      </a:lnTo>
                      <a:lnTo>
                        <a:pt x="11172" y="213"/>
                      </a:lnTo>
                      <a:lnTo>
                        <a:pt x="11328" y="319"/>
                      </a:lnTo>
                      <a:lnTo>
                        <a:pt x="11484" y="479"/>
                      </a:lnTo>
                      <a:lnTo>
                        <a:pt x="11953" y="745"/>
                      </a:lnTo>
                      <a:lnTo>
                        <a:pt x="12109" y="1011"/>
                      </a:lnTo>
                      <a:lnTo>
                        <a:pt x="12344" y="1277"/>
                      </a:lnTo>
                      <a:lnTo>
                        <a:pt x="12344" y="1543"/>
                      </a:lnTo>
                      <a:lnTo>
                        <a:pt x="12422" y="1915"/>
                      </a:lnTo>
                      <a:lnTo>
                        <a:pt x="12813" y="2287"/>
                      </a:lnTo>
                      <a:lnTo>
                        <a:pt x="12813" y="2713"/>
                      </a:lnTo>
                      <a:lnTo>
                        <a:pt x="13438" y="3138"/>
                      </a:lnTo>
                      <a:lnTo>
                        <a:pt x="13438" y="3564"/>
                      </a:lnTo>
                      <a:lnTo>
                        <a:pt x="13594" y="3989"/>
                      </a:lnTo>
                      <a:lnTo>
                        <a:pt x="13906" y="4415"/>
                      </a:lnTo>
                      <a:lnTo>
                        <a:pt x="14141" y="4947"/>
                      </a:lnTo>
                      <a:lnTo>
                        <a:pt x="14453" y="5479"/>
                      </a:lnTo>
                      <a:lnTo>
                        <a:pt x="14688" y="5957"/>
                      </a:lnTo>
                      <a:lnTo>
                        <a:pt x="15234" y="6489"/>
                      </a:lnTo>
                      <a:lnTo>
                        <a:pt x="15313" y="7074"/>
                      </a:lnTo>
                      <a:lnTo>
                        <a:pt x="15469" y="7606"/>
                      </a:lnTo>
                      <a:lnTo>
                        <a:pt x="15781" y="8191"/>
                      </a:lnTo>
                      <a:lnTo>
                        <a:pt x="15938" y="8777"/>
                      </a:lnTo>
                      <a:lnTo>
                        <a:pt x="16094" y="9362"/>
                      </a:lnTo>
                      <a:lnTo>
                        <a:pt x="16328" y="9894"/>
                      </a:lnTo>
                      <a:lnTo>
                        <a:pt x="16563" y="10426"/>
                      </a:lnTo>
                      <a:lnTo>
                        <a:pt x="16719" y="11011"/>
                      </a:lnTo>
                      <a:lnTo>
                        <a:pt x="17031" y="11649"/>
                      </a:lnTo>
                      <a:lnTo>
                        <a:pt x="17266" y="12181"/>
                      </a:lnTo>
                      <a:lnTo>
                        <a:pt x="17422" y="12766"/>
                      </a:lnTo>
                      <a:lnTo>
                        <a:pt x="17500" y="13298"/>
                      </a:lnTo>
                      <a:lnTo>
                        <a:pt x="17578" y="13830"/>
                      </a:lnTo>
                      <a:lnTo>
                        <a:pt x="18125" y="14415"/>
                      </a:lnTo>
                      <a:lnTo>
                        <a:pt x="18125" y="14947"/>
                      </a:lnTo>
                      <a:lnTo>
                        <a:pt x="18438" y="15479"/>
                      </a:lnTo>
                      <a:lnTo>
                        <a:pt x="18516" y="15904"/>
                      </a:lnTo>
                      <a:lnTo>
                        <a:pt x="18750" y="16436"/>
                      </a:lnTo>
                      <a:lnTo>
                        <a:pt x="18906" y="16862"/>
                      </a:lnTo>
                      <a:lnTo>
                        <a:pt x="19141" y="17340"/>
                      </a:lnTo>
                      <a:lnTo>
                        <a:pt x="19453" y="17713"/>
                      </a:lnTo>
                      <a:lnTo>
                        <a:pt x="19453" y="18138"/>
                      </a:lnTo>
                      <a:lnTo>
                        <a:pt x="19531" y="18511"/>
                      </a:lnTo>
                      <a:lnTo>
                        <a:pt x="19609" y="18883"/>
                      </a:lnTo>
                      <a:lnTo>
                        <a:pt x="19688" y="19149"/>
                      </a:lnTo>
                      <a:lnTo>
                        <a:pt x="19844" y="19521"/>
                      </a:lnTo>
                      <a:lnTo>
                        <a:pt x="19922" y="19734"/>
                      </a:lnTo>
                      <a:lnTo>
                        <a:pt x="19922" y="19947"/>
                      </a:lnTo>
                    </a:path>
                  </a:pathLst>
                </a:custGeom>
                <a:noFill/>
                <a:ln w="28575" cap="flat">
                  <a:solidFill>
                    <a:srgbClr val="9900CC"/>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62" name="Line 140"/>
                <p:cNvSpPr>
                  <a:spLocks noChangeShapeType="1"/>
                </p:cNvSpPr>
                <p:nvPr/>
              </p:nvSpPr>
              <p:spPr bwMode="auto">
                <a:xfrm>
                  <a:off x="2709" y="2832"/>
                  <a:ext cx="0" cy="817"/>
                </a:xfrm>
                <a:prstGeom prst="line">
                  <a:avLst/>
                </a:prstGeom>
                <a:noFill/>
                <a:ln w="38100">
                  <a:solidFill>
                    <a:srgbClr val="33CC33"/>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21963" name="Freeform 142"/>
                <p:cNvSpPr>
                  <a:spLocks/>
                </p:cNvSpPr>
                <p:nvPr/>
              </p:nvSpPr>
              <p:spPr bwMode="auto">
                <a:xfrm rot="5400000">
                  <a:off x="2529" y="2971"/>
                  <a:ext cx="48" cy="296"/>
                </a:xfrm>
                <a:custGeom>
                  <a:avLst/>
                  <a:gdLst>
                    <a:gd name="T0" fmla="*/ 0 w 945"/>
                    <a:gd name="T1" fmla="*/ 1 h 511"/>
                    <a:gd name="T2" fmla="*/ 0 w 945"/>
                    <a:gd name="T3" fmla="*/ 1 h 511"/>
                    <a:gd name="T4" fmla="*/ 0 w 945"/>
                    <a:gd name="T5" fmla="*/ 1 h 511"/>
                    <a:gd name="T6" fmla="*/ 0 w 945"/>
                    <a:gd name="T7" fmla="*/ 1 h 511"/>
                    <a:gd name="T8" fmla="*/ 0 w 945"/>
                    <a:gd name="T9" fmla="*/ 0 h 511"/>
                    <a:gd name="T10" fmla="*/ 0 w 945"/>
                    <a:gd name="T11" fmla="*/ 1 h 511"/>
                    <a:gd name="T12" fmla="*/ 0 w 945"/>
                    <a:gd name="T13" fmla="*/ 1 h 511"/>
                    <a:gd name="T14" fmla="*/ 0 w 945"/>
                    <a:gd name="T15" fmla="*/ 1 h 511"/>
                    <a:gd name="T16" fmla="*/ 0 w 945"/>
                    <a:gd name="T17" fmla="*/ 1 h 511"/>
                    <a:gd name="T18" fmla="*/ 0 w 945"/>
                    <a:gd name="T19" fmla="*/ 1 h 511"/>
                    <a:gd name="T20" fmla="*/ 0 w 945"/>
                    <a:gd name="T21" fmla="*/ 1 h 511"/>
                    <a:gd name="T22" fmla="*/ 0 w 945"/>
                    <a:gd name="T23" fmla="*/ 1 h 511"/>
                    <a:gd name="T24" fmla="*/ 0 w 945"/>
                    <a:gd name="T25" fmla="*/ 1 h 511"/>
                    <a:gd name="T26" fmla="*/ 0 w 945"/>
                    <a:gd name="T27" fmla="*/ 1 h 511"/>
                    <a:gd name="T28" fmla="*/ 0 w 945"/>
                    <a:gd name="T29" fmla="*/ 1 h 511"/>
                    <a:gd name="T30" fmla="*/ 0 w 945"/>
                    <a:gd name="T31" fmla="*/ 1 h 511"/>
                    <a:gd name="T32" fmla="*/ 0 w 945"/>
                    <a:gd name="T33" fmla="*/ 1 h 511"/>
                    <a:gd name="T34" fmla="*/ 0 w 945"/>
                    <a:gd name="T35" fmla="*/ 1 h 511"/>
                    <a:gd name="T36" fmla="*/ 0 w 945"/>
                    <a:gd name="T37" fmla="*/ 1 h 511"/>
                    <a:gd name="T38" fmla="*/ 0 w 945"/>
                    <a:gd name="T39" fmla="*/ 1 h 511"/>
                    <a:gd name="T40" fmla="*/ 0 w 945"/>
                    <a:gd name="T41" fmla="*/ 1 h 511"/>
                    <a:gd name="T42" fmla="*/ 0 w 945"/>
                    <a:gd name="T43" fmla="*/ 1 h 511"/>
                    <a:gd name="T44" fmla="*/ 0 w 945"/>
                    <a:gd name="T45" fmla="*/ 1 h 511"/>
                    <a:gd name="T46" fmla="*/ 0 w 945"/>
                    <a:gd name="T47" fmla="*/ 1 h 511"/>
                    <a:gd name="T48" fmla="*/ 0 w 945"/>
                    <a:gd name="T49" fmla="*/ 1 h 511"/>
                    <a:gd name="T50" fmla="*/ 0 w 945"/>
                    <a:gd name="T51" fmla="*/ 2 h 511"/>
                    <a:gd name="T52" fmla="*/ 0 w 945"/>
                    <a:gd name="T53" fmla="*/ 2 h 511"/>
                    <a:gd name="T54" fmla="*/ 0 w 945"/>
                    <a:gd name="T55" fmla="*/ 2 h 511"/>
                    <a:gd name="T56" fmla="*/ 0 w 945"/>
                    <a:gd name="T57" fmla="*/ 2 h 511"/>
                    <a:gd name="T58" fmla="*/ 0 w 945"/>
                    <a:gd name="T59" fmla="*/ 2 h 511"/>
                    <a:gd name="T60" fmla="*/ 0 w 945"/>
                    <a:gd name="T61" fmla="*/ 2 h 511"/>
                    <a:gd name="T62" fmla="*/ 0 w 945"/>
                    <a:gd name="T63" fmla="*/ 2 h 511"/>
                    <a:gd name="T64" fmla="*/ 0 w 945"/>
                    <a:gd name="T65" fmla="*/ 2 h 511"/>
                    <a:gd name="T66" fmla="*/ 0 w 945"/>
                    <a:gd name="T67" fmla="*/ 2 h 511"/>
                    <a:gd name="T68" fmla="*/ 0 w 945"/>
                    <a:gd name="T69" fmla="*/ 2 h 511"/>
                    <a:gd name="T70" fmla="*/ 0 w 945"/>
                    <a:gd name="T71" fmla="*/ 3 h 511"/>
                    <a:gd name="T72" fmla="*/ 0 w 945"/>
                    <a:gd name="T73" fmla="*/ 3 h 511"/>
                    <a:gd name="T74" fmla="*/ 0 w 945"/>
                    <a:gd name="T75" fmla="*/ 3 h 511"/>
                    <a:gd name="T76" fmla="*/ 0 w 945"/>
                    <a:gd name="T77" fmla="*/ 3 h 511"/>
                    <a:gd name="T78" fmla="*/ 0 w 945"/>
                    <a:gd name="T79" fmla="*/ 3 h 511"/>
                    <a:gd name="T80" fmla="*/ 0 w 945"/>
                    <a:gd name="T81" fmla="*/ 3 h 511"/>
                    <a:gd name="T82" fmla="*/ 0 w 945"/>
                    <a:gd name="T83" fmla="*/ 3 h 511"/>
                    <a:gd name="T84" fmla="*/ 0 w 945"/>
                    <a:gd name="T85" fmla="*/ 3 h 511"/>
                    <a:gd name="T86" fmla="*/ 0 w 945"/>
                    <a:gd name="T87" fmla="*/ 3 h 511"/>
                    <a:gd name="T88" fmla="*/ 0 w 945"/>
                    <a:gd name="T89" fmla="*/ 3 h 511"/>
                    <a:gd name="T90" fmla="*/ 0 w 945"/>
                    <a:gd name="T91" fmla="*/ 3 h 511"/>
                    <a:gd name="T92" fmla="*/ 0 w 945"/>
                    <a:gd name="T93" fmla="*/ 3 h 511"/>
                    <a:gd name="T94" fmla="*/ 0 w 945"/>
                    <a:gd name="T95" fmla="*/ 3 h 511"/>
                    <a:gd name="T96" fmla="*/ 0 w 945"/>
                    <a:gd name="T97" fmla="*/ 3 h 511"/>
                    <a:gd name="T98" fmla="*/ 0 w 945"/>
                    <a:gd name="T99" fmla="*/ 3 h 511"/>
                    <a:gd name="T100" fmla="*/ 0 w 945"/>
                    <a:gd name="T101" fmla="*/ 3 h 511"/>
                    <a:gd name="T102" fmla="*/ 0 w 945"/>
                    <a:gd name="T103" fmla="*/ 3 h 51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945"/>
                    <a:gd name="T157" fmla="*/ 0 h 511"/>
                    <a:gd name="T158" fmla="*/ 945 w 945"/>
                    <a:gd name="T159" fmla="*/ 511 h 51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945" h="511">
                      <a:moveTo>
                        <a:pt x="0" y="3"/>
                      </a:moveTo>
                      <a:lnTo>
                        <a:pt x="19" y="2"/>
                      </a:lnTo>
                      <a:lnTo>
                        <a:pt x="38" y="1"/>
                      </a:lnTo>
                      <a:lnTo>
                        <a:pt x="55" y="1"/>
                      </a:lnTo>
                      <a:lnTo>
                        <a:pt x="74" y="0"/>
                      </a:lnTo>
                      <a:lnTo>
                        <a:pt x="93" y="1"/>
                      </a:lnTo>
                      <a:lnTo>
                        <a:pt x="110" y="4"/>
                      </a:lnTo>
                      <a:lnTo>
                        <a:pt x="130" y="7"/>
                      </a:lnTo>
                      <a:lnTo>
                        <a:pt x="151" y="11"/>
                      </a:lnTo>
                      <a:lnTo>
                        <a:pt x="170" y="17"/>
                      </a:lnTo>
                      <a:lnTo>
                        <a:pt x="189" y="23"/>
                      </a:lnTo>
                      <a:lnTo>
                        <a:pt x="210" y="30"/>
                      </a:lnTo>
                      <a:lnTo>
                        <a:pt x="230" y="38"/>
                      </a:lnTo>
                      <a:lnTo>
                        <a:pt x="252" y="47"/>
                      </a:lnTo>
                      <a:lnTo>
                        <a:pt x="273" y="56"/>
                      </a:lnTo>
                      <a:lnTo>
                        <a:pt x="295" y="66"/>
                      </a:lnTo>
                      <a:lnTo>
                        <a:pt x="316" y="76"/>
                      </a:lnTo>
                      <a:lnTo>
                        <a:pt x="337" y="87"/>
                      </a:lnTo>
                      <a:lnTo>
                        <a:pt x="358" y="99"/>
                      </a:lnTo>
                      <a:lnTo>
                        <a:pt x="379" y="111"/>
                      </a:lnTo>
                      <a:lnTo>
                        <a:pt x="402" y="124"/>
                      </a:lnTo>
                      <a:lnTo>
                        <a:pt x="424" y="138"/>
                      </a:lnTo>
                      <a:lnTo>
                        <a:pt x="446" y="150"/>
                      </a:lnTo>
                      <a:lnTo>
                        <a:pt x="466" y="164"/>
                      </a:lnTo>
                      <a:lnTo>
                        <a:pt x="488" y="178"/>
                      </a:lnTo>
                      <a:lnTo>
                        <a:pt x="510" y="193"/>
                      </a:lnTo>
                      <a:lnTo>
                        <a:pt x="531" y="207"/>
                      </a:lnTo>
                      <a:lnTo>
                        <a:pt x="553" y="222"/>
                      </a:lnTo>
                      <a:lnTo>
                        <a:pt x="573" y="237"/>
                      </a:lnTo>
                      <a:lnTo>
                        <a:pt x="594" y="251"/>
                      </a:lnTo>
                      <a:lnTo>
                        <a:pt x="613" y="266"/>
                      </a:lnTo>
                      <a:lnTo>
                        <a:pt x="634" y="281"/>
                      </a:lnTo>
                      <a:lnTo>
                        <a:pt x="653" y="296"/>
                      </a:lnTo>
                      <a:lnTo>
                        <a:pt x="674" y="310"/>
                      </a:lnTo>
                      <a:lnTo>
                        <a:pt x="693" y="325"/>
                      </a:lnTo>
                      <a:lnTo>
                        <a:pt x="712" y="339"/>
                      </a:lnTo>
                      <a:lnTo>
                        <a:pt x="729" y="353"/>
                      </a:lnTo>
                      <a:lnTo>
                        <a:pt x="749" y="367"/>
                      </a:lnTo>
                      <a:lnTo>
                        <a:pt x="767" y="381"/>
                      </a:lnTo>
                      <a:lnTo>
                        <a:pt x="784" y="394"/>
                      </a:lnTo>
                      <a:lnTo>
                        <a:pt x="800" y="407"/>
                      </a:lnTo>
                      <a:lnTo>
                        <a:pt x="816" y="419"/>
                      </a:lnTo>
                      <a:lnTo>
                        <a:pt x="832" y="431"/>
                      </a:lnTo>
                      <a:lnTo>
                        <a:pt x="847" y="443"/>
                      </a:lnTo>
                      <a:lnTo>
                        <a:pt x="861" y="454"/>
                      </a:lnTo>
                      <a:lnTo>
                        <a:pt x="875" y="464"/>
                      </a:lnTo>
                      <a:lnTo>
                        <a:pt x="889" y="474"/>
                      </a:lnTo>
                      <a:lnTo>
                        <a:pt x="902" y="483"/>
                      </a:lnTo>
                      <a:lnTo>
                        <a:pt x="913" y="491"/>
                      </a:lnTo>
                      <a:lnTo>
                        <a:pt x="924" y="499"/>
                      </a:lnTo>
                      <a:lnTo>
                        <a:pt x="935" y="506"/>
                      </a:lnTo>
                      <a:lnTo>
                        <a:pt x="945" y="511"/>
                      </a:lnTo>
                    </a:path>
                  </a:pathLst>
                </a:custGeom>
                <a:noFill/>
                <a:ln w="19050" cap="flat" cmpd="sng">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64" name="Freeform 143"/>
                <p:cNvSpPr>
                  <a:spLocks/>
                </p:cNvSpPr>
                <p:nvPr/>
              </p:nvSpPr>
              <p:spPr bwMode="auto">
                <a:xfrm rot="5400000">
                  <a:off x="2239" y="3040"/>
                  <a:ext cx="89" cy="29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884"/>
                      </a:moveTo>
                      <a:lnTo>
                        <a:pt x="229" y="1484"/>
                      </a:lnTo>
                      <a:lnTo>
                        <a:pt x="438" y="2097"/>
                      </a:lnTo>
                      <a:lnTo>
                        <a:pt x="666" y="2696"/>
                      </a:lnTo>
                      <a:lnTo>
                        <a:pt x="885" y="3324"/>
                      </a:lnTo>
                      <a:lnTo>
                        <a:pt x="1104" y="3909"/>
                      </a:lnTo>
                      <a:lnTo>
                        <a:pt x="1323" y="4494"/>
                      </a:lnTo>
                      <a:lnTo>
                        <a:pt x="1551" y="5093"/>
                      </a:lnTo>
                      <a:lnTo>
                        <a:pt x="1760" y="5678"/>
                      </a:lnTo>
                      <a:lnTo>
                        <a:pt x="1989" y="6248"/>
                      </a:lnTo>
                      <a:lnTo>
                        <a:pt x="2228" y="6833"/>
                      </a:lnTo>
                      <a:lnTo>
                        <a:pt x="2447" y="7404"/>
                      </a:lnTo>
                      <a:lnTo>
                        <a:pt x="2675" y="7960"/>
                      </a:lnTo>
                      <a:lnTo>
                        <a:pt x="2884" y="8531"/>
                      </a:lnTo>
                      <a:lnTo>
                        <a:pt x="3113" y="9101"/>
                      </a:lnTo>
                      <a:lnTo>
                        <a:pt x="3342" y="9643"/>
                      </a:lnTo>
                      <a:lnTo>
                        <a:pt x="3550" y="10171"/>
                      </a:lnTo>
                      <a:lnTo>
                        <a:pt x="3779" y="10699"/>
                      </a:lnTo>
                      <a:lnTo>
                        <a:pt x="3998" y="11227"/>
                      </a:lnTo>
                      <a:lnTo>
                        <a:pt x="4227" y="11755"/>
                      </a:lnTo>
                      <a:lnTo>
                        <a:pt x="4436" y="12254"/>
                      </a:lnTo>
                      <a:lnTo>
                        <a:pt x="4664" y="12739"/>
                      </a:lnTo>
                      <a:lnTo>
                        <a:pt x="4883" y="13181"/>
                      </a:lnTo>
                      <a:lnTo>
                        <a:pt x="5112" y="13652"/>
                      </a:lnTo>
                      <a:lnTo>
                        <a:pt x="5341" y="14094"/>
                      </a:lnTo>
                      <a:lnTo>
                        <a:pt x="5549" y="14565"/>
                      </a:lnTo>
                      <a:lnTo>
                        <a:pt x="5758" y="14993"/>
                      </a:lnTo>
                      <a:lnTo>
                        <a:pt x="5977" y="15407"/>
                      </a:lnTo>
                      <a:lnTo>
                        <a:pt x="6196" y="15820"/>
                      </a:lnTo>
                      <a:lnTo>
                        <a:pt x="6425" y="16205"/>
                      </a:lnTo>
                      <a:lnTo>
                        <a:pt x="6634" y="16576"/>
                      </a:lnTo>
                      <a:lnTo>
                        <a:pt x="6862" y="16919"/>
                      </a:lnTo>
                      <a:lnTo>
                        <a:pt x="7091" y="17261"/>
                      </a:lnTo>
                      <a:lnTo>
                        <a:pt x="7280" y="17575"/>
                      </a:lnTo>
                      <a:lnTo>
                        <a:pt x="7509" y="17889"/>
                      </a:lnTo>
                      <a:lnTo>
                        <a:pt x="7737" y="18160"/>
                      </a:lnTo>
                      <a:lnTo>
                        <a:pt x="7956" y="18431"/>
                      </a:lnTo>
                      <a:lnTo>
                        <a:pt x="8155" y="18688"/>
                      </a:lnTo>
                      <a:lnTo>
                        <a:pt x="8374" y="18930"/>
                      </a:lnTo>
                      <a:lnTo>
                        <a:pt x="8583" y="19144"/>
                      </a:lnTo>
                      <a:lnTo>
                        <a:pt x="8812" y="19315"/>
                      </a:lnTo>
                      <a:lnTo>
                        <a:pt x="9020" y="19486"/>
                      </a:lnTo>
                      <a:lnTo>
                        <a:pt x="9229" y="19601"/>
                      </a:lnTo>
                      <a:lnTo>
                        <a:pt x="9448" y="19743"/>
                      </a:lnTo>
                      <a:lnTo>
                        <a:pt x="9647" y="19857"/>
                      </a:lnTo>
                      <a:lnTo>
                        <a:pt x="9856" y="19900"/>
                      </a:lnTo>
                      <a:lnTo>
                        <a:pt x="10075" y="19971"/>
                      </a:lnTo>
                      <a:lnTo>
                        <a:pt x="10293" y="19986"/>
                      </a:lnTo>
                      <a:lnTo>
                        <a:pt x="10502" y="19971"/>
                      </a:lnTo>
                      <a:lnTo>
                        <a:pt x="10701" y="19971"/>
                      </a:lnTo>
                      <a:lnTo>
                        <a:pt x="10910" y="19900"/>
                      </a:lnTo>
                      <a:lnTo>
                        <a:pt x="11129" y="19772"/>
                      </a:lnTo>
                      <a:lnTo>
                        <a:pt x="11338" y="19658"/>
                      </a:lnTo>
                      <a:lnTo>
                        <a:pt x="11566" y="19472"/>
                      </a:lnTo>
                      <a:lnTo>
                        <a:pt x="11785" y="19230"/>
                      </a:lnTo>
                      <a:lnTo>
                        <a:pt x="12004" y="19001"/>
                      </a:lnTo>
                      <a:lnTo>
                        <a:pt x="12223" y="18730"/>
                      </a:lnTo>
                      <a:lnTo>
                        <a:pt x="12452" y="18431"/>
                      </a:lnTo>
                      <a:lnTo>
                        <a:pt x="12690" y="18074"/>
                      </a:lnTo>
                      <a:lnTo>
                        <a:pt x="12909" y="17718"/>
                      </a:lnTo>
                      <a:lnTo>
                        <a:pt x="13148" y="17290"/>
                      </a:lnTo>
                      <a:lnTo>
                        <a:pt x="13376" y="16890"/>
                      </a:lnTo>
                      <a:lnTo>
                        <a:pt x="13615" y="16462"/>
                      </a:lnTo>
                      <a:lnTo>
                        <a:pt x="13844" y="16006"/>
                      </a:lnTo>
                      <a:lnTo>
                        <a:pt x="14063" y="15535"/>
                      </a:lnTo>
                      <a:lnTo>
                        <a:pt x="14291" y="15050"/>
                      </a:lnTo>
                      <a:lnTo>
                        <a:pt x="14530" y="14522"/>
                      </a:lnTo>
                      <a:lnTo>
                        <a:pt x="14759" y="13980"/>
                      </a:lnTo>
                      <a:lnTo>
                        <a:pt x="14998" y="13466"/>
                      </a:lnTo>
                      <a:lnTo>
                        <a:pt x="15216" y="12924"/>
                      </a:lnTo>
                      <a:lnTo>
                        <a:pt x="15445" y="12354"/>
                      </a:lnTo>
                      <a:lnTo>
                        <a:pt x="15684" y="11797"/>
                      </a:lnTo>
                      <a:lnTo>
                        <a:pt x="15893" y="11213"/>
                      </a:lnTo>
                      <a:lnTo>
                        <a:pt x="16101" y="10628"/>
                      </a:lnTo>
                      <a:lnTo>
                        <a:pt x="16320" y="10071"/>
                      </a:lnTo>
                      <a:lnTo>
                        <a:pt x="16529" y="9515"/>
                      </a:lnTo>
                      <a:lnTo>
                        <a:pt x="16738" y="8944"/>
                      </a:lnTo>
                      <a:lnTo>
                        <a:pt x="16957" y="8359"/>
                      </a:lnTo>
                      <a:lnTo>
                        <a:pt x="17156" y="7803"/>
                      </a:lnTo>
                      <a:lnTo>
                        <a:pt x="17355" y="7233"/>
                      </a:lnTo>
                      <a:lnTo>
                        <a:pt x="17553" y="6690"/>
                      </a:lnTo>
                      <a:lnTo>
                        <a:pt x="17732" y="6134"/>
                      </a:lnTo>
                      <a:lnTo>
                        <a:pt x="17931" y="5592"/>
                      </a:lnTo>
                      <a:lnTo>
                        <a:pt x="18120" y="5050"/>
                      </a:lnTo>
                      <a:lnTo>
                        <a:pt x="18289" y="4551"/>
                      </a:lnTo>
                      <a:lnTo>
                        <a:pt x="18468" y="4037"/>
                      </a:lnTo>
                      <a:lnTo>
                        <a:pt x="18637" y="3566"/>
                      </a:lnTo>
                      <a:lnTo>
                        <a:pt x="18797" y="3124"/>
                      </a:lnTo>
                      <a:lnTo>
                        <a:pt x="18956" y="2653"/>
                      </a:lnTo>
                      <a:lnTo>
                        <a:pt x="19095" y="2240"/>
                      </a:lnTo>
                      <a:lnTo>
                        <a:pt x="19254" y="1840"/>
                      </a:lnTo>
                      <a:lnTo>
                        <a:pt x="19393" y="1441"/>
                      </a:lnTo>
                      <a:lnTo>
                        <a:pt x="19523" y="1098"/>
                      </a:lnTo>
                      <a:lnTo>
                        <a:pt x="19642" y="799"/>
                      </a:lnTo>
                      <a:lnTo>
                        <a:pt x="19771" y="471"/>
                      </a:lnTo>
                      <a:lnTo>
                        <a:pt x="19881" y="214"/>
                      </a:lnTo>
                      <a:lnTo>
                        <a:pt x="19990" y="0"/>
                      </a:lnTo>
                    </a:path>
                  </a:pathLst>
                </a:custGeom>
                <a:noFill/>
                <a:ln w="19050" cap="flat" cmpd="sng">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65" name="Freeform 144"/>
                <p:cNvSpPr>
                  <a:spLocks/>
                </p:cNvSpPr>
                <p:nvPr/>
              </p:nvSpPr>
              <p:spPr bwMode="auto">
                <a:xfrm rot="16200000" flipV="1">
                  <a:off x="2529" y="3103"/>
                  <a:ext cx="48" cy="296"/>
                </a:xfrm>
                <a:custGeom>
                  <a:avLst/>
                  <a:gdLst>
                    <a:gd name="T0" fmla="*/ 0 w 945"/>
                    <a:gd name="T1" fmla="*/ 1 h 511"/>
                    <a:gd name="T2" fmla="*/ 0 w 945"/>
                    <a:gd name="T3" fmla="*/ 1 h 511"/>
                    <a:gd name="T4" fmla="*/ 0 w 945"/>
                    <a:gd name="T5" fmla="*/ 1 h 511"/>
                    <a:gd name="T6" fmla="*/ 0 w 945"/>
                    <a:gd name="T7" fmla="*/ 1 h 511"/>
                    <a:gd name="T8" fmla="*/ 0 w 945"/>
                    <a:gd name="T9" fmla="*/ 0 h 511"/>
                    <a:gd name="T10" fmla="*/ 0 w 945"/>
                    <a:gd name="T11" fmla="*/ 1 h 511"/>
                    <a:gd name="T12" fmla="*/ 0 w 945"/>
                    <a:gd name="T13" fmla="*/ 1 h 511"/>
                    <a:gd name="T14" fmla="*/ 0 w 945"/>
                    <a:gd name="T15" fmla="*/ 1 h 511"/>
                    <a:gd name="T16" fmla="*/ 0 w 945"/>
                    <a:gd name="T17" fmla="*/ 1 h 511"/>
                    <a:gd name="T18" fmla="*/ 0 w 945"/>
                    <a:gd name="T19" fmla="*/ 1 h 511"/>
                    <a:gd name="T20" fmla="*/ 0 w 945"/>
                    <a:gd name="T21" fmla="*/ 1 h 511"/>
                    <a:gd name="T22" fmla="*/ 0 w 945"/>
                    <a:gd name="T23" fmla="*/ 1 h 511"/>
                    <a:gd name="T24" fmla="*/ 0 w 945"/>
                    <a:gd name="T25" fmla="*/ 1 h 511"/>
                    <a:gd name="T26" fmla="*/ 0 w 945"/>
                    <a:gd name="T27" fmla="*/ 1 h 511"/>
                    <a:gd name="T28" fmla="*/ 0 w 945"/>
                    <a:gd name="T29" fmla="*/ 1 h 511"/>
                    <a:gd name="T30" fmla="*/ 0 w 945"/>
                    <a:gd name="T31" fmla="*/ 1 h 511"/>
                    <a:gd name="T32" fmla="*/ 0 w 945"/>
                    <a:gd name="T33" fmla="*/ 1 h 511"/>
                    <a:gd name="T34" fmla="*/ 0 w 945"/>
                    <a:gd name="T35" fmla="*/ 1 h 511"/>
                    <a:gd name="T36" fmla="*/ 0 w 945"/>
                    <a:gd name="T37" fmla="*/ 1 h 511"/>
                    <a:gd name="T38" fmla="*/ 0 w 945"/>
                    <a:gd name="T39" fmla="*/ 1 h 511"/>
                    <a:gd name="T40" fmla="*/ 0 w 945"/>
                    <a:gd name="T41" fmla="*/ 1 h 511"/>
                    <a:gd name="T42" fmla="*/ 0 w 945"/>
                    <a:gd name="T43" fmla="*/ 1 h 511"/>
                    <a:gd name="T44" fmla="*/ 0 w 945"/>
                    <a:gd name="T45" fmla="*/ 1 h 511"/>
                    <a:gd name="T46" fmla="*/ 0 w 945"/>
                    <a:gd name="T47" fmla="*/ 1 h 511"/>
                    <a:gd name="T48" fmla="*/ 0 w 945"/>
                    <a:gd name="T49" fmla="*/ 1 h 511"/>
                    <a:gd name="T50" fmla="*/ 0 w 945"/>
                    <a:gd name="T51" fmla="*/ 2 h 511"/>
                    <a:gd name="T52" fmla="*/ 0 w 945"/>
                    <a:gd name="T53" fmla="*/ 2 h 511"/>
                    <a:gd name="T54" fmla="*/ 0 w 945"/>
                    <a:gd name="T55" fmla="*/ 2 h 511"/>
                    <a:gd name="T56" fmla="*/ 0 w 945"/>
                    <a:gd name="T57" fmla="*/ 2 h 511"/>
                    <a:gd name="T58" fmla="*/ 0 w 945"/>
                    <a:gd name="T59" fmla="*/ 2 h 511"/>
                    <a:gd name="T60" fmla="*/ 0 w 945"/>
                    <a:gd name="T61" fmla="*/ 2 h 511"/>
                    <a:gd name="T62" fmla="*/ 0 w 945"/>
                    <a:gd name="T63" fmla="*/ 2 h 511"/>
                    <a:gd name="T64" fmla="*/ 0 w 945"/>
                    <a:gd name="T65" fmla="*/ 2 h 511"/>
                    <a:gd name="T66" fmla="*/ 0 w 945"/>
                    <a:gd name="T67" fmla="*/ 2 h 511"/>
                    <a:gd name="T68" fmla="*/ 0 w 945"/>
                    <a:gd name="T69" fmla="*/ 2 h 511"/>
                    <a:gd name="T70" fmla="*/ 0 w 945"/>
                    <a:gd name="T71" fmla="*/ 3 h 511"/>
                    <a:gd name="T72" fmla="*/ 0 w 945"/>
                    <a:gd name="T73" fmla="*/ 3 h 511"/>
                    <a:gd name="T74" fmla="*/ 0 w 945"/>
                    <a:gd name="T75" fmla="*/ 3 h 511"/>
                    <a:gd name="T76" fmla="*/ 0 w 945"/>
                    <a:gd name="T77" fmla="*/ 3 h 511"/>
                    <a:gd name="T78" fmla="*/ 0 w 945"/>
                    <a:gd name="T79" fmla="*/ 3 h 511"/>
                    <a:gd name="T80" fmla="*/ 0 w 945"/>
                    <a:gd name="T81" fmla="*/ 3 h 511"/>
                    <a:gd name="T82" fmla="*/ 0 w 945"/>
                    <a:gd name="T83" fmla="*/ 3 h 511"/>
                    <a:gd name="T84" fmla="*/ 0 w 945"/>
                    <a:gd name="T85" fmla="*/ 3 h 511"/>
                    <a:gd name="T86" fmla="*/ 0 w 945"/>
                    <a:gd name="T87" fmla="*/ 3 h 511"/>
                    <a:gd name="T88" fmla="*/ 0 w 945"/>
                    <a:gd name="T89" fmla="*/ 3 h 511"/>
                    <a:gd name="T90" fmla="*/ 0 w 945"/>
                    <a:gd name="T91" fmla="*/ 3 h 511"/>
                    <a:gd name="T92" fmla="*/ 0 w 945"/>
                    <a:gd name="T93" fmla="*/ 3 h 511"/>
                    <a:gd name="T94" fmla="*/ 0 w 945"/>
                    <a:gd name="T95" fmla="*/ 3 h 511"/>
                    <a:gd name="T96" fmla="*/ 0 w 945"/>
                    <a:gd name="T97" fmla="*/ 3 h 511"/>
                    <a:gd name="T98" fmla="*/ 0 w 945"/>
                    <a:gd name="T99" fmla="*/ 3 h 511"/>
                    <a:gd name="T100" fmla="*/ 0 w 945"/>
                    <a:gd name="T101" fmla="*/ 3 h 511"/>
                    <a:gd name="T102" fmla="*/ 0 w 945"/>
                    <a:gd name="T103" fmla="*/ 3 h 51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945"/>
                    <a:gd name="T157" fmla="*/ 0 h 511"/>
                    <a:gd name="T158" fmla="*/ 945 w 945"/>
                    <a:gd name="T159" fmla="*/ 511 h 51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945" h="511">
                      <a:moveTo>
                        <a:pt x="0" y="3"/>
                      </a:moveTo>
                      <a:lnTo>
                        <a:pt x="19" y="2"/>
                      </a:lnTo>
                      <a:lnTo>
                        <a:pt x="38" y="1"/>
                      </a:lnTo>
                      <a:lnTo>
                        <a:pt x="55" y="1"/>
                      </a:lnTo>
                      <a:lnTo>
                        <a:pt x="74" y="0"/>
                      </a:lnTo>
                      <a:lnTo>
                        <a:pt x="93" y="1"/>
                      </a:lnTo>
                      <a:lnTo>
                        <a:pt x="110" y="4"/>
                      </a:lnTo>
                      <a:lnTo>
                        <a:pt x="130" y="7"/>
                      </a:lnTo>
                      <a:lnTo>
                        <a:pt x="151" y="11"/>
                      </a:lnTo>
                      <a:lnTo>
                        <a:pt x="170" y="17"/>
                      </a:lnTo>
                      <a:lnTo>
                        <a:pt x="189" y="23"/>
                      </a:lnTo>
                      <a:lnTo>
                        <a:pt x="210" y="30"/>
                      </a:lnTo>
                      <a:lnTo>
                        <a:pt x="230" y="38"/>
                      </a:lnTo>
                      <a:lnTo>
                        <a:pt x="252" y="47"/>
                      </a:lnTo>
                      <a:lnTo>
                        <a:pt x="273" y="56"/>
                      </a:lnTo>
                      <a:lnTo>
                        <a:pt x="295" y="66"/>
                      </a:lnTo>
                      <a:lnTo>
                        <a:pt x="316" y="76"/>
                      </a:lnTo>
                      <a:lnTo>
                        <a:pt x="337" y="87"/>
                      </a:lnTo>
                      <a:lnTo>
                        <a:pt x="358" y="99"/>
                      </a:lnTo>
                      <a:lnTo>
                        <a:pt x="379" y="111"/>
                      </a:lnTo>
                      <a:lnTo>
                        <a:pt x="402" y="124"/>
                      </a:lnTo>
                      <a:lnTo>
                        <a:pt x="424" y="138"/>
                      </a:lnTo>
                      <a:lnTo>
                        <a:pt x="446" y="150"/>
                      </a:lnTo>
                      <a:lnTo>
                        <a:pt x="466" y="164"/>
                      </a:lnTo>
                      <a:lnTo>
                        <a:pt x="488" y="178"/>
                      </a:lnTo>
                      <a:lnTo>
                        <a:pt x="510" y="193"/>
                      </a:lnTo>
                      <a:lnTo>
                        <a:pt x="531" y="207"/>
                      </a:lnTo>
                      <a:lnTo>
                        <a:pt x="553" y="222"/>
                      </a:lnTo>
                      <a:lnTo>
                        <a:pt x="573" y="237"/>
                      </a:lnTo>
                      <a:lnTo>
                        <a:pt x="594" y="251"/>
                      </a:lnTo>
                      <a:lnTo>
                        <a:pt x="613" y="266"/>
                      </a:lnTo>
                      <a:lnTo>
                        <a:pt x="634" y="281"/>
                      </a:lnTo>
                      <a:lnTo>
                        <a:pt x="653" y="296"/>
                      </a:lnTo>
                      <a:lnTo>
                        <a:pt x="674" y="310"/>
                      </a:lnTo>
                      <a:lnTo>
                        <a:pt x="693" y="325"/>
                      </a:lnTo>
                      <a:lnTo>
                        <a:pt x="712" y="339"/>
                      </a:lnTo>
                      <a:lnTo>
                        <a:pt x="729" y="353"/>
                      </a:lnTo>
                      <a:lnTo>
                        <a:pt x="749" y="367"/>
                      </a:lnTo>
                      <a:lnTo>
                        <a:pt x="767" y="381"/>
                      </a:lnTo>
                      <a:lnTo>
                        <a:pt x="784" y="394"/>
                      </a:lnTo>
                      <a:lnTo>
                        <a:pt x="800" y="407"/>
                      </a:lnTo>
                      <a:lnTo>
                        <a:pt x="816" y="419"/>
                      </a:lnTo>
                      <a:lnTo>
                        <a:pt x="832" y="431"/>
                      </a:lnTo>
                      <a:lnTo>
                        <a:pt x="847" y="443"/>
                      </a:lnTo>
                      <a:lnTo>
                        <a:pt x="861" y="454"/>
                      </a:lnTo>
                      <a:lnTo>
                        <a:pt x="875" y="464"/>
                      </a:lnTo>
                      <a:lnTo>
                        <a:pt x="889" y="474"/>
                      </a:lnTo>
                      <a:lnTo>
                        <a:pt x="902" y="483"/>
                      </a:lnTo>
                      <a:lnTo>
                        <a:pt x="913" y="491"/>
                      </a:lnTo>
                      <a:lnTo>
                        <a:pt x="924" y="499"/>
                      </a:lnTo>
                      <a:lnTo>
                        <a:pt x="935" y="506"/>
                      </a:lnTo>
                      <a:lnTo>
                        <a:pt x="945" y="511"/>
                      </a:lnTo>
                    </a:path>
                  </a:pathLst>
                </a:custGeom>
                <a:noFill/>
                <a:ln w="19050" cap="flat" cmpd="sng">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21967" name="Line 147"/>
                <p:cNvSpPr>
                  <a:spLocks noChangeShapeType="1"/>
                </p:cNvSpPr>
                <p:nvPr/>
              </p:nvSpPr>
              <p:spPr bwMode="auto">
                <a:xfrm flipH="1">
                  <a:off x="612" y="3022"/>
                  <a:ext cx="45" cy="18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p:grpSp>
        <mc:AlternateContent xmlns:mc="http://schemas.openxmlformats.org/markup-compatibility/2006" xmlns:a14="http://schemas.microsoft.com/office/drawing/2010/main">
          <mc:Choice Requires="a14">
            <p:sp>
              <p:nvSpPr>
                <p:cNvPr id="127" name="矩形 126"/>
                <p:cNvSpPr/>
                <p:nvPr/>
              </p:nvSpPr>
              <p:spPr>
                <a:xfrm>
                  <a:off x="5772832" y="2253291"/>
                  <a:ext cx="13283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rPr>
                          <m:t>𝜃</m:t>
                        </m:r>
                        <m:r>
                          <a:rPr lang="en-US" altLang="zh-CN" sz="2800" b="0" i="1" smtClean="0">
                            <a:solidFill>
                              <a:srgbClr val="0000FF"/>
                            </a:solidFill>
                            <a:latin typeface="Cambria Math" panose="02040503050406030204" pitchFamily="18" charset="0"/>
                          </a:rPr>
                          <m:t>&gt;</m:t>
                        </m:r>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b="0" i="1" smtClean="0">
                                <a:solidFill>
                                  <a:srgbClr val="0000FF"/>
                                </a:solidFill>
                                <a:latin typeface="Cambria Math" panose="02040503050406030204" pitchFamily="18" charset="0"/>
                              </a:rPr>
                              <m:t>0</m:t>
                            </m:r>
                          </m:sub>
                        </m:sSub>
                      </m:oMath>
                    </m:oMathPara>
                  </a14:m>
                  <a:endParaRPr lang="zh-CN" altLang="en-US" sz="2800" i="1" dirty="0">
                    <a:solidFill>
                      <a:srgbClr val="0000FF"/>
                    </a:solidFill>
                    <a:latin typeface="+mn-ea"/>
                    <a:ea typeface="+mn-ea"/>
                  </a:endParaRPr>
                </a:p>
              </p:txBody>
            </p:sp>
          </mc:Choice>
          <mc:Fallback xmlns="">
            <p:sp>
              <p:nvSpPr>
                <p:cNvPr id="127" name="矩形 126"/>
                <p:cNvSpPr>
                  <a:spLocks noRot="1" noChangeAspect="1" noMove="1" noResize="1" noEditPoints="1" noAdjustHandles="1" noChangeArrowheads="1" noChangeShapeType="1" noTextEdit="1"/>
                </p:cNvSpPr>
                <p:nvPr/>
              </p:nvSpPr>
              <p:spPr>
                <a:xfrm>
                  <a:off x="5772832" y="2253291"/>
                  <a:ext cx="1328312" cy="523220"/>
                </a:xfrm>
                <a:prstGeom prst="rect">
                  <a:avLst/>
                </a:prstGeom>
                <a:blipFill>
                  <a:blip r:embed="rId3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8" name="矩形 127"/>
                <p:cNvSpPr/>
                <p:nvPr/>
              </p:nvSpPr>
              <p:spPr>
                <a:xfrm>
                  <a:off x="5777085" y="3403561"/>
                  <a:ext cx="13267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𝜃</m:t>
                        </m:r>
                        <m:r>
                          <a:rPr lang="en-US" altLang="zh-CN" sz="2800" b="0" i="1" smtClean="0">
                            <a:solidFill>
                              <a:srgbClr val="0000FF"/>
                            </a:solidFill>
                            <a:latin typeface="Cambria Math" panose="02040503050406030204" pitchFamily="18" charset="0"/>
                          </a:rPr>
                          <m:t>=</m:t>
                        </m:r>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b="0" i="1" smtClean="0">
                                <a:solidFill>
                                  <a:srgbClr val="0000FF"/>
                                </a:solidFill>
                                <a:latin typeface="Cambria Math" panose="02040503050406030204" pitchFamily="18" charset="0"/>
                              </a:rPr>
                              <m:t>0</m:t>
                            </m:r>
                          </m:sub>
                        </m:sSub>
                      </m:oMath>
                    </m:oMathPara>
                  </a14:m>
                  <a:endParaRPr lang="zh-CN" altLang="en-US" sz="2800" i="1" dirty="0">
                    <a:solidFill>
                      <a:srgbClr val="0000FF"/>
                    </a:solidFill>
                    <a:latin typeface="+mn-ea"/>
                    <a:ea typeface="+mn-ea"/>
                  </a:endParaRPr>
                </a:p>
              </p:txBody>
            </p:sp>
          </mc:Choice>
          <mc:Fallback xmlns="">
            <p:sp>
              <p:nvSpPr>
                <p:cNvPr id="128" name="矩形 127"/>
                <p:cNvSpPr>
                  <a:spLocks noRot="1" noChangeAspect="1" noMove="1" noResize="1" noEditPoints="1" noAdjustHandles="1" noChangeArrowheads="1" noChangeShapeType="1" noTextEdit="1"/>
                </p:cNvSpPr>
                <p:nvPr/>
              </p:nvSpPr>
              <p:spPr>
                <a:xfrm>
                  <a:off x="5777085" y="3403561"/>
                  <a:ext cx="1326710" cy="523220"/>
                </a:xfrm>
                <a:prstGeom prst="rect">
                  <a:avLst/>
                </a:prstGeom>
                <a:blipFill>
                  <a:blip r:embed="rId3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9" name="矩形 128"/>
                <p:cNvSpPr/>
                <p:nvPr/>
              </p:nvSpPr>
              <p:spPr>
                <a:xfrm>
                  <a:off x="5820024" y="4614368"/>
                  <a:ext cx="13283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𝜃</m:t>
                        </m:r>
                        <m:r>
                          <a:rPr lang="en-US" altLang="zh-CN" sz="2800" b="0" i="1" smtClean="0">
                            <a:solidFill>
                              <a:srgbClr val="0000FF"/>
                            </a:solidFill>
                            <a:latin typeface="Cambria Math" panose="02040503050406030204" pitchFamily="18" charset="0"/>
                          </a:rPr>
                          <m:t>&lt;</m:t>
                        </m:r>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b="0" i="1" smtClean="0">
                                <a:solidFill>
                                  <a:srgbClr val="0000FF"/>
                                </a:solidFill>
                                <a:latin typeface="Cambria Math" panose="02040503050406030204" pitchFamily="18" charset="0"/>
                              </a:rPr>
                              <m:t>0</m:t>
                            </m:r>
                          </m:sub>
                        </m:sSub>
                      </m:oMath>
                    </m:oMathPara>
                  </a14:m>
                  <a:endParaRPr lang="zh-CN" altLang="en-US" sz="2800" i="1" dirty="0">
                    <a:solidFill>
                      <a:srgbClr val="0000FF"/>
                    </a:solidFill>
                    <a:latin typeface="+mn-ea"/>
                    <a:ea typeface="+mn-ea"/>
                  </a:endParaRPr>
                </a:p>
              </p:txBody>
            </p:sp>
          </mc:Choice>
          <mc:Fallback xmlns="">
            <p:sp>
              <p:nvSpPr>
                <p:cNvPr id="129" name="矩形 128"/>
                <p:cNvSpPr>
                  <a:spLocks noRot="1" noChangeAspect="1" noMove="1" noResize="1" noEditPoints="1" noAdjustHandles="1" noChangeArrowheads="1" noChangeShapeType="1" noTextEdit="1"/>
                </p:cNvSpPr>
                <p:nvPr/>
              </p:nvSpPr>
              <p:spPr>
                <a:xfrm>
                  <a:off x="5820024" y="4614368"/>
                  <a:ext cx="1328312" cy="523220"/>
                </a:xfrm>
                <a:prstGeom prst="rect">
                  <a:avLst/>
                </a:prstGeom>
                <a:blipFill>
                  <a:blip r:embed="rId3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0" name="矩形 129"/>
                <p:cNvSpPr/>
                <p:nvPr/>
              </p:nvSpPr>
              <p:spPr>
                <a:xfrm>
                  <a:off x="1323775" y="1702398"/>
                  <a:ext cx="5029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rPr>
                          <m:t>𝜃</m:t>
                        </m:r>
                      </m:oMath>
                    </m:oMathPara>
                  </a14:m>
                  <a:endParaRPr lang="zh-CN" altLang="en-US" sz="2800" i="1" dirty="0">
                    <a:solidFill>
                      <a:srgbClr val="0000FF"/>
                    </a:solidFill>
                    <a:latin typeface="+mn-ea"/>
                    <a:ea typeface="+mn-ea"/>
                  </a:endParaRPr>
                </a:p>
              </p:txBody>
            </p:sp>
          </mc:Choice>
          <mc:Fallback xmlns="">
            <p:sp>
              <p:nvSpPr>
                <p:cNvPr id="130" name="矩形 129"/>
                <p:cNvSpPr>
                  <a:spLocks noRot="1" noChangeAspect="1" noMove="1" noResize="1" noEditPoints="1" noAdjustHandles="1" noChangeArrowheads="1" noChangeShapeType="1" noTextEdit="1"/>
                </p:cNvSpPr>
                <p:nvPr/>
              </p:nvSpPr>
              <p:spPr>
                <a:xfrm>
                  <a:off x="1323775" y="1702398"/>
                  <a:ext cx="502958" cy="523220"/>
                </a:xfrm>
                <a:prstGeom prst="rect">
                  <a:avLst/>
                </a:prstGeom>
                <a:blipFill>
                  <a:blip r:embed="rId4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1" name="矩形 130"/>
                <p:cNvSpPr/>
                <p:nvPr/>
              </p:nvSpPr>
              <p:spPr>
                <a:xfrm>
                  <a:off x="1342932" y="2914548"/>
                  <a:ext cx="5029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rPr>
                          <m:t>𝜃</m:t>
                        </m:r>
                      </m:oMath>
                    </m:oMathPara>
                  </a14:m>
                  <a:endParaRPr lang="zh-CN" altLang="en-US" sz="2800" i="1" dirty="0">
                    <a:solidFill>
                      <a:srgbClr val="0000FF"/>
                    </a:solidFill>
                    <a:latin typeface="+mn-ea"/>
                    <a:ea typeface="+mn-ea"/>
                  </a:endParaRPr>
                </a:p>
              </p:txBody>
            </p:sp>
          </mc:Choice>
          <mc:Fallback xmlns="">
            <p:sp>
              <p:nvSpPr>
                <p:cNvPr id="131" name="矩形 130"/>
                <p:cNvSpPr>
                  <a:spLocks noRot="1" noChangeAspect="1" noMove="1" noResize="1" noEditPoints="1" noAdjustHandles="1" noChangeArrowheads="1" noChangeShapeType="1" noTextEdit="1"/>
                </p:cNvSpPr>
                <p:nvPr/>
              </p:nvSpPr>
              <p:spPr>
                <a:xfrm>
                  <a:off x="1342932" y="2914548"/>
                  <a:ext cx="502958" cy="523220"/>
                </a:xfrm>
                <a:prstGeom prst="rect">
                  <a:avLst/>
                </a:prstGeom>
                <a:blipFill>
                  <a:blip r:embed="rId4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2" name="矩形 131"/>
                <p:cNvSpPr/>
                <p:nvPr/>
              </p:nvSpPr>
              <p:spPr>
                <a:xfrm>
                  <a:off x="1284178" y="4008502"/>
                  <a:ext cx="5029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rPr>
                          <m:t>𝜃</m:t>
                        </m:r>
                      </m:oMath>
                    </m:oMathPara>
                  </a14:m>
                  <a:endParaRPr lang="zh-CN" altLang="en-US" sz="2800" i="1" dirty="0">
                    <a:solidFill>
                      <a:srgbClr val="0000FF"/>
                    </a:solidFill>
                    <a:latin typeface="+mn-ea"/>
                    <a:ea typeface="+mn-ea"/>
                  </a:endParaRPr>
                </a:p>
              </p:txBody>
            </p:sp>
          </mc:Choice>
          <mc:Fallback xmlns="">
            <p:sp>
              <p:nvSpPr>
                <p:cNvPr id="132" name="矩形 131"/>
                <p:cNvSpPr>
                  <a:spLocks noRot="1" noChangeAspect="1" noMove="1" noResize="1" noEditPoints="1" noAdjustHandles="1" noChangeArrowheads="1" noChangeShapeType="1" noTextEdit="1"/>
                </p:cNvSpPr>
                <p:nvPr/>
              </p:nvSpPr>
              <p:spPr>
                <a:xfrm>
                  <a:off x="1284178" y="4008502"/>
                  <a:ext cx="502958" cy="523220"/>
                </a:xfrm>
                <a:prstGeom prst="rect">
                  <a:avLst/>
                </a:prstGeom>
                <a:blipFill>
                  <a:blip r:embed="rId4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33" name="矩形 132"/>
              <p:cNvSpPr/>
              <p:nvPr/>
            </p:nvSpPr>
            <p:spPr>
              <a:xfrm>
                <a:off x="8451754" y="3801335"/>
                <a:ext cx="2135841"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rPr>
                            <m:t>𝜃</m:t>
                          </m:r>
                        </m:e>
                        <m:sub>
                          <m:r>
                            <a:rPr lang="en-US" altLang="zh-CN" sz="2800" i="1">
                              <a:solidFill>
                                <a:srgbClr val="FF0000"/>
                              </a:solidFill>
                              <a:latin typeface="Cambria Math" panose="02040503050406030204" pitchFamily="18" charset="0"/>
                            </a:rPr>
                            <m:t>0</m:t>
                          </m:r>
                        </m:sub>
                      </m:sSub>
                      <m:r>
                        <a:rPr lang="en-US" altLang="zh-CN" sz="2800" b="0" i="1" smtClean="0">
                          <a:solidFill>
                            <a:srgbClr val="FF0000"/>
                          </a:solidFill>
                          <a:latin typeface="Cambria Math" panose="02040503050406030204" pitchFamily="18" charset="0"/>
                          <a:ea typeface="+mn-ea"/>
                        </a:rPr>
                        <m:t>=1.22</m:t>
                      </m:r>
                      <m:f>
                        <m:fPr>
                          <m:ctrlPr>
                            <a:rPr lang="en-US" altLang="zh-CN" sz="2800" b="0" i="1" smtClean="0">
                              <a:solidFill>
                                <a:srgbClr val="FF0000"/>
                              </a:solidFill>
                              <a:latin typeface="Cambria Math"/>
                              <a:ea typeface="+mn-ea"/>
                            </a:rPr>
                          </m:ctrlPr>
                        </m:fPr>
                        <m:num>
                          <m:r>
                            <a:rPr lang="el-GR" altLang="zh-CN" sz="2800" i="1">
                              <a:solidFill>
                                <a:srgbClr val="FF0000"/>
                              </a:solidFill>
                              <a:latin typeface="Cambria Math" panose="02040503050406030204" pitchFamily="18" charset="0"/>
                            </a:rPr>
                            <m:t>𝜆</m:t>
                          </m:r>
                          <m:r>
                            <m:rPr>
                              <m:nor/>
                            </m:rPr>
                            <a:rPr lang="zh-CN" altLang="en-US" sz="2800" i="1" dirty="0">
                              <a:solidFill>
                                <a:srgbClr val="FF0000"/>
                              </a:solidFill>
                              <a:latin typeface="+mn-ea"/>
                            </a:rPr>
                            <m:t> </m:t>
                          </m:r>
                        </m:num>
                        <m:den>
                          <m:r>
                            <a:rPr lang="en-US" altLang="zh-CN" sz="2800" b="0" i="1" smtClean="0">
                              <a:solidFill>
                                <a:srgbClr val="FF0000"/>
                              </a:solidFill>
                              <a:latin typeface="Cambria Math" panose="02040503050406030204" pitchFamily="18" charset="0"/>
                              <a:ea typeface="+mn-ea"/>
                            </a:rPr>
                            <m:t>𝐷</m:t>
                          </m:r>
                        </m:den>
                      </m:f>
                    </m:oMath>
                  </m:oMathPara>
                </a14:m>
                <a:endParaRPr lang="zh-CN" altLang="en-US" sz="2800" i="1" dirty="0">
                  <a:solidFill>
                    <a:srgbClr val="FF0000"/>
                  </a:solidFill>
                  <a:latin typeface="+mn-ea"/>
                  <a:ea typeface="+mn-ea"/>
                </a:endParaRPr>
              </a:p>
            </p:txBody>
          </p:sp>
        </mc:Choice>
        <mc:Fallback xmlns="">
          <p:sp>
            <p:nvSpPr>
              <p:cNvPr id="133" name="矩形 132"/>
              <p:cNvSpPr>
                <a:spLocks noRot="1" noChangeAspect="1" noMove="1" noResize="1" noEditPoints="1" noAdjustHandles="1" noChangeArrowheads="1" noChangeShapeType="1" noTextEdit="1"/>
              </p:cNvSpPr>
              <p:nvPr/>
            </p:nvSpPr>
            <p:spPr>
              <a:xfrm>
                <a:off x="8451754" y="3801335"/>
                <a:ext cx="2135841" cy="907749"/>
              </a:xfrm>
              <a:prstGeom prst="rect">
                <a:avLst/>
              </a:prstGeom>
              <a:blipFill>
                <a:blip r:embed="rId4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611189" y="1095040"/>
                <a:ext cx="9459403" cy="9562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90000" tIns="46800" rIns="90000" bIns="46800">
                <a:spAutoFit/>
              </a:bodyPr>
              <a:lstStyle/>
              <a:p>
                <a:pPr algn="just"/>
                <a:r>
                  <a:rPr lang="zh-CN" altLang="en-US" sz="2800" dirty="0">
                    <a:solidFill>
                      <a:srgbClr val="FF0000"/>
                    </a:solidFill>
                    <a:latin typeface="+mn-lt"/>
                    <a:ea typeface="+mn-ea"/>
                  </a:rPr>
                  <a:t>瑞利判据</a:t>
                </a:r>
                <a:r>
                  <a:rPr lang="zh-CN" altLang="en-US" sz="2800" dirty="0">
                    <a:solidFill>
                      <a:srgbClr val="0000FF"/>
                    </a:solidFill>
                    <a:latin typeface="+mn-lt"/>
                    <a:ea typeface="+mn-ea"/>
                  </a:rPr>
                  <a:t>：点物</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𝑆</m:t>
                        </m:r>
                      </m:e>
                      <m:sub>
                        <m:r>
                          <a:rPr lang="en-US" altLang="zh-CN" sz="2800" b="0" i="1" smtClean="0">
                            <a:solidFill>
                              <a:srgbClr val="0000FF"/>
                            </a:solidFill>
                            <a:latin typeface="Cambria Math" panose="02040503050406030204" pitchFamily="18" charset="0"/>
                          </a:rPr>
                          <m:t>1</m:t>
                        </m:r>
                      </m:sub>
                    </m:sSub>
                  </m:oMath>
                </a14:m>
                <a:r>
                  <a:rPr lang="zh-CN" altLang="en-US" sz="2800" dirty="0">
                    <a:solidFill>
                      <a:srgbClr val="0000FF"/>
                    </a:solidFill>
                    <a:latin typeface="+mn-lt"/>
                    <a:ea typeface="+mn-ea"/>
                  </a:rPr>
                  <a:t>的爱里斑中心恰好与另一个点物</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𝑆</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a14:m>
                <a:r>
                  <a:rPr lang="zh-CN" altLang="en-US" sz="2800" dirty="0">
                    <a:solidFill>
                      <a:srgbClr val="0000FF"/>
                    </a:solidFill>
                    <a:latin typeface="+mn-lt"/>
                    <a:ea typeface="+mn-ea"/>
                  </a:rPr>
                  <a:t>的爱里斑边缘（第一衍射极小）相重合时，恰可分辨两物点。</a:t>
                </a:r>
              </a:p>
            </p:txBody>
          </p:sp>
        </mc:Choice>
        <mc:Fallback xmlns="">
          <p:sp>
            <p:nvSpPr>
              <p:cNvPr id="4" name="矩形 3"/>
              <p:cNvSpPr>
                <a:spLocks noRot="1" noChangeAspect="1" noMove="1" noResize="1" noEditPoints="1" noAdjustHandles="1" noChangeArrowheads="1" noChangeShapeType="1" noTextEdit="1"/>
              </p:cNvSpPr>
              <p:nvPr/>
            </p:nvSpPr>
            <p:spPr>
              <a:xfrm>
                <a:off x="611189" y="1095040"/>
                <a:ext cx="9459403" cy="956288"/>
              </a:xfrm>
              <a:prstGeom prst="rect">
                <a:avLst/>
              </a:prstGeom>
              <a:blipFill>
                <a:blip r:embed="rId44"/>
                <a:stretch>
                  <a:fillRect l="-1289" t="-7006" r="-1353"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20964842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119"/>
                                        </p:tgtEl>
                                        <p:attrNameLst>
                                          <p:attrName>style.visibility</p:attrName>
                                        </p:attrNameLst>
                                      </p:cBhvr>
                                      <p:to>
                                        <p:strVal val="visible"/>
                                      </p:to>
                                    </p:set>
                                    <p:anim calcmode="discrete" valueType="clr">
                                      <p:cBhvr override="childStyle">
                                        <p:cTn id="7" dur="80"/>
                                        <p:tgtEl>
                                          <p:spTgt spid="119"/>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19"/>
                                        </p:tgtEl>
                                        <p:attrNameLst>
                                          <p:attrName>fillcolor</p:attrName>
                                        </p:attrNameLst>
                                      </p:cBhvr>
                                      <p:tavLst>
                                        <p:tav tm="0">
                                          <p:val>
                                            <p:clrVal>
                                              <a:schemeClr val="accent2"/>
                                            </p:clrVal>
                                          </p:val>
                                        </p:tav>
                                        <p:tav tm="50000">
                                          <p:val>
                                            <p:clrVal>
                                              <a:schemeClr val="hlink"/>
                                            </p:clrVal>
                                          </p:val>
                                        </p:tav>
                                      </p:tavLst>
                                    </p:anim>
                                    <p:set>
                                      <p:cBhvr>
                                        <p:cTn id="9" dur="80"/>
                                        <p:tgtEl>
                                          <p:spTgt spid="119"/>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left)">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0-#ppt_w/2"/>
                                          </p:val>
                                        </p:tav>
                                        <p:tav tm="100000">
                                          <p:val>
                                            <p:strVal val="#ppt_x"/>
                                          </p:val>
                                        </p:tav>
                                      </p:tavLst>
                                    </p:anim>
                                    <p:anim calcmode="lin" valueType="num">
                                      <p:cBhvr additive="base">
                                        <p:cTn id="25"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33"/>
                                        </p:tgtEl>
                                        <p:attrNameLst>
                                          <p:attrName>style.visibility</p:attrName>
                                        </p:attrNameLst>
                                      </p:cBhvr>
                                      <p:to>
                                        <p:strVal val="visible"/>
                                      </p:to>
                                    </p:set>
                                    <p:animEffect transition="in" filter="wipe(left)">
                                      <p:cBhvr>
                                        <p:cTn id="30"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P spid="133" grpId="0"/>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3909" name="Text Box 103"/>
              <p:cNvSpPr txBox="1">
                <a:spLocks noChangeArrowheads="1"/>
              </p:cNvSpPr>
              <p:nvPr/>
            </p:nvSpPr>
            <p:spPr bwMode="auto">
              <a:xfrm>
                <a:off x="738505" y="4605209"/>
                <a:ext cx="6759575" cy="52318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50000"/>
                  </a:spcBef>
                  <a:buFontTx/>
                  <a:buNone/>
                </a:pPr>
                <a:r>
                  <a:rPr kumimoji="1" lang="zh-CN" altLang="en-US" sz="2800" dirty="0">
                    <a:solidFill>
                      <a:srgbClr val="0000FF"/>
                    </a:solidFill>
                    <a:latin typeface="+mn-lt"/>
                    <a:ea typeface="+mn-ea"/>
                  </a:rPr>
                  <a:t>规定：光学仪器的分辨（率）本领为</a:t>
                </a:r>
                <a14:m>
                  <m:oMath xmlns:m="http://schemas.openxmlformats.org/officeDocument/2006/math">
                    <m:r>
                      <a:rPr lang="en-US" altLang="zh-CN" sz="2800" b="0" i="0" smtClean="0">
                        <a:solidFill>
                          <a:srgbClr val="0000FF"/>
                        </a:solidFill>
                        <a:latin typeface="Cambria Math" panose="02040503050406030204" pitchFamily="18" charset="0"/>
                        <a:ea typeface="Cambria Math" panose="02040503050406030204" pitchFamily="18" charset="0"/>
                      </a:rPr>
                      <m:t>1/</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i="1">
                            <a:solidFill>
                              <a:srgbClr val="0000FF"/>
                            </a:solidFill>
                            <a:latin typeface="Cambria Math" panose="02040503050406030204" pitchFamily="18" charset="0"/>
                          </a:rPr>
                          <m:t>0</m:t>
                        </m:r>
                      </m:sub>
                    </m:sSub>
                  </m:oMath>
                </a14:m>
                <a:endParaRPr kumimoji="1" lang="zh-CN" altLang="en-US" sz="2800" dirty="0">
                  <a:solidFill>
                    <a:srgbClr val="0000FF"/>
                  </a:solidFill>
                  <a:latin typeface="+mn-lt"/>
                  <a:ea typeface="+mn-ea"/>
                </a:endParaRPr>
              </a:p>
            </p:txBody>
          </p:sp>
        </mc:Choice>
        <mc:Fallback xmlns="">
          <p:sp>
            <p:nvSpPr>
              <p:cNvPr id="123909" name="Text Box 103"/>
              <p:cNvSpPr txBox="1">
                <a:spLocks noRot="1" noChangeAspect="1" noMove="1" noResize="1" noEditPoints="1" noAdjustHandles="1" noChangeArrowheads="1" noChangeShapeType="1" noTextEdit="1"/>
              </p:cNvSpPr>
              <p:nvPr/>
            </p:nvSpPr>
            <p:spPr bwMode="auto">
              <a:xfrm>
                <a:off x="738505" y="4605209"/>
                <a:ext cx="6759575" cy="523187"/>
              </a:xfrm>
              <a:prstGeom prst="rect">
                <a:avLst/>
              </a:prstGeom>
              <a:blipFill>
                <a:blip r:embed="rId3"/>
                <a:stretch>
                  <a:fillRect l="-1803"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p:cNvSpPr/>
              <p:nvPr/>
            </p:nvSpPr>
            <p:spPr>
              <a:xfrm>
                <a:off x="1939122" y="5403714"/>
                <a:ext cx="2135841"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rPr>
                            <m:t>𝜃</m:t>
                          </m:r>
                        </m:e>
                        <m:sub>
                          <m:r>
                            <a:rPr lang="en-US" altLang="zh-CN" sz="2800" i="1">
                              <a:solidFill>
                                <a:srgbClr val="FF0000"/>
                              </a:solidFill>
                              <a:latin typeface="Cambria Math" panose="02040503050406030204" pitchFamily="18" charset="0"/>
                            </a:rPr>
                            <m:t>0</m:t>
                          </m:r>
                        </m:sub>
                      </m:sSub>
                      <m:r>
                        <a:rPr lang="en-US" altLang="zh-CN" sz="2800" b="0" i="1" smtClean="0">
                          <a:solidFill>
                            <a:srgbClr val="FF0000"/>
                          </a:solidFill>
                          <a:latin typeface="Cambria Math" panose="02040503050406030204" pitchFamily="18" charset="0"/>
                          <a:ea typeface="+mn-ea"/>
                        </a:rPr>
                        <m:t>=1.22</m:t>
                      </m:r>
                      <m:f>
                        <m:fPr>
                          <m:ctrlPr>
                            <a:rPr lang="en-US" altLang="zh-CN" sz="2800" b="0" i="1" smtClean="0">
                              <a:solidFill>
                                <a:srgbClr val="FF0000"/>
                              </a:solidFill>
                              <a:latin typeface="Cambria Math"/>
                              <a:ea typeface="+mn-ea"/>
                            </a:rPr>
                          </m:ctrlPr>
                        </m:fPr>
                        <m:num>
                          <m:r>
                            <a:rPr lang="el-GR" altLang="zh-CN" sz="2800" i="1">
                              <a:solidFill>
                                <a:srgbClr val="FF0000"/>
                              </a:solidFill>
                              <a:latin typeface="Cambria Math" panose="02040503050406030204" pitchFamily="18" charset="0"/>
                            </a:rPr>
                            <m:t>𝜆</m:t>
                          </m:r>
                          <m:r>
                            <m:rPr>
                              <m:nor/>
                            </m:rPr>
                            <a:rPr lang="zh-CN" altLang="en-US" sz="2800" i="1" dirty="0">
                              <a:solidFill>
                                <a:srgbClr val="FF0000"/>
                              </a:solidFill>
                              <a:latin typeface="+mn-ea"/>
                            </a:rPr>
                            <m:t> </m:t>
                          </m:r>
                        </m:num>
                        <m:den>
                          <m:r>
                            <a:rPr lang="en-US" altLang="zh-CN" sz="2800" b="0" i="1" smtClean="0">
                              <a:solidFill>
                                <a:srgbClr val="FF0000"/>
                              </a:solidFill>
                              <a:latin typeface="Cambria Math" panose="02040503050406030204" pitchFamily="18" charset="0"/>
                              <a:ea typeface="+mn-ea"/>
                            </a:rPr>
                            <m:t>𝐷</m:t>
                          </m:r>
                        </m:den>
                      </m:f>
                    </m:oMath>
                  </m:oMathPara>
                </a14:m>
                <a:endParaRPr lang="zh-CN" altLang="en-US" sz="2800" i="1" dirty="0">
                  <a:solidFill>
                    <a:srgbClr val="FF0000"/>
                  </a:solidFill>
                  <a:latin typeface="+mn-ea"/>
                  <a:ea typeface="+mn-ea"/>
                </a:endParaRPr>
              </a:p>
            </p:txBody>
          </p:sp>
        </mc:Choice>
        <mc:Fallback xmlns="">
          <p:sp>
            <p:nvSpPr>
              <p:cNvPr id="93" name="矩形 92"/>
              <p:cNvSpPr>
                <a:spLocks noRot="1" noChangeAspect="1" noMove="1" noResize="1" noEditPoints="1" noAdjustHandles="1" noChangeArrowheads="1" noChangeShapeType="1" noTextEdit="1"/>
              </p:cNvSpPr>
              <p:nvPr/>
            </p:nvSpPr>
            <p:spPr>
              <a:xfrm>
                <a:off x="1939122" y="5403714"/>
                <a:ext cx="2135841" cy="907749"/>
              </a:xfrm>
              <a:prstGeom prst="rect">
                <a:avLst/>
              </a:prstGeom>
              <a:blipFill>
                <a:blip r:embed="rId4"/>
                <a:stretch>
                  <a:fillRect/>
                </a:stretch>
              </a:blipFill>
            </p:spPr>
            <p:txBody>
              <a:bodyPr/>
              <a:lstStyle/>
              <a:p>
                <a:r>
                  <a:rPr lang="zh-CN" altLang="en-US">
                    <a:noFill/>
                  </a:rPr>
                  <a:t> </a:t>
                </a:r>
              </a:p>
            </p:txBody>
          </p:sp>
        </mc:Fallback>
      </mc:AlternateContent>
      <p:grpSp>
        <p:nvGrpSpPr>
          <p:cNvPr id="123911" name="Group 2"/>
          <p:cNvGrpSpPr>
            <a:grpSpLocks/>
          </p:cNvGrpSpPr>
          <p:nvPr/>
        </p:nvGrpSpPr>
        <p:grpSpPr bwMode="auto">
          <a:xfrm>
            <a:off x="738505" y="747586"/>
            <a:ext cx="8458200" cy="3581400"/>
            <a:chOff x="240" y="720"/>
            <a:chExt cx="5328" cy="2256"/>
          </a:xfrm>
        </p:grpSpPr>
        <p:sp>
          <p:nvSpPr>
            <p:cNvPr id="123982" name="Rectangle 3"/>
            <p:cNvSpPr>
              <a:spLocks noChangeArrowheads="1"/>
            </p:cNvSpPr>
            <p:nvPr/>
          </p:nvSpPr>
          <p:spPr bwMode="auto">
            <a:xfrm>
              <a:off x="240" y="720"/>
              <a:ext cx="5328" cy="2256"/>
            </a:xfrm>
            <a:prstGeom prst="rect">
              <a:avLst/>
            </a:prstGeom>
            <a:solidFill>
              <a:schemeClr val="bg1"/>
            </a:solidFill>
            <a:ln w="9525">
              <a:solidFill>
                <a:srgbClr val="006666"/>
              </a:solidFill>
              <a:miter lim="800000"/>
              <a:headEnd/>
              <a:tailEnd type="none" w="sm" len="lg"/>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grpSp>
          <p:nvGrpSpPr>
            <p:cNvPr id="123983" name="Group 4"/>
            <p:cNvGrpSpPr>
              <a:grpSpLocks/>
            </p:cNvGrpSpPr>
            <p:nvPr/>
          </p:nvGrpSpPr>
          <p:grpSpPr bwMode="auto">
            <a:xfrm>
              <a:off x="432" y="1048"/>
              <a:ext cx="1584" cy="968"/>
              <a:chOff x="432" y="1048"/>
              <a:chExt cx="1584" cy="968"/>
            </a:xfrm>
          </p:grpSpPr>
          <p:sp>
            <p:nvSpPr>
              <p:cNvPr id="123984" name="Line 5"/>
              <p:cNvSpPr>
                <a:spLocks noChangeShapeType="1"/>
              </p:cNvSpPr>
              <p:nvPr/>
            </p:nvSpPr>
            <p:spPr bwMode="auto">
              <a:xfrm>
                <a:off x="432" y="2008"/>
                <a:ext cx="144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nvGrpSpPr>
              <p:cNvPr id="123985" name="Group 6"/>
              <p:cNvGrpSpPr>
                <a:grpSpLocks/>
              </p:cNvGrpSpPr>
              <p:nvPr/>
            </p:nvGrpSpPr>
            <p:grpSpPr bwMode="auto">
              <a:xfrm>
                <a:off x="528" y="1048"/>
                <a:ext cx="960" cy="960"/>
                <a:chOff x="576" y="856"/>
                <a:chExt cx="960" cy="960"/>
              </a:xfrm>
            </p:grpSpPr>
            <p:sp>
              <p:nvSpPr>
                <p:cNvPr id="123994" name="Freeform 7"/>
                <p:cNvSpPr>
                  <a:spLocks/>
                </p:cNvSpPr>
                <p:nvPr/>
              </p:nvSpPr>
              <p:spPr bwMode="auto">
                <a:xfrm>
                  <a:off x="816" y="856"/>
                  <a:ext cx="480" cy="960"/>
                </a:xfrm>
                <a:custGeom>
                  <a:avLst/>
                  <a:gdLst>
                    <a:gd name="T0" fmla="*/ 0 w 480"/>
                    <a:gd name="T1" fmla="*/ 960 h 960"/>
                    <a:gd name="T2" fmla="*/ 84 w 480"/>
                    <a:gd name="T3" fmla="*/ 764 h 960"/>
                    <a:gd name="T4" fmla="*/ 240 w 480"/>
                    <a:gd name="T5" fmla="*/ 0 h 960"/>
                    <a:gd name="T6" fmla="*/ 392 w 480"/>
                    <a:gd name="T7" fmla="*/ 764 h 960"/>
                    <a:gd name="T8" fmla="*/ 480 w 480"/>
                    <a:gd name="T9" fmla="*/ 960 h 960"/>
                    <a:gd name="T10" fmla="*/ 0 60000 65536"/>
                    <a:gd name="T11" fmla="*/ 0 60000 65536"/>
                    <a:gd name="T12" fmla="*/ 0 60000 65536"/>
                    <a:gd name="T13" fmla="*/ 0 60000 65536"/>
                    <a:gd name="T14" fmla="*/ 0 60000 65536"/>
                    <a:gd name="T15" fmla="*/ 0 w 480"/>
                    <a:gd name="T16" fmla="*/ 0 h 960"/>
                    <a:gd name="T17" fmla="*/ 480 w 480"/>
                    <a:gd name="T18" fmla="*/ 960 h 960"/>
                  </a:gdLst>
                  <a:ahLst/>
                  <a:cxnLst>
                    <a:cxn ang="T10">
                      <a:pos x="T0" y="T1"/>
                    </a:cxn>
                    <a:cxn ang="T11">
                      <a:pos x="T2" y="T3"/>
                    </a:cxn>
                    <a:cxn ang="T12">
                      <a:pos x="T4" y="T5"/>
                    </a:cxn>
                    <a:cxn ang="T13">
                      <a:pos x="T6" y="T7"/>
                    </a:cxn>
                    <a:cxn ang="T14">
                      <a:pos x="T8" y="T9"/>
                    </a:cxn>
                  </a:cxnLst>
                  <a:rect l="T15" t="T16" r="T17" b="T18"/>
                  <a:pathLst>
                    <a:path w="480" h="960">
                      <a:moveTo>
                        <a:pt x="0" y="960"/>
                      </a:moveTo>
                      <a:cubicBezTo>
                        <a:pt x="14" y="927"/>
                        <a:pt x="44" y="924"/>
                        <a:pt x="84" y="764"/>
                      </a:cubicBezTo>
                      <a:cubicBezTo>
                        <a:pt x="124" y="604"/>
                        <a:pt x="189" y="0"/>
                        <a:pt x="240" y="0"/>
                      </a:cubicBezTo>
                      <a:cubicBezTo>
                        <a:pt x="291" y="0"/>
                        <a:pt x="352" y="604"/>
                        <a:pt x="392" y="764"/>
                      </a:cubicBezTo>
                      <a:cubicBezTo>
                        <a:pt x="432" y="924"/>
                        <a:pt x="462" y="919"/>
                        <a:pt x="480" y="960"/>
                      </a:cubicBezTo>
                    </a:path>
                  </a:pathLst>
                </a:custGeom>
                <a:noFill/>
                <a:ln w="28575" cmpd="sng">
                  <a:solidFill>
                    <a:srgbClr val="00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123995" name="Freeform 8"/>
                <p:cNvSpPr>
                  <a:spLocks/>
                </p:cNvSpPr>
                <p:nvPr/>
              </p:nvSpPr>
              <p:spPr bwMode="auto">
                <a:xfrm>
                  <a:off x="1296" y="1768"/>
                  <a:ext cx="240" cy="48"/>
                </a:xfrm>
                <a:custGeom>
                  <a:avLst/>
                  <a:gdLst>
                    <a:gd name="T0" fmla="*/ 0 w 240"/>
                    <a:gd name="T1" fmla="*/ 48 h 48"/>
                    <a:gd name="T2" fmla="*/ 96 w 240"/>
                    <a:gd name="T3" fmla="*/ 0 h 48"/>
                    <a:gd name="T4" fmla="*/ 240 w 240"/>
                    <a:gd name="T5" fmla="*/ 48 h 48"/>
                    <a:gd name="T6" fmla="*/ 0 60000 65536"/>
                    <a:gd name="T7" fmla="*/ 0 60000 65536"/>
                    <a:gd name="T8" fmla="*/ 0 60000 65536"/>
                    <a:gd name="T9" fmla="*/ 0 w 240"/>
                    <a:gd name="T10" fmla="*/ 0 h 48"/>
                    <a:gd name="T11" fmla="*/ 240 w 240"/>
                    <a:gd name="T12" fmla="*/ 48 h 48"/>
                  </a:gdLst>
                  <a:ahLst/>
                  <a:cxnLst>
                    <a:cxn ang="T6">
                      <a:pos x="T0" y="T1"/>
                    </a:cxn>
                    <a:cxn ang="T7">
                      <a:pos x="T2" y="T3"/>
                    </a:cxn>
                    <a:cxn ang="T8">
                      <a:pos x="T4" y="T5"/>
                    </a:cxn>
                  </a:cxnLst>
                  <a:rect l="T9" t="T10" r="T11" b="T12"/>
                  <a:pathLst>
                    <a:path w="240" h="48">
                      <a:moveTo>
                        <a:pt x="0" y="48"/>
                      </a:moveTo>
                      <a:cubicBezTo>
                        <a:pt x="28" y="24"/>
                        <a:pt x="56" y="0"/>
                        <a:pt x="96" y="0"/>
                      </a:cubicBezTo>
                      <a:cubicBezTo>
                        <a:pt x="136" y="0"/>
                        <a:pt x="216" y="40"/>
                        <a:pt x="240" y="48"/>
                      </a:cubicBezTo>
                    </a:path>
                  </a:pathLst>
                </a:custGeom>
                <a:noFill/>
                <a:ln w="28575" cmpd="sng">
                  <a:solidFill>
                    <a:srgbClr val="00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123996" name="Freeform 9"/>
                <p:cNvSpPr>
                  <a:spLocks/>
                </p:cNvSpPr>
                <p:nvPr/>
              </p:nvSpPr>
              <p:spPr bwMode="auto">
                <a:xfrm>
                  <a:off x="576" y="1768"/>
                  <a:ext cx="240" cy="48"/>
                </a:xfrm>
                <a:custGeom>
                  <a:avLst/>
                  <a:gdLst>
                    <a:gd name="T0" fmla="*/ 240 w 240"/>
                    <a:gd name="T1" fmla="*/ 48 h 48"/>
                    <a:gd name="T2" fmla="*/ 144 w 240"/>
                    <a:gd name="T3" fmla="*/ 0 h 48"/>
                    <a:gd name="T4" fmla="*/ 0 w 240"/>
                    <a:gd name="T5" fmla="*/ 48 h 48"/>
                    <a:gd name="T6" fmla="*/ 0 60000 65536"/>
                    <a:gd name="T7" fmla="*/ 0 60000 65536"/>
                    <a:gd name="T8" fmla="*/ 0 60000 65536"/>
                    <a:gd name="T9" fmla="*/ 0 w 240"/>
                    <a:gd name="T10" fmla="*/ 0 h 48"/>
                    <a:gd name="T11" fmla="*/ 240 w 240"/>
                    <a:gd name="T12" fmla="*/ 48 h 48"/>
                  </a:gdLst>
                  <a:ahLst/>
                  <a:cxnLst>
                    <a:cxn ang="T6">
                      <a:pos x="T0" y="T1"/>
                    </a:cxn>
                    <a:cxn ang="T7">
                      <a:pos x="T2" y="T3"/>
                    </a:cxn>
                    <a:cxn ang="T8">
                      <a:pos x="T4" y="T5"/>
                    </a:cxn>
                  </a:cxnLst>
                  <a:rect l="T9" t="T10" r="T11" b="T12"/>
                  <a:pathLst>
                    <a:path w="240" h="48">
                      <a:moveTo>
                        <a:pt x="240" y="48"/>
                      </a:moveTo>
                      <a:cubicBezTo>
                        <a:pt x="212" y="24"/>
                        <a:pt x="184" y="0"/>
                        <a:pt x="144" y="0"/>
                      </a:cubicBezTo>
                      <a:cubicBezTo>
                        <a:pt x="104" y="0"/>
                        <a:pt x="24" y="40"/>
                        <a:pt x="0" y="48"/>
                      </a:cubicBezTo>
                    </a:path>
                  </a:pathLst>
                </a:custGeom>
                <a:noFill/>
                <a:ln w="28575" cmpd="sng">
                  <a:solidFill>
                    <a:srgbClr val="00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grpSp>
          <p:sp>
            <p:nvSpPr>
              <p:cNvPr id="123986" name="Line 10"/>
              <p:cNvSpPr>
                <a:spLocks noChangeShapeType="1"/>
              </p:cNvSpPr>
              <p:nvPr/>
            </p:nvSpPr>
            <p:spPr bwMode="auto">
              <a:xfrm>
                <a:off x="720" y="2008"/>
                <a:ext cx="12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nvGrpSpPr>
              <p:cNvPr id="123987" name="Group 11"/>
              <p:cNvGrpSpPr>
                <a:grpSpLocks/>
              </p:cNvGrpSpPr>
              <p:nvPr/>
            </p:nvGrpSpPr>
            <p:grpSpPr bwMode="auto">
              <a:xfrm>
                <a:off x="1008" y="1048"/>
                <a:ext cx="432" cy="968"/>
                <a:chOff x="1056" y="1048"/>
                <a:chExt cx="432" cy="960"/>
              </a:xfrm>
            </p:grpSpPr>
            <p:sp>
              <p:nvSpPr>
                <p:cNvPr id="123992" name="Line 12"/>
                <p:cNvSpPr>
                  <a:spLocks noChangeShapeType="1"/>
                </p:cNvSpPr>
                <p:nvPr/>
              </p:nvSpPr>
              <p:spPr bwMode="auto">
                <a:xfrm flipV="1">
                  <a:off x="1056" y="1048"/>
                  <a:ext cx="0" cy="96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3993" name="Line 13"/>
                <p:cNvSpPr>
                  <a:spLocks noChangeShapeType="1"/>
                </p:cNvSpPr>
                <p:nvPr/>
              </p:nvSpPr>
              <p:spPr bwMode="auto">
                <a:xfrm flipV="1">
                  <a:off x="1488" y="1048"/>
                  <a:ext cx="0" cy="96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grpSp>
            <p:nvGrpSpPr>
              <p:cNvPr id="123988" name="Group 14"/>
              <p:cNvGrpSpPr>
                <a:grpSpLocks/>
              </p:cNvGrpSpPr>
              <p:nvPr/>
            </p:nvGrpSpPr>
            <p:grpSpPr bwMode="auto">
              <a:xfrm>
                <a:off x="960" y="1056"/>
                <a:ext cx="960" cy="960"/>
                <a:chOff x="576" y="856"/>
                <a:chExt cx="960" cy="960"/>
              </a:xfrm>
            </p:grpSpPr>
            <p:sp>
              <p:nvSpPr>
                <p:cNvPr id="123989" name="Freeform 15"/>
                <p:cNvSpPr>
                  <a:spLocks/>
                </p:cNvSpPr>
                <p:nvPr/>
              </p:nvSpPr>
              <p:spPr bwMode="auto">
                <a:xfrm>
                  <a:off x="778" y="856"/>
                  <a:ext cx="480" cy="960"/>
                </a:xfrm>
                <a:custGeom>
                  <a:avLst/>
                  <a:gdLst>
                    <a:gd name="T0" fmla="*/ 0 w 480"/>
                    <a:gd name="T1" fmla="*/ 960 h 960"/>
                    <a:gd name="T2" fmla="*/ 84 w 480"/>
                    <a:gd name="T3" fmla="*/ 764 h 960"/>
                    <a:gd name="T4" fmla="*/ 240 w 480"/>
                    <a:gd name="T5" fmla="*/ 0 h 960"/>
                    <a:gd name="T6" fmla="*/ 392 w 480"/>
                    <a:gd name="T7" fmla="*/ 764 h 960"/>
                    <a:gd name="T8" fmla="*/ 480 w 480"/>
                    <a:gd name="T9" fmla="*/ 960 h 960"/>
                    <a:gd name="T10" fmla="*/ 0 60000 65536"/>
                    <a:gd name="T11" fmla="*/ 0 60000 65536"/>
                    <a:gd name="T12" fmla="*/ 0 60000 65536"/>
                    <a:gd name="T13" fmla="*/ 0 60000 65536"/>
                    <a:gd name="T14" fmla="*/ 0 60000 65536"/>
                    <a:gd name="T15" fmla="*/ 0 w 480"/>
                    <a:gd name="T16" fmla="*/ 0 h 960"/>
                    <a:gd name="T17" fmla="*/ 480 w 480"/>
                    <a:gd name="T18" fmla="*/ 960 h 960"/>
                  </a:gdLst>
                  <a:ahLst/>
                  <a:cxnLst>
                    <a:cxn ang="T10">
                      <a:pos x="T0" y="T1"/>
                    </a:cxn>
                    <a:cxn ang="T11">
                      <a:pos x="T2" y="T3"/>
                    </a:cxn>
                    <a:cxn ang="T12">
                      <a:pos x="T4" y="T5"/>
                    </a:cxn>
                    <a:cxn ang="T13">
                      <a:pos x="T6" y="T7"/>
                    </a:cxn>
                    <a:cxn ang="T14">
                      <a:pos x="T8" y="T9"/>
                    </a:cxn>
                  </a:cxnLst>
                  <a:rect l="T15" t="T16" r="T17" b="T18"/>
                  <a:pathLst>
                    <a:path w="480" h="960">
                      <a:moveTo>
                        <a:pt x="0" y="960"/>
                      </a:moveTo>
                      <a:cubicBezTo>
                        <a:pt x="14" y="927"/>
                        <a:pt x="44" y="924"/>
                        <a:pt x="84" y="764"/>
                      </a:cubicBezTo>
                      <a:cubicBezTo>
                        <a:pt x="124" y="604"/>
                        <a:pt x="189" y="0"/>
                        <a:pt x="240" y="0"/>
                      </a:cubicBezTo>
                      <a:cubicBezTo>
                        <a:pt x="291" y="0"/>
                        <a:pt x="352" y="604"/>
                        <a:pt x="392" y="764"/>
                      </a:cubicBezTo>
                      <a:cubicBezTo>
                        <a:pt x="432" y="924"/>
                        <a:pt x="462" y="919"/>
                        <a:pt x="480" y="960"/>
                      </a:cubicBezTo>
                    </a:path>
                  </a:pathLst>
                </a:custGeom>
                <a:noFill/>
                <a:ln w="28575" cmpd="sng">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123990" name="Freeform 16"/>
                <p:cNvSpPr>
                  <a:spLocks/>
                </p:cNvSpPr>
                <p:nvPr/>
              </p:nvSpPr>
              <p:spPr bwMode="auto">
                <a:xfrm>
                  <a:off x="1296" y="1768"/>
                  <a:ext cx="240" cy="48"/>
                </a:xfrm>
                <a:custGeom>
                  <a:avLst/>
                  <a:gdLst>
                    <a:gd name="T0" fmla="*/ 0 w 240"/>
                    <a:gd name="T1" fmla="*/ 48 h 48"/>
                    <a:gd name="T2" fmla="*/ 96 w 240"/>
                    <a:gd name="T3" fmla="*/ 0 h 48"/>
                    <a:gd name="T4" fmla="*/ 240 w 240"/>
                    <a:gd name="T5" fmla="*/ 48 h 48"/>
                    <a:gd name="T6" fmla="*/ 0 60000 65536"/>
                    <a:gd name="T7" fmla="*/ 0 60000 65536"/>
                    <a:gd name="T8" fmla="*/ 0 60000 65536"/>
                    <a:gd name="T9" fmla="*/ 0 w 240"/>
                    <a:gd name="T10" fmla="*/ 0 h 48"/>
                    <a:gd name="T11" fmla="*/ 240 w 240"/>
                    <a:gd name="T12" fmla="*/ 48 h 48"/>
                  </a:gdLst>
                  <a:ahLst/>
                  <a:cxnLst>
                    <a:cxn ang="T6">
                      <a:pos x="T0" y="T1"/>
                    </a:cxn>
                    <a:cxn ang="T7">
                      <a:pos x="T2" y="T3"/>
                    </a:cxn>
                    <a:cxn ang="T8">
                      <a:pos x="T4" y="T5"/>
                    </a:cxn>
                  </a:cxnLst>
                  <a:rect l="T9" t="T10" r="T11" b="T12"/>
                  <a:pathLst>
                    <a:path w="240" h="48">
                      <a:moveTo>
                        <a:pt x="0" y="48"/>
                      </a:moveTo>
                      <a:cubicBezTo>
                        <a:pt x="28" y="24"/>
                        <a:pt x="56" y="0"/>
                        <a:pt x="96" y="0"/>
                      </a:cubicBezTo>
                      <a:cubicBezTo>
                        <a:pt x="136" y="0"/>
                        <a:pt x="216" y="40"/>
                        <a:pt x="240" y="48"/>
                      </a:cubicBezTo>
                    </a:path>
                  </a:pathLst>
                </a:custGeom>
                <a:noFill/>
                <a:ln w="28575" cmpd="sng">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123991" name="Freeform 17"/>
                <p:cNvSpPr>
                  <a:spLocks/>
                </p:cNvSpPr>
                <p:nvPr/>
              </p:nvSpPr>
              <p:spPr bwMode="auto">
                <a:xfrm>
                  <a:off x="576" y="1768"/>
                  <a:ext cx="240" cy="48"/>
                </a:xfrm>
                <a:custGeom>
                  <a:avLst/>
                  <a:gdLst>
                    <a:gd name="T0" fmla="*/ 240 w 240"/>
                    <a:gd name="T1" fmla="*/ 48 h 48"/>
                    <a:gd name="T2" fmla="*/ 144 w 240"/>
                    <a:gd name="T3" fmla="*/ 0 h 48"/>
                    <a:gd name="T4" fmla="*/ 0 w 240"/>
                    <a:gd name="T5" fmla="*/ 48 h 48"/>
                    <a:gd name="T6" fmla="*/ 0 60000 65536"/>
                    <a:gd name="T7" fmla="*/ 0 60000 65536"/>
                    <a:gd name="T8" fmla="*/ 0 60000 65536"/>
                    <a:gd name="T9" fmla="*/ 0 w 240"/>
                    <a:gd name="T10" fmla="*/ 0 h 48"/>
                    <a:gd name="T11" fmla="*/ 240 w 240"/>
                    <a:gd name="T12" fmla="*/ 48 h 48"/>
                  </a:gdLst>
                  <a:ahLst/>
                  <a:cxnLst>
                    <a:cxn ang="T6">
                      <a:pos x="T0" y="T1"/>
                    </a:cxn>
                    <a:cxn ang="T7">
                      <a:pos x="T2" y="T3"/>
                    </a:cxn>
                    <a:cxn ang="T8">
                      <a:pos x="T4" y="T5"/>
                    </a:cxn>
                  </a:cxnLst>
                  <a:rect l="T9" t="T10" r="T11" b="T12"/>
                  <a:pathLst>
                    <a:path w="240" h="48">
                      <a:moveTo>
                        <a:pt x="240" y="48"/>
                      </a:moveTo>
                      <a:cubicBezTo>
                        <a:pt x="212" y="24"/>
                        <a:pt x="184" y="0"/>
                        <a:pt x="144" y="0"/>
                      </a:cubicBezTo>
                      <a:cubicBezTo>
                        <a:pt x="104" y="0"/>
                        <a:pt x="24" y="40"/>
                        <a:pt x="0" y="48"/>
                      </a:cubicBezTo>
                    </a:path>
                  </a:pathLst>
                </a:custGeom>
                <a:noFill/>
                <a:ln w="28575" cmpd="sng">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grpSp>
        </p:grpSp>
      </p:grpSp>
      <p:grpSp>
        <p:nvGrpSpPr>
          <p:cNvPr id="123912" name="Group 18"/>
          <p:cNvGrpSpPr>
            <a:grpSpLocks/>
          </p:cNvGrpSpPr>
          <p:nvPr/>
        </p:nvGrpSpPr>
        <p:grpSpPr bwMode="auto">
          <a:xfrm>
            <a:off x="1325880" y="1146049"/>
            <a:ext cx="2197100" cy="1690688"/>
            <a:chOff x="528" y="960"/>
            <a:chExt cx="1384" cy="1065"/>
          </a:xfrm>
        </p:grpSpPr>
        <p:sp>
          <p:nvSpPr>
            <p:cNvPr id="123979" name="Freeform 19"/>
            <p:cNvSpPr>
              <a:spLocks/>
            </p:cNvSpPr>
            <p:nvPr/>
          </p:nvSpPr>
          <p:spPr bwMode="auto">
            <a:xfrm>
              <a:off x="528" y="1960"/>
              <a:ext cx="240" cy="48"/>
            </a:xfrm>
            <a:custGeom>
              <a:avLst/>
              <a:gdLst>
                <a:gd name="T0" fmla="*/ 240 w 240"/>
                <a:gd name="T1" fmla="*/ 48 h 48"/>
                <a:gd name="T2" fmla="*/ 144 w 240"/>
                <a:gd name="T3" fmla="*/ 0 h 48"/>
                <a:gd name="T4" fmla="*/ 0 w 240"/>
                <a:gd name="T5" fmla="*/ 48 h 48"/>
                <a:gd name="T6" fmla="*/ 0 60000 65536"/>
                <a:gd name="T7" fmla="*/ 0 60000 65536"/>
                <a:gd name="T8" fmla="*/ 0 60000 65536"/>
                <a:gd name="T9" fmla="*/ 0 w 240"/>
                <a:gd name="T10" fmla="*/ 0 h 48"/>
                <a:gd name="T11" fmla="*/ 240 w 240"/>
                <a:gd name="T12" fmla="*/ 48 h 48"/>
              </a:gdLst>
              <a:ahLst/>
              <a:cxnLst>
                <a:cxn ang="T6">
                  <a:pos x="T0" y="T1"/>
                </a:cxn>
                <a:cxn ang="T7">
                  <a:pos x="T2" y="T3"/>
                </a:cxn>
                <a:cxn ang="T8">
                  <a:pos x="T4" y="T5"/>
                </a:cxn>
              </a:cxnLst>
              <a:rect l="T9" t="T10" r="T11" b="T12"/>
              <a:pathLst>
                <a:path w="240" h="48">
                  <a:moveTo>
                    <a:pt x="240" y="48"/>
                  </a:moveTo>
                  <a:cubicBezTo>
                    <a:pt x="212" y="24"/>
                    <a:pt x="184" y="0"/>
                    <a:pt x="144" y="0"/>
                  </a:cubicBezTo>
                  <a:cubicBezTo>
                    <a:pt x="104" y="0"/>
                    <a:pt x="24" y="40"/>
                    <a:pt x="0" y="48"/>
                  </a:cubicBezTo>
                </a:path>
              </a:pathLst>
            </a:custGeom>
            <a:noFill/>
            <a:ln w="28575"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123980" name="Freeform 20"/>
            <p:cNvSpPr>
              <a:spLocks/>
            </p:cNvSpPr>
            <p:nvPr/>
          </p:nvSpPr>
          <p:spPr bwMode="auto">
            <a:xfrm>
              <a:off x="675" y="960"/>
              <a:ext cx="912" cy="1065"/>
            </a:xfrm>
            <a:custGeom>
              <a:avLst/>
              <a:gdLst>
                <a:gd name="T0" fmla="*/ 0 w 912"/>
                <a:gd name="T1" fmla="*/ 1065 h 1065"/>
                <a:gd name="T2" fmla="*/ 92 w 912"/>
                <a:gd name="T3" fmla="*/ 845 h 1065"/>
                <a:gd name="T4" fmla="*/ 242 w 912"/>
                <a:gd name="T5" fmla="*/ 74 h 1065"/>
                <a:gd name="T6" fmla="*/ 347 w 912"/>
                <a:gd name="T7" fmla="*/ 410 h 1065"/>
                <a:gd name="T8" fmla="*/ 459 w 912"/>
                <a:gd name="T9" fmla="*/ 882 h 1065"/>
                <a:gd name="T10" fmla="*/ 571 w 912"/>
                <a:gd name="T11" fmla="*/ 373 h 1065"/>
                <a:gd name="T12" fmla="*/ 676 w 912"/>
                <a:gd name="T13" fmla="*/ 81 h 1065"/>
                <a:gd name="T14" fmla="*/ 816 w 912"/>
                <a:gd name="T15" fmla="*/ 857 h 1065"/>
                <a:gd name="T16" fmla="*/ 912 w 912"/>
                <a:gd name="T17" fmla="*/ 1065 h 106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12"/>
                <a:gd name="T28" fmla="*/ 0 h 1065"/>
                <a:gd name="T29" fmla="*/ 912 w 912"/>
                <a:gd name="T30" fmla="*/ 1065 h 106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12" h="1065">
                  <a:moveTo>
                    <a:pt x="0" y="1065"/>
                  </a:moveTo>
                  <a:cubicBezTo>
                    <a:pt x="15" y="1028"/>
                    <a:pt x="52" y="1010"/>
                    <a:pt x="92" y="845"/>
                  </a:cubicBezTo>
                  <a:cubicBezTo>
                    <a:pt x="132" y="680"/>
                    <a:pt x="199" y="147"/>
                    <a:pt x="242" y="74"/>
                  </a:cubicBezTo>
                  <a:cubicBezTo>
                    <a:pt x="285" y="1"/>
                    <a:pt x="311" y="275"/>
                    <a:pt x="347" y="410"/>
                  </a:cubicBezTo>
                  <a:cubicBezTo>
                    <a:pt x="383" y="545"/>
                    <a:pt x="422" y="888"/>
                    <a:pt x="459" y="882"/>
                  </a:cubicBezTo>
                  <a:cubicBezTo>
                    <a:pt x="496" y="876"/>
                    <a:pt x="535" y="507"/>
                    <a:pt x="571" y="373"/>
                  </a:cubicBezTo>
                  <a:cubicBezTo>
                    <a:pt x="607" y="239"/>
                    <a:pt x="635" y="0"/>
                    <a:pt x="676" y="81"/>
                  </a:cubicBezTo>
                  <a:cubicBezTo>
                    <a:pt x="717" y="162"/>
                    <a:pt x="777" y="693"/>
                    <a:pt x="816" y="857"/>
                  </a:cubicBezTo>
                  <a:cubicBezTo>
                    <a:pt x="855" y="1021"/>
                    <a:pt x="892" y="1022"/>
                    <a:pt x="912" y="1065"/>
                  </a:cubicBezTo>
                </a:path>
              </a:pathLst>
            </a:custGeom>
            <a:noFill/>
            <a:ln w="28575"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123981" name="Freeform 21"/>
            <p:cNvSpPr>
              <a:spLocks/>
            </p:cNvSpPr>
            <p:nvPr/>
          </p:nvSpPr>
          <p:spPr bwMode="auto">
            <a:xfrm>
              <a:off x="1680" y="1967"/>
              <a:ext cx="232" cy="49"/>
            </a:xfrm>
            <a:custGeom>
              <a:avLst/>
              <a:gdLst>
                <a:gd name="T0" fmla="*/ 0 w 232"/>
                <a:gd name="T1" fmla="*/ 49 h 49"/>
                <a:gd name="T2" fmla="*/ 96 w 232"/>
                <a:gd name="T3" fmla="*/ 1 h 49"/>
                <a:gd name="T4" fmla="*/ 232 w 232"/>
                <a:gd name="T5" fmla="*/ 45 h 49"/>
                <a:gd name="T6" fmla="*/ 0 60000 65536"/>
                <a:gd name="T7" fmla="*/ 0 60000 65536"/>
                <a:gd name="T8" fmla="*/ 0 60000 65536"/>
                <a:gd name="T9" fmla="*/ 0 w 232"/>
                <a:gd name="T10" fmla="*/ 0 h 49"/>
                <a:gd name="T11" fmla="*/ 232 w 232"/>
                <a:gd name="T12" fmla="*/ 49 h 49"/>
              </a:gdLst>
              <a:ahLst/>
              <a:cxnLst>
                <a:cxn ang="T6">
                  <a:pos x="T0" y="T1"/>
                </a:cxn>
                <a:cxn ang="T7">
                  <a:pos x="T2" y="T3"/>
                </a:cxn>
                <a:cxn ang="T8">
                  <a:pos x="T4" y="T5"/>
                </a:cxn>
              </a:cxnLst>
              <a:rect l="T9" t="T10" r="T11" b="T12"/>
              <a:pathLst>
                <a:path w="232" h="49">
                  <a:moveTo>
                    <a:pt x="0" y="49"/>
                  </a:moveTo>
                  <a:cubicBezTo>
                    <a:pt x="16" y="42"/>
                    <a:pt x="57" y="2"/>
                    <a:pt x="96" y="1"/>
                  </a:cubicBezTo>
                  <a:cubicBezTo>
                    <a:pt x="135" y="0"/>
                    <a:pt x="204" y="36"/>
                    <a:pt x="232" y="45"/>
                  </a:cubicBezTo>
                </a:path>
              </a:pathLst>
            </a:custGeom>
            <a:noFill/>
            <a:ln w="28575"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grpSp>
      <p:grpSp>
        <p:nvGrpSpPr>
          <p:cNvPr id="123913" name="Group 22"/>
          <p:cNvGrpSpPr>
            <a:grpSpLocks/>
          </p:cNvGrpSpPr>
          <p:nvPr/>
        </p:nvGrpSpPr>
        <p:grpSpPr bwMode="auto">
          <a:xfrm>
            <a:off x="1402080" y="2974849"/>
            <a:ext cx="2057400" cy="1295400"/>
            <a:chOff x="624" y="2112"/>
            <a:chExt cx="1296" cy="816"/>
          </a:xfrm>
        </p:grpSpPr>
        <p:sp>
          <p:nvSpPr>
            <p:cNvPr id="123972" name="Rectangle 23"/>
            <p:cNvSpPr>
              <a:spLocks noChangeArrowheads="1"/>
            </p:cNvSpPr>
            <p:nvPr/>
          </p:nvSpPr>
          <p:spPr bwMode="auto">
            <a:xfrm>
              <a:off x="624" y="2112"/>
              <a:ext cx="1296" cy="816"/>
            </a:xfrm>
            <a:prstGeom prst="rect">
              <a:avLst/>
            </a:prstGeom>
            <a:solidFill>
              <a:srgbClr val="333333"/>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3973" name="Oval 24"/>
            <p:cNvSpPr>
              <a:spLocks noChangeArrowheads="1"/>
            </p:cNvSpPr>
            <p:nvPr/>
          </p:nvSpPr>
          <p:spPr bwMode="auto">
            <a:xfrm>
              <a:off x="768" y="2256"/>
              <a:ext cx="576" cy="576"/>
            </a:xfrm>
            <a:prstGeom prst="ellipse">
              <a:avLst/>
            </a:prstGeom>
            <a:solidFill>
              <a:srgbClr val="FFD48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3974" name="Oval 25"/>
            <p:cNvSpPr>
              <a:spLocks noChangeArrowheads="1"/>
            </p:cNvSpPr>
            <p:nvPr/>
          </p:nvSpPr>
          <p:spPr bwMode="auto">
            <a:xfrm>
              <a:off x="1200" y="2256"/>
              <a:ext cx="576" cy="576"/>
            </a:xfrm>
            <a:prstGeom prst="ellipse">
              <a:avLst/>
            </a:prstGeom>
            <a:solidFill>
              <a:srgbClr val="FFD48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3975" name="Oval 26"/>
            <p:cNvSpPr>
              <a:spLocks noChangeArrowheads="1"/>
            </p:cNvSpPr>
            <p:nvPr/>
          </p:nvSpPr>
          <p:spPr bwMode="auto">
            <a:xfrm>
              <a:off x="820" y="2308"/>
              <a:ext cx="472" cy="472"/>
            </a:xfrm>
            <a:prstGeom prst="ellipse">
              <a:avLst/>
            </a:prstGeom>
            <a:solidFill>
              <a:srgbClr val="63470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3976" name="Oval 27"/>
            <p:cNvSpPr>
              <a:spLocks noChangeArrowheads="1"/>
            </p:cNvSpPr>
            <p:nvPr/>
          </p:nvSpPr>
          <p:spPr bwMode="auto">
            <a:xfrm>
              <a:off x="1252" y="2308"/>
              <a:ext cx="472" cy="472"/>
            </a:xfrm>
            <a:prstGeom prst="ellipse">
              <a:avLst/>
            </a:prstGeom>
            <a:solidFill>
              <a:srgbClr val="63470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3977" name="Oval 28"/>
            <p:cNvSpPr>
              <a:spLocks noChangeArrowheads="1"/>
            </p:cNvSpPr>
            <p:nvPr/>
          </p:nvSpPr>
          <p:spPr bwMode="auto">
            <a:xfrm>
              <a:off x="1305" y="2361"/>
              <a:ext cx="366" cy="366"/>
            </a:xfrm>
            <a:prstGeom prst="ellipse">
              <a:avLst/>
            </a:prstGeom>
            <a:solidFill>
              <a:srgbClr val="FFD48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3978" name="Oval 29"/>
            <p:cNvSpPr>
              <a:spLocks noChangeArrowheads="1"/>
            </p:cNvSpPr>
            <p:nvPr/>
          </p:nvSpPr>
          <p:spPr bwMode="auto">
            <a:xfrm>
              <a:off x="873" y="2361"/>
              <a:ext cx="366" cy="366"/>
            </a:xfrm>
            <a:prstGeom prst="ellipse">
              <a:avLst/>
            </a:prstGeom>
            <a:solidFill>
              <a:srgbClr val="FFD48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grpSp>
      <p:grpSp>
        <p:nvGrpSpPr>
          <p:cNvPr id="123914" name="Group 30"/>
          <p:cNvGrpSpPr>
            <a:grpSpLocks/>
          </p:cNvGrpSpPr>
          <p:nvPr/>
        </p:nvGrpSpPr>
        <p:grpSpPr bwMode="auto">
          <a:xfrm>
            <a:off x="3916680" y="1298449"/>
            <a:ext cx="2362200" cy="1524000"/>
            <a:chOff x="2208" y="1056"/>
            <a:chExt cx="1488" cy="960"/>
          </a:xfrm>
        </p:grpSpPr>
        <p:sp>
          <p:nvSpPr>
            <p:cNvPr id="123959" name="Line 31"/>
            <p:cNvSpPr>
              <a:spLocks noChangeShapeType="1"/>
            </p:cNvSpPr>
            <p:nvPr/>
          </p:nvSpPr>
          <p:spPr bwMode="auto">
            <a:xfrm>
              <a:off x="2208" y="2016"/>
              <a:ext cx="12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3960" name="Line 32"/>
            <p:cNvSpPr>
              <a:spLocks noChangeShapeType="1"/>
            </p:cNvSpPr>
            <p:nvPr/>
          </p:nvSpPr>
          <p:spPr bwMode="auto">
            <a:xfrm>
              <a:off x="2474" y="2016"/>
              <a:ext cx="12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nvGrpSpPr>
            <p:cNvPr id="123961" name="Group 33"/>
            <p:cNvGrpSpPr>
              <a:grpSpLocks/>
            </p:cNvGrpSpPr>
            <p:nvPr/>
          </p:nvGrpSpPr>
          <p:grpSpPr bwMode="auto">
            <a:xfrm>
              <a:off x="2369" y="1056"/>
              <a:ext cx="1044" cy="960"/>
              <a:chOff x="576" y="856"/>
              <a:chExt cx="960" cy="960"/>
            </a:xfrm>
          </p:grpSpPr>
          <p:sp>
            <p:nvSpPr>
              <p:cNvPr id="123969" name="Freeform 34"/>
              <p:cNvSpPr>
                <a:spLocks/>
              </p:cNvSpPr>
              <p:nvPr/>
            </p:nvSpPr>
            <p:spPr bwMode="auto">
              <a:xfrm>
                <a:off x="816" y="856"/>
                <a:ext cx="480" cy="960"/>
              </a:xfrm>
              <a:custGeom>
                <a:avLst/>
                <a:gdLst>
                  <a:gd name="T0" fmla="*/ 0 w 480"/>
                  <a:gd name="T1" fmla="*/ 960 h 960"/>
                  <a:gd name="T2" fmla="*/ 84 w 480"/>
                  <a:gd name="T3" fmla="*/ 764 h 960"/>
                  <a:gd name="T4" fmla="*/ 240 w 480"/>
                  <a:gd name="T5" fmla="*/ 0 h 960"/>
                  <a:gd name="T6" fmla="*/ 392 w 480"/>
                  <a:gd name="T7" fmla="*/ 764 h 960"/>
                  <a:gd name="T8" fmla="*/ 480 w 480"/>
                  <a:gd name="T9" fmla="*/ 960 h 960"/>
                  <a:gd name="T10" fmla="*/ 0 60000 65536"/>
                  <a:gd name="T11" fmla="*/ 0 60000 65536"/>
                  <a:gd name="T12" fmla="*/ 0 60000 65536"/>
                  <a:gd name="T13" fmla="*/ 0 60000 65536"/>
                  <a:gd name="T14" fmla="*/ 0 60000 65536"/>
                  <a:gd name="T15" fmla="*/ 0 w 480"/>
                  <a:gd name="T16" fmla="*/ 0 h 960"/>
                  <a:gd name="T17" fmla="*/ 480 w 480"/>
                  <a:gd name="T18" fmla="*/ 960 h 960"/>
                </a:gdLst>
                <a:ahLst/>
                <a:cxnLst>
                  <a:cxn ang="T10">
                    <a:pos x="T0" y="T1"/>
                  </a:cxn>
                  <a:cxn ang="T11">
                    <a:pos x="T2" y="T3"/>
                  </a:cxn>
                  <a:cxn ang="T12">
                    <a:pos x="T4" y="T5"/>
                  </a:cxn>
                  <a:cxn ang="T13">
                    <a:pos x="T6" y="T7"/>
                  </a:cxn>
                  <a:cxn ang="T14">
                    <a:pos x="T8" y="T9"/>
                  </a:cxn>
                </a:cxnLst>
                <a:rect l="T15" t="T16" r="T17" b="T18"/>
                <a:pathLst>
                  <a:path w="480" h="960">
                    <a:moveTo>
                      <a:pt x="0" y="960"/>
                    </a:moveTo>
                    <a:cubicBezTo>
                      <a:pt x="14" y="927"/>
                      <a:pt x="44" y="924"/>
                      <a:pt x="84" y="764"/>
                    </a:cubicBezTo>
                    <a:cubicBezTo>
                      <a:pt x="124" y="604"/>
                      <a:pt x="189" y="0"/>
                      <a:pt x="240" y="0"/>
                    </a:cubicBezTo>
                    <a:cubicBezTo>
                      <a:pt x="291" y="0"/>
                      <a:pt x="352" y="604"/>
                      <a:pt x="392" y="764"/>
                    </a:cubicBezTo>
                    <a:cubicBezTo>
                      <a:pt x="432" y="924"/>
                      <a:pt x="462" y="919"/>
                      <a:pt x="480" y="960"/>
                    </a:cubicBezTo>
                  </a:path>
                </a:pathLst>
              </a:custGeom>
              <a:noFill/>
              <a:ln w="28575" cmpd="sng">
                <a:solidFill>
                  <a:srgbClr val="00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123970" name="Freeform 35"/>
              <p:cNvSpPr>
                <a:spLocks/>
              </p:cNvSpPr>
              <p:nvPr/>
            </p:nvSpPr>
            <p:spPr bwMode="auto">
              <a:xfrm>
                <a:off x="1296" y="1768"/>
                <a:ext cx="240" cy="48"/>
              </a:xfrm>
              <a:custGeom>
                <a:avLst/>
                <a:gdLst>
                  <a:gd name="T0" fmla="*/ 0 w 240"/>
                  <a:gd name="T1" fmla="*/ 48 h 48"/>
                  <a:gd name="T2" fmla="*/ 96 w 240"/>
                  <a:gd name="T3" fmla="*/ 0 h 48"/>
                  <a:gd name="T4" fmla="*/ 240 w 240"/>
                  <a:gd name="T5" fmla="*/ 48 h 48"/>
                  <a:gd name="T6" fmla="*/ 0 60000 65536"/>
                  <a:gd name="T7" fmla="*/ 0 60000 65536"/>
                  <a:gd name="T8" fmla="*/ 0 60000 65536"/>
                  <a:gd name="T9" fmla="*/ 0 w 240"/>
                  <a:gd name="T10" fmla="*/ 0 h 48"/>
                  <a:gd name="T11" fmla="*/ 240 w 240"/>
                  <a:gd name="T12" fmla="*/ 48 h 48"/>
                </a:gdLst>
                <a:ahLst/>
                <a:cxnLst>
                  <a:cxn ang="T6">
                    <a:pos x="T0" y="T1"/>
                  </a:cxn>
                  <a:cxn ang="T7">
                    <a:pos x="T2" y="T3"/>
                  </a:cxn>
                  <a:cxn ang="T8">
                    <a:pos x="T4" y="T5"/>
                  </a:cxn>
                </a:cxnLst>
                <a:rect l="T9" t="T10" r="T11" b="T12"/>
                <a:pathLst>
                  <a:path w="240" h="48">
                    <a:moveTo>
                      <a:pt x="0" y="48"/>
                    </a:moveTo>
                    <a:cubicBezTo>
                      <a:pt x="28" y="24"/>
                      <a:pt x="56" y="0"/>
                      <a:pt x="96" y="0"/>
                    </a:cubicBezTo>
                    <a:cubicBezTo>
                      <a:pt x="136" y="0"/>
                      <a:pt x="216" y="40"/>
                      <a:pt x="240" y="48"/>
                    </a:cubicBezTo>
                  </a:path>
                </a:pathLst>
              </a:custGeom>
              <a:noFill/>
              <a:ln w="28575" cmpd="sng">
                <a:solidFill>
                  <a:srgbClr val="00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123971" name="Freeform 36"/>
              <p:cNvSpPr>
                <a:spLocks/>
              </p:cNvSpPr>
              <p:nvPr/>
            </p:nvSpPr>
            <p:spPr bwMode="auto">
              <a:xfrm>
                <a:off x="576" y="1768"/>
                <a:ext cx="240" cy="48"/>
              </a:xfrm>
              <a:custGeom>
                <a:avLst/>
                <a:gdLst>
                  <a:gd name="T0" fmla="*/ 240 w 240"/>
                  <a:gd name="T1" fmla="*/ 48 h 48"/>
                  <a:gd name="T2" fmla="*/ 144 w 240"/>
                  <a:gd name="T3" fmla="*/ 0 h 48"/>
                  <a:gd name="T4" fmla="*/ 0 w 240"/>
                  <a:gd name="T5" fmla="*/ 48 h 48"/>
                  <a:gd name="T6" fmla="*/ 0 60000 65536"/>
                  <a:gd name="T7" fmla="*/ 0 60000 65536"/>
                  <a:gd name="T8" fmla="*/ 0 60000 65536"/>
                  <a:gd name="T9" fmla="*/ 0 w 240"/>
                  <a:gd name="T10" fmla="*/ 0 h 48"/>
                  <a:gd name="T11" fmla="*/ 240 w 240"/>
                  <a:gd name="T12" fmla="*/ 48 h 48"/>
                </a:gdLst>
                <a:ahLst/>
                <a:cxnLst>
                  <a:cxn ang="T6">
                    <a:pos x="T0" y="T1"/>
                  </a:cxn>
                  <a:cxn ang="T7">
                    <a:pos x="T2" y="T3"/>
                  </a:cxn>
                  <a:cxn ang="T8">
                    <a:pos x="T4" y="T5"/>
                  </a:cxn>
                </a:cxnLst>
                <a:rect l="T9" t="T10" r="T11" b="T12"/>
                <a:pathLst>
                  <a:path w="240" h="48">
                    <a:moveTo>
                      <a:pt x="240" y="48"/>
                    </a:moveTo>
                    <a:cubicBezTo>
                      <a:pt x="212" y="24"/>
                      <a:pt x="184" y="0"/>
                      <a:pt x="144" y="0"/>
                    </a:cubicBezTo>
                    <a:cubicBezTo>
                      <a:pt x="104" y="0"/>
                      <a:pt x="24" y="40"/>
                      <a:pt x="0" y="48"/>
                    </a:cubicBezTo>
                  </a:path>
                </a:pathLst>
              </a:custGeom>
              <a:noFill/>
              <a:ln w="28575" cmpd="sng">
                <a:solidFill>
                  <a:srgbClr val="00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grpSp>
        <p:grpSp>
          <p:nvGrpSpPr>
            <p:cNvPr id="123962" name="Group 37"/>
            <p:cNvGrpSpPr>
              <a:grpSpLocks/>
            </p:cNvGrpSpPr>
            <p:nvPr/>
          </p:nvGrpSpPr>
          <p:grpSpPr bwMode="auto">
            <a:xfrm>
              <a:off x="2640" y="1056"/>
              <a:ext cx="1008" cy="960"/>
              <a:chOff x="576" y="856"/>
              <a:chExt cx="960" cy="960"/>
            </a:xfrm>
          </p:grpSpPr>
          <p:sp>
            <p:nvSpPr>
              <p:cNvPr id="123966" name="Freeform 38"/>
              <p:cNvSpPr>
                <a:spLocks/>
              </p:cNvSpPr>
              <p:nvPr/>
            </p:nvSpPr>
            <p:spPr bwMode="auto">
              <a:xfrm>
                <a:off x="816" y="856"/>
                <a:ext cx="480" cy="960"/>
              </a:xfrm>
              <a:custGeom>
                <a:avLst/>
                <a:gdLst>
                  <a:gd name="T0" fmla="*/ 0 w 480"/>
                  <a:gd name="T1" fmla="*/ 960 h 960"/>
                  <a:gd name="T2" fmla="*/ 84 w 480"/>
                  <a:gd name="T3" fmla="*/ 764 h 960"/>
                  <a:gd name="T4" fmla="*/ 240 w 480"/>
                  <a:gd name="T5" fmla="*/ 0 h 960"/>
                  <a:gd name="T6" fmla="*/ 392 w 480"/>
                  <a:gd name="T7" fmla="*/ 764 h 960"/>
                  <a:gd name="T8" fmla="*/ 480 w 480"/>
                  <a:gd name="T9" fmla="*/ 960 h 960"/>
                  <a:gd name="T10" fmla="*/ 0 60000 65536"/>
                  <a:gd name="T11" fmla="*/ 0 60000 65536"/>
                  <a:gd name="T12" fmla="*/ 0 60000 65536"/>
                  <a:gd name="T13" fmla="*/ 0 60000 65536"/>
                  <a:gd name="T14" fmla="*/ 0 60000 65536"/>
                  <a:gd name="T15" fmla="*/ 0 w 480"/>
                  <a:gd name="T16" fmla="*/ 0 h 960"/>
                  <a:gd name="T17" fmla="*/ 480 w 480"/>
                  <a:gd name="T18" fmla="*/ 960 h 960"/>
                </a:gdLst>
                <a:ahLst/>
                <a:cxnLst>
                  <a:cxn ang="T10">
                    <a:pos x="T0" y="T1"/>
                  </a:cxn>
                  <a:cxn ang="T11">
                    <a:pos x="T2" y="T3"/>
                  </a:cxn>
                  <a:cxn ang="T12">
                    <a:pos x="T4" y="T5"/>
                  </a:cxn>
                  <a:cxn ang="T13">
                    <a:pos x="T6" y="T7"/>
                  </a:cxn>
                  <a:cxn ang="T14">
                    <a:pos x="T8" y="T9"/>
                  </a:cxn>
                </a:cxnLst>
                <a:rect l="T15" t="T16" r="T17" b="T18"/>
                <a:pathLst>
                  <a:path w="480" h="960">
                    <a:moveTo>
                      <a:pt x="0" y="960"/>
                    </a:moveTo>
                    <a:cubicBezTo>
                      <a:pt x="14" y="927"/>
                      <a:pt x="44" y="924"/>
                      <a:pt x="84" y="764"/>
                    </a:cubicBezTo>
                    <a:cubicBezTo>
                      <a:pt x="124" y="604"/>
                      <a:pt x="189" y="0"/>
                      <a:pt x="240" y="0"/>
                    </a:cubicBezTo>
                    <a:cubicBezTo>
                      <a:pt x="291" y="0"/>
                      <a:pt x="352" y="604"/>
                      <a:pt x="392" y="764"/>
                    </a:cubicBezTo>
                    <a:cubicBezTo>
                      <a:pt x="432" y="924"/>
                      <a:pt x="462" y="919"/>
                      <a:pt x="480" y="960"/>
                    </a:cubicBezTo>
                  </a:path>
                </a:pathLst>
              </a:custGeom>
              <a:noFill/>
              <a:ln w="28575" cmpd="sng">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123967" name="Freeform 39"/>
              <p:cNvSpPr>
                <a:spLocks/>
              </p:cNvSpPr>
              <p:nvPr/>
            </p:nvSpPr>
            <p:spPr bwMode="auto">
              <a:xfrm>
                <a:off x="1296" y="1768"/>
                <a:ext cx="240" cy="48"/>
              </a:xfrm>
              <a:custGeom>
                <a:avLst/>
                <a:gdLst>
                  <a:gd name="T0" fmla="*/ 0 w 240"/>
                  <a:gd name="T1" fmla="*/ 48 h 48"/>
                  <a:gd name="T2" fmla="*/ 96 w 240"/>
                  <a:gd name="T3" fmla="*/ 0 h 48"/>
                  <a:gd name="T4" fmla="*/ 240 w 240"/>
                  <a:gd name="T5" fmla="*/ 48 h 48"/>
                  <a:gd name="T6" fmla="*/ 0 60000 65536"/>
                  <a:gd name="T7" fmla="*/ 0 60000 65536"/>
                  <a:gd name="T8" fmla="*/ 0 60000 65536"/>
                  <a:gd name="T9" fmla="*/ 0 w 240"/>
                  <a:gd name="T10" fmla="*/ 0 h 48"/>
                  <a:gd name="T11" fmla="*/ 240 w 240"/>
                  <a:gd name="T12" fmla="*/ 48 h 48"/>
                </a:gdLst>
                <a:ahLst/>
                <a:cxnLst>
                  <a:cxn ang="T6">
                    <a:pos x="T0" y="T1"/>
                  </a:cxn>
                  <a:cxn ang="T7">
                    <a:pos x="T2" y="T3"/>
                  </a:cxn>
                  <a:cxn ang="T8">
                    <a:pos x="T4" y="T5"/>
                  </a:cxn>
                </a:cxnLst>
                <a:rect l="T9" t="T10" r="T11" b="T12"/>
                <a:pathLst>
                  <a:path w="240" h="48">
                    <a:moveTo>
                      <a:pt x="0" y="48"/>
                    </a:moveTo>
                    <a:cubicBezTo>
                      <a:pt x="28" y="24"/>
                      <a:pt x="56" y="0"/>
                      <a:pt x="96" y="0"/>
                    </a:cubicBezTo>
                    <a:cubicBezTo>
                      <a:pt x="136" y="0"/>
                      <a:pt x="216" y="40"/>
                      <a:pt x="240" y="48"/>
                    </a:cubicBezTo>
                  </a:path>
                </a:pathLst>
              </a:custGeom>
              <a:noFill/>
              <a:ln w="28575" cmpd="sng">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123968" name="Freeform 40"/>
              <p:cNvSpPr>
                <a:spLocks/>
              </p:cNvSpPr>
              <p:nvPr/>
            </p:nvSpPr>
            <p:spPr bwMode="auto">
              <a:xfrm>
                <a:off x="576" y="1768"/>
                <a:ext cx="240" cy="48"/>
              </a:xfrm>
              <a:custGeom>
                <a:avLst/>
                <a:gdLst>
                  <a:gd name="T0" fmla="*/ 240 w 240"/>
                  <a:gd name="T1" fmla="*/ 48 h 48"/>
                  <a:gd name="T2" fmla="*/ 144 w 240"/>
                  <a:gd name="T3" fmla="*/ 0 h 48"/>
                  <a:gd name="T4" fmla="*/ 0 w 240"/>
                  <a:gd name="T5" fmla="*/ 48 h 48"/>
                  <a:gd name="T6" fmla="*/ 0 60000 65536"/>
                  <a:gd name="T7" fmla="*/ 0 60000 65536"/>
                  <a:gd name="T8" fmla="*/ 0 60000 65536"/>
                  <a:gd name="T9" fmla="*/ 0 w 240"/>
                  <a:gd name="T10" fmla="*/ 0 h 48"/>
                  <a:gd name="T11" fmla="*/ 240 w 240"/>
                  <a:gd name="T12" fmla="*/ 48 h 48"/>
                </a:gdLst>
                <a:ahLst/>
                <a:cxnLst>
                  <a:cxn ang="T6">
                    <a:pos x="T0" y="T1"/>
                  </a:cxn>
                  <a:cxn ang="T7">
                    <a:pos x="T2" y="T3"/>
                  </a:cxn>
                  <a:cxn ang="T8">
                    <a:pos x="T4" y="T5"/>
                  </a:cxn>
                </a:cxnLst>
                <a:rect l="T9" t="T10" r="T11" b="T12"/>
                <a:pathLst>
                  <a:path w="240" h="48">
                    <a:moveTo>
                      <a:pt x="240" y="48"/>
                    </a:moveTo>
                    <a:cubicBezTo>
                      <a:pt x="212" y="24"/>
                      <a:pt x="184" y="0"/>
                      <a:pt x="144" y="0"/>
                    </a:cubicBezTo>
                    <a:cubicBezTo>
                      <a:pt x="104" y="0"/>
                      <a:pt x="24" y="40"/>
                      <a:pt x="0" y="48"/>
                    </a:cubicBezTo>
                  </a:path>
                </a:pathLst>
              </a:custGeom>
              <a:noFill/>
              <a:ln w="28575" cmpd="sng">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grpSp>
        <p:grpSp>
          <p:nvGrpSpPr>
            <p:cNvPr id="123963" name="Group 41"/>
            <p:cNvGrpSpPr>
              <a:grpSpLocks/>
            </p:cNvGrpSpPr>
            <p:nvPr/>
          </p:nvGrpSpPr>
          <p:grpSpPr bwMode="auto">
            <a:xfrm>
              <a:off x="2880" y="1056"/>
              <a:ext cx="264" cy="960"/>
              <a:chOff x="2880" y="1056"/>
              <a:chExt cx="264" cy="960"/>
            </a:xfrm>
          </p:grpSpPr>
          <p:sp>
            <p:nvSpPr>
              <p:cNvPr id="123964" name="Line 42"/>
              <p:cNvSpPr>
                <a:spLocks noChangeShapeType="1"/>
              </p:cNvSpPr>
              <p:nvPr/>
            </p:nvSpPr>
            <p:spPr bwMode="auto">
              <a:xfrm flipV="1">
                <a:off x="2880" y="1056"/>
                <a:ext cx="0" cy="96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3965" name="Line 43"/>
              <p:cNvSpPr>
                <a:spLocks noChangeShapeType="1"/>
              </p:cNvSpPr>
              <p:nvPr/>
            </p:nvSpPr>
            <p:spPr bwMode="auto">
              <a:xfrm flipV="1">
                <a:off x="3144" y="1056"/>
                <a:ext cx="0" cy="96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grpSp>
      <p:grpSp>
        <p:nvGrpSpPr>
          <p:cNvPr id="123915" name="Group 44"/>
          <p:cNvGrpSpPr>
            <a:grpSpLocks/>
          </p:cNvGrpSpPr>
          <p:nvPr/>
        </p:nvGrpSpPr>
        <p:grpSpPr bwMode="auto">
          <a:xfrm>
            <a:off x="5135880" y="1514349"/>
            <a:ext cx="1143000" cy="1308100"/>
            <a:chOff x="3024" y="1192"/>
            <a:chExt cx="720" cy="824"/>
          </a:xfrm>
        </p:grpSpPr>
        <p:sp>
          <p:nvSpPr>
            <p:cNvPr id="123955" name="Line 45"/>
            <p:cNvSpPr>
              <a:spLocks noChangeShapeType="1"/>
            </p:cNvSpPr>
            <p:nvPr/>
          </p:nvSpPr>
          <p:spPr bwMode="auto">
            <a:xfrm>
              <a:off x="3024" y="1192"/>
              <a:ext cx="720" cy="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3956" name="Line 46"/>
            <p:cNvSpPr>
              <a:spLocks noChangeShapeType="1"/>
            </p:cNvSpPr>
            <p:nvPr/>
          </p:nvSpPr>
          <p:spPr bwMode="auto">
            <a:xfrm>
              <a:off x="3696" y="1192"/>
              <a:ext cx="0" cy="296"/>
            </a:xfrm>
            <a:prstGeom prst="line">
              <a:avLst/>
            </a:prstGeom>
            <a:noFill/>
            <a:ln w="28575">
              <a:solidFill>
                <a:schemeClr val="tx1"/>
              </a:solidFill>
              <a:round/>
              <a:headEnd type="triangle" w="sm" len="lg"/>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3958" name="Line 48"/>
            <p:cNvSpPr>
              <a:spLocks noChangeShapeType="1"/>
            </p:cNvSpPr>
            <p:nvPr/>
          </p:nvSpPr>
          <p:spPr bwMode="auto">
            <a:xfrm flipV="1">
              <a:off x="3696" y="1728"/>
              <a:ext cx="0" cy="288"/>
            </a:xfrm>
            <a:prstGeom prst="line">
              <a:avLst/>
            </a:prstGeom>
            <a:noFill/>
            <a:ln w="28575">
              <a:solidFill>
                <a:schemeClr val="tx1"/>
              </a:solidFill>
              <a:round/>
              <a:headEnd type="triangle" w="sm" len="lg"/>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grpSp>
        <p:nvGrpSpPr>
          <p:cNvPr id="123916" name="Group 63"/>
          <p:cNvGrpSpPr>
            <a:grpSpLocks/>
          </p:cNvGrpSpPr>
          <p:nvPr/>
        </p:nvGrpSpPr>
        <p:grpSpPr bwMode="auto">
          <a:xfrm>
            <a:off x="4145280" y="1138111"/>
            <a:ext cx="2057400" cy="1684338"/>
            <a:chOff x="2352" y="955"/>
            <a:chExt cx="1296" cy="1061"/>
          </a:xfrm>
        </p:grpSpPr>
        <p:sp>
          <p:nvSpPr>
            <p:cNvPr id="123952" name="Freeform 64"/>
            <p:cNvSpPr>
              <a:spLocks/>
            </p:cNvSpPr>
            <p:nvPr/>
          </p:nvSpPr>
          <p:spPr bwMode="auto">
            <a:xfrm>
              <a:off x="3399" y="1952"/>
              <a:ext cx="249" cy="48"/>
            </a:xfrm>
            <a:custGeom>
              <a:avLst/>
              <a:gdLst>
                <a:gd name="T0" fmla="*/ 0 w 240"/>
                <a:gd name="T1" fmla="*/ 48 h 48"/>
                <a:gd name="T2" fmla="*/ 135 w 240"/>
                <a:gd name="T3" fmla="*/ 0 h 48"/>
                <a:gd name="T4" fmla="*/ 334 w 240"/>
                <a:gd name="T5" fmla="*/ 48 h 48"/>
                <a:gd name="T6" fmla="*/ 0 60000 65536"/>
                <a:gd name="T7" fmla="*/ 0 60000 65536"/>
                <a:gd name="T8" fmla="*/ 0 60000 65536"/>
                <a:gd name="T9" fmla="*/ 0 w 240"/>
                <a:gd name="T10" fmla="*/ 0 h 48"/>
                <a:gd name="T11" fmla="*/ 240 w 240"/>
                <a:gd name="T12" fmla="*/ 48 h 48"/>
              </a:gdLst>
              <a:ahLst/>
              <a:cxnLst>
                <a:cxn ang="T6">
                  <a:pos x="T0" y="T1"/>
                </a:cxn>
                <a:cxn ang="T7">
                  <a:pos x="T2" y="T3"/>
                </a:cxn>
                <a:cxn ang="T8">
                  <a:pos x="T4" y="T5"/>
                </a:cxn>
              </a:cxnLst>
              <a:rect l="T9" t="T10" r="T11" b="T12"/>
              <a:pathLst>
                <a:path w="240" h="48">
                  <a:moveTo>
                    <a:pt x="0" y="48"/>
                  </a:moveTo>
                  <a:cubicBezTo>
                    <a:pt x="28" y="24"/>
                    <a:pt x="56" y="0"/>
                    <a:pt x="96" y="0"/>
                  </a:cubicBezTo>
                  <a:cubicBezTo>
                    <a:pt x="136" y="0"/>
                    <a:pt x="216" y="40"/>
                    <a:pt x="240" y="48"/>
                  </a:cubicBezTo>
                </a:path>
              </a:pathLst>
            </a:custGeom>
            <a:noFill/>
            <a:ln w="28575"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123953" name="Freeform 65"/>
            <p:cNvSpPr>
              <a:spLocks/>
            </p:cNvSpPr>
            <p:nvPr/>
          </p:nvSpPr>
          <p:spPr bwMode="auto">
            <a:xfrm>
              <a:off x="2352" y="1950"/>
              <a:ext cx="258" cy="66"/>
            </a:xfrm>
            <a:custGeom>
              <a:avLst/>
              <a:gdLst>
                <a:gd name="T0" fmla="*/ 258 w 258"/>
                <a:gd name="T1" fmla="*/ 66 h 66"/>
                <a:gd name="T2" fmla="*/ 168 w 258"/>
                <a:gd name="T3" fmla="*/ 0 h 66"/>
                <a:gd name="T4" fmla="*/ 0 w 258"/>
                <a:gd name="T5" fmla="*/ 66 h 66"/>
                <a:gd name="T6" fmla="*/ 0 60000 65536"/>
                <a:gd name="T7" fmla="*/ 0 60000 65536"/>
                <a:gd name="T8" fmla="*/ 0 60000 65536"/>
                <a:gd name="T9" fmla="*/ 0 w 258"/>
                <a:gd name="T10" fmla="*/ 0 h 66"/>
                <a:gd name="T11" fmla="*/ 258 w 258"/>
                <a:gd name="T12" fmla="*/ 66 h 66"/>
              </a:gdLst>
              <a:ahLst/>
              <a:cxnLst>
                <a:cxn ang="T6">
                  <a:pos x="T0" y="T1"/>
                </a:cxn>
                <a:cxn ang="T7">
                  <a:pos x="T2" y="T3"/>
                </a:cxn>
                <a:cxn ang="T8">
                  <a:pos x="T4" y="T5"/>
                </a:cxn>
              </a:cxnLst>
              <a:rect l="T9" t="T10" r="T11" b="T12"/>
              <a:pathLst>
                <a:path w="258" h="66">
                  <a:moveTo>
                    <a:pt x="258" y="66"/>
                  </a:moveTo>
                  <a:cubicBezTo>
                    <a:pt x="244" y="55"/>
                    <a:pt x="211" y="0"/>
                    <a:pt x="168" y="0"/>
                  </a:cubicBezTo>
                  <a:cubicBezTo>
                    <a:pt x="125" y="0"/>
                    <a:pt x="35" y="52"/>
                    <a:pt x="0" y="66"/>
                  </a:cubicBezTo>
                </a:path>
              </a:pathLst>
            </a:custGeom>
            <a:noFill/>
            <a:ln w="28575"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123954" name="Freeform 66"/>
            <p:cNvSpPr>
              <a:spLocks/>
            </p:cNvSpPr>
            <p:nvPr/>
          </p:nvSpPr>
          <p:spPr bwMode="auto">
            <a:xfrm>
              <a:off x="2618" y="955"/>
              <a:ext cx="785" cy="1061"/>
            </a:xfrm>
            <a:custGeom>
              <a:avLst/>
              <a:gdLst>
                <a:gd name="T0" fmla="*/ 0 w 785"/>
                <a:gd name="T1" fmla="*/ 1061 h 1061"/>
                <a:gd name="T2" fmla="*/ 87 w 785"/>
                <a:gd name="T3" fmla="*/ 833 h 1061"/>
                <a:gd name="T4" fmla="*/ 214 w 785"/>
                <a:gd name="T5" fmla="*/ 107 h 1061"/>
                <a:gd name="T6" fmla="*/ 394 w 785"/>
                <a:gd name="T7" fmla="*/ 227 h 1061"/>
                <a:gd name="T8" fmla="*/ 592 w 785"/>
                <a:gd name="T9" fmla="*/ 101 h 1061"/>
                <a:gd name="T10" fmla="*/ 694 w 785"/>
                <a:gd name="T11" fmla="*/ 833 h 1061"/>
                <a:gd name="T12" fmla="*/ 742 w 785"/>
                <a:gd name="T13" fmla="*/ 989 h 1061"/>
                <a:gd name="T14" fmla="*/ 785 w 785"/>
                <a:gd name="T15" fmla="*/ 1061 h 1061"/>
                <a:gd name="T16" fmla="*/ 0 60000 65536"/>
                <a:gd name="T17" fmla="*/ 0 60000 65536"/>
                <a:gd name="T18" fmla="*/ 0 60000 65536"/>
                <a:gd name="T19" fmla="*/ 0 60000 65536"/>
                <a:gd name="T20" fmla="*/ 0 60000 65536"/>
                <a:gd name="T21" fmla="*/ 0 60000 65536"/>
                <a:gd name="T22" fmla="*/ 0 60000 65536"/>
                <a:gd name="T23" fmla="*/ 0 60000 65536"/>
                <a:gd name="T24" fmla="*/ 0 w 785"/>
                <a:gd name="T25" fmla="*/ 0 h 1061"/>
                <a:gd name="T26" fmla="*/ 785 w 785"/>
                <a:gd name="T27" fmla="*/ 1061 h 106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85" h="1061">
                  <a:moveTo>
                    <a:pt x="0" y="1061"/>
                  </a:moveTo>
                  <a:cubicBezTo>
                    <a:pt x="15" y="1023"/>
                    <a:pt x="51" y="992"/>
                    <a:pt x="87" y="833"/>
                  </a:cubicBezTo>
                  <a:cubicBezTo>
                    <a:pt x="123" y="674"/>
                    <a:pt x="163" y="208"/>
                    <a:pt x="214" y="107"/>
                  </a:cubicBezTo>
                  <a:cubicBezTo>
                    <a:pt x="265" y="6"/>
                    <a:pt x="331" y="228"/>
                    <a:pt x="394" y="227"/>
                  </a:cubicBezTo>
                  <a:cubicBezTo>
                    <a:pt x="457" y="226"/>
                    <a:pt x="542" y="0"/>
                    <a:pt x="592" y="101"/>
                  </a:cubicBezTo>
                  <a:cubicBezTo>
                    <a:pt x="642" y="202"/>
                    <a:pt x="669" y="685"/>
                    <a:pt x="694" y="833"/>
                  </a:cubicBezTo>
                  <a:cubicBezTo>
                    <a:pt x="719" y="981"/>
                    <a:pt x="727" y="951"/>
                    <a:pt x="742" y="989"/>
                  </a:cubicBezTo>
                  <a:cubicBezTo>
                    <a:pt x="757" y="1027"/>
                    <a:pt x="776" y="1046"/>
                    <a:pt x="785" y="1061"/>
                  </a:cubicBezTo>
                </a:path>
              </a:pathLst>
            </a:custGeom>
            <a:noFill/>
            <a:ln w="28575"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grpSp>
      <p:grpSp>
        <p:nvGrpSpPr>
          <p:cNvPr id="123917" name="Group 67"/>
          <p:cNvGrpSpPr>
            <a:grpSpLocks/>
          </p:cNvGrpSpPr>
          <p:nvPr/>
        </p:nvGrpSpPr>
        <p:grpSpPr bwMode="auto">
          <a:xfrm>
            <a:off x="4297680" y="2974849"/>
            <a:ext cx="1905000" cy="1295400"/>
            <a:chOff x="2400" y="2112"/>
            <a:chExt cx="1200" cy="816"/>
          </a:xfrm>
        </p:grpSpPr>
        <p:grpSp>
          <p:nvGrpSpPr>
            <p:cNvPr id="123942" name="Group 68"/>
            <p:cNvGrpSpPr>
              <a:grpSpLocks/>
            </p:cNvGrpSpPr>
            <p:nvPr/>
          </p:nvGrpSpPr>
          <p:grpSpPr bwMode="auto">
            <a:xfrm>
              <a:off x="2400" y="2112"/>
              <a:ext cx="1200" cy="816"/>
              <a:chOff x="2400" y="2112"/>
              <a:chExt cx="1200" cy="816"/>
            </a:xfrm>
          </p:grpSpPr>
          <p:sp>
            <p:nvSpPr>
              <p:cNvPr id="123944" name="Rectangle 69"/>
              <p:cNvSpPr>
                <a:spLocks noChangeArrowheads="1"/>
              </p:cNvSpPr>
              <p:nvPr/>
            </p:nvSpPr>
            <p:spPr bwMode="auto">
              <a:xfrm>
                <a:off x="2400" y="2112"/>
                <a:ext cx="1200" cy="816"/>
              </a:xfrm>
              <a:prstGeom prst="rect">
                <a:avLst/>
              </a:prstGeom>
              <a:solidFill>
                <a:srgbClr val="333333"/>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grpSp>
            <p:nvGrpSpPr>
              <p:cNvPr id="123945" name="Group 70"/>
              <p:cNvGrpSpPr>
                <a:grpSpLocks/>
              </p:cNvGrpSpPr>
              <p:nvPr/>
            </p:nvGrpSpPr>
            <p:grpSpPr bwMode="auto">
              <a:xfrm>
                <a:off x="2570" y="2256"/>
                <a:ext cx="816" cy="576"/>
                <a:chOff x="2570" y="2256"/>
                <a:chExt cx="816" cy="576"/>
              </a:xfrm>
            </p:grpSpPr>
            <p:sp>
              <p:nvSpPr>
                <p:cNvPr id="123946" name="Oval 71"/>
                <p:cNvSpPr>
                  <a:spLocks noChangeArrowheads="1"/>
                </p:cNvSpPr>
                <p:nvPr/>
              </p:nvSpPr>
              <p:spPr bwMode="auto">
                <a:xfrm>
                  <a:off x="2570" y="2256"/>
                  <a:ext cx="576" cy="576"/>
                </a:xfrm>
                <a:prstGeom prst="ellipse">
                  <a:avLst/>
                </a:prstGeom>
                <a:solidFill>
                  <a:srgbClr val="FFD48F"/>
                </a:solidFill>
                <a:ln w="9525">
                  <a:solidFill>
                    <a:schemeClr val="tx1"/>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3947" name="Oval 72"/>
                <p:cNvSpPr>
                  <a:spLocks noChangeArrowheads="1"/>
                </p:cNvSpPr>
                <p:nvPr/>
              </p:nvSpPr>
              <p:spPr bwMode="auto">
                <a:xfrm>
                  <a:off x="2810" y="2256"/>
                  <a:ext cx="576" cy="576"/>
                </a:xfrm>
                <a:prstGeom prst="ellipse">
                  <a:avLst/>
                </a:prstGeom>
                <a:solidFill>
                  <a:srgbClr val="FFD48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3948" name="Oval 73"/>
                <p:cNvSpPr>
                  <a:spLocks noChangeArrowheads="1"/>
                </p:cNvSpPr>
                <p:nvPr/>
              </p:nvSpPr>
              <p:spPr bwMode="auto">
                <a:xfrm>
                  <a:off x="2622" y="2308"/>
                  <a:ext cx="472" cy="472"/>
                </a:xfrm>
                <a:prstGeom prst="ellipse">
                  <a:avLst/>
                </a:prstGeom>
                <a:solidFill>
                  <a:srgbClr val="63470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3949" name="Oval 74"/>
                <p:cNvSpPr>
                  <a:spLocks noChangeArrowheads="1"/>
                </p:cNvSpPr>
                <p:nvPr/>
              </p:nvSpPr>
              <p:spPr bwMode="auto">
                <a:xfrm>
                  <a:off x="2862" y="2308"/>
                  <a:ext cx="472" cy="472"/>
                </a:xfrm>
                <a:prstGeom prst="ellipse">
                  <a:avLst/>
                </a:prstGeom>
                <a:solidFill>
                  <a:srgbClr val="63470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3950" name="Oval 75"/>
                <p:cNvSpPr>
                  <a:spLocks noChangeArrowheads="1"/>
                </p:cNvSpPr>
                <p:nvPr/>
              </p:nvSpPr>
              <p:spPr bwMode="auto">
                <a:xfrm>
                  <a:off x="2915" y="2361"/>
                  <a:ext cx="366" cy="366"/>
                </a:xfrm>
                <a:prstGeom prst="ellipse">
                  <a:avLst/>
                </a:prstGeom>
                <a:solidFill>
                  <a:srgbClr val="FFD48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3951" name="Oval 76"/>
                <p:cNvSpPr>
                  <a:spLocks noChangeArrowheads="1"/>
                </p:cNvSpPr>
                <p:nvPr/>
              </p:nvSpPr>
              <p:spPr bwMode="auto">
                <a:xfrm>
                  <a:off x="2675" y="2361"/>
                  <a:ext cx="366" cy="366"/>
                </a:xfrm>
                <a:prstGeom prst="ellipse">
                  <a:avLst/>
                </a:prstGeom>
                <a:solidFill>
                  <a:srgbClr val="FFD48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grpSp>
        </p:grpSp>
        <p:sp>
          <p:nvSpPr>
            <p:cNvPr id="123943" name="Oval 77"/>
            <p:cNvSpPr>
              <a:spLocks noChangeArrowheads="1"/>
            </p:cNvSpPr>
            <p:nvPr/>
          </p:nvSpPr>
          <p:spPr bwMode="auto">
            <a:xfrm>
              <a:off x="2901" y="2400"/>
              <a:ext cx="144" cy="288"/>
            </a:xfrm>
            <a:prstGeom prst="ellipse">
              <a:avLst/>
            </a:prstGeom>
            <a:gradFill rotWithShape="0">
              <a:gsLst>
                <a:gs pos="0">
                  <a:srgbClr val="FFD48F"/>
                </a:gs>
                <a:gs pos="50000">
                  <a:srgbClr val="DCB77B"/>
                </a:gs>
                <a:gs pos="100000">
                  <a:srgbClr val="FFD48F"/>
                </a:gs>
              </a:gsLst>
              <a:lin ang="0" scaled="1"/>
            </a:gradFill>
            <a:ln>
              <a:noFill/>
            </a:ln>
            <a:extLst>
              <a:ext uri="{91240B29-F687-4F45-9708-019B960494DF}">
                <a14:hiddenLine xmlns:a14="http://schemas.microsoft.com/office/drawing/2010/main" w="9525">
                  <a:solidFill>
                    <a:srgbClr val="000000"/>
                  </a:solidFill>
                  <a:round/>
                  <a:headEnd/>
                  <a:tailEnd type="none" w="sm" len="lg"/>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grpSp>
      <p:grpSp>
        <p:nvGrpSpPr>
          <p:cNvPr id="123918" name="Group 78"/>
          <p:cNvGrpSpPr>
            <a:grpSpLocks/>
          </p:cNvGrpSpPr>
          <p:nvPr/>
        </p:nvGrpSpPr>
        <p:grpSpPr bwMode="auto">
          <a:xfrm>
            <a:off x="6736080" y="1285749"/>
            <a:ext cx="2362200" cy="1536700"/>
            <a:chOff x="3936" y="1048"/>
            <a:chExt cx="1488" cy="968"/>
          </a:xfrm>
        </p:grpSpPr>
        <p:sp>
          <p:nvSpPr>
            <p:cNvPr id="123931" name="Line 79"/>
            <p:cNvSpPr>
              <a:spLocks noChangeShapeType="1"/>
            </p:cNvSpPr>
            <p:nvPr/>
          </p:nvSpPr>
          <p:spPr bwMode="auto">
            <a:xfrm>
              <a:off x="3936" y="2016"/>
              <a:ext cx="14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3932" name="Line 80"/>
            <p:cNvSpPr>
              <a:spLocks noChangeShapeType="1"/>
            </p:cNvSpPr>
            <p:nvPr/>
          </p:nvSpPr>
          <p:spPr bwMode="auto">
            <a:xfrm flipV="1">
              <a:off x="4608" y="1048"/>
              <a:ext cx="0" cy="96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3933" name="Line 81"/>
            <p:cNvSpPr>
              <a:spLocks noChangeShapeType="1"/>
            </p:cNvSpPr>
            <p:nvPr/>
          </p:nvSpPr>
          <p:spPr bwMode="auto">
            <a:xfrm flipV="1">
              <a:off x="4800" y="1048"/>
              <a:ext cx="0" cy="96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nvGrpSpPr>
            <p:cNvPr id="123934" name="Group 82"/>
            <p:cNvGrpSpPr>
              <a:grpSpLocks/>
            </p:cNvGrpSpPr>
            <p:nvPr/>
          </p:nvGrpSpPr>
          <p:grpSpPr bwMode="auto">
            <a:xfrm>
              <a:off x="4128" y="1056"/>
              <a:ext cx="960" cy="960"/>
              <a:chOff x="576" y="856"/>
              <a:chExt cx="960" cy="960"/>
            </a:xfrm>
          </p:grpSpPr>
          <p:sp>
            <p:nvSpPr>
              <p:cNvPr id="123939" name="Freeform 83"/>
              <p:cNvSpPr>
                <a:spLocks/>
              </p:cNvSpPr>
              <p:nvPr/>
            </p:nvSpPr>
            <p:spPr bwMode="auto">
              <a:xfrm>
                <a:off x="816" y="856"/>
                <a:ext cx="480" cy="960"/>
              </a:xfrm>
              <a:custGeom>
                <a:avLst/>
                <a:gdLst>
                  <a:gd name="T0" fmla="*/ 0 w 480"/>
                  <a:gd name="T1" fmla="*/ 960 h 960"/>
                  <a:gd name="T2" fmla="*/ 84 w 480"/>
                  <a:gd name="T3" fmla="*/ 764 h 960"/>
                  <a:gd name="T4" fmla="*/ 240 w 480"/>
                  <a:gd name="T5" fmla="*/ 0 h 960"/>
                  <a:gd name="T6" fmla="*/ 392 w 480"/>
                  <a:gd name="T7" fmla="*/ 764 h 960"/>
                  <a:gd name="T8" fmla="*/ 480 w 480"/>
                  <a:gd name="T9" fmla="*/ 960 h 960"/>
                  <a:gd name="T10" fmla="*/ 0 60000 65536"/>
                  <a:gd name="T11" fmla="*/ 0 60000 65536"/>
                  <a:gd name="T12" fmla="*/ 0 60000 65536"/>
                  <a:gd name="T13" fmla="*/ 0 60000 65536"/>
                  <a:gd name="T14" fmla="*/ 0 60000 65536"/>
                  <a:gd name="T15" fmla="*/ 0 w 480"/>
                  <a:gd name="T16" fmla="*/ 0 h 960"/>
                  <a:gd name="T17" fmla="*/ 480 w 480"/>
                  <a:gd name="T18" fmla="*/ 960 h 960"/>
                </a:gdLst>
                <a:ahLst/>
                <a:cxnLst>
                  <a:cxn ang="T10">
                    <a:pos x="T0" y="T1"/>
                  </a:cxn>
                  <a:cxn ang="T11">
                    <a:pos x="T2" y="T3"/>
                  </a:cxn>
                  <a:cxn ang="T12">
                    <a:pos x="T4" y="T5"/>
                  </a:cxn>
                  <a:cxn ang="T13">
                    <a:pos x="T6" y="T7"/>
                  </a:cxn>
                  <a:cxn ang="T14">
                    <a:pos x="T8" y="T9"/>
                  </a:cxn>
                </a:cxnLst>
                <a:rect l="T15" t="T16" r="T17" b="T18"/>
                <a:pathLst>
                  <a:path w="480" h="960">
                    <a:moveTo>
                      <a:pt x="0" y="960"/>
                    </a:moveTo>
                    <a:cubicBezTo>
                      <a:pt x="14" y="927"/>
                      <a:pt x="44" y="924"/>
                      <a:pt x="84" y="764"/>
                    </a:cubicBezTo>
                    <a:cubicBezTo>
                      <a:pt x="124" y="604"/>
                      <a:pt x="189" y="0"/>
                      <a:pt x="240" y="0"/>
                    </a:cubicBezTo>
                    <a:cubicBezTo>
                      <a:pt x="291" y="0"/>
                      <a:pt x="352" y="604"/>
                      <a:pt x="392" y="764"/>
                    </a:cubicBezTo>
                    <a:cubicBezTo>
                      <a:pt x="432" y="924"/>
                      <a:pt x="462" y="919"/>
                      <a:pt x="480" y="960"/>
                    </a:cubicBezTo>
                  </a:path>
                </a:pathLst>
              </a:custGeom>
              <a:noFill/>
              <a:ln w="28575" cmpd="sng">
                <a:solidFill>
                  <a:srgbClr val="00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123940" name="Freeform 84"/>
              <p:cNvSpPr>
                <a:spLocks/>
              </p:cNvSpPr>
              <p:nvPr/>
            </p:nvSpPr>
            <p:spPr bwMode="auto">
              <a:xfrm>
                <a:off x="1296" y="1768"/>
                <a:ext cx="240" cy="48"/>
              </a:xfrm>
              <a:custGeom>
                <a:avLst/>
                <a:gdLst>
                  <a:gd name="T0" fmla="*/ 0 w 240"/>
                  <a:gd name="T1" fmla="*/ 48 h 48"/>
                  <a:gd name="T2" fmla="*/ 96 w 240"/>
                  <a:gd name="T3" fmla="*/ 0 h 48"/>
                  <a:gd name="T4" fmla="*/ 240 w 240"/>
                  <a:gd name="T5" fmla="*/ 48 h 48"/>
                  <a:gd name="T6" fmla="*/ 0 60000 65536"/>
                  <a:gd name="T7" fmla="*/ 0 60000 65536"/>
                  <a:gd name="T8" fmla="*/ 0 60000 65536"/>
                  <a:gd name="T9" fmla="*/ 0 w 240"/>
                  <a:gd name="T10" fmla="*/ 0 h 48"/>
                  <a:gd name="T11" fmla="*/ 240 w 240"/>
                  <a:gd name="T12" fmla="*/ 48 h 48"/>
                </a:gdLst>
                <a:ahLst/>
                <a:cxnLst>
                  <a:cxn ang="T6">
                    <a:pos x="T0" y="T1"/>
                  </a:cxn>
                  <a:cxn ang="T7">
                    <a:pos x="T2" y="T3"/>
                  </a:cxn>
                  <a:cxn ang="T8">
                    <a:pos x="T4" y="T5"/>
                  </a:cxn>
                </a:cxnLst>
                <a:rect l="T9" t="T10" r="T11" b="T12"/>
                <a:pathLst>
                  <a:path w="240" h="48">
                    <a:moveTo>
                      <a:pt x="0" y="48"/>
                    </a:moveTo>
                    <a:cubicBezTo>
                      <a:pt x="28" y="24"/>
                      <a:pt x="56" y="0"/>
                      <a:pt x="96" y="0"/>
                    </a:cubicBezTo>
                    <a:cubicBezTo>
                      <a:pt x="136" y="0"/>
                      <a:pt x="216" y="40"/>
                      <a:pt x="240" y="48"/>
                    </a:cubicBezTo>
                  </a:path>
                </a:pathLst>
              </a:custGeom>
              <a:noFill/>
              <a:ln w="28575" cmpd="sng">
                <a:solidFill>
                  <a:srgbClr val="00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123941" name="Freeform 85"/>
              <p:cNvSpPr>
                <a:spLocks/>
              </p:cNvSpPr>
              <p:nvPr/>
            </p:nvSpPr>
            <p:spPr bwMode="auto">
              <a:xfrm>
                <a:off x="576" y="1768"/>
                <a:ext cx="240" cy="48"/>
              </a:xfrm>
              <a:custGeom>
                <a:avLst/>
                <a:gdLst>
                  <a:gd name="T0" fmla="*/ 240 w 240"/>
                  <a:gd name="T1" fmla="*/ 48 h 48"/>
                  <a:gd name="T2" fmla="*/ 144 w 240"/>
                  <a:gd name="T3" fmla="*/ 0 h 48"/>
                  <a:gd name="T4" fmla="*/ 0 w 240"/>
                  <a:gd name="T5" fmla="*/ 48 h 48"/>
                  <a:gd name="T6" fmla="*/ 0 60000 65536"/>
                  <a:gd name="T7" fmla="*/ 0 60000 65536"/>
                  <a:gd name="T8" fmla="*/ 0 60000 65536"/>
                  <a:gd name="T9" fmla="*/ 0 w 240"/>
                  <a:gd name="T10" fmla="*/ 0 h 48"/>
                  <a:gd name="T11" fmla="*/ 240 w 240"/>
                  <a:gd name="T12" fmla="*/ 48 h 48"/>
                </a:gdLst>
                <a:ahLst/>
                <a:cxnLst>
                  <a:cxn ang="T6">
                    <a:pos x="T0" y="T1"/>
                  </a:cxn>
                  <a:cxn ang="T7">
                    <a:pos x="T2" y="T3"/>
                  </a:cxn>
                  <a:cxn ang="T8">
                    <a:pos x="T4" y="T5"/>
                  </a:cxn>
                </a:cxnLst>
                <a:rect l="T9" t="T10" r="T11" b="T12"/>
                <a:pathLst>
                  <a:path w="240" h="48">
                    <a:moveTo>
                      <a:pt x="240" y="48"/>
                    </a:moveTo>
                    <a:cubicBezTo>
                      <a:pt x="212" y="24"/>
                      <a:pt x="184" y="0"/>
                      <a:pt x="144" y="0"/>
                    </a:cubicBezTo>
                    <a:cubicBezTo>
                      <a:pt x="104" y="0"/>
                      <a:pt x="24" y="40"/>
                      <a:pt x="0" y="48"/>
                    </a:cubicBezTo>
                  </a:path>
                </a:pathLst>
              </a:custGeom>
              <a:noFill/>
              <a:ln w="28575" cmpd="sng">
                <a:solidFill>
                  <a:srgbClr val="00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grpSp>
        <p:grpSp>
          <p:nvGrpSpPr>
            <p:cNvPr id="123935" name="Group 86"/>
            <p:cNvGrpSpPr>
              <a:grpSpLocks/>
            </p:cNvGrpSpPr>
            <p:nvPr/>
          </p:nvGrpSpPr>
          <p:grpSpPr bwMode="auto">
            <a:xfrm>
              <a:off x="4320" y="1056"/>
              <a:ext cx="960" cy="960"/>
              <a:chOff x="576" y="856"/>
              <a:chExt cx="960" cy="960"/>
            </a:xfrm>
          </p:grpSpPr>
          <p:sp>
            <p:nvSpPr>
              <p:cNvPr id="123936" name="Freeform 87"/>
              <p:cNvSpPr>
                <a:spLocks/>
              </p:cNvSpPr>
              <p:nvPr/>
            </p:nvSpPr>
            <p:spPr bwMode="auto">
              <a:xfrm>
                <a:off x="816" y="856"/>
                <a:ext cx="480" cy="960"/>
              </a:xfrm>
              <a:custGeom>
                <a:avLst/>
                <a:gdLst>
                  <a:gd name="T0" fmla="*/ 0 w 480"/>
                  <a:gd name="T1" fmla="*/ 960 h 960"/>
                  <a:gd name="T2" fmla="*/ 84 w 480"/>
                  <a:gd name="T3" fmla="*/ 764 h 960"/>
                  <a:gd name="T4" fmla="*/ 240 w 480"/>
                  <a:gd name="T5" fmla="*/ 0 h 960"/>
                  <a:gd name="T6" fmla="*/ 392 w 480"/>
                  <a:gd name="T7" fmla="*/ 764 h 960"/>
                  <a:gd name="T8" fmla="*/ 480 w 480"/>
                  <a:gd name="T9" fmla="*/ 960 h 960"/>
                  <a:gd name="T10" fmla="*/ 0 60000 65536"/>
                  <a:gd name="T11" fmla="*/ 0 60000 65536"/>
                  <a:gd name="T12" fmla="*/ 0 60000 65536"/>
                  <a:gd name="T13" fmla="*/ 0 60000 65536"/>
                  <a:gd name="T14" fmla="*/ 0 60000 65536"/>
                  <a:gd name="T15" fmla="*/ 0 w 480"/>
                  <a:gd name="T16" fmla="*/ 0 h 960"/>
                  <a:gd name="T17" fmla="*/ 480 w 480"/>
                  <a:gd name="T18" fmla="*/ 960 h 960"/>
                </a:gdLst>
                <a:ahLst/>
                <a:cxnLst>
                  <a:cxn ang="T10">
                    <a:pos x="T0" y="T1"/>
                  </a:cxn>
                  <a:cxn ang="T11">
                    <a:pos x="T2" y="T3"/>
                  </a:cxn>
                  <a:cxn ang="T12">
                    <a:pos x="T4" y="T5"/>
                  </a:cxn>
                  <a:cxn ang="T13">
                    <a:pos x="T6" y="T7"/>
                  </a:cxn>
                  <a:cxn ang="T14">
                    <a:pos x="T8" y="T9"/>
                  </a:cxn>
                </a:cxnLst>
                <a:rect l="T15" t="T16" r="T17" b="T18"/>
                <a:pathLst>
                  <a:path w="480" h="960">
                    <a:moveTo>
                      <a:pt x="0" y="960"/>
                    </a:moveTo>
                    <a:cubicBezTo>
                      <a:pt x="14" y="927"/>
                      <a:pt x="44" y="924"/>
                      <a:pt x="84" y="764"/>
                    </a:cubicBezTo>
                    <a:cubicBezTo>
                      <a:pt x="124" y="604"/>
                      <a:pt x="189" y="0"/>
                      <a:pt x="240" y="0"/>
                    </a:cubicBezTo>
                    <a:cubicBezTo>
                      <a:pt x="291" y="0"/>
                      <a:pt x="352" y="604"/>
                      <a:pt x="392" y="764"/>
                    </a:cubicBezTo>
                    <a:cubicBezTo>
                      <a:pt x="432" y="924"/>
                      <a:pt x="462" y="919"/>
                      <a:pt x="480" y="960"/>
                    </a:cubicBezTo>
                  </a:path>
                </a:pathLst>
              </a:custGeom>
              <a:noFill/>
              <a:ln w="28575" cmpd="sng">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123937" name="Freeform 88"/>
              <p:cNvSpPr>
                <a:spLocks/>
              </p:cNvSpPr>
              <p:nvPr/>
            </p:nvSpPr>
            <p:spPr bwMode="auto">
              <a:xfrm>
                <a:off x="1296" y="1768"/>
                <a:ext cx="240" cy="48"/>
              </a:xfrm>
              <a:custGeom>
                <a:avLst/>
                <a:gdLst>
                  <a:gd name="T0" fmla="*/ 0 w 240"/>
                  <a:gd name="T1" fmla="*/ 48 h 48"/>
                  <a:gd name="T2" fmla="*/ 96 w 240"/>
                  <a:gd name="T3" fmla="*/ 0 h 48"/>
                  <a:gd name="T4" fmla="*/ 240 w 240"/>
                  <a:gd name="T5" fmla="*/ 48 h 48"/>
                  <a:gd name="T6" fmla="*/ 0 60000 65536"/>
                  <a:gd name="T7" fmla="*/ 0 60000 65536"/>
                  <a:gd name="T8" fmla="*/ 0 60000 65536"/>
                  <a:gd name="T9" fmla="*/ 0 w 240"/>
                  <a:gd name="T10" fmla="*/ 0 h 48"/>
                  <a:gd name="T11" fmla="*/ 240 w 240"/>
                  <a:gd name="T12" fmla="*/ 48 h 48"/>
                </a:gdLst>
                <a:ahLst/>
                <a:cxnLst>
                  <a:cxn ang="T6">
                    <a:pos x="T0" y="T1"/>
                  </a:cxn>
                  <a:cxn ang="T7">
                    <a:pos x="T2" y="T3"/>
                  </a:cxn>
                  <a:cxn ang="T8">
                    <a:pos x="T4" y="T5"/>
                  </a:cxn>
                </a:cxnLst>
                <a:rect l="T9" t="T10" r="T11" b="T12"/>
                <a:pathLst>
                  <a:path w="240" h="48">
                    <a:moveTo>
                      <a:pt x="0" y="48"/>
                    </a:moveTo>
                    <a:cubicBezTo>
                      <a:pt x="28" y="24"/>
                      <a:pt x="56" y="0"/>
                      <a:pt x="96" y="0"/>
                    </a:cubicBezTo>
                    <a:cubicBezTo>
                      <a:pt x="136" y="0"/>
                      <a:pt x="216" y="40"/>
                      <a:pt x="240" y="48"/>
                    </a:cubicBezTo>
                  </a:path>
                </a:pathLst>
              </a:custGeom>
              <a:noFill/>
              <a:ln w="28575" cmpd="sng">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123938" name="Freeform 89"/>
              <p:cNvSpPr>
                <a:spLocks/>
              </p:cNvSpPr>
              <p:nvPr/>
            </p:nvSpPr>
            <p:spPr bwMode="auto">
              <a:xfrm>
                <a:off x="576" y="1768"/>
                <a:ext cx="240" cy="48"/>
              </a:xfrm>
              <a:custGeom>
                <a:avLst/>
                <a:gdLst>
                  <a:gd name="T0" fmla="*/ 240 w 240"/>
                  <a:gd name="T1" fmla="*/ 48 h 48"/>
                  <a:gd name="T2" fmla="*/ 144 w 240"/>
                  <a:gd name="T3" fmla="*/ 0 h 48"/>
                  <a:gd name="T4" fmla="*/ 0 w 240"/>
                  <a:gd name="T5" fmla="*/ 48 h 48"/>
                  <a:gd name="T6" fmla="*/ 0 60000 65536"/>
                  <a:gd name="T7" fmla="*/ 0 60000 65536"/>
                  <a:gd name="T8" fmla="*/ 0 60000 65536"/>
                  <a:gd name="T9" fmla="*/ 0 w 240"/>
                  <a:gd name="T10" fmla="*/ 0 h 48"/>
                  <a:gd name="T11" fmla="*/ 240 w 240"/>
                  <a:gd name="T12" fmla="*/ 48 h 48"/>
                </a:gdLst>
                <a:ahLst/>
                <a:cxnLst>
                  <a:cxn ang="T6">
                    <a:pos x="T0" y="T1"/>
                  </a:cxn>
                  <a:cxn ang="T7">
                    <a:pos x="T2" y="T3"/>
                  </a:cxn>
                  <a:cxn ang="T8">
                    <a:pos x="T4" y="T5"/>
                  </a:cxn>
                </a:cxnLst>
                <a:rect l="T9" t="T10" r="T11" b="T12"/>
                <a:pathLst>
                  <a:path w="240" h="48">
                    <a:moveTo>
                      <a:pt x="240" y="48"/>
                    </a:moveTo>
                    <a:cubicBezTo>
                      <a:pt x="212" y="24"/>
                      <a:pt x="184" y="0"/>
                      <a:pt x="144" y="0"/>
                    </a:cubicBezTo>
                    <a:cubicBezTo>
                      <a:pt x="104" y="0"/>
                      <a:pt x="24" y="40"/>
                      <a:pt x="0" y="48"/>
                    </a:cubicBezTo>
                  </a:path>
                </a:pathLst>
              </a:custGeom>
              <a:noFill/>
              <a:ln w="28575" cmpd="sng">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grpSp>
      </p:grpSp>
      <p:grpSp>
        <p:nvGrpSpPr>
          <p:cNvPr id="123919" name="Group 90"/>
          <p:cNvGrpSpPr>
            <a:grpSpLocks/>
          </p:cNvGrpSpPr>
          <p:nvPr/>
        </p:nvGrpSpPr>
        <p:grpSpPr bwMode="auto">
          <a:xfrm>
            <a:off x="6848793" y="826961"/>
            <a:ext cx="2173288" cy="1995488"/>
            <a:chOff x="4055" y="567"/>
            <a:chExt cx="1369" cy="1257"/>
          </a:xfrm>
        </p:grpSpPr>
        <p:sp>
          <p:nvSpPr>
            <p:cNvPr id="123928" name="Freeform 91"/>
            <p:cNvSpPr>
              <a:spLocks/>
            </p:cNvSpPr>
            <p:nvPr/>
          </p:nvSpPr>
          <p:spPr bwMode="auto">
            <a:xfrm>
              <a:off x="4428" y="567"/>
              <a:ext cx="654" cy="1191"/>
            </a:xfrm>
            <a:custGeom>
              <a:avLst/>
              <a:gdLst>
                <a:gd name="T0" fmla="*/ 0 w 654"/>
                <a:gd name="T1" fmla="*/ 1185 h 1191"/>
                <a:gd name="T2" fmla="*/ 60 w 654"/>
                <a:gd name="T3" fmla="*/ 957 h 1191"/>
                <a:gd name="T4" fmla="*/ 324 w 654"/>
                <a:gd name="T5" fmla="*/ 1 h 1191"/>
                <a:gd name="T6" fmla="*/ 576 w 654"/>
                <a:gd name="T7" fmla="*/ 951 h 1191"/>
                <a:gd name="T8" fmla="*/ 654 w 654"/>
                <a:gd name="T9" fmla="*/ 1191 h 1191"/>
                <a:gd name="T10" fmla="*/ 0 60000 65536"/>
                <a:gd name="T11" fmla="*/ 0 60000 65536"/>
                <a:gd name="T12" fmla="*/ 0 60000 65536"/>
                <a:gd name="T13" fmla="*/ 0 60000 65536"/>
                <a:gd name="T14" fmla="*/ 0 60000 65536"/>
                <a:gd name="T15" fmla="*/ 0 w 654"/>
                <a:gd name="T16" fmla="*/ 0 h 1191"/>
                <a:gd name="T17" fmla="*/ 654 w 654"/>
                <a:gd name="T18" fmla="*/ 1191 h 1191"/>
              </a:gdLst>
              <a:ahLst/>
              <a:cxnLst>
                <a:cxn ang="T10">
                  <a:pos x="T0" y="T1"/>
                </a:cxn>
                <a:cxn ang="T11">
                  <a:pos x="T2" y="T3"/>
                </a:cxn>
                <a:cxn ang="T12">
                  <a:pos x="T4" y="T5"/>
                </a:cxn>
                <a:cxn ang="T13">
                  <a:pos x="T6" y="T7"/>
                </a:cxn>
                <a:cxn ang="T14">
                  <a:pos x="T8" y="T9"/>
                </a:cxn>
              </a:cxnLst>
              <a:rect l="T15" t="T16" r="T17" b="T18"/>
              <a:pathLst>
                <a:path w="654" h="1191">
                  <a:moveTo>
                    <a:pt x="0" y="1185"/>
                  </a:moveTo>
                  <a:cubicBezTo>
                    <a:pt x="10" y="1148"/>
                    <a:pt x="6" y="1154"/>
                    <a:pt x="60" y="957"/>
                  </a:cubicBezTo>
                  <a:cubicBezTo>
                    <a:pt x="114" y="760"/>
                    <a:pt x="238" y="2"/>
                    <a:pt x="324" y="1"/>
                  </a:cubicBezTo>
                  <a:cubicBezTo>
                    <a:pt x="410" y="0"/>
                    <a:pt x="521" y="753"/>
                    <a:pt x="576" y="951"/>
                  </a:cubicBezTo>
                  <a:cubicBezTo>
                    <a:pt x="631" y="1149"/>
                    <a:pt x="638" y="1141"/>
                    <a:pt x="654" y="1191"/>
                  </a:cubicBezTo>
                </a:path>
              </a:pathLst>
            </a:custGeom>
            <a:noFill/>
            <a:ln w="28575"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123929" name="Freeform 92"/>
            <p:cNvSpPr>
              <a:spLocks/>
            </p:cNvSpPr>
            <p:nvPr/>
          </p:nvSpPr>
          <p:spPr bwMode="auto">
            <a:xfrm>
              <a:off x="5088" y="1744"/>
              <a:ext cx="336" cy="72"/>
            </a:xfrm>
            <a:custGeom>
              <a:avLst/>
              <a:gdLst>
                <a:gd name="T0" fmla="*/ 0 w 336"/>
                <a:gd name="T1" fmla="*/ 14 h 72"/>
                <a:gd name="T2" fmla="*/ 108 w 336"/>
                <a:gd name="T3" fmla="*/ 2 h 72"/>
                <a:gd name="T4" fmla="*/ 192 w 336"/>
                <a:gd name="T5" fmla="*/ 24 h 72"/>
                <a:gd name="T6" fmla="*/ 336 w 336"/>
                <a:gd name="T7" fmla="*/ 72 h 72"/>
                <a:gd name="T8" fmla="*/ 0 60000 65536"/>
                <a:gd name="T9" fmla="*/ 0 60000 65536"/>
                <a:gd name="T10" fmla="*/ 0 60000 65536"/>
                <a:gd name="T11" fmla="*/ 0 60000 65536"/>
                <a:gd name="T12" fmla="*/ 0 w 336"/>
                <a:gd name="T13" fmla="*/ 0 h 72"/>
                <a:gd name="T14" fmla="*/ 336 w 336"/>
                <a:gd name="T15" fmla="*/ 72 h 72"/>
              </a:gdLst>
              <a:ahLst/>
              <a:cxnLst>
                <a:cxn ang="T8">
                  <a:pos x="T0" y="T1"/>
                </a:cxn>
                <a:cxn ang="T9">
                  <a:pos x="T2" y="T3"/>
                </a:cxn>
                <a:cxn ang="T10">
                  <a:pos x="T4" y="T5"/>
                </a:cxn>
                <a:cxn ang="T11">
                  <a:pos x="T6" y="T7"/>
                </a:cxn>
              </a:cxnLst>
              <a:rect l="T12" t="T13" r="T14" b="T15"/>
              <a:pathLst>
                <a:path w="336" h="72">
                  <a:moveTo>
                    <a:pt x="0" y="14"/>
                  </a:moveTo>
                  <a:cubicBezTo>
                    <a:pt x="18" y="13"/>
                    <a:pt x="76" y="0"/>
                    <a:pt x="108" y="2"/>
                  </a:cubicBezTo>
                  <a:cubicBezTo>
                    <a:pt x="140" y="4"/>
                    <a:pt x="154" y="12"/>
                    <a:pt x="192" y="24"/>
                  </a:cubicBezTo>
                  <a:cubicBezTo>
                    <a:pt x="230" y="36"/>
                    <a:pt x="312" y="64"/>
                    <a:pt x="336" y="72"/>
                  </a:cubicBezTo>
                </a:path>
              </a:pathLst>
            </a:custGeom>
            <a:noFill/>
            <a:ln w="28575"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123930" name="Freeform 93"/>
            <p:cNvSpPr>
              <a:spLocks/>
            </p:cNvSpPr>
            <p:nvPr/>
          </p:nvSpPr>
          <p:spPr bwMode="auto">
            <a:xfrm flipH="1">
              <a:off x="4055" y="1744"/>
              <a:ext cx="384" cy="80"/>
            </a:xfrm>
            <a:custGeom>
              <a:avLst/>
              <a:gdLst>
                <a:gd name="T0" fmla="*/ 0 w 336"/>
                <a:gd name="T1" fmla="*/ 37 h 72"/>
                <a:gd name="T2" fmla="*/ 358 w 336"/>
                <a:gd name="T3" fmla="*/ 2 h 72"/>
                <a:gd name="T4" fmla="*/ 638 w 336"/>
                <a:gd name="T5" fmla="*/ 63 h 72"/>
                <a:gd name="T6" fmla="*/ 1119 w 336"/>
                <a:gd name="T7" fmla="*/ 187 h 72"/>
                <a:gd name="T8" fmla="*/ 0 60000 65536"/>
                <a:gd name="T9" fmla="*/ 0 60000 65536"/>
                <a:gd name="T10" fmla="*/ 0 60000 65536"/>
                <a:gd name="T11" fmla="*/ 0 60000 65536"/>
                <a:gd name="T12" fmla="*/ 0 w 336"/>
                <a:gd name="T13" fmla="*/ 0 h 72"/>
                <a:gd name="T14" fmla="*/ 336 w 336"/>
                <a:gd name="T15" fmla="*/ 72 h 72"/>
              </a:gdLst>
              <a:ahLst/>
              <a:cxnLst>
                <a:cxn ang="T8">
                  <a:pos x="T0" y="T1"/>
                </a:cxn>
                <a:cxn ang="T9">
                  <a:pos x="T2" y="T3"/>
                </a:cxn>
                <a:cxn ang="T10">
                  <a:pos x="T4" y="T5"/>
                </a:cxn>
                <a:cxn ang="T11">
                  <a:pos x="T6" y="T7"/>
                </a:cxn>
              </a:cxnLst>
              <a:rect l="T12" t="T13" r="T14" b="T15"/>
              <a:pathLst>
                <a:path w="336" h="72">
                  <a:moveTo>
                    <a:pt x="0" y="14"/>
                  </a:moveTo>
                  <a:cubicBezTo>
                    <a:pt x="18" y="13"/>
                    <a:pt x="76" y="0"/>
                    <a:pt x="108" y="2"/>
                  </a:cubicBezTo>
                  <a:cubicBezTo>
                    <a:pt x="140" y="4"/>
                    <a:pt x="154" y="12"/>
                    <a:pt x="192" y="24"/>
                  </a:cubicBezTo>
                  <a:cubicBezTo>
                    <a:pt x="230" y="36"/>
                    <a:pt x="312" y="64"/>
                    <a:pt x="336" y="72"/>
                  </a:cubicBezTo>
                </a:path>
              </a:pathLst>
            </a:custGeom>
            <a:noFill/>
            <a:ln w="28575"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grpSp>
      <p:grpSp>
        <p:nvGrpSpPr>
          <p:cNvPr id="123920" name="Group 94"/>
          <p:cNvGrpSpPr>
            <a:grpSpLocks/>
          </p:cNvGrpSpPr>
          <p:nvPr/>
        </p:nvGrpSpPr>
        <p:grpSpPr bwMode="auto">
          <a:xfrm>
            <a:off x="7040880" y="2974849"/>
            <a:ext cx="1752600" cy="1295400"/>
            <a:chOff x="4176" y="2112"/>
            <a:chExt cx="1104" cy="816"/>
          </a:xfrm>
        </p:grpSpPr>
        <p:sp>
          <p:nvSpPr>
            <p:cNvPr id="123921" name="Rectangle 95"/>
            <p:cNvSpPr>
              <a:spLocks noChangeArrowheads="1"/>
            </p:cNvSpPr>
            <p:nvPr/>
          </p:nvSpPr>
          <p:spPr bwMode="auto">
            <a:xfrm>
              <a:off x="4176" y="2112"/>
              <a:ext cx="1104" cy="816"/>
            </a:xfrm>
            <a:prstGeom prst="rect">
              <a:avLst/>
            </a:prstGeom>
            <a:solidFill>
              <a:srgbClr val="333333"/>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3922" name="Oval 96"/>
            <p:cNvSpPr>
              <a:spLocks noChangeArrowheads="1"/>
            </p:cNvSpPr>
            <p:nvPr/>
          </p:nvSpPr>
          <p:spPr bwMode="auto">
            <a:xfrm>
              <a:off x="4512" y="2256"/>
              <a:ext cx="528" cy="528"/>
            </a:xfrm>
            <a:prstGeom prst="ellipse">
              <a:avLst/>
            </a:prstGeom>
            <a:solidFill>
              <a:srgbClr val="FFD48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3923" name="Oval 97"/>
            <p:cNvSpPr>
              <a:spLocks noChangeArrowheads="1"/>
            </p:cNvSpPr>
            <p:nvPr/>
          </p:nvSpPr>
          <p:spPr bwMode="auto">
            <a:xfrm>
              <a:off x="4416" y="2256"/>
              <a:ext cx="528" cy="528"/>
            </a:xfrm>
            <a:prstGeom prst="ellipse">
              <a:avLst/>
            </a:prstGeom>
            <a:solidFill>
              <a:srgbClr val="FFD48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3924" name="Oval 98"/>
            <p:cNvSpPr>
              <a:spLocks noChangeArrowheads="1"/>
            </p:cNvSpPr>
            <p:nvPr/>
          </p:nvSpPr>
          <p:spPr bwMode="auto">
            <a:xfrm>
              <a:off x="4560" y="2304"/>
              <a:ext cx="432" cy="432"/>
            </a:xfrm>
            <a:prstGeom prst="ellipse">
              <a:avLst/>
            </a:prstGeom>
            <a:solidFill>
              <a:srgbClr val="63470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3925" name="Oval 99"/>
            <p:cNvSpPr>
              <a:spLocks noChangeArrowheads="1"/>
            </p:cNvSpPr>
            <p:nvPr/>
          </p:nvSpPr>
          <p:spPr bwMode="auto">
            <a:xfrm>
              <a:off x="4464" y="2304"/>
              <a:ext cx="432" cy="432"/>
            </a:xfrm>
            <a:prstGeom prst="ellipse">
              <a:avLst/>
            </a:prstGeom>
            <a:solidFill>
              <a:srgbClr val="63470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3926" name="Oval 100"/>
            <p:cNvSpPr>
              <a:spLocks noChangeArrowheads="1"/>
            </p:cNvSpPr>
            <p:nvPr/>
          </p:nvSpPr>
          <p:spPr bwMode="auto">
            <a:xfrm>
              <a:off x="4512" y="2352"/>
              <a:ext cx="336" cy="336"/>
            </a:xfrm>
            <a:prstGeom prst="ellipse">
              <a:avLst/>
            </a:prstGeom>
            <a:solidFill>
              <a:srgbClr val="FFD48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sp>
          <p:nvSpPr>
            <p:cNvPr id="123927" name="Oval 101"/>
            <p:cNvSpPr>
              <a:spLocks noChangeArrowheads="1"/>
            </p:cNvSpPr>
            <p:nvPr/>
          </p:nvSpPr>
          <p:spPr bwMode="auto">
            <a:xfrm>
              <a:off x="4608" y="2352"/>
              <a:ext cx="336" cy="336"/>
            </a:xfrm>
            <a:prstGeom prst="ellipse">
              <a:avLst/>
            </a:prstGeom>
            <a:solidFill>
              <a:srgbClr val="FFD48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p:grpSp>
      <mc:AlternateContent xmlns:mc="http://schemas.openxmlformats.org/markup-compatibility/2006" xmlns:a14="http://schemas.microsoft.com/office/drawing/2010/main">
        <mc:Choice Requires="a14">
          <p:sp>
            <p:nvSpPr>
              <p:cNvPr id="94" name="矩形 93"/>
              <p:cNvSpPr/>
              <p:nvPr/>
            </p:nvSpPr>
            <p:spPr>
              <a:xfrm>
                <a:off x="5731859" y="1894744"/>
                <a:ext cx="10441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0.8</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rPr>
                            <m:t>0</m:t>
                          </m:r>
                        </m:sub>
                      </m:sSub>
                    </m:oMath>
                  </m:oMathPara>
                </a14:m>
                <a:endParaRPr lang="zh-CN" altLang="en-US" sz="2800" dirty="0">
                  <a:solidFill>
                    <a:srgbClr val="0000FF"/>
                  </a:solidFill>
                  <a:latin typeface="+mn-ea"/>
                  <a:ea typeface="+mn-ea"/>
                </a:endParaRPr>
              </a:p>
            </p:txBody>
          </p:sp>
        </mc:Choice>
        <mc:Fallback xmlns="">
          <p:sp>
            <p:nvSpPr>
              <p:cNvPr id="94" name="矩形 93"/>
              <p:cNvSpPr>
                <a:spLocks noRot="1" noChangeAspect="1" noMove="1" noResize="1" noEditPoints="1" noAdjustHandles="1" noChangeArrowheads="1" noChangeShapeType="1" noTextEdit="1"/>
              </p:cNvSpPr>
              <p:nvPr/>
            </p:nvSpPr>
            <p:spPr>
              <a:xfrm>
                <a:off x="5731859" y="1894744"/>
                <a:ext cx="1044132"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矩形 90"/>
              <p:cNvSpPr/>
              <p:nvPr/>
            </p:nvSpPr>
            <p:spPr>
              <a:xfrm>
                <a:off x="4886642" y="5370115"/>
                <a:ext cx="2654381" cy="9749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rPr>
                        <m:t>𝜎</m:t>
                      </m:r>
                      <m:r>
                        <a:rPr lang="en-US" altLang="zh-CN" sz="2800" b="0" i="1" smtClean="0">
                          <a:solidFill>
                            <a:srgbClr val="0000FF"/>
                          </a:solidFill>
                          <a:latin typeface="Cambria Math" panose="02040503050406030204" pitchFamily="18" charset="0"/>
                        </a:rPr>
                        <m:t>=</m:t>
                      </m:r>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1</m:t>
                          </m:r>
                          <m:r>
                            <m:rPr>
                              <m:nor/>
                            </m:rPr>
                            <a:rPr lang="zh-CN" altLang="en-US" sz="2800" i="1" dirty="0">
                              <a:solidFill>
                                <a:srgbClr val="0000FF"/>
                              </a:solidFill>
                              <a:latin typeface="+mn-ea"/>
                            </a:rPr>
                            <m:t> </m:t>
                          </m:r>
                        </m:num>
                        <m:den>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i="1">
                                  <a:solidFill>
                                    <a:srgbClr val="0000FF"/>
                                  </a:solidFill>
                                  <a:latin typeface="Cambria Math" panose="02040503050406030204" pitchFamily="18" charset="0"/>
                                </a:rPr>
                                <m:t>0</m:t>
                              </m:r>
                            </m:sub>
                          </m:sSub>
                        </m:den>
                      </m:f>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en-US" altLang="zh-CN" sz="2800" i="1">
                              <a:solidFill>
                                <a:srgbClr val="0000FF"/>
                              </a:solidFill>
                              <a:latin typeface="Cambria Math" panose="02040503050406030204" pitchFamily="18" charset="0"/>
                            </a:rPr>
                            <m:t>𝐷</m:t>
                          </m:r>
                          <m:r>
                            <m:rPr>
                              <m:nor/>
                            </m:rPr>
                            <a:rPr lang="zh-CN" altLang="en-US" sz="2800" i="1" dirty="0">
                              <a:solidFill>
                                <a:srgbClr val="0000FF"/>
                              </a:solidFill>
                              <a:latin typeface="+mn-ea"/>
                            </a:rPr>
                            <m:t> </m:t>
                          </m:r>
                        </m:num>
                        <m:den>
                          <m:r>
                            <a:rPr lang="en-US" altLang="zh-CN" sz="2800" i="1">
                              <a:solidFill>
                                <a:srgbClr val="0000FF"/>
                              </a:solidFill>
                              <a:latin typeface="Cambria Math" panose="02040503050406030204" pitchFamily="18" charset="0"/>
                            </a:rPr>
                            <m:t>1.22</m:t>
                          </m:r>
                          <m:r>
                            <a:rPr lang="el-GR" altLang="zh-CN" sz="2800" i="1">
                              <a:solidFill>
                                <a:srgbClr val="0000FF"/>
                              </a:solidFill>
                              <a:latin typeface="Cambria Math" panose="02040503050406030204" pitchFamily="18" charset="0"/>
                            </a:rPr>
                            <m:t>𝜆</m:t>
                          </m:r>
                        </m:den>
                      </m:f>
                    </m:oMath>
                  </m:oMathPara>
                </a14:m>
                <a:endParaRPr lang="zh-CN" altLang="en-US" sz="2800" i="1" dirty="0">
                  <a:solidFill>
                    <a:srgbClr val="0000FF"/>
                  </a:solidFill>
                  <a:latin typeface="+mn-ea"/>
                  <a:ea typeface="+mn-ea"/>
                </a:endParaRPr>
              </a:p>
            </p:txBody>
          </p:sp>
        </mc:Choice>
        <mc:Fallback xmlns="">
          <p:sp>
            <p:nvSpPr>
              <p:cNvPr id="91" name="矩形 90"/>
              <p:cNvSpPr>
                <a:spLocks noRot="1" noChangeAspect="1" noMove="1" noResize="1" noEditPoints="1" noAdjustHandles="1" noChangeArrowheads="1" noChangeShapeType="1" noTextEdit="1"/>
              </p:cNvSpPr>
              <p:nvPr/>
            </p:nvSpPr>
            <p:spPr>
              <a:xfrm>
                <a:off x="4886642" y="5370115"/>
                <a:ext cx="2654381" cy="974947"/>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95161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3912"/>
                                        </p:tgtEl>
                                        <p:attrNameLst>
                                          <p:attrName>style.visibility</p:attrName>
                                        </p:attrNameLst>
                                      </p:cBhvr>
                                      <p:to>
                                        <p:strVal val="visible"/>
                                      </p:to>
                                    </p:set>
                                    <p:animEffect transition="in" filter="wipe(up)">
                                      <p:cBhvr>
                                        <p:cTn id="7" dur="500"/>
                                        <p:tgtEl>
                                          <p:spTgt spid="1239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3916"/>
                                        </p:tgtEl>
                                        <p:attrNameLst>
                                          <p:attrName>style.visibility</p:attrName>
                                        </p:attrNameLst>
                                      </p:cBhvr>
                                      <p:to>
                                        <p:strVal val="visible"/>
                                      </p:to>
                                    </p:set>
                                    <p:animEffect transition="in" filter="wipe(up)">
                                      <p:cBhvr>
                                        <p:cTn id="12" dur="500"/>
                                        <p:tgtEl>
                                          <p:spTgt spid="1239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3915"/>
                                        </p:tgtEl>
                                        <p:attrNameLst>
                                          <p:attrName>style.visibility</p:attrName>
                                        </p:attrNameLst>
                                      </p:cBhvr>
                                      <p:to>
                                        <p:strVal val="visible"/>
                                      </p:to>
                                    </p:set>
                                    <p:animEffect transition="in" filter="wipe(left)">
                                      <p:cBhvr>
                                        <p:cTn id="17" dur="500"/>
                                        <p:tgtEl>
                                          <p:spTgt spid="123915"/>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94"/>
                                        </p:tgtEl>
                                        <p:attrNameLst>
                                          <p:attrName>style.visibility</p:attrName>
                                        </p:attrNameLst>
                                      </p:cBhvr>
                                      <p:to>
                                        <p:strVal val="visible"/>
                                      </p:to>
                                    </p:set>
                                    <p:animEffect transition="in" filter="wipe(left)">
                                      <p:cBhvr>
                                        <p:cTn id="20" dur="500"/>
                                        <p:tgtEl>
                                          <p:spTgt spid="9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23919"/>
                                        </p:tgtEl>
                                        <p:attrNameLst>
                                          <p:attrName>style.visibility</p:attrName>
                                        </p:attrNameLst>
                                      </p:cBhvr>
                                      <p:to>
                                        <p:strVal val="visible"/>
                                      </p:to>
                                    </p:set>
                                    <p:animEffect transition="in" filter="wipe(up)">
                                      <p:cBhvr>
                                        <p:cTn id="25" dur="500"/>
                                        <p:tgtEl>
                                          <p:spTgt spid="12391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23909"/>
                                        </p:tgtEl>
                                        <p:attrNameLst>
                                          <p:attrName>style.visibility</p:attrName>
                                        </p:attrNameLst>
                                      </p:cBhvr>
                                      <p:to>
                                        <p:strVal val="visible"/>
                                      </p:to>
                                    </p:set>
                                    <p:animEffect transition="in" filter="wipe(left)">
                                      <p:cBhvr>
                                        <p:cTn id="30" dur="500"/>
                                        <p:tgtEl>
                                          <p:spTgt spid="12390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93"/>
                                        </p:tgtEl>
                                        <p:attrNameLst>
                                          <p:attrName>style.visibility</p:attrName>
                                        </p:attrNameLst>
                                      </p:cBhvr>
                                      <p:to>
                                        <p:strVal val="visible"/>
                                      </p:to>
                                    </p:set>
                                    <p:animEffect transition="in" filter="wipe(left)">
                                      <p:cBhvr>
                                        <p:cTn id="35" dur="500"/>
                                        <p:tgtEl>
                                          <p:spTgt spid="9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91"/>
                                        </p:tgtEl>
                                        <p:attrNameLst>
                                          <p:attrName>style.visibility</p:attrName>
                                        </p:attrNameLst>
                                      </p:cBhvr>
                                      <p:to>
                                        <p:strVal val="visible"/>
                                      </p:to>
                                    </p:set>
                                    <p:animEffect transition="in" filter="wipe(left)">
                                      <p:cBhvr>
                                        <p:cTn id="40"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9" grpId="0"/>
      <p:bldP spid="93" grpId="0"/>
      <p:bldP spid="94" grpId="0"/>
      <p:bldP spid="9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Box 5"/>
              <p:cNvSpPr txBox="1">
                <a:spLocks noChangeArrowheads="1"/>
              </p:cNvSpPr>
              <p:nvPr/>
            </p:nvSpPr>
            <p:spPr bwMode="auto">
              <a:xfrm>
                <a:off x="1001586" y="1127571"/>
                <a:ext cx="7532814" cy="9562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zh-CN" altLang="en-US" sz="2800" dirty="0">
                    <a:solidFill>
                      <a:srgbClr val="0000FF"/>
                    </a:solidFill>
                    <a:latin typeface="+mn-lt"/>
                    <a:ea typeface="+mn-ea"/>
                  </a:rPr>
                  <a:t>人眼瞳孔直径取</a:t>
                </a:r>
                <a14:m>
                  <m:oMath xmlns:m="http://schemas.openxmlformats.org/officeDocument/2006/math">
                    <m:r>
                      <a:rPr lang="en-US" altLang="zh-CN" sz="2800" i="1">
                        <a:solidFill>
                          <a:srgbClr val="0000FF"/>
                        </a:solidFill>
                        <a:latin typeface="Cambria Math" panose="02040503050406030204" pitchFamily="18" charset="0"/>
                      </a:rPr>
                      <m:t>𝐷</m:t>
                    </m:r>
                    <m:r>
                      <a:rPr lang="en-US" altLang="zh-CN" sz="2800" b="0" i="1" smtClean="0">
                        <a:solidFill>
                          <a:srgbClr val="0000FF"/>
                        </a:solidFill>
                        <a:latin typeface="Cambria Math" panose="02040503050406030204" pitchFamily="18" charset="0"/>
                      </a:rPr>
                      <m:t>=2.5</m:t>
                    </m:r>
                    <m:r>
                      <a:rPr lang="en-US" altLang="zh-CN" sz="2800" b="0" i="1" smtClean="0">
                        <a:solidFill>
                          <a:srgbClr val="0000FF"/>
                        </a:solidFill>
                        <a:latin typeface="Cambria Math" panose="02040503050406030204" pitchFamily="18" charset="0"/>
                      </a:rPr>
                      <m:t>𝑚𝑚</m:t>
                    </m:r>
                  </m:oMath>
                </a14:m>
                <a:r>
                  <a:rPr lang="zh-CN" altLang="en-US" sz="2800" dirty="0">
                    <a:solidFill>
                      <a:srgbClr val="0000FF"/>
                    </a:solidFill>
                    <a:latin typeface="+mn-lt"/>
                    <a:ea typeface="+mn-ea"/>
                  </a:rPr>
                  <a:t>，用人眼最敏感的绿光</a:t>
                </a:r>
                <a14:m>
                  <m:oMath xmlns:m="http://schemas.openxmlformats.org/officeDocument/2006/math">
                    <m:r>
                      <a:rPr lang="en-US" altLang="zh-CN" sz="2800" i="1">
                        <a:solidFill>
                          <a:srgbClr val="0000FF"/>
                        </a:solidFill>
                        <a:latin typeface="Cambria Math" panose="02040503050406030204" pitchFamily="18" charset="0"/>
                      </a:rPr>
                      <m:t>5</m:t>
                    </m:r>
                    <m:r>
                      <a:rPr lang="en-US" altLang="zh-CN" sz="2800" b="0" i="1" smtClean="0">
                        <a:solidFill>
                          <a:srgbClr val="0000FF"/>
                        </a:solidFill>
                        <a:latin typeface="Cambria Math" panose="02040503050406030204" pitchFamily="18" charset="0"/>
                      </a:rPr>
                      <m:t>50</m:t>
                    </m:r>
                    <m:r>
                      <a:rPr lang="en-US" altLang="zh-CN" sz="2800" b="0" i="1" smtClean="0">
                        <a:solidFill>
                          <a:srgbClr val="0000FF"/>
                        </a:solidFill>
                        <a:latin typeface="Cambria Math" panose="02040503050406030204" pitchFamily="18" charset="0"/>
                      </a:rPr>
                      <m:t>𝑛𝑚</m:t>
                    </m:r>
                  </m:oMath>
                </a14:m>
                <a:r>
                  <a:rPr lang="zh-CN" altLang="en-US" sz="2800" dirty="0">
                    <a:solidFill>
                      <a:srgbClr val="0000FF"/>
                    </a:solidFill>
                    <a:latin typeface="+mn-lt"/>
                    <a:ea typeface="+mn-ea"/>
                  </a:rPr>
                  <a:t>作为入射波，则最小分辨角为</a:t>
                </a:r>
              </a:p>
            </p:txBody>
          </p:sp>
        </mc:Choice>
        <mc:Fallback xmlns="">
          <p:sp>
            <p:nvSpPr>
              <p:cNvPr id="2" name="Text Box 5"/>
              <p:cNvSpPr txBox="1">
                <a:spLocks noRot="1" noChangeAspect="1" noMove="1" noResize="1" noEditPoints="1" noAdjustHandles="1" noChangeArrowheads="1" noChangeShapeType="1" noTextEdit="1"/>
              </p:cNvSpPr>
              <p:nvPr/>
            </p:nvSpPr>
            <p:spPr bwMode="auto">
              <a:xfrm>
                <a:off x="1001586" y="1127571"/>
                <a:ext cx="7532814" cy="956288"/>
              </a:xfrm>
              <a:prstGeom prst="rect">
                <a:avLst/>
              </a:prstGeom>
              <a:blipFill>
                <a:blip r:embed="rId3"/>
                <a:stretch>
                  <a:fillRect l="-1618" t="-6369" r="-1699"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 Box 10"/>
              <p:cNvSpPr txBox="1">
                <a:spLocks noChangeArrowheads="1"/>
              </p:cNvSpPr>
              <p:nvPr/>
            </p:nvSpPr>
            <p:spPr bwMode="auto">
              <a:xfrm>
                <a:off x="999998" y="3475368"/>
                <a:ext cx="6888226" cy="61157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lnSpc>
                    <a:spcPct val="120000"/>
                  </a:lnSpc>
                  <a:spcBef>
                    <a:spcPct val="0"/>
                  </a:spcBef>
                  <a:buFontTx/>
                  <a:buNone/>
                </a:pPr>
                <a:r>
                  <a:rPr lang="zh-CN" altLang="en-US" sz="2800" dirty="0">
                    <a:solidFill>
                      <a:srgbClr val="0000FF"/>
                    </a:solidFill>
                    <a:latin typeface="+mn-lt"/>
                    <a:ea typeface="+mn-ea"/>
                  </a:rPr>
                  <a:t>望远镜物镜孔径为</a:t>
                </a:r>
                <a14:m>
                  <m:oMath xmlns:m="http://schemas.openxmlformats.org/officeDocument/2006/math">
                    <m:r>
                      <a:rPr lang="en-US" altLang="zh-CN" sz="2800" i="1">
                        <a:solidFill>
                          <a:srgbClr val="0000FF"/>
                        </a:solidFill>
                        <a:latin typeface="Cambria Math" panose="02040503050406030204" pitchFamily="18" charset="0"/>
                      </a:rPr>
                      <m:t>𝐷</m:t>
                    </m:r>
                  </m:oMath>
                </a14:m>
                <a:r>
                  <a:rPr lang="zh-CN" altLang="en-US" sz="2800" dirty="0">
                    <a:solidFill>
                      <a:srgbClr val="0000FF"/>
                    </a:solidFill>
                    <a:latin typeface="+mn-lt"/>
                    <a:ea typeface="+mn-ea"/>
                  </a:rPr>
                  <a:t>，则其最小分辨角为</a:t>
                </a:r>
              </a:p>
            </p:txBody>
          </p:sp>
        </mc:Choice>
        <mc:Fallback xmlns="">
          <p:sp>
            <p:nvSpPr>
              <p:cNvPr id="4" name="Text Box 10"/>
              <p:cNvSpPr txBox="1">
                <a:spLocks noRot="1" noChangeAspect="1" noMove="1" noResize="1" noEditPoints="1" noAdjustHandles="1" noChangeArrowheads="1" noChangeShapeType="1" noTextEdit="1"/>
              </p:cNvSpPr>
              <p:nvPr/>
            </p:nvSpPr>
            <p:spPr bwMode="auto">
              <a:xfrm>
                <a:off x="999998" y="3475368"/>
                <a:ext cx="6888226" cy="611579"/>
              </a:xfrm>
              <a:prstGeom prst="rect">
                <a:avLst/>
              </a:prstGeom>
              <a:blipFill>
                <a:blip r:embed="rId4"/>
                <a:stretch>
                  <a:fillRect l="-1858" t="-3000" b="-20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6" name="Group 19"/>
          <p:cNvGrpSpPr>
            <a:grpSpLocks/>
          </p:cNvGrpSpPr>
          <p:nvPr/>
        </p:nvGrpSpPr>
        <p:grpSpPr bwMode="auto">
          <a:xfrm>
            <a:off x="928562" y="5013770"/>
            <a:ext cx="7142162" cy="1223962"/>
            <a:chOff x="567" y="3339"/>
            <a:chExt cx="4499" cy="771"/>
          </a:xfrm>
        </p:grpSpPr>
        <p:sp>
          <p:nvSpPr>
            <p:cNvPr id="125967" name="AutoShape 18" descr="胡桃"/>
            <p:cNvSpPr>
              <a:spLocks noChangeArrowheads="1"/>
            </p:cNvSpPr>
            <p:nvPr/>
          </p:nvSpPr>
          <p:spPr bwMode="auto">
            <a:xfrm>
              <a:off x="567" y="3339"/>
              <a:ext cx="4499" cy="771"/>
            </a:xfrm>
            <a:prstGeom prst="roundRect">
              <a:avLst>
                <a:gd name="adj" fmla="val 16667"/>
              </a:avLst>
            </a:prstGeom>
            <a:blipFill dpi="0" rotWithShape="1">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endParaRPr lang="zh-CN" altLang="en-US" sz="280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125968" name="Text Box 12"/>
                <p:cNvSpPr txBox="1">
                  <a:spLocks noChangeArrowheads="1"/>
                </p:cNvSpPr>
                <p:nvPr/>
              </p:nvSpPr>
              <p:spPr bwMode="auto">
                <a:xfrm>
                  <a:off x="612" y="3385"/>
                  <a:ext cx="4400" cy="68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lnSpc>
                      <a:spcPct val="120000"/>
                    </a:lnSpc>
                    <a:spcBef>
                      <a:spcPct val="0"/>
                    </a:spcBef>
                    <a:buFontTx/>
                    <a:buNone/>
                  </a:pPr>
                  <a:r>
                    <a:rPr lang="zh-CN" altLang="en-US" sz="2800" dirty="0">
                      <a:solidFill>
                        <a:srgbClr val="0000FF"/>
                      </a:solidFill>
                      <a:latin typeface="+mn-lt"/>
                      <a:ea typeface="+mn-ea"/>
                    </a:rPr>
                    <a:t>望远镜除了有放大作用外，相对人眼还提高了对物体的分辨率，所提高的倍数为</a:t>
                  </a:r>
                  <a14:m>
                    <m:oMath xmlns:m="http://schemas.openxmlformats.org/officeDocument/2006/math">
                      <m:r>
                        <a:rPr lang="en-US" altLang="zh-CN" sz="2800" i="1">
                          <a:solidFill>
                            <a:srgbClr val="0000FF"/>
                          </a:solidFill>
                          <a:latin typeface="Cambria Math" panose="02040503050406030204" pitchFamily="18" charset="0"/>
                        </a:rPr>
                        <m:t>𝐷</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𝑑</m:t>
                      </m:r>
                    </m:oMath>
                  </a14:m>
                  <a:r>
                    <a:rPr lang="zh-CN" altLang="en-US" sz="2800" dirty="0">
                      <a:solidFill>
                        <a:srgbClr val="0000FF"/>
                      </a:solidFill>
                      <a:latin typeface="+mn-lt"/>
                      <a:ea typeface="+mn-ea"/>
                    </a:rPr>
                    <a:t>。</a:t>
                  </a:r>
                  <a:endParaRPr lang="en-US" altLang="zh-CN" sz="2800" dirty="0">
                    <a:solidFill>
                      <a:srgbClr val="0000FF"/>
                    </a:solidFill>
                    <a:latin typeface="+mn-lt"/>
                    <a:ea typeface="+mn-ea"/>
                  </a:endParaRPr>
                </a:p>
              </p:txBody>
            </p:sp>
          </mc:Choice>
          <mc:Fallback xmlns="">
            <p:sp>
              <p:nvSpPr>
                <p:cNvPr id="125968" name="Text Box 12"/>
                <p:cNvSpPr txBox="1">
                  <a:spLocks noRot="1" noChangeAspect="1" noMove="1" noResize="1" noEditPoints="1" noAdjustHandles="1" noChangeArrowheads="1" noChangeShapeType="1" noTextEdit="1"/>
                </p:cNvSpPr>
                <p:nvPr/>
              </p:nvSpPr>
              <p:spPr bwMode="auto">
                <a:xfrm>
                  <a:off x="612" y="3385"/>
                  <a:ext cx="4400" cy="683"/>
                </a:xfrm>
                <a:prstGeom prst="rect">
                  <a:avLst/>
                </a:prstGeom>
                <a:blipFill>
                  <a:blip r:embed="rId6"/>
                  <a:stretch>
                    <a:fillRect l="-1832" t="-1685" r="-1745" b="-1516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pic>
        <p:nvPicPr>
          <p:cNvPr id="125959" name="Picture 13" descr="THB70700A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88224" y="3110358"/>
            <a:ext cx="1666875"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60" name="Picture 14" descr="eyes"/>
          <p:cNvPicPr>
            <a:picLocks noChangeAspect="1" noChangeArrowheads="1"/>
          </p:cNvPicPr>
          <p:nvPr/>
        </p:nvPicPr>
        <p:blipFill>
          <a:blip r:embed="rId8">
            <a:extLst>
              <a:ext uri="{28A0092B-C50C-407E-A947-70E740481C1C}">
                <a14:useLocalDpi xmlns:a14="http://schemas.microsoft.com/office/drawing/2010/main" val="0"/>
              </a:ext>
            </a:extLst>
          </a:blip>
          <a:srcRect t="13885"/>
          <a:stretch>
            <a:fillRect/>
          </a:stretch>
        </p:blipFill>
        <p:spPr bwMode="auto">
          <a:xfrm>
            <a:off x="9005761" y="594171"/>
            <a:ext cx="1179512"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20"/>
          <p:cNvGrpSpPr>
            <a:grpSpLocks/>
          </p:cNvGrpSpPr>
          <p:nvPr/>
        </p:nvGrpSpPr>
        <p:grpSpPr bwMode="auto">
          <a:xfrm>
            <a:off x="641223" y="478283"/>
            <a:ext cx="3455988" cy="519113"/>
            <a:chOff x="476" y="482"/>
            <a:chExt cx="2177" cy="327"/>
          </a:xfrm>
        </p:grpSpPr>
        <p:sp>
          <p:nvSpPr>
            <p:cNvPr id="125965" name="Text Box 7"/>
            <p:cNvSpPr txBox="1">
              <a:spLocks noChangeArrowheads="1"/>
            </p:cNvSpPr>
            <p:nvPr/>
          </p:nvSpPr>
          <p:spPr bwMode="auto">
            <a:xfrm>
              <a:off x="703" y="482"/>
              <a:ext cx="195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50000"/>
                </a:spcBef>
                <a:buFontTx/>
                <a:buNone/>
              </a:pPr>
              <a:r>
                <a:rPr lang="zh-CN" altLang="en-US" sz="2800" dirty="0">
                  <a:solidFill>
                    <a:srgbClr val="0000FF"/>
                  </a:solidFill>
                  <a:latin typeface="+mn-lt"/>
                  <a:ea typeface="+mn-ea"/>
                </a:rPr>
                <a:t>人眼的分辨率</a:t>
              </a:r>
            </a:p>
          </p:txBody>
        </p:sp>
        <p:pic>
          <p:nvPicPr>
            <p:cNvPr id="125966" name="Picture 16" descr="BD14868_"/>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6" y="555"/>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21"/>
          <p:cNvGrpSpPr>
            <a:grpSpLocks/>
          </p:cNvGrpSpPr>
          <p:nvPr/>
        </p:nvGrpSpPr>
        <p:grpSpPr bwMode="auto">
          <a:xfrm>
            <a:off x="641223" y="2853183"/>
            <a:ext cx="3178175" cy="519112"/>
            <a:chOff x="476" y="1978"/>
            <a:chExt cx="2002" cy="327"/>
          </a:xfrm>
        </p:grpSpPr>
        <p:sp>
          <p:nvSpPr>
            <p:cNvPr id="125963" name="Text Box 8"/>
            <p:cNvSpPr txBox="1">
              <a:spLocks noChangeArrowheads="1"/>
            </p:cNvSpPr>
            <p:nvPr/>
          </p:nvSpPr>
          <p:spPr bwMode="auto">
            <a:xfrm>
              <a:off x="702" y="1978"/>
              <a:ext cx="177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50000"/>
                </a:spcBef>
                <a:buFontTx/>
                <a:buNone/>
              </a:pPr>
              <a:r>
                <a:rPr lang="zh-CN" altLang="en-US" sz="2800" dirty="0">
                  <a:solidFill>
                    <a:srgbClr val="0000FF"/>
                  </a:solidFill>
                  <a:latin typeface="+mn-lt"/>
                  <a:ea typeface="+mn-ea"/>
                </a:rPr>
                <a:t>望远镜的分辨率</a:t>
              </a:r>
            </a:p>
          </p:txBody>
        </p:sp>
        <p:pic>
          <p:nvPicPr>
            <p:cNvPr id="125964" name="Picture 17" descr="BD14868_"/>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6" y="204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mc:AlternateContent xmlns:mc="http://schemas.openxmlformats.org/markup-compatibility/2006" xmlns:a14="http://schemas.microsoft.com/office/drawing/2010/main">
        <mc:Choice Requires="a14">
          <p:sp>
            <p:nvSpPr>
              <p:cNvPr id="17" name="矩形 16"/>
              <p:cNvSpPr/>
              <p:nvPr/>
            </p:nvSpPr>
            <p:spPr>
              <a:xfrm>
                <a:off x="2356658" y="1988270"/>
                <a:ext cx="2135841"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i="1">
                              <a:solidFill>
                                <a:srgbClr val="0000FF"/>
                              </a:solidFill>
                              <a:latin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mn-ea"/>
                        </a:rPr>
                        <m:t>=1.22</m:t>
                      </m:r>
                      <m:f>
                        <m:fPr>
                          <m:ctrlPr>
                            <a:rPr lang="en-US" altLang="zh-CN" sz="2800" b="0" i="1" smtClean="0">
                              <a:solidFill>
                                <a:srgbClr val="0000FF"/>
                              </a:solidFill>
                              <a:latin typeface="Cambria Math"/>
                              <a:ea typeface="+mn-ea"/>
                            </a:rPr>
                          </m:ctrlPr>
                        </m:fPr>
                        <m:num>
                          <m:r>
                            <a:rPr lang="el-GR" altLang="zh-CN" sz="2800" i="1">
                              <a:solidFill>
                                <a:srgbClr val="0000FF"/>
                              </a:solidFill>
                              <a:latin typeface="Cambria Math" panose="02040503050406030204" pitchFamily="18" charset="0"/>
                            </a:rPr>
                            <m:t>𝜆</m:t>
                          </m:r>
                          <m:r>
                            <m:rPr>
                              <m:nor/>
                            </m:rPr>
                            <a:rPr lang="zh-CN" altLang="en-US" sz="2800" i="1" dirty="0">
                              <a:solidFill>
                                <a:srgbClr val="0000FF"/>
                              </a:solidFill>
                              <a:latin typeface="+mn-ea"/>
                            </a:rPr>
                            <m:t> </m:t>
                          </m:r>
                        </m:num>
                        <m:den>
                          <m:r>
                            <a:rPr lang="en-US" altLang="zh-CN" sz="2800" b="0" i="1" smtClean="0">
                              <a:solidFill>
                                <a:srgbClr val="0000FF"/>
                              </a:solidFill>
                              <a:latin typeface="Cambria Math" panose="02040503050406030204" pitchFamily="18" charset="0"/>
                              <a:ea typeface="+mn-ea"/>
                            </a:rPr>
                            <m:t>𝐷</m:t>
                          </m:r>
                        </m:den>
                      </m:f>
                    </m:oMath>
                  </m:oMathPara>
                </a14:m>
                <a:endParaRPr lang="zh-CN" altLang="en-US" sz="2800" i="1" dirty="0">
                  <a:solidFill>
                    <a:srgbClr val="0000FF"/>
                  </a:solidFill>
                  <a:latin typeface="+mn-ea"/>
                  <a:ea typeface="+mn-ea"/>
                </a:endParaRPr>
              </a:p>
            </p:txBody>
          </p:sp>
        </mc:Choice>
        <mc:Fallback xmlns="">
          <p:sp>
            <p:nvSpPr>
              <p:cNvPr id="17" name="矩形 16"/>
              <p:cNvSpPr>
                <a:spLocks noRot="1" noChangeAspect="1" noMove="1" noResize="1" noEditPoints="1" noAdjustHandles="1" noChangeArrowheads="1" noChangeShapeType="1" noTextEdit="1"/>
              </p:cNvSpPr>
              <p:nvPr/>
            </p:nvSpPr>
            <p:spPr>
              <a:xfrm>
                <a:off x="2356658" y="1988270"/>
                <a:ext cx="2135841" cy="907749"/>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4302818" y="2214332"/>
                <a:ext cx="364176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2.7×</m:t>
                      </m:r>
                      <m:sSup>
                        <m:sSupPr>
                          <m:ctrlPr>
                            <a:rPr lang="en-US" altLang="zh-CN" sz="2800" i="1">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−4</m:t>
                          </m:r>
                        </m:sup>
                      </m:sSup>
                      <m:r>
                        <a:rPr lang="en-US" altLang="zh-CN" sz="2800" b="0" i="1" smtClean="0">
                          <a:solidFill>
                            <a:srgbClr val="0000FF"/>
                          </a:solidFill>
                          <a:latin typeface="Cambria Math" panose="02040503050406030204" pitchFamily="18" charset="0"/>
                          <a:ea typeface="Cambria Math" panose="02040503050406030204" pitchFamily="18" charset="0"/>
                        </a:rPr>
                        <m:t>𝑟𝑎𝑑</m:t>
                      </m:r>
                      <m:r>
                        <a:rPr lang="en-US" altLang="zh-CN" sz="2800" b="0" i="1" smtClean="0">
                          <a:solidFill>
                            <a:srgbClr val="0000FF"/>
                          </a:solidFill>
                          <a:latin typeface="Cambria Math" panose="02040503050406030204" pitchFamily="18" charset="0"/>
                          <a:ea typeface="Cambria Math" panose="02040503050406030204" pitchFamily="18" charset="0"/>
                        </a:rPr>
                        <m:t>≈1′</m:t>
                      </m:r>
                    </m:oMath>
                  </m:oMathPara>
                </a14:m>
                <a:endParaRPr lang="zh-CN" altLang="en-US" sz="2800" dirty="0">
                  <a:solidFill>
                    <a:srgbClr val="0000FF"/>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4302818" y="2214332"/>
                <a:ext cx="3641766"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2356657" y="3998082"/>
                <a:ext cx="2135841"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i="1">
                              <a:solidFill>
                                <a:srgbClr val="0000FF"/>
                              </a:solidFill>
                              <a:latin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mn-ea"/>
                        </a:rPr>
                        <m:t>=1.22</m:t>
                      </m:r>
                      <m:f>
                        <m:fPr>
                          <m:ctrlPr>
                            <a:rPr lang="en-US" altLang="zh-CN" sz="2800" b="0" i="1" smtClean="0">
                              <a:solidFill>
                                <a:srgbClr val="0000FF"/>
                              </a:solidFill>
                              <a:latin typeface="Cambria Math"/>
                              <a:ea typeface="+mn-ea"/>
                            </a:rPr>
                          </m:ctrlPr>
                        </m:fPr>
                        <m:num>
                          <m:r>
                            <a:rPr lang="el-GR" altLang="zh-CN" sz="2800" i="1">
                              <a:solidFill>
                                <a:srgbClr val="0000FF"/>
                              </a:solidFill>
                              <a:latin typeface="Cambria Math" panose="02040503050406030204" pitchFamily="18" charset="0"/>
                            </a:rPr>
                            <m:t>𝜆</m:t>
                          </m:r>
                          <m:r>
                            <m:rPr>
                              <m:nor/>
                            </m:rPr>
                            <a:rPr lang="zh-CN" altLang="en-US" sz="2800" i="1" dirty="0">
                              <a:solidFill>
                                <a:srgbClr val="0000FF"/>
                              </a:solidFill>
                              <a:latin typeface="+mn-ea"/>
                            </a:rPr>
                            <m:t> </m:t>
                          </m:r>
                        </m:num>
                        <m:den>
                          <m:r>
                            <a:rPr lang="en-US" altLang="zh-CN" sz="2800" b="0" i="1" smtClean="0">
                              <a:solidFill>
                                <a:srgbClr val="0000FF"/>
                              </a:solidFill>
                              <a:latin typeface="Cambria Math" panose="02040503050406030204" pitchFamily="18" charset="0"/>
                              <a:ea typeface="+mn-ea"/>
                            </a:rPr>
                            <m:t>𝐷</m:t>
                          </m:r>
                        </m:den>
                      </m:f>
                    </m:oMath>
                  </m:oMathPara>
                </a14:m>
                <a:endParaRPr lang="zh-CN" altLang="en-US" sz="2800" i="1" dirty="0">
                  <a:solidFill>
                    <a:srgbClr val="0000FF"/>
                  </a:solidFill>
                  <a:latin typeface="+mn-ea"/>
                  <a:ea typeface="+mn-ea"/>
                </a:endParaRPr>
              </a:p>
            </p:txBody>
          </p:sp>
        </mc:Choice>
        <mc:Fallback xmlns="">
          <p:sp>
            <p:nvSpPr>
              <p:cNvPr id="19" name="矩形 18"/>
              <p:cNvSpPr>
                <a:spLocks noRot="1" noChangeAspect="1" noMove="1" noResize="1" noEditPoints="1" noAdjustHandles="1" noChangeArrowheads="1" noChangeShapeType="1" noTextEdit="1"/>
              </p:cNvSpPr>
              <p:nvPr/>
            </p:nvSpPr>
            <p:spPr>
              <a:xfrm>
                <a:off x="2356657" y="3998082"/>
                <a:ext cx="2135841" cy="907749"/>
              </a:xfrm>
              <a:prstGeom prst="rect">
                <a:avLst/>
              </a:prstGeom>
              <a:blipFill>
                <a:blip r:embed="rId1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81094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125960"/>
                                        </p:tgtEl>
                                        <p:attrNameLst>
                                          <p:attrName>style.visibility</p:attrName>
                                        </p:attrNameLst>
                                      </p:cBhvr>
                                      <p:to>
                                        <p:strVal val="visible"/>
                                      </p:to>
                                    </p:set>
                                    <p:animEffect transition="in" filter="wipe(left)">
                                      <p:cBhvr>
                                        <p:cTn id="13" dur="500"/>
                                        <p:tgtEl>
                                          <p:spTgt spid="12596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7" presetClass="entr" presetSubtype="0" fill="hold" grpId="0" nodeType="clickEffect">
                                  <p:stCondLst>
                                    <p:cond delay="0"/>
                                  </p:stCondLst>
                                  <p:iterate type="lt">
                                    <p:tmPct val="50000"/>
                                  </p:iterate>
                                  <p:childTnLst>
                                    <p:set>
                                      <p:cBhvr>
                                        <p:cTn id="17" dur="1" fill="hold">
                                          <p:stCondLst>
                                            <p:cond delay="0"/>
                                          </p:stCondLst>
                                        </p:cTn>
                                        <p:tgtEl>
                                          <p:spTgt spid="2"/>
                                        </p:tgtEl>
                                        <p:attrNameLst>
                                          <p:attrName>style.visibility</p:attrName>
                                        </p:attrNameLst>
                                      </p:cBhvr>
                                      <p:to>
                                        <p:strVal val="visible"/>
                                      </p:to>
                                    </p:set>
                                    <p:anim calcmode="discrete" valueType="clr">
                                      <p:cBhvr override="childStyle">
                                        <p:cTn id="18" dur="80"/>
                                        <p:tgtEl>
                                          <p:spTgt spid="2"/>
                                        </p:tgtEl>
                                        <p:attrNameLst>
                                          <p:attrName>style.color</p:attrName>
                                        </p:attrNameLst>
                                      </p:cBhvr>
                                      <p:tavLst>
                                        <p:tav tm="0">
                                          <p:val>
                                            <p:clrVal>
                                              <a:schemeClr val="accent2"/>
                                            </p:clrVal>
                                          </p:val>
                                        </p:tav>
                                        <p:tav tm="50000">
                                          <p:val>
                                            <p:clrVal>
                                              <a:schemeClr val="hlink"/>
                                            </p:clrVal>
                                          </p:val>
                                        </p:tav>
                                      </p:tavLst>
                                    </p:anim>
                                    <p:anim calcmode="discrete" valueType="clr">
                                      <p:cBhvr>
                                        <p:cTn id="19" dur="80"/>
                                        <p:tgtEl>
                                          <p:spTgt spid="2"/>
                                        </p:tgtEl>
                                        <p:attrNameLst>
                                          <p:attrName>fillcolor</p:attrName>
                                        </p:attrNameLst>
                                      </p:cBhvr>
                                      <p:tavLst>
                                        <p:tav tm="0">
                                          <p:val>
                                            <p:clrVal>
                                              <a:schemeClr val="accent2"/>
                                            </p:clrVal>
                                          </p:val>
                                        </p:tav>
                                        <p:tav tm="50000">
                                          <p:val>
                                            <p:clrVal>
                                              <a:schemeClr val="hlink"/>
                                            </p:clrVal>
                                          </p:val>
                                        </p:tav>
                                      </p:tavLst>
                                    </p:anim>
                                    <p:set>
                                      <p:cBhvr>
                                        <p:cTn id="20" dur="80"/>
                                        <p:tgtEl>
                                          <p:spTgt spid="2"/>
                                        </p:tgtEl>
                                        <p:attrNameLst>
                                          <p:attrName>fill.type</p:attrName>
                                        </p:attrNameLst>
                                      </p:cBhvr>
                                      <p:to>
                                        <p:strVal val="solid"/>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left)">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left)">
                                      <p:cBhvr>
                                        <p:cTn id="30" dur="500"/>
                                        <p:tgtEl>
                                          <p:spTgt spid="18"/>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7" presetClass="entr" presetSubtype="1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500" fill="hold"/>
                                        <p:tgtEl>
                                          <p:spTgt spid="8"/>
                                        </p:tgtEl>
                                        <p:attrNameLst>
                                          <p:attrName>ppt_w</p:attrName>
                                        </p:attrNameLst>
                                      </p:cBhvr>
                                      <p:tavLst>
                                        <p:tav tm="0">
                                          <p:val>
                                            <p:fltVal val="0"/>
                                          </p:val>
                                        </p:tav>
                                        <p:tav tm="100000">
                                          <p:val>
                                            <p:strVal val="#ppt_w"/>
                                          </p:val>
                                        </p:tav>
                                      </p:tavLst>
                                    </p:anim>
                                    <p:anim calcmode="lin" valueType="num">
                                      <p:cBhvr>
                                        <p:cTn id="36"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125959"/>
                                        </p:tgtEl>
                                        <p:attrNameLst>
                                          <p:attrName>style.visibility</p:attrName>
                                        </p:attrNameLst>
                                      </p:cBhvr>
                                      <p:to>
                                        <p:strVal val="visible"/>
                                      </p:to>
                                    </p:set>
                                    <p:animEffect transition="in" filter="wipe(left)">
                                      <p:cBhvr>
                                        <p:cTn id="41" dur="500"/>
                                        <p:tgtEl>
                                          <p:spTgt spid="125959"/>
                                        </p:tgtEl>
                                      </p:cBhvr>
                                    </p:animEffect>
                                  </p:childTnLst>
                                </p:cTn>
                              </p:par>
                            </p:childTnLst>
                          </p:cTn>
                        </p:par>
                      </p:childTnLst>
                    </p:cTn>
                  </p:par>
                  <p:par>
                    <p:cTn id="42" fill="hold">
                      <p:stCondLst>
                        <p:cond delay="indefinite"/>
                      </p:stCondLst>
                      <p:childTnLst>
                        <p:par>
                          <p:cTn id="43" fill="hold">
                            <p:stCondLst>
                              <p:cond delay="0"/>
                            </p:stCondLst>
                            <p:childTnLst>
                              <p:par>
                                <p:cTn id="44" presetID="27" presetClass="entr" presetSubtype="0" fill="hold" grpId="0" nodeType="clickEffect">
                                  <p:stCondLst>
                                    <p:cond delay="0"/>
                                  </p:stCondLst>
                                  <p:iterate type="lt">
                                    <p:tmPct val="50000"/>
                                  </p:iterate>
                                  <p:childTnLst>
                                    <p:set>
                                      <p:cBhvr>
                                        <p:cTn id="45" dur="1" fill="hold">
                                          <p:stCondLst>
                                            <p:cond delay="0"/>
                                          </p:stCondLst>
                                        </p:cTn>
                                        <p:tgtEl>
                                          <p:spTgt spid="4"/>
                                        </p:tgtEl>
                                        <p:attrNameLst>
                                          <p:attrName>style.visibility</p:attrName>
                                        </p:attrNameLst>
                                      </p:cBhvr>
                                      <p:to>
                                        <p:strVal val="visible"/>
                                      </p:to>
                                    </p:set>
                                    <p:anim calcmode="discrete" valueType="clr">
                                      <p:cBhvr override="childStyle">
                                        <p:cTn id="46"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47" dur="80"/>
                                        <p:tgtEl>
                                          <p:spTgt spid="4"/>
                                        </p:tgtEl>
                                        <p:attrNameLst>
                                          <p:attrName>fillcolor</p:attrName>
                                        </p:attrNameLst>
                                      </p:cBhvr>
                                      <p:tavLst>
                                        <p:tav tm="0">
                                          <p:val>
                                            <p:clrVal>
                                              <a:schemeClr val="accent2"/>
                                            </p:clrVal>
                                          </p:val>
                                        </p:tav>
                                        <p:tav tm="50000">
                                          <p:val>
                                            <p:clrVal>
                                              <a:schemeClr val="hlink"/>
                                            </p:clrVal>
                                          </p:val>
                                        </p:tav>
                                      </p:tavLst>
                                    </p:anim>
                                    <p:set>
                                      <p:cBhvr>
                                        <p:cTn id="48" dur="80"/>
                                        <p:tgtEl>
                                          <p:spTgt spid="4"/>
                                        </p:tgtEl>
                                        <p:attrNameLst>
                                          <p:attrName>fill.type</p:attrName>
                                        </p:attrNameLst>
                                      </p:cBhvr>
                                      <p:to>
                                        <p:strVal val="solid"/>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wipe(left)">
                                      <p:cBhvr>
                                        <p:cTn id="53" dur="500"/>
                                        <p:tgtEl>
                                          <p:spTgt spid="19"/>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9" presetClass="entr" presetSubtype="0" fill="hold" nodeType="click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dissolve">
                                      <p:cBhvr>
                                        <p:cTn id="5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17" grpId="0"/>
      <p:bldP spid="18"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3"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2</a:t>
              </a:r>
              <a:endParaRPr lang="zh-CN" altLang="en-US" sz="6000" dirty="0"/>
            </a:p>
          </p:txBody>
        </p:sp>
        <p:sp>
          <p:nvSpPr>
            <p:cNvPr id="51" name="文本框 50"/>
            <p:cNvSpPr txBox="1"/>
            <p:nvPr/>
          </p:nvSpPr>
          <p:spPr>
            <a:xfrm>
              <a:off x="9225736" y="3102878"/>
              <a:ext cx="2954651" cy="83099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itchFamily="34" charset="-122"/>
                  <a:ea typeface="微软雅黑" pitchFamily="34" charset="-122"/>
                </a:rPr>
                <a:t>光的衍射</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8011" name="Text Box 5"/>
              <p:cNvSpPr txBox="1">
                <a:spLocks noChangeArrowheads="1"/>
              </p:cNvSpPr>
              <p:nvPr/>
            </p:nvSpPr>
            <p:spPr bwMode="auto">
              <a:xfrm>
                <a:off x="632381" y="430085"/>
                <a:ext cx="9396522" cy="267765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type="none" w="sm" len="lg"/>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50000"/>
                  </a:spcBef>
                  <a:buNone/>
                </a:pPr>
                <a:r>
                  <a:rPr lang="zh-CN" altLang="en-US" sz="2800" dirty="0">
                    <a:solidFill>
                      <a:srgbClr val="0000FF"/>
                    </a:solidFill>
                    <a:latin typeface="+mn-lt"/>
                    <a:ea typeface="+mn-ea"/>
                  </a:rPr>
                  <a:t>例：设人眼在正常照度下的瞳孔直径约为</a:t>
                </a:r>
                <a14:m>
                  <m:oMath xmlns:m="http://schemas.openxmlformats.org/officeDocument/2006/math">
                    <m:r>
                      <a:rPr lang="en-US" altLang="zh-CN" sz="2800" b="0" i="0" smtClean="0">
                        <a:solidFill>
                          <a:srgbClr val="0000FF"/>
                        </a:solidFill>
                        <a:latin typeface="Cambria Math" panose="02040503050406030204" pitchFamily="18" charset="0"/>
                        <a:ea typeface="+mn-ea"/>
                      </a:rPr>
                      <m:t>3</m:t>
                    </m:r>
                    <m:r>
                      <a:rPr lang="en-US" altLang="zh-CN" sz="2800" i="1">
                        <a:solidFill>
                          <a:srgbClr val="0000FF"/>
                        </a:solidFill>
                        <a:latin typeface="Cambria Math" panose="02040503050406030204" pitchFamily="18" charset="0"/>
                        <a:ea typeface="+mn-ea"/>
                      </a:rPr>
                      <m:t>𝑚𝑚</m:t>
                    </m:r>
                    <m:r>
                      <a:rPr lang="en-US" altLang="zh-CN" sz="2800" i="1">
                        <a:solidFill>
                          <a:srgbClr val="0000FF"/>
                        </a:solidFill>
                        <a:latin typeface="Cambria Math" panose="02040503050406030204" pitchFamily="18" charset="0"/>
                        <a:ea typeface="+mn-ea"/>
                      </a:rPr>
                      <m:t> </m:t>
                    </m:r>
                  </m:oMath>
                </a14:m>
                <a:r>
                  <a:rPr lang="zh-CN" altLang="en-US" sz="2800" dirty="0">
                    <a:solidFill>
                      <a:srgbClr val="0000FF"/>
                    </a:solidFill>
                    <a:latin typeface="+mn-lt"/>
                    <a:ea typeface="+mn-ea"/>
                  </a:rPr>
                  <a:t>，而在可见光中，人眼最敏感的波长为</a:t>
                </a:r>
                <a14:m>
                  <m:oMath xmlns:m="http://schemas.openxmlformats.org/officeDocument/2006/math">
                    <m:r>
                      <a:rPr lang="en-US" altLang="zh-CN" sz="2800" i="1">
                        <a:solidFill>
                          <a:srgbClr val="0000FF"/>
                        </a:solidFill>
                        <a:latin typeface="Cambria Math" panose="02040503050406030204" pitchFamily="18" charset="0"/>
                        <a:ea typeface="+mn-ea"/>
                      </a:rPr>
                      <m:t>5</m:t>
                    </m:r>
                    <m:r>
                      <a:rPr lang="en-US" altLang="zh-CN" sz="2800" b="0" i="1" smtClean="0">
                        <a:solidFill>
                          <a:srgbClr val="0000FF"/>
                        </a:solidFill>
                        <a:latin typeface="Cambria Math" panose="02040503050406030204" pitchFamily="18" charset="0"/>
                        <a:ea typeface="+mn-ea"/>
                      </a:rPr>
                      <m:t>50</m:t>
                    </m:r>
                    <m:r>
                      <a:rPr lang="en-US" altLang="zh-CN" sz="2800" b="0" i="1" smtClean="0">
                        <a:solidFill>
                          <a:srgbClr val="0000FF"/>
                        </a:solidFill>
                        <a:latin typeface="Cambria Math" panose="02040503050406030204" pitchFamily="18" charset="0"/>
                        <a:ea typeface="+mn-ea"/>
                      </a:rPr>
                      <m:t>𝑛𝑚</m:t>
                    </m:r>
                  </m:oMath>
                </a14:m>
                <a:r>
                  <a:rPr lang="zh-CN" altLang="en-US" sz="2800" dirty="0">
                    <a:solidFill>
                      <a:srgbClr val="0000FF"/>
                    </a:solidFill>
                    <a:latin typeface="+mn-lt"/>
                    <a:ea typeface="+mn-ea"/>
                  </a:rPr>
                  <a:t>，问</a:t>
                </a:r>
                <a:r>
                  <a:rPr lang="en-US" altLang="zh-CN" sz="2800" dirty="0">
                    <a:solidFill>
                      <a:srgbClr val="0000FF"/>
                    </a:solidFill>
                    <a:latin typeface="+mn-lt"/>
                    <a:ea typeface="+mn-ea"/>
                  </a:rPr>
                  <a:t>:(1)</a:t>
                </a:r>
                <a:r>
                  <a:rPr lang="zh-CN" altLang="en-US" sz="2800" dirty="0">
                    <a:solidFill>
                      <a:srgbClr val="0000FF"/>
                    </a:solidFill>
                    <a:latin typeface="+mn-lt"/>
                    <a:ea typeface="+mn-ea"/>
                  </a:rPr>
                  <a:t>人眼的最小分辨角有多大？</a:t>
                </a:r>
                <a:r>
                  <a:rPr lang="en-US" altLang="zh-CN" sz="2800" dirty="0">
                    <a:solidFill>
                      <a:srgbClr val="0000FF"/>
                    </a:solidFill>
                    <a:latin typeface="+mn-lt"/>
                  </a:rPr>
                  <a:t>(2)</a:t>
                </a:r>
                <a:r>
                  <a:rPr lang="zh-CN" altLang="en-US" sz="2800" dirty="0">
                    <a:solidFill>
                      <a:srgbClr val="0000FF"/>
                    </a:solidFill>
                    <a:latin typeface="+mn-lt"/>
                    <a:ea typeface="+mn-ea"/>
                  </a:rPr>
                  <a:t>若物体放在距人眼</a:t>
                </a:r>
                <a14:m>
                  <m:oMath xmlns:m="http://schemas.openxmlformats.org/officeDocument/2006/math">
                    <m:r>
                      <a:rPr lang="en-US" altLang="zh-CN" sz="2800" i="1">
                        <a:solidFill>
                          <a:srgbClr val="0000FF"/>
                        </a:solidFill>
                        <a:latin typeface="Cambria Math" panose="02040503050406030204" pitchFamily="18" charset="0"/>
                        <a:ea typeface="+mn-ea"/>
                      </a:rPr>
                      <m:t>25</m:t>
                    </m:r>
                    <m:r>
                      <a:rPr lang="en-US" altLang="zh-CN" sz="2800" i="1">
                        <a:solidFill>
                          <a:srgbClr val="0000FF"/>
                        </a:solidFill>
                        <a:latin typeface="Cambria Math" panose="02040503050406030204" pitchFamily="18" charset="0"/>
                        <a:ea typeface="+mn-ea"/>
                      </a:rPr>
                      <m:t>𝑐𝑚</m:t>
                    </m:r>
                  </m:oMath>
                </a14:m>
                <a:r>
                  <a:rPr lang="zh-CN" altLang="en-US" sz="2800" dirty="0">
                    <a:solidFill>
                      <a:srgbClr val="0000FF"/>
                    </a:solidFill>
                    <a:latin typeface="+mn-lt"/>
                    <a:ea typeface="+mn-ea"/>
                  </a:rPr>
                  <a:t>（明视距离）处，则两物点间距为多大时才能被分辨？</a:t>
                </a:r>
                <a:r>
                  <a:rPr lang="en-US" altLang="zh-CN" sz="2800" dirty="0">
                    <a:solidFill>
                      <a:srgbClr val="0000FF"/>
                    </a:solidFill>
                    <a:latin typeface="+mn-lt"/>
                  </a:rPr>
                  <a:t>(3)</a:t>
                </a:r>
                <a:r>
                  <a:rPr lang="zh-CN" altLang="en-US" sz="2800" dirty="0">
                    <a:solidFill>
                      <a:srgbClr val="0000FF"/>
                    </a:solidFill>
                    <a:latin typeface="+mn-lt"/>
                    <a:ea typeface="+mn-ea"/>
                  </a:rPr>
                  <a:t>若教室黑板上写有一等于号“＝”，在什么情况下，距离黑板</a:t>
                </a:r>
                <a14:m>
                  <m:oMath xmlns:m="http://schemas.openxmlformats.org/officeDocument/2006/math">
                    <m:r>
                      <a:rPr lang="en-US" altLang="zh-CN" sz="2800">
                        <a:solidFill>
                          <a:srgbClr val="0000FF"/>
                        </a:solidFill>
                        <a:latin typeface="Cambria Math" panose="02040503050406030204" pitchFamily="18" charset="0"/>
                        <a:ea typeface="+mn-ea"/>
                      </a:rPr>
                      <m:t>10</m:t>
                    </m:r>
                    <m:r>
                      <a:rPr lang="en-US" altLang="zh-CN" sz="2800" i="1">
                        <a:solidFill>
                          <a:srgbClr val="0000FF"/>
                        </a:solidFill>
                        <a:latin typeface="Cambria Math" panose="02040503050406030204" pitchFamily="18" charset="0"/>
                        <a:ea typeface="+mn-ea"/>
                      </a:rPr>
                      <m:t>𝑚𝑚</m:t>
                    </m:r>
                  </m:oMath>
                </a14:m>
                <a:r>
                  <a:rPr lang="zh-CN" altLang="en-US" sz="2800" dirty="0">
                    <a:solidFill>
                      <a:srgbClr val="0000FF"/>
                    </a:solidFill>
                    <a:latin typeface="+mn-lt"/>
                    <a:ea typeface="+mn-ea"/>
                  </a:rPr>
                  <a:t>处的学生才不会因为衍射效应，将等于号“＝”看成减号“－”?</a:t>
                </a:r>
                <a:r>
                  <a:rPr lang="en-US" altLang="zh-CN" sz="2800" dirty="0">
                    <a:solidFill>
                      <a:srgbClr val="0000FF"/>
                    </a:solidFill>
                    <a:latin typeface="+mn-lt"/>
                    <a:ea typeface="+mn-ea"/>
                  </a:rPr>
                  <a:t>	</a:t>
                </a:r>
              </a:p>
            </p:txBody>
          </p:sp>
        </mc:Choice>
        <mc:Fallback xmlns="">
          <p:sp>
            <p:nvSpPr>
              <p:cNvPr id="128011" name="Text Box 5"/>
              <p:cNvSpPr txBox="1">
                <a:spLocks noRot="1" noChangeAspect="1" noMove="1" noResize="1" noEditPoints="1" noAdjustHandles="1" noChangeArrowheads="1" noChangeShapeType="1" noTextEdit="1"/>
              </p:cNvSpPr>
              <p:nvPr/>
            </p:nvSpPr>
            <p:spPr bwMode="auto">
              <a:xfrm>
                <a:off x="632381" y="430085"/>
                <a:ext cx="9396522" cy="2677656"/>
              </a:xfrm>
              <a:prstGeom prst="rect">
                <a:avLst/>
              </a:prstGeom>
              <a:blipFill>
                <a:blip r:embed="rId3"/>
                <a:stretch>
                  <a:fillRect l="-1363" t="-2506" r="-1298" b="-54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lstStyle/>
              <a:p>
                <a:r>
                  <a:rPr lang="zh-CN" altLang="en-US">
                    <a:noFill/>
                  </a:rPr>
                  <a:t> </a:t>
                </a:r>
              </a:p>
            </p:txBody>
          </p:sp>
        </mc:Fallback>
      </mc:AlternateContent>
      <p:sp>
        <p:nvSpPr>
          <p:cNvPr id="128003" name="Text Box 8"/>
          <p:cNvSpPr txBox="1">
            <a:spLocks noChangeArrowheads="1"/>
          </p:cNvSpPr>
          <p:nvPr/>
        </p:nvSpPr>
        <p:spPr bwMode="auto">
          <a:xfrm>
            <a:off x="632381" y="3335763"/>
            <a:ext cx="1981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800" dirty="0">
                <a:solidFill>
                  <a:srgbClr val="0000FF"/>
                </a:solidFill>
                <a:latin typeface="+mn-lt"/>
                <a:ea typeface="+mn-ea"/>
              </a:rPr>
              <a:t>解：</a:t>
            </a:r>
            <a:r>
              <a:rPr lang="en-US" altLang="zh-CN" sz="2800" dirty="0">
                <a:solidFill>
                  <a:srgbClr val="0000FF"/>
                </a:solidFill>
                <a:latin typeface="+mn-lt"/>
              </a:rPr>
              <a:t>(1)</a:t>
            </a:r>
            <a:endParaRPr lang="zh-CN" altLang="en-US" sz="2800" dirty="0">
              <a:solidFill>
                <a:srgbClr val="0000FF"/>
              </a:solidFill>
              <a:latin typeface="+mn-lt"/>
              <a:ea typeface="+mn-ea"/>
            </a:endParaRPr>
          </a:p>
        </p:txBody>
      </p:sp>
      <p:sp>
        <p:nvSpPr>
          <p:cNvPr id="9" name="Text Box 11"/>
          <p:cNvSpPr txBox="1">
            <a:spLocks noChangeArrowheads="1"/>
          </p:cNvSpPr>
          <p:nvPr/>
        </p:nvSpPr>
        <p:spPr bwMode="auto">
          <a:xfrm>
            <a:off x="632381" y="4187602"/>
            <a:ext cx="812961"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2800" dirty="0">
                <a:solidFill>
                  <a:srgbClr val="0000FF"/>
                </a:solidFill>
                <a:latin typeface="+mn-lt"/>
              </a:rPr>
              <a:t>(2)</a:t>
            </a:r>
            <a:endParaRPr lang="zh-CN" altLang="en-US" sz="2800" dirty="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14" name="矩形 13"/>
              <p:cNvSpPr/>
              <p:nvPr/>
            </p:nvSpPr>
            <p:spPr>
              <a:xfrm>
                <a:off x="1919753" y="3128941"/>
                <a:ext cx="2135841"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i="1">
                              <a:solidFill>
                                <a:srgbClr val="0000FF"/>
                              </a:solidFill>
                              <a:latin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mn-ea"/>
                        </a:rPr>
                        <m:t>=1.22</m:t>
                      </m:r>
                      <m:f>
                        <m:fPr>
                          <m:ctrlPr>
                            <a:rPr lang="en-US" altLang="zh-CN" sz="2800" b="0" i="1" smtClean="0">
                              <a:solidFill>
                                <a:srgbClr val="0000FF"/>
                              </a:solidFill>
                              <a:latin typeface="Cambria Math"/>
                              <a:ea typeface="+mn-ea"/>
                            </a:rPr>
                          </m:ctrlPr>
                        </m:fPr>
                        <m:num>
                          <m:r>
                            <a:rPr lang="el-GR" altLang="zh-CN" sz="2800" i="1">
                              <a:solidFill>
                                <a:srgbClr val="0000FF"/>
                              </a:solidFill>
                              <a:latin typeface="Cambria Math" panose="02040503050406030204" pitchFamily="18" charset="0"/>
                            </a:rPr>
                            <m:t>𝜆</m:t>
                          </m:r>
                          <m:r>
                            <m:rPr>
                              <m:nor/>
                            </m:rPr>
                            <a:rPr lang="zh-CN" altLang="en-US" sz="2800" i="1" dirty="0">
                              <a:solidFill>
                                <a:srgbClr val="0000FF"/>
                              </a:solidFill>
                              <a:latin typeface="+mn-ea"/>
                            </a:rPr>
                            <m:t> </m:t>
                          </m:r>
                        </m:num>
                        <m:den>
                          <m:r>
                            <a:rPr lang="en-US" altLang="zh-CN" sz="2800" b="0" i="1" smtClean="0">
                              <a:solidFill>
                                <a:srgbClr val="0000FF"/>
                              </a:solidFill>
                              <a:latin typeface="Cambria Math" panose="02040503050406030204" pitchFamily="18" charset="0"/>
                              <a:ea typeface="+mn-ea"/>
                            </a:rPr>
                            <m:t>𝐷</m:t>
                          </m:r>
                        </m:den>
                      </m:f>
                    </m:oMath>
                  </m:oMathPara>
                </a14:m>
                <a:endParaRPr lang="zh-CN" altLang="en-US" sz="2800" i="1" dirty="0">
                  <a:solidFill>
                    <a:srgbClr val="0000FF"/>
                  </a:solidFill>
                  <a:latin typeface="+mn-ea"/>
                  <a:ea typeface="+mn-ea"/>
                </a:endParaRPr>
              </a:p>
            </p:txBody>
          </p:sp>
        </mc:Choice>
        <mc:Fallback xmlns="">
          <p:sp>
            <p:nvSpPr>
              <p:cNvPr id="14" name="矩形 13"/>
              <p:cNvSpPr>
                <a:spLocks noRot="1" noChangeAspect="1" noMove="1" noResize="1" noEditPoints="1" noAdjustHandles="1" noChangeArrowheads="1" noChangeShapeType="1" noTextEdit="1"/>
              </p:cNvSpPr>
              <p:nvPr/>
            </p:nvSpPr>
            <p:spPr>
              <a:xfrm>
                <a:off x="1919753" y="3128941"/>
                <a:ext cx="2135841" cy="90774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6861708" y="3388270"/>
                <a:ext cx="296754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2.2×</m:t>
                      </m:r>
                      <m:sSup>
                        <m:sSupPr>
                          <m:ctrlPr>
                            <a:rPr lang="en-US" altLang="zh-CN" sz="2800" i="1">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−4</m:t>
                          </m:r>
                        </m:sup>
                      </m:sSup>
                      <m:r>
                        <a:rPr lang="en-US" altLang="zh-CN" sz="2800" b="0" i="1" smtClean="0">
                          <a:solidFill>
                            <a:srgbClr val="0000FF"/>
                          </a:solidFill>
                          <a:latin typeface="Cambria Math" panose="02040503050406030204" pitchFamily="18" charset="0"/>
                          <a:ea typeface="Cambria Math" panose="02040503050406030204" pitchFamily="18" charset="0"/>
                        </a:rPr>
                        <m:t>𝑟𝑎𝑑</m:t>
                      </m:r>
                    </m:oMath>
                  </m:oMathPara>
                </a14:m>
                <a:endParaRPr lang="zh-CN" altLang="en-US" sz="2800" dirty="0">
                  <a:solidFill>
                    <a:srgbClr val="0000FF"/>
                  </a:solidFill>
                </a:endParaRPr>
              </a:p>
            </p:txBody>
          </p:sp>
        </mc:Choice>
        <mc:Fallback xmlns="">
          <p:sp>
            <p:nvSpPr>
              <p:cNvPr id="15" name="矩形 14"/>
              <p:cNvSpPr>
                <a:spLocks noRot="1" noChangeAspect="1" noMove="1" noResize="1" noEditPoints="1" noAdjustHandles="1" noChangeArrowheads="1" noChangeShapeType="1" noTextEdit="1"/>
              </p:cNvSpPr>
              <p:nvPr/>
            </p:nvSpPr>
            <p:spPr>
              <a:xfrm>
                <a:off x="6861708" y="3388270"/>
                <a:ext cx="2967544"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3733251" y="3117430"/>
                <a:ext cx="3492559" cy="9516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en-US" altLang="zh-CN" sz="2800" i="1">
                              <a:solidFill>
                                <a:srgbClr val="0000FF"/>
                              </a:solidFill>
                              <a:latin typeface="Cambria Math" panose="02040503050406030204" pitchFamily="18" charset="0"/>
                            </a:rPr>
                            <m:t>1.22</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5.5</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7</m:t>
                              </m:r>
                            </m:sup>
                          </m:sSup>
                        </m:num>
                        <m:den>
                          <m:r>
                            <a:rPr lang="en-US" altLang="zh-CN" sz="2800" b="0" i="1" smtClean="0">
                              <a:solidFill>
                                <a:srgbClr val="0000FF"/>
                              </a:solidFill>
                              <a:latin typeface="Cambria Math" panose="02040503050406030204" pitchFamily="18" charset="0"/>
                              <a:ea typeface="+mn-ea"/>
                            </a:rPr>
                            <m:t>3</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m:t>
                              </m:r>
                            </m:sup>
                          </m:sSup>
                        </m:den>
                      </m:f>
                    </m:oMath>
                  </m:oMathPara>
                </a14:m>
                <a:endParaRPr lang="zh-CN" altLang="en-US" sz="2800" i="1" dirty="0">
                  <a:solidFill>
                    <a:srgbClr val="0000FF"/>
                  </a:solidFill>
                  <a:latin typeface="+mn-ea"/>
                  <a:ea typeface="+mn-ea"/>
                </a:endParaRPr>
              </a:p>
            </p:txBody>
          </p:sp>
        </mc:Choice>
        <mc:Fallback xmlns="">
          <p:sp>
            <p:nvSpPr>
              <p:cNvPr id="16" name="矩形 15"/>
              <p:cNvSpPr>
                <a:spLocks noRot="1" noChangeAspect="1" noMove="1" noResize="1" noEditPoints="1" noAdjustHandles="1" noChangeArrowheads="1" noChangeShapeType="1" noTextEdit="1"/>
              </p:cNvSpPr>
              <p:nvPr/>
            </p:nvSpPr>
            <p:spPr>
              <a:xfrm>
                <a:off x="3733251" y="3117430"/>
                <a:ext cx="3492559" cy="95167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1242095" y="4221029"/>
                <a:ext cx="32254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𝑑</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𝑙</m:t>
                      </m:r>
                      <m:r>
                        <a:rPr lang="en-US" altLang="zh-CN" sz="2800" b="0" i="1" smtClean="0">
                          <a:solidFill>
                            <a:srgbClr val="0000FF"/>
                          </a:solidFill>
                          <a:latin typeface="Cambria Math" panose="02040503050406030204" pitchFamily="18" charset="0"/>
                          <a:ea typeface="Cambria Math" panose="02040503050406030204" pitchFamily="18" charset="0"/>
                        </a:rPr>
                        <m:t>∙</m:t>
                      </m:r>
                      <m:func>
                        <m:funcPr>
                          <m:ctrlPr>
                            <a:rPr lang="en-US" altLang="zh-CN" sz="2800" b="0" i="1" smtClean="0">
                              <a:solidFill>
                                <a:srgbClr val="0000FF"/>
                              </a:solidFill>
                              <a:latin typeface="Cambria Math"/>
                              <a:ea typeface="+mn-ea"/>
                            </a:rPr>
                          </m:ctrlPr>
                        </m:funcPr>
                        <m:fName>
                          <m:r>
                            <m:rPr>
                              <m:sty m:val="p"/>
                            </m:rPr>
                            <a:rPr lang="en-US" altLang="zh-CN" sz="2800" b="0" i="0" smtClean="0">
                              <a:solidFill>
                                <a:srgbClr val="0000FF"/>
                              </a:solidFill>
                              <a:latin typeface="Cambria Math" panose="02040503050406030204" pitchFamily="18" charset="0"/>
                              <a:ea typeface="+mn-ea"/>
                            </a:rPr>
                            <m:t>tan</m:t>
                          </m:r>
                        </m:fName>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i="1">
                                  <a:solidFill>
                                    <a:srgbClr val="0000FF"/>
                                  </a:solidFill>
                                  <a:latin typeface="Cambria Math" panose="02040503050406030204" pitchFamily="18" charset="0"/>
                                </a:rPr>
                                <m:t>0</m:t>
                              </m:r>
                            </m:sub>
                          </m:sSub>
                        </m:e>
                      </m:func>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𝑙</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i="1">
                              <a:solidFill>
                                <a:srgbClr val="0000FF"/>
                              </a:solidFill>
                              <a:latin typeface="Cambria Math" panose="02040503050406030204" pitchFamily="18" charset="0"/>
                            </a:rPr>
                            <m:t>0</m:t>
                          </m:r>
                        </m:sub>
                      </m:sSub>
                    </m:oMath>
                  </m:oMathPara>
                </a14:m>
                <a:endParaRPr lang="zh-CN" altLang="en-US" sz="2800" i="1" dirty="0">
                  <a:solidFill>
                    <a:srgbClr val="0000FF"/>
                  </a:solidFill>
                  <a:latin typeface="+mn-ea"/>
                  <a:ea typeface="+mn-ea"/>
                </a:endParaRPr>
              </a:p>
            </p:txBody>
          </p:sp>
        </mc:Choice>
        <mc:Fallback xmlns="">
          <p:sp>
            <p:nvSpPr>
              <p:cNvPr id="17" name="矩形 16"/>
              <p:cNvSpPr>
                <a:spLocks noRot="1" noChangeAspect="1" noMove="1" noResize="1" noEditPoints="1" noAdjustHandles="1" noChangeArrowheads="1" noChangeShapeType="1" noTextEdit="1"/>
              </p:cNvSpPr>
              <p:nvPr/>
            </p:nvSpPr>
            <p:spPr>
              <a:xfrm>
                <a:off x="1242095" y="4221029"/>
                <a:ext cx="3225498"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4228608" y="4217673"/>
                <a:ext cx="358046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25</m:t>
                      </m:r>
                      <m:r>
                        <a:rPr lang="en-US" altLang="zh-CN" sz="2800" b="0" i="1" smtClean="0">
                          <a:solidFill>
                            <a:srgbClr val="0000FF"/>
                          </a:solidFill>
                          <a:latin typeface="Cambria Math" panose="02040503050406030204" pitchFamily="18" charset="0"/>
                          <a:ea typeface="Cambria Math" panose="02040503050406030204" pitchFamily="18" charset="0"/>
                        </a:rPr>
                        <m:t>𝑐𝑚</m:t>
                      </m:r>
                      <m:r>
                        <a:rPr lang="en-US" altLang="zh-CN" sz="2800" b="0" i="1" smtClean="0">
                          <a:solidFill>
                            <a:srgbClr val="0000FF"/>
                          </a:solidFill>
                          <a:latin typeface="Cambria Math" panose="02040503050406030204" pitchFamily="18" charset="0"/>
                          <a:ea typeface="Cambria Math" panose="02040503050406030204" pitchFamily="18" charset="0"/>
                        </a:rPr>
                        <m:t>×2.2×</m:t>
                      </m:r>
                      <m:sSup>
                        <m:sSupPr>
                          <m:ctrlPr>
                            <a:rPr lang="en-US" altLang="zh-CN" sz="2800" i="1">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−4</m:t>
                          </m:r>
                        </m:sup>
                      </m:sSup>
                    </m:oMath>
                  </m:oMathPara>
                </a14:m>
                <a:endParaRPr lang="zh-CN" altLang="en-US" sz="2800" dirty="0">
                  <a:solidFill>
                    <a:srgbClr val="0000FF"/>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4228608" y="4217673"/>
                <a:ext cx="3580467"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1550619" y="4855287"/>
                <a:ext cx="41367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0.0055</m:t>
                      </m:r>
                      <m:r>
                        <a:rPr lang="en-US" altLang="zh-CN" sz="2800" b="0" i="1" smtClean="0">
                          <a:solidFill>
                            <a:srgbClr val="0000FF"/>
                          </a:solidFill>
                          <a:latin typeface="Cambria Math" panose="02040503050406030204" pitchFamily="18" charset="0"/>
                          <a:ea typeface="Cambria Math" panose="02040503050406030204" pitchFamily="18" charset="0"/>
                        </a:rPr>
                        <m:t>𝑐𝑚</m:t>
                      </m:r>
                      <m:r>
                        <a:rPr lang="en-US" altLang="zh-CN" sz="2800" b="0" i="1" smtClean="0">
                          <a:solidFill>
                            <a:srgbClr val="0000FF"/>
                          </a:solidFill>
                          <a:latin typeface="Cambria Math" panose="02040503050406030204" pitchFamily="18" charset="0"/>
                          <a:ea typeface="Cambria Math" panose="02040503050406030204" pitchFamily="18" charset="0"/>
                        </a:rPr>
                        <m:t>=0.055</m:t>
                      </m:r>
                      <m:r>
                        <a:rPr lang="en-US" altLang="zh-CN" sz="2800" b="0" i="1" smtClean="0">
                          <a:solidFill>
                            <a:srgbClr val="0000FF"/>
                          </a:solidFill>
                          <a:latin typeface="Cambria Math" panose="02040503050406030204" pitchFamily="18" charset="0"/>
                          <a:ea typeface="Cambria Math" panose="02040503050406030204" pitchFamily="18" charset="0"/>
                        </a:rPr>
                        <m:t>𝑚𝑚</m:t>
                      </m:r>
                    </m:oMath>
                  </m:oMathPara>
                </a14:m>
                <a:endParaRPr lang="zh-CN" altLang="en-US" sz="2800" dirty="0">
                  <a:solidFill>
                    <a:srgbClr val="0000FF"/>
                  </a:solidFill>
                </a:endParaRPr>
              </a:p>
            </p:txBody>
          </p:sp>
        </mc:Choice>
        <mc:Fallback xmlns="">
          <p:sp>
            <p:nvSpPr>
              <p:cNvPr id="19" name="矩形 18"/>
              <p:cNvSpPr>
                <a:spLocks noRot="1" noChangeAspect="1" noMove="1" noResize="1" noEditPoints="1" noAdjustHandles="1" noChangeArrowheads="1" noChangeShapeType="1" noTextEdit="1"/>
              </p:cNvSpPr>
              <p:nvPr/>
            </p:nvSpPr>
            <p:spPr>
              <a:xfrm>
                <a:off x="1550619" y="4855287"/>
                <a:ext cx="4136710"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Text Box 16"/>
              <p:cNvSpPr txBox="1">
                <a:spLocks noChangeArrowheads="1"/>
              </p:cNvSpPr>
              <p:nvPr/>
            </p:nvSpPr>
            <p:spPr bwMode="auto">
              <a:xfrm>
                <a:off x="1175075" y="6025190"/>
                <a:ext cx="5761038" cy="5191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buNone/>
                </a:pPr>
                <a:r>
                  <a:rPr lang="zh-CN" altLang="en-US" sz="2800" dirty="0">
                    <a:solidFill>
                      <a:srgbClr val="0000FF"/>
                    </a:solidFill>
                    <a:latin typeface="+mn-lt"/>
                    <a:ea typeface="+mn-ea"/>
                  </a:rPr>
                  <a:t>等号两横线间距不小于</a:t>
                </a:r>
                <a14:m>
                  <m:oMath xmlns:m="http://schemas.openxmlformats.org/officeDocument/2006/math">
                    <m:r>
                      <a:rPr lang="en-US" altLang="zh-CN" sz="2800">
                        <a:solidFill>
                          <a:srgbClr val="0000FF"/>
                        </a:solidFill>
                        <a:latin typeface="Cambria Math" panose="02040503050406030204" pitchFamily="18" charset="0"/>
                        <a:ea typeface="Cambria Math" panose="02040503050406030204" pitchFamily="18" charset="0"/>
                      </a:rPr>
                      <m:t>2.2</m:t>
                    </m:r>
                    <m:r>
                      <m:rPr>
                        <m:sty m:val="p"/>
                      </m:rPr>
                      <a:rPr lang="en-US" altLang="zh-CN" sz="2800">
                        <a:solidFill>
                          <a:srgbClr val="0000FF"/>
                        </a:solidFill>
                        <a:latin typeface="Cambria Math" panose="02040503050406030204" pitchFamily="18" charset="0"/>
                        <a:ea typeface="Cambria Math" panose="02040503050406030204" pitchFamily="18" charset="0"/>
                      </a:rPr>
                      <m:t>mm</m:t>
                    </m:r>
                  </m:oMath>
                </a14:m>
                <a:endParaRPr lang="zh-CN" altLang="en-US" sz="2800" dirty="0">
                  <a:solidFill>
                    <a:srgbClr val="0000FF"/>
                  </a:solidFill>
                </a:endParaRPr>
              </a:p>
            </p:txBody>
          </p:sp>
        </mc:Choice>
        <mc:Fallback xmlns="">
          <p:sp>
            <p:nvSpPr>
              <p:cNvPr id="20" name="Text Box 16"/>
              <p:cNvSpPr txBox="1">
                <a:spLocks noRot="1" noChangeAspect="1" noMove="1" noResize="1" noEditPoints="1" noAdjustHandles="1" noChangeArrowheads="1" noChangeShapeType="1" noTextEdit="1"/>
              </p:cNvSpPr>
              <p:nvPr/>
            </p:nvSpPr>
            <p:spPr bwMode="auto">
              <a:xfrm>
                <a:off x="1175075" y="6025190"/>
                <a:ext cx="5761038" cy="519113"/>
              </a:xfrm>
              <a:prstGeom prst="rect">
                <a:avLst/>
              </a:prstGeom>
              <a:blipFill>
                <a:blip r:embed="rId10"/>
                <a:stretch>
                  <a:fillRect l="-2222" t="-12791" b="-3023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1242095" y="5402227"/>
                <a:ext cx="145924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𝑑</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𝑙</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i="1">
                              <a:solidFill>
                                <a:srgbClr val="0000FF"/>
                              </a:solidFill>
                              <a:latin typeface="Cambria Math" panose="02040503050406030204" pitchFamily="18" charset="0"/>
                            </a:rPr>
                            <m:t>0</m:t>
                          </m:r>
                        </m:sub>
                      </m:sSub>
                    </m:oMath>
                  </m:oMathPara>
                </a14:m>
                <a:endParaRPr lang="zh-CN" altLang="en-US" sz="2800" i="1" dirty="0">
                  <a:solidFill>
                    <a:srgbClr val="0000FF"/>
                  </a:solidFill>
                  <a:latin typeface="+mn-ea"/>
                  <a:ea typeface="+mn-ea"/>
                </a:endParaRPr>
              </a:p>
            </p:txBody>
          </p:sp>
        </mc:Choice>
        <mc:Fallback xmlns="">
          <p:sp>
            <p:nvSpPr>
              <p:cNvPr id="21" name="矩形 20"/>
              <p:cNvSpPr>
                <a:spLocks noRot="1" noChangeAspect="1" noMove="1" noResize="1" noEditPoints="1" noAdjustHandles="1" noChangeArrowheads="1" noChangeShapeType="1" noTextEdit="1"/>
              </p:cNvSpPr>
              <p:nvPr/>
            </p:nvSpPr>
            <p:spPr>
              <a:xfrm>
                <a:off x="1242095" y="5402227"/>
                <a:ext cx="1459246"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2494473" y="5408292"/>
                <a:ext cx="49502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10</m:t>
                      </m:r>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×2.2×</m:t>
                      </m:r>
                      <m:sSup>
                        <m:sSupPr>
                          <m:ctrlPr>
                            <a:rPr lang="en-US" altLang="zh-CN" sz="2800" i="1">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−4</m:t>
                          </m:r>
                        </m:sup>
                      </m:s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0" smtClean="0">
                          <a:solidFill>
                            <a:srgbClr val="0000FF"/>
                          </a:solidFill>
                          <a:latin typeface="Cambria Math" panose="02040503050406030204" pitchFamily="18" charset="0"/>
                          <a:ea typeface="Cambria Math" panose="02040503050406030204" pitchFamily="18" charset="0"/>
                        </a:rPr>
                        <m:t>2.2</m:t>
                      </m:r>
                      <m:r>
                        <m:rPr>
                          <m:sty m:val="p"/>
                        </m:rPr>
                        <a:rPr lang="en-US" altLang="zh-CN" sz="2800" b="0" i="0" smtClean="0">
                          <a:solidFill>
                            <a:srgbClr val="0000FF"/>
                          </a:solidFill>
                          <a:latin typeface="Cambria Math" panose="02040503050406030204" pitchFamily="18" charset="0"/>
                          <a:ea typeface="Cambria Math" panose="02040503050406030204" pitchFamily="18" charset="0"/>
                        </a:rPr>
                        <m:t>mm</m:t>
                      </m:r>
                    </m:oMath>
                  </m:oMathPara>
                </a14:m>
                <a:endParaRPr lang="zh-CN" altLang="en-US" sz="2800" dirty="0">
                  <a:solidFill>
                    <a:srgbClr val="0000FF"/>
                  </a:solidFill>
                </a:endParaRPr>
              </a:p>
            </p:txBody>
          </p:sp>
        </mc:Choice>
        <mc:Fallback xmlns="">
          <p:sp>
            <p:nvSpPr>
              <p:cNvPr id="22" name="矩形 21"/>
              <p:cNvSpPr>
                <a:spLocks noRot="1" noChangeAspect="1" noMove="1" noResize="1" noEditPoints="1" noAdjustHandles="1" noChangeArrowheads="1" noChangeShapeType="1" noTextEdit="1"/>
              </p:cNvSpPr>
              <p:nvPr/>
            </p:nvSpPr>
            <p:spPr>
              <a:xfrm>
                <a:off x="2494473" y="5408292"/>
                <a:ext cx="4950201" cy="523220"/>
              </a:xfrm>
              <a:prstGeom prst="rect">
                <a:avLst/>
              </a:prstGeom>
              <a:blipFill>
                <a:blip r:embed="rId12"/>
                <a:stretch>
                  <a:fillRect/>
                </a:stretch>
              </a:blipFill>
            </p:spPr>
            <p:txBody>
              <a:bodyPr/>
              <a:lstStyle/>
              <a:p>
                <a:r>
                  <a:rPr lang="zh-CN" altLang="en-US">
                    <a:noFill/>
                  </a:rPr>
                  <a:t> </a:t>
                </a:r>
              </a:p>
            </p:txBody>
          </p:sp>
        </mc:Fallback>
      </mc:AlternateContent>
      <p:sp>
        <p:nvSpPr>
          <p:cNvPr id="23" name="Text Box 11"/>
          <p:cNvSpPr txBox="1">
            <a:spLocks noChangeArrowheads="1"/>
          </p:cNvSpPr>
          <p:nvPr/>
        </p:nvSpPr>
        <p:spPr bwMode="auto">
          <a:xfrm>
            <a:off x="632381" y="5331940"/>
            <a:ext cx="9182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2800" dirty="0">
                <a:solidFill>
                  <a:srgbClr val="0000FF"/>
                </a:solidFill>
                <a:latin typeface="+mn-lt"/>
              </a:rPr>
              <a:t>(3)</a:t>
            </a:r>
            <a:endParaRPr lang="zh-CN" altLang="en-US" sz="2800" dirty="0">
              <a:solidFill>
                <a:srgbClr val="0000FF"/>
              </a:solidFill>
              <a:latin typeface="+mn-lt"/>
              <a:ea typeface="+mn-ea"/>
            </a:endParaRPr>
          </a:p>
        </p:txBody>
      </p:sp>
    </p:spTree>
    <p:extLst>
      <p:ext uri="{BB962C8B-B14F-4D97-AF65-F5344CB8AC3E}">
        <p14:creationId xmlns:p14="http://schemas.microsoft.com/office/powerpoint/2010/main" val="4221587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8011"/>
                                        </p:tgtEl>
                                        <p:attrNameLst>
                                          <p:attrName>style.visibility</p:attrName>
                                        </p:attrNameLst>
                                      </p:cBhvr>
                                      <p:to>
                                        <p:strVal val="visible"/>
                                      </p:to>
                                    </p:set>
                                    <p:animEffect transition="in" filter="wipe(left)">
                                      <p:cBhvr>
                                        <p:cTn id="7" dur="500"/>
                                        <p:tgtEl>
                                          <p:spTgt spid="1280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8003"/>
                                        </p:tgtEl>
                                        <p:attrNameLst>
                                          <p:attrName>style.visibility</p:attrName>
                                        </p:attrNameLst>
                                      </p:cBhvr>
                                      <p:to>
                                        <p:strVal val="visible"/>
                                      </p:to>
                                    </p:set>
                                    <p:animEffect transition="in" filter="wipe(left)">
                                      <p:cBhvr>
                                        <p:cTn id="12" dur="500"/>
                                        <p:tgtEl>
                                          <p:spTgt spid="12800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left)">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left)">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wipe(left)">
                                      <p:cBhvr>
                                        <p:cTn id="62" dur="500"/>
                                        <p:tgtEl>
                                          <p:spTgt spid="2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left)">
                                      <p:cBhvr>
                                        <p:cTn id="6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11" grpId="0"/>
      <p:bldP spid="128003" grpId="0"/>
      <p:bldP spid="9" grpId="0"/>
      <p:bldP spid="14" grpId="0"/>
      <p:bldP spid="15" grpId="0"/>
      <p:bldP spid="16" grpId="0"/>
      <p:bldP spid="17" grpId="0"/>
      <p:bldP spid="18" grpId="0"/>
      <p:bldP spid="19" grpId="0"/>
      <p:bldP spid="20" grpId="0"/>
      <p:bldP spid="21" grpId="0"/>
      <p:bldP spid="22" grpId="0"/>
      <p:bldP spid="2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611504" y="3384228"/>
            <a:ext cx="3427413"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2800" dirty="0">
                <a:solidFill>
                  <a:srgbClr val="0000FF"/>
                </a:solidFill>
                <a:latin typeface="+mn-lt"/>
                <a:ea typeface="+mn-ea"/>
              </a:rPr>
              <a:t>眼睛的最小分辨角为</a:t>
            </a:r>
          </a:p>
        </p:txBody>
      </p:sp>
      <mc:AlternateContent xmlns:mc="http://schemas.openxmlformats.org/markup-compatibility/2006" xmlns:a14="http://schemas.microsoft.com/office/drawing/2010/main">
        <mc:Choice Requires="a14">
          <p:sp>
            <p:nvSpPr>
              <p:cNvPr id="5" name="Text Box 5"/>
              <p:cNvSpPr txBox="1">
                <a:spLocks noChangeArrowheads="1"/>
              </p:cNvSpPr>
              <p:nvPr/>
            </p:nvSpPr>
            <p:spPr bwMode="auto">
              <a:xfrm>
                <a:off x="611504" y="2170566"/>
                <a:ext cx="8825103" cy="52540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kumimoji="1" lang="zh-CN" altLang="en-US" sz="2800" dirty="0">
                    <a:solidFill>
                      <a:srgbClr val="0000FF"/>
                    </a:solidFill>
                    <a:latin typeface="+mn-lt"/>
                    <a:ea typeface="+mn-ea"/>
                  </a:rPr>
                  <a:t>解：设人离车的距离为</a:t>
                </a:r>
                <a14:m>
                  <m:oMath xmlns:m="http://schemas.openxmlformats.org/officeDocument/2006/math">
                    <m:r>
                      <a:rPr lang="en-US" altLang="zh-CN" sz="2800" b="0" i="1" smtClean="0">
                        <a:solidFill>
                          <a:srgbClr val="0000FF"/>
                        </a:solidFill>
                        <a:latin typeface="Cambria Math" panose="02040503050406030204" pitchFamily="18" charset="0"/>
                      </a:rPr>
                      <m:t>𝑙</m:t>
                    </m:r>
                  </m:oMath>
                </a14:m>
                <a:r>
                  <a:rPr kumimoji="1" lang="zh-CN" altLang="en-US" sz="2800" dirty="0">
                    <a:solidFill>
                      <a:srgbClr val="0000FF"/>
                    </a:solidFill>
                    <a:latin typeface="+mn-lt"/>
                    <a:ea typeface="+mn-ea"/>
                  </a:rPr>
                  <a:t>时，恰能分辨这两盏灯。</a:t>
                </a:r>
              </a:p>
            </p:txBody>
          </p:sp>
        </mc:Choice>
        <mc:Fallback xmlns="">
          <p:sp>
            <p:nvSpPr>
              <p:cNvPr id="5" name="Text Box 5"/>
              <p:cNvSpPr txBox="1">
                <a:spLocks noRot="1" noChangeAspect="1" noMove="1" noResize="1" noEditPoints="1" noAdjustHandles="1" noChangeArrowheads="1" noChangeShapeType="1" noTextEdit="1"/>
              </p:cNvSpPr>
              <p:nvPr/>
            </p:nvSpPr>
            <p:spPr bwMode="auto">
              <a:xfrm>
                <a:off x="611504" y="2170566"/>
                <a:ext cx="8825103" cy="525401"/>
              </a:xfrm>
              <a:prstGeom prst="rect">
                <a:avLst/>
              </a:prstGeom>
              <a:blipFill>
                <a:blip r:embed="rId3"/>
                <a:stretch>
                  <a:fillRect l="-1381"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2105" name="Text Box 10"/>
              <p:cNvSpPr txBox="1">
                <a:spLocks noChangeArrowheads="1"/>
              </p:cNvSpPr>
              <p:nvPr/>
            </p:nvSpPr>
            <p:spPr bwMode="auto">
              <a:xfrm>
                <a:off x="611506" y="456871"/>
                <a:ext cx="9056750" cy="171034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90000" tIns="46800" rIns="90000" bIns="46800">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lnSpc>
                    <a:spcPct val="125000"/>
                  </a:lnSpc>
                  <a:spcBef>
                    <a:spcPct val="0"/>
                  </a:spcBef>
                  <a:buFontTx/>
                  <a:buNone/>
                </a:pPr>
                <a:r>
                  <a:rPr kumimoji="1" lang="zh-CN" altLang="en-US" sz="2800" dirty="0">
                    <a:solidFill>
                      <a:srgbClr val="0000FF"/>
                    </a:solidFill>
                    <a:latin typeface="+mn-lt"/>
                    <a:ea typeface="+mn-ea"/>
                  </a:rPr>
                  <a:t>例：在迎面驶来的汽车上，两盏前灯相距</a:t>
                </a:r>
                <a14:m>
                  <m:oMath xmlns:m="http://schemas.openxmlformats.org/officeDocument/2006/math">
                    <m:r>
                      <a:rPr lang="en-US" altLang="zh-CN" sz="2800" b="0" i="0" smtClean="0">
                        <a:solidFill>
                          <a:srgbClr val="0000FF"/>
                        </a:solidFill>
                        <a:latin typeface="Cambria Math" panose="02040503050406030204" pitchFamily="18" charset="0"/>
                      </a:rPr>
                      <m:t>120</m:t>
                    </m:r>
                    <m:r>
                      <a:rPr lang="en-US" altLang="zh-CN" sz="2800" b="0" i="1" smtClean="0">
                        <a:solidFill>
                          <a:srgbClr val="0000FF"/>
                        </a:solidFill>
                        <a:latin typeface="Cambria Math" panose="02040503050406030204" pitchFamily="18" charset="0"/>
                      </a:rPr>
                      <m:t>𝑐</m:t>
                    </m:r>
                    <m:r>
                      <a:rPr lang="en-US" altLang="zh-CN" sz="2800" i="1">
                        <a:solidFill>
                          <a:srgbClr val="0000FF"/>
                        </a:solidFill>
                        <a:latin typeface="Cambria Math" panose="02040503050406030204" pitchFamily="18" charset="0"/>
                      </a:rPr>
                      <m:t>𝑚</m:t>
                    </m:r>
                  </m:oMath>
                </a14:m>
                <a:r>
                  <a:rPr kumimoji="1" lang="zh-CN" altLang="en-US" sz="2800" dirty="0">
                    <a:solidFill>
                      <a:srgbClr val="0000FF"/>
                    </a:solidFill>
                    <a:latin typeface="+mn-lt"/>
                    <a:ea typeface="+mn-ea"/>
                  </a:rPr>
                  <a:t>，设夜间人眼瞳孔直径为</a:t>
                </a:r>
                <a14:m>
                  <m:oMath xmlns:m="http://schemas.openxmlformats.org/officeDocument/2006/math">
                    <m:r>
                      <a:rPr lang="en-US" altLang="zh-CN" sz="2800">
                        <a:solidFill>
                          <a:srgbClr val="0000FF"/>
                        </a:solidFill>
                        <a:latin typeface="Cambria Math" panose="02040503050406030204" pitchFamily="18" charset="0"/>
                      </a:rPr>
                      <m:t>5</m:t>
                    </m:r>
                    <m:r>
                      <a:rPr lang="en-US" altLang="zh-CN" sz="2800" b="0" i="1" smtClean="0">
                        <a:solidFill>
                          <a:srgbClr val="0000FF"/>
                        </a:solidFill>
                        <a:latin typeface="Cambria Math" panose="02040503050406030204" pitchFamily="18" charset="0"/>
                      </a:rPr>
                      <m:t>.0</m:t>
                    </m:r>
                    <m:r>
                      <a:rPr lang="en-US" altLang="zh-CN" sz="2800" b="0" i="1" smtClean="0">
                        <a:solidFill>
                          <a:srgbClr val="0000FF"/>
                        </a:solidFill>
                        <a:latin typeface="Cambria Math" panose="02040503050406030204" pitchFamily="18" charset="0"/>
                      </a:rPr>
                      <m:t>𝑚𝑚</m:t>
                    </m:r>
                  </m:oMath>
                </a14:m>
                <a:r>
                  <a:rPr kumimoji="1" lang="zh-CN" altLang="en-US" sz="2800" dirty="0">
                    <a:solidFill>
                      <a:srgbClr val="0000FF"/>
                    </a:solidFill>
                    <a:latin typeface="+mn-lt"/>
                    <a:ea typeface="+mn-ea"/>
                  </a:rPr>
                  <a:t>，入射光波为</a:t>
                </a:r>
                <a14:m>
                  <m:oMath xmlns:m="http://schemas.openxmlformats.org/officeDocument/2006/math">
                    <m:r>
                      <a:rPr lang="en-US" altLang="zh-CN" sz="2800">
                        <a:solidFill>
                          <a:srgbClr val="0000FF"/>
                        </a:solidFill>
                        <a:latin typeface="Cambria Math" panose="02040503050406030204" pitchFamily="18" charset="0"/>
                      </a:rPr>
                      <m:t>550</m:t>
                    </m:r>
                    <m:r>
                      <a:rPr lang="en-US" altLang="zh-CN" sz="2800" i="1">
                        <a:solidFill>
                          <a:srgbClr val="0000FF"/>
                        </a:solidFill>
                        <a:latin typeface="Cambria Math" panose="02040503050406030204" pitchFamily="18" charset="0"/>
                      </a:rPr>
                      <m:t>𝑛𝑚</m:t>
                    </m:r>
                    <m:r>
                      <a:rPr lang="en-US" altLang="zh-CN" sz="2800" i="1">
                        <a:solidFill>
                          <a:srgbClr val="0000FF"/>
                        </a:solidFill>
                        <a:latin typeface="Cambria Math" panose="02040503050406030204" pitchFamily="18" charset="0"/>
                      </a:rPr>
                      <m:t> </m:t>
                    </m:r>
                  </m:oMath>
                </a14:m>
                <a:r>
                  <a:rPr kumimoji="1" lang="zh-CN" altLang="en-US" sz="2800" dirty="0">
                    <a:solidFill>
                      <a:srgbClr val="0000FF"/>
                    </a:solidFill>
                    <a:latin typeface="+mn-lt"/>
                    <a:ea typeface="+mn-ea"/>
                  </a:rPr>
                  <a:t>。求人在离汽车多远的地方，眼睛恰能分辨这两盏灯？</a:t>
                </a:r>
              </a:p>
            </p:txBody>
          </p:sp>
        </mc:Choice>
        <mc:Fallback xmlns="">
          <p:sp>
            <p:nvSpPr>
              <p:cNvPr id="132105" name="Text Box 10"/>
              <p:cNvSpPr txBox="1">
                <a:spLocks noRot="1" noChangeAspect="1" noMove="1" noResize="1" noEditPoints="1" noAdjustHandles="1" noChangeArrowheads="1" noChangeShapeType="1" noTextEdit="1"/>
              </p:cNvSpPr>
              <p:nvPr/>
            </p:nvSpPr>
            <p:spPr bwMode="auto">
              <a:xfrm>
                <a:off x="611506" y="456871"/>
                <a:ext cx="9056750" cy="1710341"/>
              </a:xfrm>
              <a:prstGeom prst="rect">
                <a:avLst/>
              </a:prstGeom>
              <a:blipFill>
                <a:blip r:embed="rId4"/>
                <a:stretch>
                  <a:fillRect l="-1346" r="-1413" b="-605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0" name="Text Box 16"/>
          <p:cNvSpPr txBox="1">
            <a:spLocks noChangeArrowheads="1"/>
          </p:cNvSpPr>
          <p:nvPr/>
        </p:nvSpPr>
        <p:spPr bwMode="auto">
          <a:xfrm>
            <a:off x="611504" y="2778160"/>
            <a:ext cx="16271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dirty="0">
                <a:solidFill>
                  <a:srgbClr val="0000FF"/>
                </a:solidFill>
                <a:latin typeface="+mn-lt"/>
                <a:ea typeface="+mn-ea"/>
              </a:rPr>
              <a:t>由题意有</a:t>
            </a:r>
          </a:p>
        </p:txBody>
      </p:sp>
      <mc:AlternateContent xmlns:mc="http://schemas.openxmlformats.org/markup-compatibility/2006" xmlns:a14="http://schemas.microsoft.com/office/drawing/2010/main">
        <mc:Choice Requires="a14">
          <p:sp>
            <p:nvSpPr>
              <p:cNvPr id="59" name="矩形 58"/>
              <p:cNvSpPr/>
              <p:nvPr/>
            </p:nvSpPr>
            <p:spPr>
              <a:xfrm>
                <a:off x="2307990" y="2775228"/>
                <a:ext cx="20464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𝑑</m:t>
                      </m:r>
                      <m:r>
                        <a:rPr lang="en-US" altLang="zh-CN" sz="2800" b="0" i="1" smtClean="0">
                          <a:solidFill>
                            <a:srgbClr val="0000FF"/>
                          </a:solidFill>
                          <a:latin typeface="Cambria Math" panose="02040503050406030204" pitchFamily="18" charset="0"/>
                          <a:ea typeface="+mn-ea"/>
                        </a:rPr>
                        <m:t>=120</m:t>
                      </m:r>
                      <m:r>
                        <a:rPr lang="en-US" altLang="zh-CN" sz="2800" b="0" i="1" smtClean="0">
                          <a:solidFill>
                            <a:srgbClr val="0000FF"/>
                          </a:solidFill>
                          <a:latin typeface="Cambria Math" panose="02040503050406030204" pitchFamily="18" charset="0"/>
                          <a:ea typeface="+mn-ea"/>
                        </a:rPr>
                        <m:t>𝑐𝑚</m:t>
                      </m:r>
                    </m:oMath>
                  </m:oMathPara>
                </a14:m>
                <a:endParaRPr lang="zh-CN" altLang="en-US" sz="2800" i="1" dirty="0">
                  <a:solidFill>
                    <a:srgbClr val="0000FF"/>
                  </a:solidFill>
                  <a:latin typeface="+mn-ea"/>
                  <a:ea typeface="+mn-ea"/>
                </a:endParaRPr>
              </a:p>
            </p:txBody>
          </p:sp>
        </mc:Choice>
        <mc:Fallback xmlns="">
          <p:sp>
            <p:nvSpPr>
              <p:cNvPr id="59" name="矩形 58"/>
              <p:cNvSpPr>
                <a:spLocks noRot="1" noChangeAspect="1" noMove="1" noResize="1" noEditPoints="1" noAdjustHandles="1" noChangeArrowheads="1" noChangeShapeType="1" noTextEdit="1"/>
              </p:cNvSpPr>
              <p:nvPr/>
            </p:nvSpPr>
            <p:spPr>
              <a:xfrm>
                <a:off x="2307990" y="2775228"/>
                <a:ext cx="2046458"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3912538" y="3177939"/>
                <a:ext cx="2135841"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i="1">
                              <a:solidFill>
                                <a:srgbClr val="0000FF"/>
                              </a:solidFill>
                              <a:latin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mn-ea"/>
                        </a:rPr>
                        <m:t>=1.22</m:t>
                      </m:r>
                      <m:f>
                        <m:fPr>
                          <m:ctrlPr>
                            <a:rPr lang="en-US" altLang="zh-CN" sz="2800" b="0" i="1" smtClean="0">
                              <a:solidFill>
                                <a:srgbClr val="0000FF"/>
                              </a:solidFill>
                              <a:latin typeface="Cambria Math"/>
                              <a:ea typeface="+mn-ea"/>
                            </a:rPr>
                          </m:ctrlPr>
                        </m:fPr>
                        <m:num>
                          <m:r>
                            <a:rPr lang="el-GR" altLang="zh-CN" sz="2800" i="1">
                              <a:solidFill>
                                <a:srgbClr val="0000FF"/>
                              </a:solidFill>
                              <a:latin typeface="Cambria Math" panose="02040503050406030204" pitchFamily="18" charset="0"/>
                            </a:rPr>
                            <m:t>𝜆</m:t>
                          </m:r>
                          <m:r>
                            <m:rPr>
                              <m:nor/>
                            </m:rPr>
                            <a:rPr lang="zh-CN" altLang="en-US" sz="2800" i="1" dirty="0">
                              <a:solidFill>
                                <a:srgbClr val="0000FF"/>
                              </a:solidFill>
                              <a:latin typeface="+mn-ea"/>
                            </a:rPr>
                            <m:t> </m:t>
                          </m:r>
                        </m:num>
                        <m:den>
                          <m:r>
                            <a:rPr lang="en-US" altLang="zh-CN" sz="2800" b="0" i="1" smtClean="0">
                              <a:solidFill>
                                <a:srgbClr val="0000FF"/>
                              </a:solidFill>
                              <a:latin typeface="Cambria Math" panose="02040503050406030204" pitchFamily="18" charset="0"/>
                              <a:ea typeface="+mn-ea"/>
                            </a:rPr>
                            <m:t>𝐷</m:t>
                          </m:r>
                        </m:den>
                      </m:f>
                    </m:oMath>
                  </m:oMathPara>
                </a14:m>
                <a:endParaRPr lang="zh-CN" altLang="en-US" sz="2800" i="1" dirty="0">
                  <a:solidFill>
                    <a:srgbClr val="0000FF"/>
                  </a:solidFill>
                  <a:latin typeface="+mn-ea"/>
                  <a:ea typeface="+mn-ea"/>
                </a:endParaRPr>
              </a:p>
            </p:txBody>
          </p:sp>
        </mc:Choice>
        <mc:Fallback xmlns="">
          <p:sp>
            <p:nvSpPr>
              <p:cNvPr id="60" name="矩形 59"/>
              <p:cNvSpPr>
                <a:spLocks noRot="1" noChangeAspect="1" noMove="1" noResize="1" noEditPoints="1" noAdjustHandles="1" noChangeArrowheads="1" noChangeShapeType="1" noTextEdit="1"/>
              </p:cNvSpPr>
              <p:nvPr/>
            </p:nvSpPr>
            <p:spPr>
              <a:xfrm>
                <a:off x="3912538" y="3177939"/>
                <a:ext cx="2135841" cy="90774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4497027" y="2784501"/>
                <a:ext cx="209685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𝐷</m:t>
                      </m:r>
                      <m:r>
                        <a:rPr lang="en-US" altLang="zh-CN" sz="2800" b="0" i="1" smtClean="0">
                          <a:solidFill>
                            <a:srgbClr val="0000FF"/>
                          </a:solidFill>
                          <a:latin typeface="Cambria Math" panose="02040503050406030204" pitchFamily="18" charset="0"/>
                          <a:ea typeface="+mn-ea"/>
                        </a:rPr>
                        <m:t>=</m:t>
                      </m:r>
                      <m:r>
                        <a:rPr lang="en-US" altLang="zh-CN" sz="2800">
                          <a:solidFill>
                            <a:srgbClr val="0000FF"/>
                          </a:solidFill>
                          <a:latin typeface="Cambria Math" panose="02040503050406030204" pitchFamily="18" charset="0"/>
                        </a:rPr>
                        <m:t>5</m:t>
                      </m:r>
                      <m:r>
                        <a:rPr lang="en-US" altLang="zh-CN" sz="2800" i="1">
                          <a:solidFill>
                            <a:srgbClr val="0000FF"/>
                          </a:solidFill>
                          <a:latin typeface="Cambria Math" panose="02040503050406030204" pitchFamily="18" charset="0"/>
                        </a:rPr>
                        <m:t>.0</m:t>
                      </m:r>
                      <m:r>
                        <a:rPr lang="en-US" altLang="zh-CN" sz="2800" i="1">
                          <a:solidFill>
                            <a:srgbClr val="0000FF"/>
                          </a:solidFill>
                          <a:latin typeface="Cambria Math" panose="02040503050406030204" pitchFamily="18" charset="0"/>
                        </a:rPr>
                        <m:t>𝑚𝑚</m:t>
                      </m:r>
                    </m:oMath>
                  </m:oMathPara>
                </a14:m>
                <a:endParaRPr lang="zh-CN" altLang="en-US" sz="2800" i="1" dirty="0">
                  <a:solidFill>
                    <a:srgbClr val="0000FF"/>
                  </a:solidFill>
                  <a:latin typeface="+mn-ea"/>
                  <a:ea typeface="+mn-ea"/>
                </a:endParaRPr>
              </a:p>
            </p:txBody>
          </p:sp>
        </mc:Choice>
        <mc:Fallback xmlns="">
          <p:sp>
            <p:nvSpPr>
              <p:cNvPr id="61" name="矩形 60"/>
              <p:cNvSpPr>
                <a:spLocks noRot="1" noChangeAspect="1" noMove="1" noResize="1" noEditPoints="1" noAdjustHandles="1" noChangeArrowheads="1" noChangeShapeType="1" noTextEdit="1"/>
              </p:cNvSpPr>
              <p:nvPr/>
            </p:nvSpPr>
            <p:spPr>
              <a:xfrm>
                <a:off x="4497027" y="2784501"/>
                <a:ext cx="2096856"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a:off x="6990810" y="2775228"/>
                <a:ext cx="21101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l-GR" altLang="zh-CN" sz="2800" i="1">
                          <a:solidFill>
                            <a:srgbClr val="0000FF"/>
                          </a:solidFill>
                          <a:latin typeface="Cambria Math" panose="02040503050406030204" pitchFamily="18" charset="0"/>
                        </a:rPr>
                        <m:t>𝜆</m:t>
                      </m:r>
                      <m:r>
                        <a:rPr lang="en-US" altLang="zh-CN" sz="2800" b="0" i="1" smtClean="0">
                          <a:solidFill>
                            <a:srgbClr val="0000FF"/>
                          </a:solidFill>
                          <a:latin typeface="Cambria Math" panose="02040503050406030204" pitchFamily="18" charset="0"/>
                          <a:ea typeface="+mn-ea"/>
                        </a:rPr>
                        <m:t>=</m:t>
                      </m:r>
                      <m:r>
                        <a:rPr lang="en-US" altLang="zh-CN" sz="2800">
                          <a:solidFill>
                            <a:srgbClr val="0000FF"/>
                          </a:solidFill>
                          <a:latin typeface="Cambria Math" panose="02040503050406030204" pitchFamily="18" charset="0"/>
                        </a:rPr>
                        <m:t>550</m:t>
                      </m:r>
                      <m:r>
                        <a:rPr lang="en-US" altLang="zh-CN" sz="2800" i="1">
                          <a:solidFill>
                            <a:srgbClr val="0000FF"/>
                          </a:solidFill>
                          <a:latin typeface="Cambria Math" panose="02040503050406030204" pitchFamily="18" charset="0"/>
                        </a:rPr>
                        <m:t>𝑛𝑚</m:t>
                      </m:r>
                    </m:oMath>
                  </m:oMathPara>
                </a14:m>
                <a:endParaRPr lang="zh-CN" altLang="en-US" sz="2800" i="1" dirty="0">
                  <a:solidFill>
                    <a:srgbClr val="0000FF"/>
                  </a:solidFill>
                  <a:latin typeface="+mn-ea"/>
                  <a:ea typeface="+mn-ea"/>
                </a:endParaRPr>
              </a:p>
            </p:txBody>
          </p:sp>
        </mc:Choice>
        <mc:Fallback xmlns="">
          <p:sp>
            <p:nvSpPr>
              <p:cNvPr id="62" name="矩形 61"/>
              <p:cNvSpPr>
                <a:spLocks noRot="1" noChangeAspect="1" noMove="1" noResize="1" noEditPoints="1" noAdjustHandles="1" noChangeArrowheads="1" noChangeShapeType="1" noTextEdit="1"/>
              </p:cNvSpPr>
              <p:nvPr/>
            </p:nvSpPr>
            <p:spPr>
              <a:xfrm>
                <a:off x="6990810" y="2775228"/>
                <a:ext cx="2110129"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p:cNvSpPr/>
              <p:nvPr/>
            </p:nvSpPr>
            <p:spPr>
              <a:xfrm>
                <a:off x="6428633" y="3399692"/>
                <a:ext cx="145924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𝑑</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𝑙</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i="1">
                              <a:solidFill>
                                <a:srgbClr val="0000FF"/>
                              </a:solidFill>
                              <a:latin typeface="Cambria Math" panose="02040503050406030204" pitchFamily="18" charset="0"/>
                            </a:rPr>
                            <m:t>0</m:t>
                          </m:r>
                        </m:sub>
                      </m:sSub>
                    </m:oMath>
                  </m:oMathPara>
                </a14:m>
                <a:endParaRPr lang="zh-CN" altLang="en-US" sz="2800" i="1" dirty="0">
                  <a:solidFill>
                    <a:srgbClr val="0000FF"/>
                  </a:solidFill>
                  <a:latin typeface="+mn-ea"/>
                  <a:ea typeface="+mn-ea"/>
                </a:endParaRPr>
              </a:p>
            </p:txBody>
          </p:sp>
        </mc:Choice>
        <mc:Fallback xmlns="">
          <p:sp>
            <p:nvSpPr>
              <p:cNvPr id="63" name="矩形 62"/>
              <p:cNvSpPr>
                <a:spLocks noRot="1" noChangeAspect="1" noMove="1" noResize="1" noEditPoints="1" noAdjustHandles="1" noChangeArrowheads="1" noChangeShapeType="1" noTextEdit="1"/>
              </p:cNvSpPr>
              <p:nvPr/>
            </p:nvSpPr>
            <p:spPr>
              <a:xfrm>
                <a:off x="6428633" y="3399692"/>
                <a:ext cx="1459246"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p:cNvSpPr/>
              <p:nvPr/>
            </p:nvSpPr>
            <p:spPr>
              <a:xfrm>
                <a:off x="1325931" y="4007485"/>
                <a:ext cx="2568845" cy="9835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𝑙</m:t>
                      </m:r>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en-US" altLang="zh-CN" sz="2800" i="1">
                              <a:solidFill>
                                <a:srgbClr val="0000FF"/>
                              </a:solidFill>
                              <a:latin typeface="Cambria Math" panose="02040503050406030204" pitchFamily="18" charset="0"/>
                            </a:rPr>
                            <m:t>𝑑</m:t>
                          </m:r>
                        </m:num>
                        <m:den>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i="1">
                                  <a:solidFill>
                                    <a:srgbClr val="0000FF"/>
                                  </a:solidFill>
                                  <a:latin typeface="Cambria Math" panose="02040503050406030204" pitchFamily="18" charset="0"/>
                                </a:rPr>
                                <m:t>0</m:t>
                              </m:r>
                            </m:sub>
                          </m:sSub>
                        </m:den>
                      </m:f>
                      <m:r>
                        <a:rPr lang="en-US" altLang="zh-CN" sz="2800" i="1">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𝐷</m:t>
                          </m:r>
                          <m:r>
                            <a:rPr lang="en-US" altLang="zh-CN" sz="2800" b="0" i="1" smtClean="0">
                              <a:solidFill>
                                <a:srgbClr val="0000FF"/>
                              </a:solidFill>
                              <a:latin typeface="Cambria Math" panose="02040503050406030204" pitchFamily="18" charset="0"/>
                            </a:rPr>
                            <m:t>𝑑</m:t>
                          </m:r>
                        </m:num>
                        <m:den>
                          <m:r>
                            <a:rPr lang="en-US" altLang="zh-CN" sz="2800" i="1">
                              <a:solidFill>
                                <a:srgbClr val="0000FF"/>
                              </a:solidFill>
                              <a:latin typeface="Cambria Math" panose="02040503050406030204" pitchFamily="18" charset="0"/>
                            </a:rPr>
                            <m:t>1.22</m:t>
                          </m:r>
                          <m:r>
                            <a:rPr lang="el-GR" altLang="zh-CN" sz="2800" i="1">
                              <a:solidFill>
                                <a:srgbClr val="0000FF"/>
                              </a:solidFill>
                              <a:latin typeface="Cambria Math" panose="02040503050406030204" pitchFamily="18" charset="0"/>
                            </a:rPr>
                            <m:t>𝜆</m:t>
                          </m:r>
                        </m:den>
                      </m:f>
                    </m:oMath>
                  </m:oMathPara>
                </a14:m>
                <a:endParaRPr lang="zh-CN" altLang="en-US" sz="2800" i="1" dirty="0">
                  <a:solidFill>
                    <a:srgbClr val="0000FF"/>
                  </a:solidFill>
                  <a:latin typeface="+mn-ea"/>
                  <a:ea typeface="+mn-ea"/>
                </a:endParaRPr>
              </a:p>
            </p:txBody>
          </p:sp>
        </mc:Choice>
        <mc:Fallback xmlns="">
          <p:sp>
            <p:nvSpPr>
              <p:cNvPr id="64" name="矩形 63"/>
              <p:cNvSpPr>
                <a:spLocks noRot="1" noChangeAspect="1" noMove="1" noResize="1" noEditPoints="1" noAdjustHandles="1" noChangeArrowheads="1" noChangeShapeType="1" noTextEdit="1"/>
              </p:cNvSpPr>
              <p:nvPr/>
            </p:nvSpPr>
            <p:spPr>
              <a:xfrm>
                <a:off x="1325931" y="4007485"/>
                <a:ext cx="2568845" cy="98353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p:cNvSpPr/>
              <p:nvPr/>
            </p:nvSpPr>
            <p:spPr>
              <a:xfrm>
                <a:off x="3682536" y="3972920"/>
                <a:ext cx="3503780" cy="9569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en-US" altLang="zh-CN" sz="2800">
                              <a:solidFill>
                                <a:srgbClr val="0000FF"/>
                              </a:solidFill>
                              <a:latin typeface="Cambria Math" panose="02040503050406030204" pitchFamily="18" charset="0"/>
                            </a:rPr>
                            <m:t>5</m:t>
                          </m:r>
                          <m:r>
                            <a:rPr lang="en-US" altLang="zh-CN" sz="2800" i="1">
                              <a:solidFill>
                                <a:srgbClr val="0000FF"/>
                              </a:solidFill>
                              <a:latin typeface="Cambria Math" panose="02040503050406030204" pitchFamily="18" charset="0"/>
                            </a:rPr>
                            <m:t>.0</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−3</m:t>
                              </m:r>
                            </m:sup>
                          </m:s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1.20</m:t>
                          </m:r>
                        </m:num>
                        <m:den>
                          <m:r>
                            <a:rPr lang="en-US" altLang="zh-CN" sz="2800" b="0" i="1" smtClean="0">
                              <a:solidFill>
                                <a:srgbClr val="0000FF"/>
                              </a:solidFill>
                              <a:latin typeface="Cambria Math" panose="02040503050406030204" pitchFamily="18" charset="0"/>
                              <a:ea typeface="+mn-ea"/>
                            </a:rPr>
                            <m:t>1.22</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550</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9</m:t>
                              </m:r>
                            </m:sup>
                          </m:sSup>
                        </m:den>
                      </m:f>
                    </m:oMath>
                  </m:oMathPara>
                </a14:m>
                <a:endParaRPr lang="zh-CN" altLang="en-US" sz="2800" i="1" dirty="0">
                  <a:solidFill>
                    <a:srgbClr val="0000FF"/>
                  </a:solidFill>
                  <a:latin typeface="+mn-ea"/>
                  <a:ea typeface="+mn-ea"/>
                </a:endParaRPr>
              </a:p>
            </p:txBody>
          </p:sp>
        </mc:Choice>
        <mc:Fallback xmlns="">
          <p:sp>
            <p:nvSpPr>
              <p:cNvPr id="65" name="矩形 64"/>
              <p:cNvSpPr>
                <a:spLocks noRot="1" noChangeAspect="1" noMove="1" noResize="1" noEditPoints="1" noAdjustHandles="1" noChangeArrowheads="1" noChangeShapeType="1" noTextEdit="1"/>
              </p:cNvSpPr>
              <p:nvPr/>
            </p:nvSpPr>
            <p:spPr>
              <a:xfrm>
                <a:off x="3682536" y="3972920"/>
                <a:ext cx="3503780" cy="95692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p:cNvSpPr/>
              <p:nvPr/>
            </p:nvSpPr>
            <p:spPr>
              <a:xfrm>
                <a:off x="7101764" y="4242362"/>
                <a:ext cx="26162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r>
                        <a:rPr lang="en-US" altLang="zh-CN" sz="2800" b="0" i="0" smtClean="0">
                          <a:solidFill>
                            <a:srgbClr val="0000FF"/>
                          </a:solidFill>
                          <a:latin typeface="Cambria Math" panose="02040503050406030204" pitchFamily="18" charset="0"/>
                          <a:ea typeface="+mn-ea"/>
                        </a:rPr>
                        <m:t>8.94</m:t>
                      </m:r>
                      <m:r>
                        <a:rPr lang="en-US" altLang="zh-CN" sz="2800" i="1" smtClean="0">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3</m:t>
                          </m:r>
                        </m:sup>
                      </m:sSup>
                      <m:r>
                        <a:rPr lang="en-US" altLang="zh-CN" sz="2800" b="0" i="1" smtClean="0">
                          <a:solidFill>
                            <a:srgbClr val="0000FF"/>
                          </a:solidFill>
                          <a:latin typeface="Cambria Math" panose="02040503050406030204" pitchFamily="18" charset="0"/>
                          <a:ea typeface="Cambria Math" panose="02040503050406030204" pitchFamily="18" charset="0"/>
                        </a:rPr>
                        <m:t>𝑚</m:t>
                      </m:r>
                    </m:oMath>
                  </m:oMathPara>
                </a14:m>
                <a:endParaRPr lang="zh-CN" altLang="en-US" sz="2800" i="1" dirty="0">
                  <a:solidFill>
                    <a:srgbClr val="0000FF"/>
                  </a:solidFill>
                  <a:latin typeface="+mn-ea"/>
                  <a:ea typeface="+mn-ea"/>
                </a:endParaRPr>
              </a:p>
            </p:txBody>
          </p:sp>
        </mc:Choice>
        <mc:Fallback xmlns="">
          <p:sp>
            <p:nvSpPr>
              <p:cNvPr id="66" name="矩形 65"/>
              <p:cNvSpPr>
                <a:spLocks noRot="1" noChangeAspect="1" noMove="1" noResize="1" noEditPoints="1" noAdjustHandles="1" noChangeArrowheads="1" noChangeShapeType="1" noTextEdit="1"/>
              </p:cNvSpPr>
              <p:nvPr/>
            </p:nvSpPr>
            <p:spPr>
              <a:xfrm>
                <a:off x="7101764" y="4242362"/>
                <a:ext cx="2616229" cy="523220"/>
              </a:xfrm>
              <a:prstGeom prst="rect">
                <a:avLst/>
              </a:prstGeom>
              <a:blipFill>
                <a:blip r:embed="rId12"/>
                <a:stretch>
                  <a:fillRect/>
                </a:stretch>
              </a:blipFill>
            </p:spPr>
            <p:txBody>
              <a:bodyPr/>
              <a:lstStyle/>
              <a:p>
                <a:r>
                  <a:rPr lang="zh-CN" altLang="en-US">
                    <a:noFill/>
                  </a:rPr>
                  <a:t> </a:t>
                </a:r>
              </a:p>
            </p:txBody>
          </p:sp>
        </mc:Fallback>
      </mc:AlternateContent>
      <p:grpSp>
        <p:nvGrpSpPr>
          <p:cNvPr id="2" name="组合 1"/>
          <p:cNvGrpSpPr/>
          <p:nvPr/>
        </p:nvGrpSpPr>
        <p:grpSpPr>
          <a:xfrm>
            <a:off x="1444431" y="5045955"/>
            <a:ext cx="7759330" cy="1388025"/>
            <a:chOff x="1444431" y="5045955"/>
            <a:chExt cx="7759330" cy="1388025"/>
          </a:xfrm>
        </p:grpSpPr>
        <p:grpSp>
          <p:nvGrpSpPr>
            <p:cNvPr id="36" name="Group 19"/>
            <p:cNvGrpSpPr>
              <a:grpSpLocks/>
            </p:cNvGrpSpPr>
            <p:nvPr/>
          </p:nvGrpSpPr>
          <p:grpSpPr bwMode="auto">
            <a:xfrm>
              <a:off x="1444431" y="5045955"/>
              <a:ext cx="5955774" cy="1367607"/>
              <a:chOff x="703" y="2954"/>
              <a:chExt cx="4037" cy="1066"/>
            </a:xfrm>
          </p:grpSpPr>
          <p:sp>
            <p:nvSpPr>
              <p:cNvPr id="37" name="Line 20"/>
              <p:cNvSpPr>
                <a:spLocks noChangeShapeType="1"/>
              </p:cNvSpPr>
              <p:nvPr/>
            </p:nvSpPr>
            <p:spPr bwMode="auto">
              <a:xfrm flipH="1">
                <a:off x="4513" y="3203"/>
                <a:ext cx="227"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21"/>
              <p:cNvSpPr>
                <a:spLocks noChangeShapeType="1"/>
              </p:cNvSpPr>
              <p:nvPr/>
            </p:nvSpPr>
            <p:spPr bwMode="auto">
              <a:xfrm flipH="1">
                <a:off x="4513" y="3771"/>
                <a:ext cx="227"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Line 22"/>
              <p:cNvSpPr>
                <a:spLocks noChangeShapeType="1"/>
              </p:cNvSpPr>
              <p:nvPr/>
            </p:nvSpPr>
            <p:spPr bwMode="auto">
              <a:xfrm>
                <a:off x="4604" y="3203"/>
                <a:ext cx="0" cy="590"/>
              </a:xfrm>
              <a:prstGeom prst="line">
                <a:avLst/>
              </a:prstGeom>
              <a:noFill/>
              <a:ln w="19050">
                <a:solidFill>
                  <a:schemeClr val="tx2"/>
                </a:solidFill>
                <a:round/>
                <a:headEnd type="triangl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41" name="Line 24"/>
              <p:cNvSpPr>
                <a:spLocks noChangeShapeType="1"/>
              </p:cNvSpPr>
              <p:nvPr/>
            </p:nvSpPr>
            <p:spPr bwMode="auto">
              <a:xfrm>
                <a:off x="930" y="3974"/>
                <a:ext cx="3510" cy="0"/>
              </a:xfrm>
              <a:prstGeom prst="line">
                <a:avLst/>
              </a:prstGeom>
              <a:noFill/>
              <a:ln w="19050">
                <a:solidFill>
                  <a:schemeClr val="tx2"/>
                </a:solidFill>
                <a:round/>
                <a:headEnd type="triangl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43" name="Line 26"/>
              <p:cNvSpPr>
                <a:spLocks noChangeShapeType="1"/>
              </p:cNvSpPr>
              <p:nvPr/>
            </p:nvSpPr>
            <p:spPr bwMode="auto">
              <a:xfrm flipV="1">
                <a:off x="884" y="3203"/>
                <a:ext cx="3556" cy="272"/>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Line 27"/>
              <p:cNvSpPr>
                <a:spLocks noChangeShapeType="1"/>
              </p:cNvSpPr>
              <p:nvPr/>
            </p:nvSpPr>
            <p:spPr bwMode="auto">
              <a:xfrm>
                <a:off x="930" y="3475"/>
                <a:ext cx="3510" cy="318"/>
              </a:xfrm>
              <a:prstGeom prst="line">
                <a:avLst/>
              </a:prstGeom>
              <a:noFill/>
              <a:ln w="19050">
                <a:solidFill>
                  <a:schemeClr val="tx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45" name="Group 28"/>
              <p:cNvGrpSpPr>
                <a:grpSpLocks/>
              </p:cNvGrpSpPr>
              <p:nvPr/>
            </p:nvGrpSpPr>
            <p:grpSpPr bwMode="auto">
              <a:xfrm>
                <a:off x="703" y="3294"/>
                <a:ext cx="374" cy="496"/>
                <a:chOff x="839" y="3158"/>
                <a:chExt cx="374" cy="496"/>
              </a:xfrm>
            </p:grpSpPr>
            <p:grpSp>
              <p:nvGrpSpPr>
                <p:cNvPr id="52" name="Group 29"/>
                <p:cNvGrpSpPr>
                  <a:grpSpLocks/>
                </p:cNvGrpSpPr>
                <p:nvPr/>
              </p:nvGrpSpPr>
              <p:grpSpPr bwMode="auto">
                <a:xfrm>
                  <a:off x="839" y="3158"/>
                  <a:ext cx="374" cy="496"/>
                  <a:chOff x="1882" y="3158"/>
                  <a:chExt cx="374" cy="496"/>
                </a:xfrm>
              </p:grpSpPr>
              <p:sp>
                <p:nvSpPr>
                  <p:cNvPr id="55" name="Freeform 30"/>
                  <p:cNvSpPr>
                    <a:spLocks/>
                  </p:cNvSpPr>
                  <p:nvPr/>
                </p:nvSpPr>
                <p:spPr bwMode="auto">
                  <a:xfrm>
                    <a:off x="1882" y="3158"/>
                    <a:ext cx="374" cy="496"/>
                  </a:xfrm>
                  <a:custGeom>
                    <a:avLst/>
                    <a:gdLst>
                      <a:gd name="T0" fmla="*/ 1 w 746"/>
                      <a:gd name="T1" fmla="*/ 1 h 992"/>
                      <a:gd name="T2" fmla="*/ 1 w 746"/>
                      <a:gd name="T3" fmla="*/ 1 h 992"/>
                      <a:gd name="T4" fmla="*/ 1 w 746"/>
                      <a:gd name="T5" fmla="*/ 1 h 992"/>
                      <a:gd name="T6" fmla="*/ 1 w 746"/>
                      <a:gd name="T7" fmla="*/ 1 h 992"/>
                      <a:gd name="T8" fmla="*/ 1 w 746"/>
                      <a:gd name="T9" fmla="*/ 1 h 992"/>
                      <a:gd name="T10" fmla="*/ 1 w 746"/>
                      <a:gd name="T11" fmla="*/ 1 h 992"/>
                      <a:gd name="T12" fmla="*/ 1 w 746"/>
                      <a:gd name="T13" fmla="*/ 1 h 992"/>
                      <a:gd name="T14" fmla="*/ 1 w 746"/>
                      <a:gd name="T15" fmla="*/ 1 h 992"/>
                      <a:gd name="T16" fmla="*/ 1 w 746"/>
                      <a:gd name="T17" fmla="*/ 1 h 992"/>
                      <a:gd name="T18" fmla="*/ 1 w 746"/>
                      <a:gd name="T19" fmla="*/ 1 h 992"/>
                      <a:gd name="T20" fmla="*/ 1 w 746"/>
                      <a:gd name="T21" fmla="*/ 1 h 992"/>
                      <a:gd name="T22" fmla="*/ 2 w 746"/>
                      <a:gd name="T23" fmla="*/ 1 h 992"/>
                      <a:gd name="T24" fmla="*/ 2 w 746"/>
                      <a:gd name="T25" fmla="*/ 1 h 992"/>
                      <a:gd name="T26" fmla="*/ 2 w 746"/>
                      <a:gd name="T27" fmla="*/ 1 h 992"/>
                      <a:gd name="T28" fmla="*/ 2 w 746"/>
                      <a:gd name="T29" fmla="*/ 1 h 992"/>
                      <a:gd name="T30" fmla="*/ 2 w 746"/>
                      <a:gd name="T31" fmla="*/ 2 h 992"/>
                      <a:gd name="T32" fmla="*/ 1 w 746"/>
                      <a:gd name="T33" fmla="*/ 2 h 992"/>
                      <a:gd name="T34" fmla="*/ 1 w 746"/>
                      <a:gd name="T35" fmla="*/ 2 h 992"/>
                      <a:gd name="T36" fmla="*/ 1 w 746"/>
                      <a:gd name="T37" fmla="*/ 2 h 992"/>
                      <a:gd name="T38" fmla="*/ 1 w 746"/>
                      <a:gd name="T39" fmla="*/ 2 h 992"/>
                      <a:gd name="T40" fmla="*/ 1 w 746"/>
                      <a:gd name="T41" fmla="*/ 2 h 992"/>
                      <a:gd name="T42" fmla="*/ 1 w 746"/>
                      <a:gd name="T43" fmla="*/ 2 h 992"/>
                      <a:gd name="T44" fmla="*/ 1 w 746"/>
                      <a:gd name="T45" fmla="*/ 2 h 992"/>
                      <a:gd name="T46" fmla="*/ 1 w 746"/>
                      <a:gd name="T47" fmla="*/ 2 h 992"/>
                      <a:gd name="T48" fmla="*/ 1 w 746"/>
                      <a:gd name="T49" fmla="*/ 2 h 992"/>
                      <a:gd name="T50" fmla="*/ 1 w 746"/>
                      <a:gd name="T51" fmla="*/ 2 h 992"/>
                      <a:gd name="T52" fmla="*/ 1 w 746"/>
                      <a:gd name="T53" fmla="*/ 2 h 992"/>
                      <a:gd name="T54" fmla="*/ 1 w 746"/>
                      <a:gd name="T55" fmla="*/ 2 h 992"/>
                      <a:gd name="T56" fmla="*/ 1 w 746"/>
                      <a:gd name="T57" fmla="*/ 2 h 992"/>
                      <a:gd name="T58" fmla="*/ 1 w 746"/>
                      <a:gd name="T59" fmla="*/ 2 h 992"/>
                      <a:gd name="T60" fmla="*/ 1 w 746"/>
                      <a:gd name="T61" fmla="*/ 2 h 992"/>
                      <a:gd name="T62" fmla="*/ 1 w 746"/>
                      <a:gd name="T63" fmla="*/ 2 h 992"/>
                      <a:gd name="T64" fmla="*/ 1 w 746"/>
                      <a:gd name="T65" fmla="*/ 2 h 992"/>
                      <a:gd name="T66" fmla="*/ 1 w 746"/>
                      <a:gd name="T67" fmla="*/ 2 h 992"/>
                      <a:gd name="T68" fmla="*/ 1 w 746"/>
                      <a:gd name="T69" fmla="*/ 2 h 992"/>
                      <a:gd name="T70" fmla="*/ 1 w 746"/>
                      <a:gd name="T71" fmla="*/ 2 h 992"/>
                      <a:gd name="T72" fmla="*/ 1 w 746"/>
                      <a:gd name="T73" fmla="*/ 2 h 992"/>
                      <a:gd name="T74" fmla="*/ 1 w 746"/>
                      <a:gd name="T75" fmla="*/ 1 h 992"/>
                      <a:gd name="T76" fmla="*/ 1 w 746"/>
                      <a:gd name="T77" fmla="*/ 1 h 992"/>
                      <a:gd name="T78" fmla="*/ 1 w 746"/>
                      <a:gd name="T79" fmla="*/ 1 h 992"/>
                      <a:gd name="T80" fmla="*/ 1 w 746"/>
                      <a:gd name="T81" fmla="*/ 1 h 992"/>
                      <a:gd name="T82" fmla="*/ 1 w 746"/>
                      <a:gd name="T83" fmla="*/ 1 h 992"/>
                      <a:gd name="T84" fmla="*/ 1 w 746"/>
                      <a:gd name="T85" fmla="*/ 1 h 992"/>
                      <a:gd name="T86" fmla="*/ 1 w 746"/>
                      <a:gd name="T87" fmla="*/ 1 h 992"/>
                      <a:gd name="T88" fmla="*/ 1 w 746"/>
                      <a:gd name="T89" fmla="*/ 1 h 992"/>
                      <a:gd name="T90" fmla="*/ 0 w 746"/>
                      <a:gd name="T91" fmla="*/ 1 h 992"/>
                      <a:gd name="T92" fmla="*/ 2 w 746"/>
                      <a:gd name="T93" fmla="*/ 2 h 992"/>
                      <a:gd name="T94" fmla="*/ 2 w 746"/>
                      <a:gd name="T95" fmla="*/ 2 h 992"/>
                      <a:gd name="T96" fmla="*/ 2 w 746"/>
                      <a:gd name="T97" fmla="*/ 2 h 992"/>
                      <a:gd name="T98" fmla="*/ 2 w 746"/>
                      <a:gd name="T99" fmla="*/ 2 h 992"/>
                      <a:gd name="T100" fmla="*/ 2 w 746"/>
                      <a:gd name="T101" fmla="*/ 1 h 992"/>
                      <a:gd name="T102" fmla="*/ 2 w 746"/>
                      <a:gd name="T103" fmla="*/ 1 h 992"/>
                      <a:gd name="T104" fmla="*/ 2 w 746"/>
                      <a:gd name="T105" fmla="*/ 1 h 992"/>
                      <a:gd name="T106" fmla="*/ 2 w 746"/>
                      <a:gd name="T107" fmla="*/ 1 h 992"/>
                      <a:gd name="T108" fmla="*/ 1 w 746"/>
                      <a:gd name="T109" fmla="*/ 1 h 992"/>
                      <a:gd name="T110" fmla="*/ 1 w 746"/>
                      <a:gd name="T111" fmla="*/ 1 h 99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746"/>
                      <a:gd name="T169" fmla="*/ 0 h 992"/>
                      <a:gd name="T170" fmla="*/ 746 w 746"/>
                      <a:gd name="T171" fmla="*/ 992 h 99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746" h="992">
                        <a:moveTo>
                          <a:pt x="340" y="140"/>
                        </a:moveTo>
                        <a:lnTo>
                          <a:pt x="331" y="139"/>
                        </a:lnTo>
                        <a:lnTo>
                          <a:pt x="323" y="140"/>
                        </a:lnTo>
                        <a:lnTo>
                          <a:pt x="315" y="143"/>
                        </a:lnTo>
                        <a:lnTo>
                          <a:pt x="308" y="146"/>
                        </a:lnTo>
                        <a:lnTo>
                          <a:pt x="303" y="151"/>
                        </a:lnTo>
                        <a:lnTo>
                          <a:pt x="297" y="158"/>
                        </a:lnTo>
                        <a:lnTo>
                          <a:pt x="293" y="165"/>
                        </a:lnTo>
                        <a:lnTo>
                          <a:pt x="290" y="173"/>
                        </a:lnTo>
                        <a:lnTo>
                          <a:pt x="289" y="181"/>
                        </a:lnTo>
                        <a:lnTo>
                          <a:pt x="290" y="189"/>
                        </a:lnTo>
                        <a:lnTo>
                          <a:pt x="292" y="197"/>
                        </a:lnTo>
                        <a:lnTo>
                          <a:pt x="296" y="204"/>
                        </a:lnTo>
                        <a:lnTo>
                          <a:pt x="300" y="210"/>
                        </a:lnTo>
                        <a:lnTo>
                          <a:pt x="307" y="215"/>
                        </a:lnTo>
                        <a:lnTo>
                          <a:pt x="314" y="219"/>
                        </a:lnTo>
                        <a:lnTo>
                          <a:pt x="322" y="222"/>
                        </a:lnTo>
                        <a:lnTo>
                          <a:pt x="356" y="231"/>
                        </a:lnTo>
                        <a:lnTo>
                          <a:pt x="389" y="243"/>
                        </a:lnTo>
                        <a:lnTo>
                          <a:pt x="420" y="257"/>
                        </a:lnTo>
                        <a:lnTo>
                          <a:pt x="450" y="273"/>
                        </a:lnTo>
                        <a:lnTo>
                          <a:pt x="478" y="291"/>
                        </a:lnTo>
                        <a:lnTo>
                          <a:pt x="505" y="312"/>
                        </a:lnTo>
                        <a:lnTo>
                          <a:pt x="530" y="335"/>
                        </a:lnTo>
                        <a:lnTo>
                          <a:pt x="554" y="359"/>
                        </a:lnTo>
                        <a:lnTo>
                          <a:pt x="575" y="386"/>
                        </a:lnTo>
                        <a:lnTo>
                          <a:pt x="594" y="413"/>
                        </a:lnTo>
                        <a:lnTo>
                          <a:pt x="611" y="442"/>
                        </a:lnTo>
                        <a:lnTo>
                          <a:pt x="626" y="473"/>
                        </a:lnTo>
                        <a:lnTo>
                          <a:pt x="639" y="504"/>
                        </a:lnTo>
                        <a:lnTo>
                          <a:pt x="648" y="537"/>
                        </a:lnTo>
                        <a:lnTo>
                          <a:pt x="656" y="570"/>
                        </a:lnTo>
                        <a:lnTo>
                          <a:pt x="661" y="605"/>
                        </a:lnTo>
                        <a:lnTo>
                          <a:pt x="510" y="605"/>
                        </a:lnTo>
                        <a:lnTo>
                          <a:pt x="510" y="762"/>
                        </a:lnTo>
                        <a:lnTo>
                          <a:pt x="486" y="759"/>
                        </a:lnTo>
                        <a:lnTo>
                          <a:pt x="464" y="753"/>
                        </a:lnTo>
                        <a:lnTo>
                          <a:pt x="442" y="744"/>
                        </a:lnTo>
                        <a:lnTo>
                          <a:pt x="422" y="733"/>
                        </a:lnTo>
                        <a:lnTo>
                          <a:pt x="404" y="719"/>
                        </a:lnTo>
                        <a:lnTo>
                          <a:pt x="388" y="703"/>
                        </a:lnTo>
                        <a:lnTo>
                          <a:pt x="373" y="684"/>
                        </a:lnTo>
                        <a:lnTo>
                          <a:pt x="361" y="663"/>
                        </a:lnTo>
                        <a:lnTo>
                          <a:pt x="357" y="656"/>
                        </a:lnTo>
                        <a:lnTo>
                          <a:pt x="351" y="651"/>
                        </a:lnTo>
                        <a:lnTo>
                          <a:pt x="345" y="646"/>
                        </a:lnTo>
                        <a:lnTo>
                          <a:pt x="337" y="643"/>
                        </a:lnTo>
                        <a:lnTo>
                          <a:pt x="330" y="640"/>
                        </a:lnTo>
                        <a:lnTo>
                          <a:pt x="322" y="640"/>
                        </a:lnTo>
                        <a:lnTo>
                          <a:pt x="314" y="642"/>
                        </a:lnTo>
                        <a:lnTo>
                          <a:pt x="306" y="644"/>
                        </a:lnTo>
                        <a:lnTo>
                          <a:pt x="293" y="654"/>
                        </a:lnTo>
                        <a:lnTo>
                          <a:pt x="285" y="668"/>
                        </a:lnTo>
                        <a:lnTo>
                          <a:pt x="283" y="684"/>
                        </a:lnTo>
                        <a:lnTo>
                          <a:pt x="288" y="699"/>
                        </a:lnTo>
                        <a:lnTo>
                          <a:pt x="296" y="715"/>
                        </a:lnTo>
                        <a:lnTo>
                          <a:pt x="305" y="730"/>
                        </a:lnTo>
                        <a:lnTo>
                          <a:pt x="315" y="745"/>
                        </a:lnTo>
                        <a:lnTo>
                          <a:pt x="327" y="758"/>
                        </a:lnTo>
                        <a:lnTo>
                          <a:pt x="338" y="771"/>
                        </a:lnTo>
                        <a:lnTo>
                          <a:pt x="351" y="783"/>
                        </a:lnTo>
                        <a:lnTo>
                          <a:pt x="365" y="794"/>
                        </a:lnTo>
                        <a:lnTo>
                          <a:pt x="379" y="803"/>
                        </a:lnTo>
                        <a:lnTo>
                          <a:pt x="394" y="812"/>
                        </a:lnTo>
                        <a:lnTo>
                          <a:pt x="409" y="820"/>
                        </a:lnTo>
                        <a:lnTo>
                          <a:pt x="425" y="827"/>
                        </a:lnTo>
                        <a:lnTo>
                          <a:pt x="441" y="833"/>
                        </a:lnTo>
                        <a:lnTo>
                          <a:pt x="457" y="837"/>
                        </a:lnTo>
                        <a:lnTo>
                          <a:pt x="474" y="842"/>
                        </a:lnTo>
                        <a:lnTo>
                          <a:pt x="493" y="844"/>
                        </a:lnTo>
                        <a:lnTo>
                          <a:pt x="510" y="845"/>
                        </a:lnTo>
                        <a:lnTo>
                          <a:pt x="510" y="909"/>
                        </a:lnTo>
                        <a:lnTo>
                          <a:pt x="83" y="909"/>
                        </a:lnTo>
                        <a:lnTo>
                          <a:pt x="83" y="212"/>
                        </a:lnTo>
                        <a:lnTo>
                          <a:pt x="217" y="212"/>
                        </a:lnTo>
                        <a:lnTo>
                          <a:pt x="139" y="25"/>
                        </a:lnTo>
                        <a:lnTo>
                          <a:pt x="134" y="18"/>
                        </a:lnTo>
                        <a:lnTo>
                          <a:pt x="130" y="11"/>
                        </a:lnTo>
                        <a:lnTo>
                          <a:pt x="123" y="7"/>
                        </a:lnTo>
                        <a:lnTo>
                          <a:pt x="116" y="3"/>
                        </a:lnTo>
                        <a:lnTo>
                          <a:pt x="109" y="1"/>
                        </a:lnTo>
                        <a:lnTo>
                          <a:pt x="101" y="0"/>
                        </a:lnTo>
                        <a:lnTo>
                          <a:pt x="93" y="1"/>
                        </a:lnTo>
                        <a:lnTo>
                          <a:pt x="85" y="3"/>
                        </a:lnTo>
                        <a:lnTo>
                          <a:pt x="71" y="13"/>
                        </a:lnTo>
                        <a:lnTo>
                          <a:pt x="63" y="26"/>
                        </a:lnTo>
                        <a:lnTo>
                          <a:pt x="60" y="41"/>
                        </a:lnTo>
                        <a:lnTo>
                          <a:pt x="63" y="57"/>
                        </a:lnTo>
                        <a:lnTo>
                          <a:pt x="93" y="129"/>
                        </a:lnTo>
                        <a:lnTo>
                          <a:pt x="0" y="129"/>
                        </a:lnTo>
                        <a:lnTo>
                          <a:pt x="0" y="992"/>
                        </a:lnTo>
                        <a:lnTo>
                          <a:pt x="593" y="991"/>
                        </a:lnTo>
                        <a:lnTo>
                          <a:pt x="593" y="688"/>
                        </a:lnTo>
                        <a:lnTo>
                          <a:pt x="746" y="688"/>
                        </a:lnTo>
                        <a:lnTo>
                          <a:pt x="746" y="646"/>
                        </a:lnTo>
                        <a:lnTo>
                          <a:pt x="744" y="601"/>
                        </a:lnTo>
                        <a:lnTo>
                          <a:pt x="738" y="557"/>
                        </a:lnTo>
                        <a:lnTo>
                          <a:pt x="729" y="515"/>
                        </a:lnTo>
                        <a:lnTo>
                          <a:pt x="716" y="473"/>
                        </a:lnTo>
                        <a:lnTo>
                          <a:pt x="699" y="433"/>
                        </a:lnTo>
                        <a:lnTo>
                          <a:pt x="679" y="394"/>
                        </a:lnTo>
                        <a:lnTo>
                          <a:pt x="656" y="358"/>
                        </a:lnTo>
                        <a:lnTo>
                          <a:pt x="631" y="322"/>
                        </a:lnTo>
                        <a:lnTo>
                          <a:pt x="602" y="290"/>
                        </a:lnTo>
                        <a:lnTo>
                          <a:pt x="571" y="260"/>
                        </a:lnTo>
                        <a:lnTo>
                          <a:pt x="538" y="233"/>
                        </a:lnTo>
                        <a:lnTo>
                          <a:pt x="502" y="208"/>
                        </a:lnTo>
                        <a:lnTo>
                          <a:pt x="464" y="186"/>
                        </a:lnTo>
                        <a:lnTo>
                          <a:pt x="425" y="167"/>
                        </a:lnTo>
                        <a:lnTo>
                          <a:pt x="383" y="152"/>
                        </a:lnTo>
                        <a:lnTo>
                          <a:pt x="340" y="140"/>
                        </a:lnTo>
                        <a:close/>
                      </a:path>
                    </a:pathLst>
                  </a:custGeom>
                  <a:solidFill>
                    <a:srgbClr val="000000"/>
                  </a:solidFill>
                  <a:ln w="9525">
                    <a:solidFill>
                      <a:schemeClr val="hlink"/>
                    </a:solidFill>
                    <a:round/>
                    <a:headEnd/>
                    <a:tailEnd/>
                  </a:ln>
                </p:spPr>
                <p:txBody>
                  <a:bodyPr/>
                  <a:lstStyle/>
                  <a:p>
                    <a:endParaRPr lang="zh-CN" altLang="en-US"/>
                  </a:p>
                </p:txBody>
              </p:sp>
              <p:sp>
                <p:nvSpPr>
                  <p:cNvPr id="56" name="Freeform 31"/>
                  <p:cNvSpPr>
                    <a:spLocks/>
                  </p:cNvSpPr>
                  <p:nvPr/>
                </p:nvSpPr>
                <p:spPr bwMode="auto">
                  <a:xfrm>
                    <a:off x="2003" y="3260"/>
                    <a:ext cx="181" cy="181"/>
                  </a:xfrm>
                  <a:custGeom>
                    <a:avLst/>
                    <a:gdLst>
                      <a:gd name="T0" fmla="*/ 1 w 362"/>
                      <a:gd name="T1" fmla="*/ 1 h 361"/>
                      <a:gd name="T2" fmla="*/ 1 w 362"/>
                      <a:gd name="T3" fmla="*/ 1 h 361"/>
                      <a:gd name="T4" fmla="*/ 1 w 362"/>
                      <a:gd name="T5" fmla="*/ 1 h 361"/>
                      <a:gd name="T6" fmla="*/ 1 w 362"/>
                      <a:gd name="T7" fmla="*/ 1 h 361"/>
                      <a:gd name="T8" fmla="*/ 1 w 362"/>
                      <a:gd name="T9" fmla="*/ 1 h 361"/>
                      <a:gd name="T10" fmla="*/ 1 w 362"/>
                      <a:gd name="T11" fmla="*/ 1 h 361"/>
                      <a:gd name="T12" fmla="*/ 1 w 362"/>
                      <a:gd name="T13" fmla="*/ 1 h 361"/>
                      <a:gd name="T14" fmla="*/ 1 w 362"/>
                      <a:gd name="T15" fmla="*/ 1 h 361"/>
                      <a:gd name="T16" fmla="*/ 1 w 362"/>
                      <a:gd name="T17" fmla="*/ 1 h 361"/>
                      <a:gd name="T18" fmla="*/ 1 w 362"/>
                      <a:gd name="T19" fmla="*/ 1 h 361"/>
                      <a:gd name="T20" fmla="*/ 1 w 362"/>
                      <a:gd name="T21" fmla="*/ 1 h 361"/>
                      <a:gd name="T22" fmla="*/ 1 w 362"/>
                      <a:gd name="T23" fmla="*/ 1 h 361"/>
                      <a:gd name="T24" fmla="*/ 1 w 362"/>
                      <a:gd name="T25" fmla="*/ 1 h 361"/>
                      <a:gd name="T26" fmla="*/ 1 w 362"/>
                      <a:gd name="T27" fmla="*/ 1 h 361"/>
                      <a:gd name="T28" fmla="*/ 1 w 362"/>
                      <a:gd name="T29" fmla="*/ 1 h 361"/>
                      <a:gd name="T30" fmla="*/ 1 w 362"/>
                      <a:gd name="T31" fmla="*/ 1 h 361"/>
                      <a:gd name="T32" fmla="*/ 1 w 362"/>
                      <a:gd name="T33" fmla="*/ 1 h 361"/>
                      <a:gd name="T34" fmla="*/ 1 w 362"/>
                      <a:gd name="T35" fmla="*/ 1 h 361"/>
                      <a:gd name="T36" fmla="*/ 1 w 362"/>
                      <a:gd name="T37" fmla="*/ 1 h 361"/>
                      <a:gd name="T38" fmla="*/ 1 w 362"/>
                      <a:gd name="T39" fmla="*/ 1 h 361"/>
                      <a:gd name="T40" fmla="*/ 1 w 362"/>
                      <a:gd name="T41" fmla="*/ 1 h 361"/>
                      <a:gd name="T42" fmla="*/ 1 w 362"/>
                      <a:gd name="T43" fmla="*/ 1 h 361"/>
                      <a:gd name="T44" fmla="*/ 1 w 362"/>
                      <a:gd name="T45" fmla="*/ 1 h 361"/>
                      <a:gd name="T46" fmla="*/ 1 w 362"/>
                      <a:gd name="T47" fmla="*/ 1 h 361"/>
                      <a:gd name="T48" fmla="*/ 1 w 362"/>
                      <a:gd name="T49" fmla="*/ 1 h 361"/>
                      <a:gd name="T50" fmla="*/ 1 w 362"/>
                      <a:gd name="T51" fmla="*/ 1 h 361"/>
                      <a:gd name="T52" fmla="*/ 1 w 362"/>
                      <a:gd name="T53" fmla="*/ 1 h 361"/>
                      <a:gd name="T54" fmla="*/ 1 w 362"/>
                      <a:gd name="T55" fmla="*/ 1 h 361"/>
                      <a:gd name="T56" fmla="*/ 1 w 362"/>
                      <a:gd name="T57" fmla="*/ 1 h 361"/>
                      <a:gd name="T58" fmla="*/ 1 w 362"/>
                      <a:gd name="T59" fmla="*/ 1 h 361"/>
                      <a:gd name="T60" fmla="*/ 1 w 362"/>
                      <a:gd name="T61" fmla="*/ 1 h 361"/>
                      <a:gd name="T62" fmla="*/ 1 w 362"/>
                      <a:gd name="T63" fmla="*/ 1 h 361"/>
                      <a:gd name="T64" fmla="*/ 1 w 362"/>
                      <a:gd name="T65" fmla="*/ 0 h 361"/>
                      <a:gd name="T66" fmla="*/ 1 w 362"/>
                      <a:gd name="T67" fmla="*/ 1 h 361"/>
                      <a:gd name="T68" fmla="*/ 1 w 362"/>
                      <a:gd name="T69" fmla="*/ 1 h 361"/>
                      <a:gd name="T70" fmla="*/ 1 w 362"/>
                      <a:gd name="T71" fmla="*/ 1 h 361"/>
                      <a:gd name="T72" fmla="*/ 1 w 362"/>
                      <a:gd name="T73" fmla="*/ 1 h 361"/>
                      <a:gd name="T74" fmla="*/ 1 w 362"/>
                      <a:gd name="T75" fmla="*/ 1 h 361"/>
                      <a:gd name="T76" fmla="*/ 1 w 362"/>
                      <a:gd name="T77" fmla="*/ 1 h 361"/>
                      <a:gd name="T78" fmla="*/ 1 w 362"/>
                      <a:gd name="T79" fmla="*/ 1 h 361"/>
                      <a:gd name="T80" fmla="*/ 0 w 362"/>
                      <a:gd name="T81" fmla="*/ 1 h 361"/>
                      <a:gd name="T82" fmla="*/ 1 w 362"/>
                      <a:gd name="T83" fmla="*/ 1 h 361"/>
                      <a:gd name="T84" fmla="*/ 1 w 362"/>
                      <a:gd name="T85" fmla="*/ 1 h 361"/>
                      <a:gd name="T86" fmla="*/ 1 w 362"/>
                      <a:gd name="T87" fmla="*/ 1 h 361"/>
                      <a:gd name="T88" fmla="*/ 1 w 362"/>
                      <a:gd name="T89" fmla="*/ 1 h 361"/>
                      <a:gd name="T90" fmla="*/ 1 w 362"/>
                      <a:gd name="T91" fmla="*/ 1 h 361"/>
                      <a:gd name="T92" fmla="*/ 1 w 362"/>
                      <a:gd name="T93" fmla="*/ 1 h 361"/>
                      <a:gd name="T94" fmla="*/ 1 w 362"/>
                      <a:gd name="T95" fmla="*/ 1 h 361"/>
                      <a:gd name="T96" fmla="*/ 1 w 362"/>
                      <a:gd name="T97" fmla="*/ 1 h 361"/>
                      <a:gd name="T98" fmla="*/ 1 w 362"/>
                      <a:gd name="T99" fmla="*/ 1 h 361"/>
                      <a:gd name="T100" fmla="*/ 1 w 362"/>
                      <a:gd name="T101" fmla="*/ 1 h 361"/>
                      <a:gd name="T102" fmla="*/ 1 w 362"/>
                      <a:gd name="T103" fmla="*/ 1 h 361"/>
                      <a:gd name="T104" fmla="*/ 1 w 362"/>
                      <a:gd name="T105" fmla="*/ 1 h 361"/>
                      <a:gd name="T106" fmla="*/ 1 w 362"/>
                      <a:gd name="T107" fmla="*/ 1 h 361"/>
                      <a:gd name="T108" fmla="*/ 1 w 362"/>
                      <a:gd name="T109" fmla="*/ 1 h 361"/>
                      <a:gd name="T110" fmla="*/ 1 w 362"/>
                      <a:gd name="T111" fmla="*/ 1 h 361"/>
                      <a:gd name="T112" fmla="*/ 1 w 362"/>
                      <a:gd name="T113" fmla="*/ 1 h 36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62"/>
                      <a:gd name="T172" fmla="*/ 0 h 361"/>
                      <a:gd name="T173" fmla="*/ 362 w 362"/>
                      <a:gd name="T174" fmla="*/ 361 h 36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62" h="361">
                        <a:moveTo>
                          <a:pt x="181" y="361"/>
                        </a:moveTo>
                        <a:lnTo>
                          <a:pt x="200" y="360"/>
                        </a:lnTo>
                        <a:lnTo>
                          <a:pt x="217" y="358"/>
                        </a:lnTo>
                        <a:lnTo>
                          <a:pt x="234" y="353"/>
                        </a:lnTo>
                        <a:lnTo>
                          <a:pt x="250" y="348"/>
                        </a:lnTo>
                        <a:lnTo>
                          <a:pt x="267" y="341"/>
                        </a:lnTo>
                        <a:lnTo>
                          <a:pt x="282" y="332"/>
                        </a:lnTo>
                        <a:lnTo>
                          <a:pt x="297" y="321"/>
                        </a:lnTo>
                        <a:lnTo>
                          <a:pt x="309" y="309"/>
                        </a:lnTo>
                        <a:lnTo>
                          <a:pt x="322" y="296"/>
                        </a:lnTo>
                        <a:lnTo>
                          <a:pt x="332" y="281"/>
                        </a:lnTo>
                        <a:lnTo>
                          <a:pt x="341" y="266"/>
                        </a:lnTo>
                        <a:lnTo>
                          <a:pt x="348" y="250"/>
                        </a:lnTo>
                        <a:lnTo>
                          <a:pt x="354" y="234"/>
                        </a:lnTo>
                        <a:lnTo>
                          <a:pt x="359" y="216"/>
                        </a:lnTo>
                        <a:lnTo>
                          <a:pt x="361" y="199"/>
                        </a:lnTo>
                        <a:lnTo>
                          <a:pt x="362" y="181"/>
                        </a:lnTo>
                        <a:lnTo>
                          <a:pt x="361" y="162"/>
                        </a:lnTo>
                        <a:lnTo>
                          <a:pt x="359" y="145"/>
                        </a:lnTo>
                        <a:lnTo>
                          <a:pt x="354" y="128"/>
                        </a:lnTo>
                        <a:lnTo>
                          <a:pt x="348" y="112"/>
                        </a:lnTo>
                        <a:lnTo>
                          <a:pt x="341" y="95"/>
                        </a:lnTo>
                        <a:lnTo>
                          <a:pt x="332" y="80"/>
                        </a:lnTo>
                        <a:lnTo>
                          <a:pt x="322" y="67"/>
                        </a:lnTo>
                        <a:lnTo>
                          <a:pt x="309" y="53"/>
                        </a:lnTo>
                        <a:lnTo>
                          <a:pt x="297" y="41"/>
                        </a:lnTo>
                        <a:lnTo>
                          <a:pt x="282" y="31"/>
                        </a:lnTo>
                        <a:lnTo>
                          <a:pt x="267" y="22"/>
                        </a:lnTo>
                        <a:lnTo>
                          <a:pt x="250" y="14"/>
                        </a:lnTo>
                        <a:lnTo>
                          <a:pt x="234" y="8"/>
                        </a:lnTo>
                        <a:lnTo>
                          <a:pt x="217" y="3"/>
                        </a:lnTo>
                        <a:lnTo>
                          <a:pt x="200" y="1"/>
                        </a:lnTo>
                        <a:lnTo>
                          <a:pt x="181" y="0"/>
                        </a:lnTo>
                        <a:lnTo>
                          <a:pt x="146" y="3"/>
                        </a:lnTo>
                        <a:lnTo>
                          <a:pt x="111" y="14"/>
                        </a:lnTo>
                        <a:lnTo>
                          <a:pt x="81" y="31"/>
                        </a:lnTo>
                        <a:lnTo>
                          <a:pt x="53" y="53"/>
                        </a:lnTo>
                        <a:lnTo>
                          <a:pt x="32" y="80"/>
                        </a:lnTo>
                        <a:lnTo>
                          <a:pt x="14" y="110"/>
                        </a:lnTo>
                        <a:lnTo>
                          <a:pt x="4" y="145"/>
                        </a:lnTo>
                        <a:lnTo>
                          <a:pt x="0" y="181"/>
                        </a:lnTo>
                        <a:lnTo>
                          <a:pt x="2" y="199"/>
                        </a:lnTo>
                        <a:lnTo>
                          <a:pt x="4" y="216"/>
                        </a:lnTo>
                        <a:lnTo>
                          <a:pt x="9" y="234"/>
                        </a:lnTo>
                        <a:lnTo>
                          <a:pt x="14" y="250"/>
                        </a:lnTo>
                        <a:lnTo>
                          <a:pt x="21" y="266"/>
                        </a:lnTo>
                        <a:lnTo>
                          <a:pt x="30" y="281"/>
                        </a:lnTo>
                        <a:lnTo>
                          <a:pt x="41" y="296"/>
                        </a:lnTo>
                        <a:lnTo>
                          <a:pt x="53" y="309"/>
                        </a:lnTo>
                        <a:lnTo>
                          <a:pt x="67" y="321"/>
                        </a:lnTo>
                        <a:lnTo>
                          <a:pt x="81" y="332"/>
                        </a:lnTo>
                        <a:lnTo>
                          <a:pt x="96" y="341"/>
                        </a:lnTo>
                        <a:lnTo>
                          <a:pt x="112" y="348"/>
                        </a:lnTo>
                        <a:lnTo>
                          <a:pt x="128" y="353"/>
                        </a:lnTo>
                        <a:lnTo>
                          <a:pt x="146" y="358"/>
                        </a:lnTo>
                        <a:lnTo>
                          <a:pt x="163" y="360"/>
                        </a:lnTo>
                        <a:lnTo>
                          <a:pt x="181" y="361"/>
                        </a:lnTo>
                        <a:close/>
                      </a:path>
                    </a:pathLst>
                  </a:custGeom>
                  <a:solidFill>
                    <a:srgbClr val="000000"/>
                  </a:solidFill>
                  <a:ln w="9525">
                    <a:solidFill>
                      <a:schemeClr val="hlink"/>
                    </a:solidFill>
                    <a:round/>
                    <a:headEnd/>
                    <a:tailEnd/>
                  </a:ln>
                </p:spPr>
                <p:txBody>
                  <a:bodyPr/>
                  <a:lstStyle/>
                  <a:p>
                    <a:endParaRPr lang="zh-CN" altLang="en-US"/>
                  </a:p>
                </p:txBody>
              </p:sp>
              <p:sp>
                <p:nvSpPr>
                  <p:cNvPr id="57" name="Freeform 32"/>
                  <p:cNvSpPr>
                    <a:spLocks/>
                  </p:cNvSpPr>
                  <p:nvPr/>
                </p:nvSpPr>
                <p:spPr bwMode="auto">
                  <a:xfrm>
                    <a:off x="2049" y="3307"/>
                    <a:ext cx="88" cy="88"/>
                  </a:xfrm>
                  <a:custGeom>
                    <a:avLst/>
                    <a:gdLst>
                      <a:gd name="T0" fmla="*/ 0 w 175"/>
                      <a:gd name="T1" fmla="*/ 1 h 175"/>
                      <a:gd name="T2" fmla="*/ 1 w 175"/>
                      <a:gd name="T3" fmla="*/ 1 h 175"/>
                      <a:gd name="T4" fmla="*/ 1 w 175"/>
                      <a:gd name="T5" fmla="*/ 1 h 175"/>
                      <a:gd name="T6" fmla="*/ 1 w 175"/>
                      <a:gd name="T7" fmla="*/ 1 h 175"/>
                      <a:gd name="T8" fmla="*/ 1 w 175"/>
                      <a:gd name="T9" fmla="*/ 1 h 175"/>
                      <a:gd name="T10" fmla="*/ 1 w 175"/>
                      <a:gd name="T11" fmla="*/ 1 h 175"/>
                      <a:gd name="T12" fmla="*/ 1 w 175"/>
                      <a:gd name="T13" fmla="*/ 1 h 175"/>
                      <a:gd name="T14" fmla="*/ 1 w 175"/>
                      <a:gd name="T15" fmla="*/ 1 h 175"/>
                      <a:gd name="T16" fmla="*/ 1 w 175"/>
                      <a:gd name="T17" fmla="*/ 1 h 175"/>
                      <a:gd name="T18" fmla="*/ 1 w 175"/>
                      <a:gd name="T19" fmla="*/ 1 h 175"/>
                      <a:gd name="T20" fmla="*/ 1 w 175"/>
                      <a:gd name="T21" fmla="*/ 1 h 175"/>
                      <a:gd name="T22" fmla="*/ 1 w 175"/>
                      <a:gd name="T23" fmla="*/ 0 h 175"/>
                      <a:gd name="T24" fmla="*/ 1 w 175"/>
                      <a:gd name="T25" fmla="*/ 0 h 175"/>
                      <a:gd name="T26" fmla="*/ 1 w 175"/>
                      <a:gd name="T27" fmla="*/ 0 h 175"/>
                      <a:gd name="T28" fmla="*/ 1 w 175"/>
                      <a:gd name="T29" fmla="*/ 1 h 175"/>
                      <a:gd name="T30" fmla="*/ 1 w 175"/>
                      <a:gd name="T31" fmla="*/ 1 h 175"/>
                      <a:gd name="T32" fmla="*/ 1 w 175"/>
                      <a:gd name="T33" fmla="*/ 1 h 175"/>
                      <a:gd name="T34" fmla="*/ 1 w 175"/>
                      <a:gd name="T35" fmla="*/ 1 h 175"/>
                      <a:gd name="T36" fmla="*/ 1 w 175"/>
                      <a:gd name="T37" fmla="*/ 1 h 175"/>
                      <a:gd name="T38" fmla="*/ 1 w 175"/>
                      <a:gd name="T39" fmla="*/ 1 h 175"/>
                      <a:gd name="T40" fmla="*/ 1 w 175"/>
                      <a:gd name="T41" fmla="*/ 1 h 175"/>
                      <a:gd name="T42" fmla="*/ 1 w 175"/>
                      <a:gd name="T43" fmla="*/ 1 h 175"/>
                      <a:gd name="T44" fmla="*/ 1 w 175"/>
                      <a:gd name="T45" fmla="*/ 1 h 175"/>
                      <a:gd name="T46" fmla="*/ 1 w 175"/>
                      <a:gd name="T47" fmla="*/ 1 h 175"/>
                      <a:gd name="T48" fmla="*/ 1 w 175"/>
                      <a:gd name="T49" fmla="*/ 1 h 175"/>
                      <a:gd name="T50" fmla="*/ 1 w 175"/>
                      <a:gd name="T51" fmla="*/ 1 h 175"/>
                      <a:gd name="T52" fmla="*/ 1 w 175"/>
                      <a:gd name="T53" fmla="*/ 1 h 175"/>
                      <a:gd name="T54" fmla="*/ 1 w 175"/>
                      <a:gd name="T55" fmla="*/ 1 h 175"/>
                      <a:gd name="T56" fmla="*/ 1 w 175"/>
                      <a:gd name="T57" fmla="*/ 1 h 175"/>
                      <a:gd name="T58" fmla="*/ 1 w 175"/>
                      <a:gd name="T59" fmla="*/ 1 h 175"/>
                      <a:gd name="T60" fmla="*/ 1 w 175"/>
                      <a:gd name="T61" fmla="*/ 1 h 175"/>
                      <a:gd name="T62" fmla="*/ 1 w 175"/>
                      <a:gd name="T63" fmla="*/ 1 h 175"/>
                      <a:gd name="T64" fmla="*/ 1 w 175"/>
                      <a:gd name="T65" fmla="*/ 1 h 175"/>
                      <a:gd name="T66" fmla="*/ 1 w 175"/>
                      <a:gd name="T67" fmla="*/ 1 h 175"/>
                      <a:gd name="T68" fmla="*/ 1 w 175"/>
                      <a:gd name="T69" fmla="*/ 1 h 175"/>
                      <a:gd name="T70" fmla="*/ 1 w 175"/>
                      <a:gd name="T71" fmla="*/ 1 h 175"/>
                      <a:gd name="T72" fmla="*/ 1 w 175"/>
                      <a:gd name="T73" fmla="*/ 1 h 175"/>
                      <a:gd name="T74" fmla="*/ 1 w 175"/>
                      <a:gd name="T75" fmla="*/ 1 h 175"/>
                      <a:gd name="T76" fmla="*/ 1 w 175"/>
                      <a:gd name="T77" fmla="*/ 1 h 175"/>
                      <a:gd name="T78" fmla="*/ 1 w 175"/>
                      <a:gd name="T79" fmla="*/ 1 h 175"/>
                      <a:gd name="T80" fmla="*/ 1 w 175"/>
                      <a:gd name="T81" fmla="*/ 1 h 175"/>
                      <a:gd name="T82" fmla="*/ 1 w 175"/>
                      <a:gd name="T83" fmla="*/ 1 h 175"/>
                      <a:gd name="T84" fmla="*/ 1 w 175"/>
                      <a:gd name="T85" fmla="*/ 1 h 175"/>
                      <a:gd name="T86" fmla="*/ 1 w 175"/>
                      <a:gd name="T87" fmla="*/ 1 h 175"/>
                      <a:gd name="T88" fmla="*/ 0 w 175"/>
                      <a:gd name="T89" fmla="*/ 1 h 17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75"/>
                      <a:gd name="T136" fmla="*/ 0 h 175"/>
                      <a:gd name="T137" fmla="*/ 175 w 175"/>
                      <a:gd name="T138" fmla="*/ 175 h 17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75" h="175">
                        <a:moveTo>
                          <a:pt x="0" y="88"/>
                        </a:moveTo>
                        <a:lnTo>
                          <a:pt x="1" y="70"/>
                        </a:lnTo>
                        <a:lnTo>
                          <a:pt x="7" y="54"/>
                        </a:lnTo>
                        <a:lnTo>
                          <a:pt x="15" y="39"/>
                        </a:lnTo>
                        <a:lnTo>
                          <a:pt x="25" y="27"/>
                        </a:lnTo>
                        <a:lnTo>
                          <a:pt x="32" y="21"/>
                        </a:lnTo>
                        <a:lnTo>
                          <a:pt x="39" y="15"/>
                        </a:lnTo>
                        <a:lnTo>
                          <a:pt x="46" y="10"/>
                        </a:lnTo>
                        <a:lnTo>
                          <a:pt x="54" y="7"/>
                        </a:lnTo>
                        <a:lnTo>
                          <a:pt x="62" y="4"/>
                        </a:lnTo>
                        <a:lnTo>
                          <a:pt x="70" y="1"/>
                        </a:lnTo>
                        <a:lnTo>
                          <a:pt x="79" y="0"/>
                        </a:lnTo>
                        <a:lnTo>
                          <a:pt x="87" y="0"/>
                        </a:lnTo>
                        <a:lnTo>
                          <a:pt x="95" y="0"/>
                        </a:lnTo>
                        <a:lnTo>
                          <a:pt x="105" y="1"/>
                        </a:lnTo>
                        <a:lnTo>
                          <a:pt x="113" y="4"/>
                        </a:lnTo>
                        <a:lnTo>
                          <a:pt x="121" y="7"/>
                        </a:lnTo>
                        <a:lnTo>
                          <a:pt x="129" y="10"/>
                        </a:lnTo>
                        <a:lnTo>
                          <a:pt x="136" y="15"/>
                        </a:lnTo>
                        <a:lnTo>
                          <a:pt x="143" y="21"/>
                        </a:lnTo>
                        <a:lnTo>
                          <a:pt x="150" y="27"/>
                        </a:lnTo>
                        <a:lnTo>
                          <a:pt x="160" y="39"/>
                        </a:lnTo>
                        <a:lnTo>
                          <a:pt x="168" y="54"/>
                        </a:lnTo>
                        <a:lnTo>
                          <a:pt x="174" y="70"/>
                        </a:lnTo>
                        <a:lnTo>
                          <a:pt x="175" y="88"/>
                        </a:lnTo>
                        <a:lnTo>
                          <a:pt x="173" y="105"/>
                        </a:lnTo>
                        <a:lnTo>
                          <a:pt x="168" y="122"/>
                        </a:lnTo>
                        <a:lnTo>
                          <a:pt x="160" y="137"/>
                        </a:lnTo>
                        <a:lnTo>
                          <a:pt x="150" y="150"/>
                        </a:lnTo>
                        <a:lnTo>
                          <a:pt x="137" y="160"/>
                        </a:lnTo>
                        <a:lnTo>
                          <a:pt x="122" y="168"/>
                        </a:lnTo>
                        <a:lnTo>
                          <a:pt x="105" y="173"/>
                        </a:lnTo>
                        <a:lnTo>
                          <a:pt x="87" y="175"/>
                        </a:lnTo>
                        <a:lnTo>
                          <a:pt x="79" y="175"/>
                        </a:lnTo>
                        <a:lnTo>
                          <a:pt x="70" y="174"/>
                        </a:lnTo>
                        <a:lnTo>
                          <a:pt x="62" y="172"/>
                        </a:lnTo>
                        <a:lnTo>
                          <a:pt x="54" y="169"/>
                        </a:lnTo>
                        <a:lnTo>
                          <a:pt x="46" y="166"/>
                        </a:lnTo>
                        <a:lnTo>
                          <a:pt x="39" y="161"/>
                        </a:lnTo>
                        <a:lnTo>
                          <a:pt x="32" y="156"/>
                        </a:lnTo>
                        <a:lnTo>
                          <a:pt x="25" y="150"/>
                        </a:lnTo>
                        <a:lnTo>
                          <a:pt x="15" y="137"/>
                        </a:lnTo>
                        <a:lnTo>
                          <a:pt x="7" y="122"/>
                        </a:lnTo>
                        <a:lnTo>
                          <a:pt x="1" y="105"/>
                        </a:lnTo>
                        <a:lnTo>
                          <a:pt x="0" y="88"/>
                        </a:lnTo>
                        <a:close/>
                      </a:path>
                    </a:pathLst>
                  </a:custGeom>
                  <a:solidFill>
                    <a:srgbClr val="FFFFFF"/>
                  </a:solidFill>
                  <a:ln w="9525">
                    <a:solidFill>
                      <a:schemeClr val="hlink"/>
                    </a:solidFill>
                    <a:round/>
                    <a:headEnd/>
                    <a:tailEnd/>
                  </a:ln>
                </p:spPr>
                <p:txBody>
                  <a:bodyPr/>
                  <a:lstStyle/>
                  <a:p>
                    <a:endParaRPr lang="zh-CN" altLang="en-US"/>
                  </a:p>
                </p:txBody>
              </p:sp>
              <p:sp>
                <p:nvSpPr>
                  <p:cNvPr id="58" name="Freeform 33"/>
                  <p:cNvSpPr>
                    <a:spLocks/>
                  </p:cNvSpPr>
                  <p:nvPr/>
                </p:nvSpPr>
                <p:spPr bwMode="auto">
                  <a:xfrm>
                    <a:off x="2081" y="3339"/>
                    <a:ext cx="24" cy="24"/>
                  </a:xfrm>
                  <a:custGeom>
                    <a:avLst/>
                    <a:gdLst>
                      <a:gd name="T0" fmla="*/ 0 w 49"/>
                      <a:gd name="T1" fmla="*/ 1 h 47"/>
                      <a:gd name="T2" fmla="*/ 0 w 49"/>
                      <a:gd name="T3" fmla="*/ 1 h 47"/>
                      <a:gd name="T4" fmla="*/ 0 w 49"/>
                      <a:gd name="T5" fmla="*/ 1 h 47"/>
                      <a:gd name="T6" fmla="*/ 0 w 49"/>
                      <a:gd name="T7" fmla="*/ 1 h 47"/>
                      <a:gd name="T8" fmla="*/ 0 w 49"/>
                      <a:gd name="T9" fmla="*/ 1 h 47"/>
                      <a:gd name="T10" fmla="*/ 0 w 49"/>
                      <a:gd name="T11" fmla="*/ 1 h 47"/>
                      <a:gd name="T12" fmla="*/ 0 w 49"/>
                      <a:gd name="T13" fmla="*/ 1 h 47"/>
                      <a:gd name="T14" fmla="*/ 0 w 49"/>
                      <a:gd name="T15" fmla="*/ 1 h 47"/>
                      <a:gd name="T16" fmla="*/ 0 w 49"/>
                      <a:gd name="T17" fmla="*/ 0 h 47"/>
                      <a:gd name="T18" fmla="*/ 0 w 49"/>
                      <a:gd name="T19" fmla="*/ 1 h 47"/>
                      <a:gd name="T20" fmla="*/ 0 w 49"/>
                      <a:gd name="T21" fmla="*/ 1 h 47"/>
                      <a:gd name="T22" fmla="*/ 0 w 49"/>
                      <a:gd name="T23" fmla="*/ 1 h 47"/>
                      <a:gd name="T24" fmla="*/ 0 w 49"/>
                      <a:gd name="T25" fmla="*/ 1 h 47"/>
                      <a:gd name="T26" fmla="*/ 0 w 49"/>
                      <a:gd name="T27" fmla="*/ 1 h 47"/>
                      <a:gd name="T28" fmla="*/ 0 w 49"/>
                      <a:gd name="T29" fmla="*/ 1 h 47"/>
                      <a:gd name="T30" fmla="*/ 0 w 49"/>
                      <a:gd name="T31" fmla="*/ 1 h 47"/>
                      <a:gd name="T32" fmla="*/ 0 w 49"/>
                      <a:gd name="T33" fmla="*/ 1 h 4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9"/>
                      <a:gd name="T52" fmla="*/ 0 h 47"/>
                      <a:gd name="T53" fmla="*/ 49 w 49"/>
                      <a:gd name="T54" fmla="*/ 47 h 4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9" h="47">
                        <a:moveTo>
                          <a:pt x="24" y="47"/>
                        </a:moveTo>
                        <a:lnTo>
                          <a:pt x="34" y="45"/>
                        </a:lnTo>
                        <a:lnTo>
                          <a:pt x="42" y="40"/>
                        </a:lnTo>
                        <a:lnTo>
                          <a:pt x="46" y="32"/>
                        </a:lnTo>
                        <a:lnTo>
                          <a:pt x="49" y="23"/>
                        </a:lnTo>
                        <a:lnTo>
                          <a:pt x="46" y="13"/>
                        </a:lnTo>
                        <a:lnTo>
                          <a:pt x="42" y="7"/>
                        </a:lnTo>
                        <a:lnTo>
                          <a:pt x="34" y="2"/>
                        </a:lnTo>
                        <a:lnTo>
                          <a:pt x="24" y="0"/>
                        </a:lnTo>
                        <a:lnTo>
                          <a:pt x="15" y="2"/>
                        </a:lnTo>
                        <a:lnTo>
                          <a:pt x="7" y="7"/>
                        </a:lnTo>
                        <a:lnTo>
                          <a:pt x="2" y="13"/>
                        </a:lnTo>
                        <a:lnTo>
                          <a:pt x="0" y="23"/>
                        </a:lnTo>
                        <a:lnTo>
                          <a:pt x="2" y="32"/>
                        </a:lnTo>
                        <a:lnTo>
                          <a:pt x="7" y="40"/>
                        </a:lnTo>
                        <a:lnTo>
                          <a:pt x="15" y="45"/>
                        </a:lnTo>
                        <a:lnTo>
                          <a:pt x="24" y="47"/>
                        </a:lnTo>
                        <a:close/>
                      </a:path>
                    </a:pathLst>
                  </a:custGeom>
                  <a:solidFill>
                    <a:srgbClr val="000000"/>
                  </a:solidFill>
                  <a:ln w="9525">
                    <a:solidFill>
                      <a:schemeClr val="hlink"/>
                    </a:solidFill>
                    <a:round/>
                    <a:headEnd/>
                    <a:tailEnd/>
                  </a:ln>
                </p:spPr>
                <p:txBody>
                  <a:bodyPr/>
                  <a:lstStyle/>
                  <a:p>
                    <a:endParaRPr lang="zh-CN" altLang="en-US"/>
                  </a:p>
                </p:txBody>
              </p:sp>
            </p:grpSp>
            <p:sp>
              <p:nvSpPr>
                <p:cNvPr id="53" name="Line 34"/>
                <p:cNvSpPr>
                  <a:spLocks noChangeShapeType="1"/>
                </p:cNvSpPr>
                <p:nvPr/>
              </p:nvSpPr>
              <p:spPr bwMode="auto">
                <a:xfrm flipV="1">
                  <a:off x="930" y="3158"/>
                  <a:ext cx="45" cy="91"/>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Line 35"/>
                <p:cNvSpPr>
                  <a:spLocks noChangeShapeType="1"/>
                </p:cNvSpPr>
                <p:nvPr/>
              </p:nvSpPr>
              <p:spPr bwMode="auto">
                <a:xfrm flipV="1">
                  <a:off x="963" y="3170"/>
                  <a:ext cx="91" cy="91"/>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6" name="Line 36"/>
              <p:cNvSpPr>
                <a:spLocks noChangeShapeType="1"/>
              </p:cNvSpPr>
              <p:nvPr/>
            </p:nvSpPr>
            <p:spPr bwMode="auto">
              <a:xfrm>
                <a:off x="912" y="3554"/>
                <a:ext cx="0" cy="465"/>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AutoShape 37"/>
              <p:cNvSpPr>
                <a:spLocks noChangeArrowheads="1"/>
              </p:cNvSpPr>
              <p:nvPr/>
            </p:nvSpPr>
            <p:spPr bwMode="auto">
              <a:xfrm>
                <a:off x="4349" y="2954"/>
                <a:ext cx="227" cy="449"/>
              </a:xfrm>
              <a:prstGeom prst="sun">
                <a:avLst>
                  <a:gd name="adj" fmla="val 25000"/>
                </a:avLst>
              </a:prstGeom>
              <a:solidFill>
                <a:schemeClr val="accent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0000" tIns="46800" rIns="90000" bIns="4680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800">
                  <a:latin typeface="Arial" panose="020B0604020202020204" pitchFamily="34" charset="0"/>
                </a:endParaRPr>
              </a:p>
            </p:txBody>
          </p:sp>
          <p:sp>
            <p:nvSpPr>
              <p:cNvPr id="48" name="AutoShape 38"/>
              <p:cNvSpPr>
                <a:spLocks noChangeArrowheads="1"/>
              </p:cNvSpPr>
              <p:nvPr/>
            </p:nvSpPr>
            <p:spPr bwMode="auto">
              <a:xfrm>
                <a:off x="4349" y="3571"/>
                <a:ext cx="227" cy="449"/>
              </a:xfrm>
              <a:prstGeom prst="sun">
                <a:avLst>
                  <a:gd name="adj" fmla="val 25000"/>
                </a:avLst>
              </a:prstGeom>
              <a:solidFill>
                <a:schemeClr val="accent2"/>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90000" tIns="46800" rIns="90000" bIns="4680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800">
                  <a:latin typeface="Arial" panose="020B0604020202020204" pitchFamily="34" charset="0"/>
                </a:endParaRPr>
              </a:p>
            </p:txBody>
          </p:sp>
          <p:sp>
            <p:nvSpPr>
              <p:cNvPr id="49" name="Arc 39"/>
              <p:cNvSpPr>
                <a:spLocks/>
              </p:cNvSpPr>
              <p:nvPr/>
            </p:nvSpPr>
            <p:spPr bwMode="auto">
              <a:xfrm>
                <a:off x="2109" y="3376"/>
                <a:ext cx="219" cy="214"/>
              </a:xfrm>
              <a:custGeom>
                <a:avLst/>
                <a:gdLst>
                  <a:gd name="T0" fmla="*/ 0 w 21600"/>
                  <a:gd name="T1" fmla="*/ 0 h 20335"/>
                  <a:gd name="T2" fmla="*/ 0 w 21600"/>
                  <a:gd name="T3" fmla="*/ 0 h 20335"/>
                  <a:gd name="T4" fmla="*/ 0 w 21600"/>
                  <a:gd name="T5" fmla="*/ 0 h 20335"/>
                  <a:gd name="T6" fmla="*/ 0 60000 65536"/>
                  <a:gd name="T7" fmla="*/ 0 60000 65536"/>
                  <a:gd name="T8" fmla="*/ 0 60000 65536"/>
                  <a:gd name="T9" fmla="*/ 0 w 21600"/>
                  <a:gd name="T10" fmla="*/ 0 h 20335"/>
                  <a:gd name="T11" fmla="*/ 21600 w 21600"/>
                  <a:gd name="T12" fmla="*/ 20335 h 20335"/>
                </a:gdLst>
                <a:ahLst/>
                <a:cxnLst>
                  <a:cxn ang="T6">
                    <a:pos x="T0" y="T1"/>
                  </a:cxn>
                  <a:cxn ang="T7">
                    <a:pos x="T2" y="T3"/>
                  </a:cxn>
                  <a:cxn ang="T8">
                    <a:pos x="T4" y="T5"/>
                  </a:cxn>
                </a:cxnLst>
                <a:rect l="T9" t="T10" r="T11" b="T12"/>
                <a:pathLst>
                  <a:path w="21600" h="20335" fill="none" extrusionOk="0">
                    <a:moveTo>
                      <a:pt x="19251" y="0"/>
                    </a:moveTo>
                    <a:cubicBezTo>
                      <a:pt x="20795" y="3034"/>
                      <a:pt x="21600" y="6390"/>
                      <a:pt x="21600" y="9795"/>
                    </a:cubicBezTo>
                    <a:cubicBezTo>
                      <a:pt x="21600" y="13485"/>
                      <a:pt x="20654" y="17113"/>
                      <a:pt x="18853" y="20334"/>
                    </a:cubicBezTo>
                  </a:path>
                  <a:path w="21600" h="20335" stroke="0" extrusionOk="0">
                    <a:moveTo>
                      <a:pt x="19251" y="0"/>
                    </a:moveTo>
                    <a:cubicBezTo>
                      <a:pt x="20795" y="3034"/>
                      <a:pt x="21600" y="6390"/>
                      <a:pt x="21600" y="9795"/>
                    </a:cubicBezTo>
                    <a:cubicBezTo>
                      <a:pt x="21600" y="13485"/>
                      <a:pt x="20654" y="17113"/>
                      <a:pt x="18853" y="20334"/>
                    </a:cubicBezTo>
                    <a:lnTo>
                      <a:pt x="0" y="9795"/>
                    </a:lnTo>
                    <a:lnTo>
                      <a:pt x="19251" y="0"/>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 name="Text Box 41"/>
              <p:cNvSpPr txBox="1">
                <a:spLocks noChangeArrowheads="1"/>
              </p:cNvSpPr>
              <p:nvPr/>
            </p:nvSpPr>
            <p:spPr bwMode="auto">
              <a:xfrm>
                <a:off x="975" y="3612"/>
                <a:ext cx="859"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dirty="0">
                    <a:solidFill>
                      <a:srgbClr val="0000FF"/>
                    </a:solidFill>
                    <a:latin typeface="+mn-ea"/>
                    <a:ea typeface="+mn-ea"/>
                  </a:rPr>
                  <a:t>观察者</a:t>
                </a:r>
              </a:p>
            </p:txBody>
          </p:sp>
        </p:grpSp>
        <mc:AlternateContent xmlns:mc="http://schemas.openxmlformats.org/markup-compatibility/2006" xmlns:a14="http://schemas.microsoft.com/office/drawing/2010/main">
          <mc:Choice Requires="a14">
            <p:sp>
              <p:nvSpPr>
                <p:cNvPr id="67" name="矩形 66"/>
                <p:cNvSpPr/>
                <p:nvPr/>
              </p:nvSpPr>
              <p:spPr>
                <a:xfrm>
                  <a:off x="4358238" y="5910760"/>
                  <a:ext cx="4156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𝑙</m:t>
                        </m:r>
                      </m:oMath>
                    </m:oMathPara>
                  </a14:m>
                  <a:endParaRPr lang="zh-CN" altLang="en-US" sz="2800" i="1" dirty="0">
                    <a:solidFill>
                      <a:srgbClr val="0000FF"/>
                    </a:solidFill>
                    <a:latin typeface="+mn-ea"/>
                    <a:ea typeface="+mn-ea"/>
                  </a:endParaRPr>
                </a:p>
              </p:txBody>
            </p:sp>
          </mc:Choice>
          <mc:Fallback xmlns="">
            <p:sp>
              <p:nvSpPr>
                <p:cNvPr id="67" name="矩形 66"/>
                <p:cNvSpPr>
                  <a:spLocks noRot="1" noChangeAspect="1" noMove="1" noResize="1" noEditPoints="1" noAdjustHandles="1" noChangeArrowheads="1" noChangeShapeType="1" noTextEdit="1"/>
                </p:cNvSpPr>
                <p:nvPr/>
              </p:nvSpPr>
              <p:spPr>
                <a:xfrm>
                  <a:off x="4358238" y="5910760"/>
                  <a:ext cx="415690"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3848468" y="5427515"/>
                  <a:ext cx="6469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i="1">
                                <a:solidFill>
                                  <a:srgbClr val="0000FF"/>
                                </a:solidFill>
                                <a:latin typeface="Cambria Math" panose="02040503050406030204" pitchFamily="18" charset="0"/>
                              </a:rPr>
                              <m:t>0</m:t>
                            </m:r>
                          </m:sub>
                        </m:sSub>
                      </m:oMath>
                    </m:oMathPara>
                  </a14:m>
                  <a:endParaRPr lang="zh-CN" altLang="en-US" sz="2800" i="1" dirty="0">
                    <a:solidFill>
                      <a:srgbClr val="0000FF"/>
                    </a:solidFill>
                    <a:latin typeface="+mn-ea"/>
                    <a:ea typeface="+mn-ea"/>
                  </a:endParaRPr>
                </a:p>
              </p:txBody>
            </p:sp>
          </mc:Choice>
          <mc:Fallback xmlns="">
            <p:sp>
              <p:nvSpPr>
                <p:cNvPr id="68" name="矩形 67"/>
                <p:cNvSpPr>
                  <a:spLocks noRot="1" noChangeAspect="1" noMove="1" noResize="1" noEditPoints="1" noAdjustHandles="1" noChangeArrowheads="1" noChangeShapeType="1" noTextEdit="1"/>
                </p:cNvSpPr>
                <p:nvPr/>
              </p:nvSpPr>
              <p:spPr>
                <a:xfrm>
                  <a:off x="3848468" y="5427515"/>
                  <a:ext cx="646972"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p:cNvSpPr/>
                <p:nvPr/>
              </p:nvSpPr>
              <p:spPr>
                <a:xfrm>
                  <a:off x="7157303" y="5441685"/>
                  <a:ext cx="20464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𝑑</m:t>
                        </m:r>
                        <m:r>
                          <a:rPr lang="en-US" altLang="zh-CN" sz="2800" b="0" i="1" smtClean="0">
                            <a:solidFill>
                              <a:srgbClr val="0000FF"/>
                            </a:solidFill>
                            <a:latin typeface="Cambria Math" panose="02040503050406030204" pitchFamily="18" charset="0"/>
                            <a:ea typeface="+mn-ea"/>
                          </a:rPr>
                          <m:t>=120</m:t>
                        </m:r>
                        <m:r>
                          <a:rPr lang="en-US" altLang="zh-CN" sz="2800" b="0" i="1" smtClean="0">
                            <a:solidFill>
                              <a:srgbClr val="0000FF"/>
                            </a:solidFill>
                            <a:latin typeface="Cambria Math" panose="02040503050406030204" pitchFamily="18" charset="0"/>
                            <a:ea typeface="+mn-ea"/>
                          </a:rPr>
                          <m:t>𝑐𝑚</m:t>
                        </m:r>
                      </m:oMath>
                    </m:oMathPara>
                  </a14:m>
                  <a:endParaRPr lang="zh-CN" altLang="en-US" sz="2800" i="1" dirty="0">
                    <a:solidFill>
                      <a:srgbClr val="0000FF"/>
                    </a:solidFill>
                    <a:latin typeface="+mn-ea"/>
                    <a:ea typeface="+mn-ea"/>
                  </a:endParaRPr>
                </a:p>
              </p:txBody>
            </p:sp>
          </mc:Choice>
          <mc:Fallback xmlns="">
            <p:sp>
              <p:nvSpPr>
                <p:cNvPr id="69" name="矩形 68"/>
                <p:cNvSpPr>
                  <a:spLocks noRot="1" noChangeAspect="1" noMove="1" noResize="1" noEditPoints="1" noAdjustHandles="1" noChangeArrowheads="1" noChangeShapeType="1" noTextEdit="1"/>
                </p:cNvSpPr>
                <p:nvPr/>
              </p:nvSpPr>
              <p:spPr>
                <a:xfrm>
                  <a:off x="7157303" y="5441685"/>
                  <a:ext cx="2046458" cy="523220"/>
                </a:xfrm>
                <a:prstGeom prst="rect">
                  <a:avLst/>
                </a:prstGeom>
                <a:blipFill>
                  <a:blip r:embed="rId15"/>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530875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2105"/>
                                        </p:tgtEl>
                                        <p:attrNameLst>
                                          <p:attrName>style.visibility</p:attrName>
                                        </p:attrNameLst>
                                      </p:cBhvr>
                                      <p:to>
                                        <p:strVal val="visible"/>
                                      </p:to>
                                    </p:set>
                                    <p:animEffect transition="in" filter="wipe(left)">
                                      <p:cBhvr>
                                        <p:cTn id="7" dur="500"/>
                                        <p:tgtEl>
                                          <p:spTgt spid="13210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wipe(left)">
                                      <p:cBhvr>
                                        <p:cTn id="27" dur="500"/>
                                        <p:tgtEl>
                                          <p:spTgt spid="5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wipe(left)">
                                      <p:cBhvr>
                                        <p:cTn id="32" dur="500"/>
                                        <p:tgtEl>
                                          <p:spTgt spid="6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wipe(left)">
                                      <p:cBhvr>
                                        <p:cTn id="37" dur="500"/>
                                        <p:tgtEl>
                                          <p:spTgt spid="6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left)">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wipe(left)">
                                      <p:cBhvr>
                                        <p:cTn id="47" dur="500"/>
                                        <p:tgtEl>
                                          <p:spTgt spid="6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3"/>
                                        </p:tgtEl>
                                        <p:attrNameLst>
                                          <p:attrName>style.visibility</p:attrName>
                                        </p:attrNameLst>
                                      </p:cBhvr>
                                      <p:to>
                                        <p:strVal val="visible"/>
                                      </p:to>
                                    </p:set>
                                    <p:animEffect transition="in" filter="wipe(left)">
                                      <p:cBhvr>
                                        <p:cTn id="52" dur="500"/>
                                        <p:tgtEl>
                                          <p:spTgt spid="6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64"/>
                                        </p:tgtEl>
                                        <p:attrNameLst>
                                          <p:attrName>style.visibility</p:attrName>
                                        </p:attrNameLst>
                                      </p:cBhvr>
                                      <p:to>
                                        <p:strVal val="visible"/>
                                      </p:to>
                                    </p:set>
                                    <p:animEffect transition="in" filter="wipe(left)">
                                      <p:cBhvr>
                                        <p:cTn id="57" dur="500"/>
                                        <p:tgtEl>
                                          <p:spTgt spid="6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65"/>
                                        </p:tgtEl>
                                        <p:attrNameLst>
                                          <p:attrName>style.visibility</p:attrName>
                                        </p:attrNameLst>
                                      </p:cBhvr>
                                      <p:to>
                                        <p:strVal val="visible"/>
                                      </p:to>
                                    </p:set>
                                    <p:animEffect transition="in" filter="wipe(left)">
                                      <p:cBhvr>
                                        <p:cTn id="62" dur="500"/>
                                        <p:tgtEl>
                                          <p:spTgt spid="6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66"/>
                                        </p:tgtEl>
                                        <p:attrNameLst>
                                          <p:attrName>style.visibility</p:attrName>
                                        </p:attrNameLst>
                                      </p:cBhvr>
                                      <p:to>
                                        <p:strVal val="visible"/>
                                      </p:to>
                                    </p:set>
                                    <p:animEffect transition="in" filter="wipe(left)">
                                      <p:cBhvr>
                                        <p:cTn id="6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32105" grpId="0"/>
      <p:bldP spid="10" grpId="0"/>
      <p:bldP spid="59" grpId="0"/>
      <p:bldP spid="60" grpId="0"/>
      <p:bldP spid="61" grpId="0"/>
      <p:bldP spid="62" grpId="0"/>
      <p:bldP spid="63" grpId="0"/>
      <p:bldP spid="64" grpId="0"/>
      <p:bldP spid="65" grpId="0"/>
      <p:bldP spid="6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a:spLocks noChangeArrowheads="1"/>
          </p:cNvSpPr>
          <p:nvPr/>
        </p:nvSpPr>
        <p:spPr bwMode="auto">
          <a:xfrm>
            <a:off x="2482850" y="3502025"/>
            <a:ext cx="7954963" cy="954088"/>
          </a:xfrm>
          <a:prstGeom prst="rect">
            <a:avLst/>
          </a:prstGeom>
          <a:noFill/>
          <a:ln w="9525">
            <a:noFill/>
            <a:miter lim="800000"/>
            <a:headEnd/>
            <a:tailEnd/>
          </a:ln>
        </p:spPr>
        <p:txBody>
          <a:bodyPr>
            <a:spAutoFit/>
          </a:bodyPr>
          <a:lstStyle/>
          <a:p>
            <a:r>
              <a:rPr kumimoji="1" lang="en-US" altLang="zh-CN" sz="2800" b="1" dirty="0">
                <a:solidFill>
                  <a:srgbClr val="FF0000"/>
                </a:solidFill>
                <a:latin typeface="楷体" pitchFamily="49" charset="-122"/>
                <a:ea typeface="楷体" pitchFamily="49" charset="-122"/>
              </a:rPr>
              <a:t>0939</a:t>
            </a:r>
            <a:r>
              <a:rPr lang="zh-CN" altLang="en-US" sz="2800" b="1" dirty="0">
                <a:solidFill>
                  <a:srgbClr val="0000FF"/>
                </a:solidFill>
                <a:latin typeface="楷体" pitchFamily="49" charset="-122"/>
                <a:ea typeface="楷体" pitchFamily="49" charset="-122"/>
              </a:rPr>
              <a:t>增大通光孔径或减小入射波长都可用来提高光学仪器的分辨本领。</a:t>
            </a:r>
          </a:p>
        </p:txBody>
      </p:sp>
      <p:sp>
        <p:nvSpPr>
          <p:cNvPr id="8" name="矩形 8"/>
          <p:cNvSpPr>
            <a:spLocks noChangeArrowheads="1"/>
          </p:cNvSpPr>
          <p:nvPr/>
        </p:nvSpPr>
        <p:spPr bwMode="auto">
          <a:xfrm>
            <a:off x="6188075" y="1908175"/>
            <a:ext cx="545342" cy="523220"/>
          </a:xfrm>
          <a:prstGeom prst="rect">
            <a:avLst/>
          </a:prstGeom>
          <a:noFill/>
          <a:ln w="9525">
            <a:noFill/>
            <a:miter lim="800000"/>
            <a:headEnd/>
            <a:tailEnd/>
          </a:ln>
        </p:spPr>
        <p:txBody>
          <a:bodyPr wrap="none">
            <a:spAutoFit/>
          </a:bodyPr>
          <a:lstStyle/>
          <a:p>
            <a:r>
              <a:rPr lang="en-US" altLang="zh-CN" sz="2800" b="1" dirty="0">
                <a:solidFill>
                  <a:srgbClr val="0000FF"/>
                </a:solidFill>
                <a:latin typeface="楷体" pitchFamily="49" charset="-122"/>
                <a:ea typeface="楷体" pitchFamily="49" charset="-122"/>
              </a:rPr>
              <a:t>×</a:t>
            </a:r>
            <a:endParaRPr lang="zh-CN" altLang="en-US" sz="2800" b="1" dirty="0">
              <a:solidFill>
                <a:srgbClr val="0000FF"/>
              </a:solidFill>
              <a:latin typeface="楷体" pitchFamily="49" charset="-122"/>
              <a:ea typeface="楷体" pitchFamily="49" charset="-122"/>
            </a:endParaRPr>
          </a:p>
        </p:txBody>
      </p:sp>
      <p:sp>
        <p:nvSpPr>
          <p:cNvPr id="9" name="TextBox 3"/>
          <p:cNvSpPr txBox="1">
            <a:spLocks noChangeArrowheads="1"/>
          </p:cNvSpPr>
          <p:nvPr/>
        </p:nvSpPr>
        <p:spPr bwMode="auto">
          <a:xfrm>
            <a:off x="2508250" y="484188"/>
            <a:ext cx="7929563" cy="954087"/>
          </a:xfrm>
          <a:prstGeom prst="rect">
            <a:avLst/>
          </a:prstGeom>
          <a:noFill/>
          <a:ln w="9525">
            <a:noFill/>
            <a:miter lim="800000"/>
            <a:headEnd/>
            <a:tailEnd/>
          </a:ln>
        </p:spPr>
        <p:txBody>
          <a:bodyPr>
            <a:spAutoFit/>
          </a:bodyPr>
          <a:lstStyle/>
          <a:p>
            <a:r>
              <a:rPr kumimoji="1" lang="en-US" altLang="zh-CN" sz="2800" b="1" dirty="0">
                <a:solidFill>
                  <a:srgbClr val="FF0000"/>
                </a:solidFill>
                <a:latin typeface="楷体" pitchFamily="49" charset="-122"/>
                <a:ea typeface="楷体" pitchFamily="49" charset="-122"/>
              </a:rPr>
              <a:t>0938</a:t>
            </a:r>
            <a:r>
              <a:rPr lang="zh-CN" altLang="en-US" sz="2800" b="1" dirty="0">
                <a:solidFill>
                  <a:srgbClr val="0000FF"/>
                </a:solidFill>
                <a:latin typeface="楷体" pitchFamily="49" charset="-122"/>
                <a:ea typeface="楷体" pitchFamily="49" charset="-122"/>
              </a:rPr>
              <a:t>可通过无限制的增大透镜的放大倍数来提高光学仪器的分辨本领。</a:t>
            </a:r>
          </a:p>
        </p:txBody>
      </p:sp>
      <p:grpSp>
        <p:nvGrpSpPr>
          <p:cNvPr id="10" name="组合 9"/>
          <p:cNvGrpSpPr>
            <a:grpSpLocks/>
          </p:cNvGrpSpPr>
          <p:nvPr/>
        </p:nvGrpSpPr>
        <p:grpSpPr bwMode="auto">
          <a:xfrm>
            <a:off x="10768013" y="334963"/>
            <a:ext cx="1103312" cy="1103312"/>
            <a:chOff x="1161143" y="1538514"/>
            <a:chExt cx="1103086" cy="1103086"/>
          </a:xfrm>
        </p:grpSpPr>
        <p:sp>
          <p:nvSpPr>
            <p:cNvPr id="11"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1632" name="文本框 14"/>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16" name="组合 15"/>
          <p:cNvGrpSpPr>
            <a:grpSpLocks/>
          </p:cNvGrpSpPr>
          <p:nvPr/>
        </p:nvGrpSpPr>
        <p:grpSpPr bwMode="auto">
          <a:xfrm>
            <a:off x="10768013" y="1590675"/>
            <a:ext cx="1103312" cy="1103313"/>
            <a:chOff x="1161143" y="1538514"/>
            <a:chExt cx="1103086" cy="1103086"/>
          </a:xfrm>
        </p:grpSpPr>
        <p:sp>
          <p:nvSpPr>
            <p:cNvPr id="17"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1630" name="文本框 17"/>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grpSp>
        <p:nvGrpSpPr>
          <p:cNvPr id="19" name="组合 18"/>
          <p:cNvGrpSpPr>
            <a:grpSpLocks/>
          </p:cNvGrpSpPr>
          <p:nvPr/>
        </p:nvGrpSpPr>
        <p:grpSpPr bwMode="auto">
          <a:xfrm>
            <a:off x="10768013" y="3363913"/>
            <a:ext cx="1103312" cy="1103312"/>
            <a:chOff x="1161143" y="1538514"/>
            <a:chExt cx="1103086" cy="1103086"/>
          </a:xfrm>
        </p:grpSpPr>
        <p:sp>
          <p:nvSpPr>
            <p:cNvPr id="20"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1628" name="文本框 20"/>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23" name="组合 22"/>
          <p:cNvGrpSpPr>
            <a:grpSpLocks/>
          </p:cNvGrpSpPr>
          <p:nvPr/>
        </p:nvGrpSpPr>
        <p:grpSpPr bwMode="auto">
          <a:xfrm>
            <a:off x="10768013" y="4618038"/>
            <a:ext cx="1103312" cy="1103312"/>
            <a:chOff x="1161143" y="1538514"/>
            <a:chExt cx="1103086" cy="1103086"/>
          </a:xfrm>
        </p:grpSpPr>
        <p:sp>
          <p:nvSpPr>
            <p:cNvPr id="24"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1626" name="文本框 24"/>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sp>
        <p:nvSpPr>
          <p:cNvPr id="18" name="矩形 8"/>
          <p:cNvSpPr>
            <a:spLocks noChangeArrowheads="1"/>
          </p:cNvSpPr>
          <p:nvPr/>
        </p:nvSpPr>
        <p:spPr bwMode="auto">
          <a:xfrm>
            <a:off x="6200774" y="4907756"/>
            <a:ext cx="5445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r>
              <a:rPr lang="zh-CN" altLang="en-US" sz="2800" dirty="0">
                <a:solidFill>
                  <a:srgbClr val="0000FF"/>
                </a:solidFill>
              </a:rPr>
              <a:t>✓</a:t>
            </a:r>
          </a:p>
        </p:txBody>
      </p:sp>
    </p:spTree>
    <p:extLst>
      <p:ext uri="{BB962C8B-B14F-4D97-AF65-F5344CB8AC3E}">
        <p14:creationId xmlns:p14="http://schemas.microsoft.com/office/powerpoint/2010/main" val="929234360"/>
      </p:ext>
    </p:extLst>
  </p:cSld>
  <p:clrMapOvr>
    <a:masterClrMapping/>
  </p:clrMapOvr>
  <mc:AlternateContent xmlns:mc="http://schemas.openxmlformats.org/markup-compatibility/2006">
    <mc:Choice xmlns:p15="http://schemas.microsoft.com/office/powerpoint/2012/main" xmlns="" Requires="p15">
      <p:transition spd="slow">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anim calcmode="lin" valueType="num">
                                      <p:cBhvr>
                                        <p:cTn id="8" dur="750" fill="hold"/>
                                        <p:tgtEl>
                                          <p:spTgt spid="10"/>
                                        </p:tgtEl>
                                        <p:attrNameLst>
                                          <p:attrName>ppt_x</p:attrName>
                                        </p:attrNameLst>
                                      </p:cBhvr>
                                      <p:tavLst>
                                        <p:tav tm="0">
                                          <p:val>
                                            <p:strVal val="#ppt_x"/>
                                          </p:val>
                                        </p:tav>
                                        <p:tav tm="100000">
                                          <p:val>
                                            <p:strVal val="#ppt_x"/>
                                          </p:val>
                                        </p:tav>
                                      </p:tavLst>
                                    </p:anim>
                                    <p:anim calcmode="lin" valueType="num">
                                      <p:cBhvr>
                                        <p:cTn id="9" dur="75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750"/>
                                        <p:tgtEl>
                                          <p:spTgt spid="16"/>
                                        </p:tgtEl>
                                      </p:cBhvr>
                                    </p:animEffect>
                                    <p:anim calcmode="lin" valueType="num">
                                      <p:cBhvr>
                                        <p:cTn id="19" dur="750" fill="hold"/>
                                        <p:tgtEl>
                                          <p:spTgt spid="16"/>
                                        </p:tgtEl>
                                        <p:attrNameLst>
                                          <p:attrName>ppt_x</p:attrName>
                                        </p:attrNameLst>
                                      </p:cBhvr>
                                      <p:tavLst>
                                        <p:tav tm="0">
                                          <p:val>
                                            <p:strVal val="#ppt_x"/>
                                          </p:val>
                                        </p:tav>
                                        <p:tav tm="100000">
                                          <p:val>
                                            <p:strVal val="#ppt_x"/>
                                          </p:val>
                                        </p:tav>
                                      </p:tavLst>
                                    </p:anim>
                                    <p:anim calcmode="lin" valueType="num">
                                      <p:cBhvr>
                                        <p:cTn id="20" dur="75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47" presetClass="entr" presetSubtype="0"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750"/>
                                        <p:tgtEl>
                                          <p:spTgt spid="19"/>
                                        </p:tgtEl>
                                      </p:cBhvr>
                                    </p:animEffect>
                                    <p:anim calcmode="lin" valueType="num">
                                      <p:cBhvr>
                                        <p:cTn id="31" dur="750" fill="hold"/>
                                        <p:tgtEl>
                                          <p:spTgt spid="19"/>
                                        </p:tgtEl>
                                        <p:attrNameLst>
                                          <p:attrName>ppt_x</p:attrName>
                                        </p:attrNameLst>
                                      </p:cBhvr>
                                      <p:tavLst>
                                        <p:tav tm="0">
                                          <p:val>
                                            <p:strVal val="#ppt_x"/>
                                          </p:val>
                                        </p:tav>
                                        <p:tav tm="100000">
                                          <p:val>
                                            <p:strVal val="#ppt_x"/>
                                          </p:val>
                                        </p:tav>
                                      </p:tavLst>
                                    </p:anim>
                                    <p:anim calcmode="lin" valueType="num">
                                      <p:cBhvr>
                                        <p:cTn id="32" dur="75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750"/>
                                        <p:tgtEl>
                                          <p:spTgt spid="23"/>
                                        </p:tgtEl>
                                      </p:cBhvr>
                                    </p:animEffect>
                                    <p:anim calcmode="lin" valueType="num">
                                      <p:cBhvr>
                                        <p:cTn id="43" dur="750" fill="hold"/>
                                        <p:tgtEl>
                                          <p:spTgt spid="23"/>
                                        </p:tgtEl>
                                        <p:attrNameLst>
                                          <p:attrName>ppt_x</p:attrName>
                                        </p:attrNameLst>
                                      </p:cBhvr>
                                      <p:tavLst>
                                        <p:tav tm="0">
                                          <p:val>
                                            <p:strVal val="#ppt_x"/>
                                          </p:val>
                                        </p:tav>
                                        <p:tav tm="100000">
                                          <p:val>
                                            <p:strVal val="#ppt_x"/>
                                          </p:val>
                                        </p:tav>
                                      </p:tavLst>
                                    </p:anim>
                                    <p:anim calcmode="lin" valueType="num">
                                      <p:cBhvr>
                                        <p:cTn id="44" dur="75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left)">
                                      <p:cBhvr>
                                        <p:cTn id="4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884363" y="2133600"/>
            <a:ext cx="7340600" cy="860425"/>
            <a:chOff x="1616982" y="2568618"/>
            <a:chExt cx="7340498" cy="859387"/>
          </a:xfrm>
        </p:grpSpPr>
        <p:grpSp>
          <p:nvGrpSpPr>
            <p:cNvPr id="112670" name="组合 3"/>
            <p:cNvGrpSpPr>
              <a:grpSpLocks/>
            </p:cNvGrpSpPr>
            <p:nvPr/>
          </p:nvGrpSpPr>
          <p:grpSpPr bwMode="auto">
            <a:xfrm>
              <a:off x="1616982" y="2568618"/>
              <a:ext cx="743946" cy="859387"/>
              <a:chOff x="1616982" y="1979050"/>
              <a:chExt cx="743946" cy="859387"/>
            </a:xfrm>
          </p:grpSpPr>
          <p:grpSp>
            <p:nvGrpSpPr>
              <p:cNvPr id="112672" name="组合 4"/>
              <p:cNvGrpSpPr>
                <a:grpSpLocks/>
              </p:cNvGrpSpPr>
              <p:nvPr/>
            </p:nvGrpSpPr>
            <p:grpSpPr bwMode="auto">
              <a:xfrm>
                <a:off x="1616982" y="2412325"/>
                <a:ext cx="743946" cy="426112"/>
                <a:chOff x="1459367" y="2127931"/>
                <a:chExt cx="5060950" cy="2898775"/>
              </a:xfrm>
            </p:grpSpPr>
            <p:sp>
              <p:nvSpPr>
                <p:cNvPr id="11267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267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2673"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112671" name="文本框 18"/>
            <p:cNvSpPr txBox="1">
              <a:spLocks noChangeArrowheads="1"/>
            </p:cNvSpPr>
            <p:nvPr/>
          </p:nvSpPr>
          <p:spPr bwMode="auto">
            <a:xfrm>
              <a:off x="2547615" y="2741745"/>
              <a:ext cx="640986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物体大时，分辨率大 </a:t>
              </a:r>
            </a:p>
          </p:txBody>
        </p:sp>
      </p:grpSp>
      <p:grpSp>
        <p:nvGrpSpPr>
          <p:cNvPr id="37" name="组合 36"/>
          <p:cNvGrpSpPr>
            <a:grpSpLocks/>
          </p:cNvGrpSpPr>
          <p:nvPr/>
        </p:nvGrpSpPr>
        <p:grpSpPr bwMode="auto">
          <a:xfrm>
            <a:off x="1884363" y="2995068"/>
            <a:ext cx="7340600" cy="858837"/>
            <a:chOff x="1616982" y="3350397"/>
            <a:chExt cx="7340498" cy="859387"/>
          </a:xfrm>
        </p:grpSpPr>
        <p:grpSp>
          <p:nvGrpSpPr>
            <p:cNvPr id="112664" name="组合 8"/>
            <p:cNvGrpSpPr>
              <a:grpSpLocks/>
            </p:cNvGrpSpPr>
            <p:nvPr/>
          </p:nvGrpSpPr>
          <p:grpSpPr bwMode="auto">
            <a:xfrm>
              <a:off x="1616982" y="3350397"/>
              <a:ext cx="743946" cy="859387"/>
              <a:chOff x="1616982" y="3488536"/>
              <a:chExt cx="743946" cy="859387"/>
            </a:xfrm>
          </p:grpSpPr>
          <p:grpSp>
            <p:nvGrpSpPr>
              <p:cNvPr id="112666" name="组合 9"/>
              <p:cNvGrpSpPr>
                <a:grpSpLocks/>
              </p:cNvGrpSpPr>
              <p:nvPr/>
            </p:nvGrpSpPr>
            <p:grpSpPr bwMode="auto">
              <a:xfrm>
                <a:off x="1616982" y="3921811"/>
                <a:ext cx="743946" cy="426112"/>
                <a:chOff x="1459367" y="2127931"/>
                <a:chExt cx="5060950" cy="2898775"/>
              </a:xfrm>
            </p:grpSpPr>
            <p:sp>
              <p:nvSpPr>
                <p:cNvPr id="112668"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2669"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2667"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dirty="0">
                    <a:latin typeface="华文行楷" pitchFamily="2" charset="-122"/>
                    <a:ea typeface="华文行楷" pitchFamily="2" charset="-122"/>
                  </a:rPr>
                  <a:t>贰</a:t>
                </a:r>
              </a:p>
            </p:txBody>
          </p:sp>
        </p:grpSp>
        <p:sp>
          <p:nvSpPr>
            <p:cNvPr id="112665" name="文本框 19"/>
            <p:cNvSpPr txBox="1">
              <a:spLocks noChangeArrowheads="1"/>
            </p:cNvSpPr>
            <p:nvPr/>
          </p:nvSpPr>
          <p:spPr bwMode="auto">
            <a:xfrm>
              <a:off x="2547615" y="3518224"/>
              <a:ext cx="640986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物体离光学仪器远时分辨率大</a:t>
              </a:r>
            </a:p>
          </p:txBody>
        </p:sp>
      </p:grpSp>
      <p:grpSp>
        <p:nvGrpSpPr>
          <p:cNvPr id="38" name="组合 37"/>
          <p:cNvGrpSpPr>
            <a:grpSpLocks/>
          </p:cNvGrpSpPr>
          <p:nvPr/>
        </p:nvGrpSpPr>
        <p:grpSpPr bwMode="auto">
          <a:xfrm>
            <a:off x="1884363" y="3844380"/>
            <a:ext cx="7527925" cy="858838"/>
            <a:chOff x="1616982" y="4199905"/>
            <a:chExt cx="7527018" cy="859387"/>
          </a:xfrm>
        </p:grpSpPr>
        <p:grpSp>
          <p:nvGrpSpPr>
            <p:cNvPr id="112658" name="组合 13"/>
            <p:cNvGrpSpPr>
              <a:grpSpLocks/>
            </p:cNvGrpSpPr>
            <p:nvPr/>
          </p:nvGrpSpPr>
          <p:grpSpPr bwMode="auto">
            <a:xfrm>
              <a:off x="1616982" y="4199905"/>
              <a:ext cx="743946" cy="859387"/>
              <a:chOff x="1616982" y="4998022"/>
              <a:chExt cx="743946" cy="859387"/>
            </a:xfrm>
          </p:grpSpPr>
          <p:grpSp>
            <p:nvGrpSpPr>
              <p:cNvPr id="112660" name="组合 14"/>
              <p:cNvGrpSpPr>
                <a:grpSpLocks/>
              </p:cNvGrpSpPr>
              <p:nvPr/>
            </p:nvGrpSpPr>
            <p:grpSpPr bwMode="auto">
              <a:xfrm>
                <a:off x="1616982" y="5431297"/>
                <a:ext cx="743946" cy="426112"/>
                <a:chOff x="1459367" y="2127931"/>
                <a:chExt cx="5060950" cy="2898775"/>
              </a:xfrm>
            </p:grpSpPr>
            <p:sp>
              <p:nvSpPr>
                <p:cNvPr id="11266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266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2661"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112659" name="文本框 20"/>
            <p:cNvSpPr txBox="1">
              <a:spLocks noChangeArrowheads="1"/>
            </p:cNvSpPr>
            <p:nvPr/>
          </p:nvSpPr>
          <p:spPr bwMode="auto">
            <a:xfrm>
              <a:off x="2547615" y="4372681"/>
              <a:ext cx="659638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光学仪器的孔径愈小分辨率愈小</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2657"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884363" y="4698455"/>
            <a:ext cx="7634287" cy="860425"/>
            <a:chOff x="1616982" y="5054362"/>
            <a:chExt cx="7633896" cy="859387"/>
          </a:xfrm>
        </p:grpSpPr>
        <p:grpSp>
          <p:nvGrpSpPr>
            <p:cNvPr id="112650" name="组合 26"/>
            <p:cNvGrpSpPr>
              <a:grpSpLocks/>
            </p:cNvGrpSpPr>
            <p:nvPr/>
          </p:nvGrpSpPr>
          <p:grpSpPr bwMode="auto">
            <a:xfrm>
              <a:off x="1616982" y="5054362"/>
              <a:ext cx="743946" cy="859387"/>
              <a:chOff x="1616982" y="4998022"/>
              <a:chExt cx="743946" cy="859387"/>
            </a:xfrm>
          </p:grpSpPr>
          <p:grpSp>
            <p:nvGrpSpPr>
              <p:cNvPr id="112652" name="组合 27"/>
              <p:cNvGrpSpPr>
                <a:grpSpLocks/>
              </p:cNvGrpSpPr>
              <p:nvPr/>
            </p:nvGrpSpPr>
            <p:grpSpPr bwMode="auto">
              <a:xfrm>
                <a:off x="1616982" y="5431297"/>
                <a:ext cx="743946" cy="426112"/>
                <a:chOff x="1459367" y="2127931"/>
                <a:chExt cx="5060950" cy="2898775"/>
              </a:xfrm>
            </p:grpSpPr>
            <p:sp>
              <p:nvSpPr>
                <p:cNvPr id="11265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265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2653"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112651" name="文本框 31"/>
            <p:cNvSpPr txBox="1">
              <a:spLocks noChangeArrowheads="1"/>
            </p:cNvSpPr>
            <p:nvPr/>
          </p:nvSpPr>
          <p:spPr bwMode="auto">
            <a:xfrm>
              <a:off x="2547615" y="5230853"/>
              <a:ext cx="6703263"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物体近时分辨率大</a:t>
              </a:r>
            </a:p>
          </p:txBody>
        </p:sp>
      </p:grpSp>
      <p:grpSp>
        <p:nvGrpSpPr>
          <p:cNvPr id="33" name="组合 32"/>
          <p:cNvGrpSpPr>
            <a:grpSpLocks/>
          </p:cNvGrpSpPr>
          <p:nvPr/>
        </p:nvGrpSpPr>
        <p:grpSpPr bwMode="auto">
          <a:xfrm>
            <a:off x="887413" y="3846186"/>
            <a:ext cx="822325" cy="820737"/>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2649"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992313" y="854075"/>
            <a:ext cx="8027987" cy="523875"/>
          </a:xfrm>
          <a:prstGeom prst="rect">
            <a:avLst/>
          </a:prstGeom>
          <a:noFill/>
          <a:ln w="9525">
            <a:noFill/>
            <a:miter lim="800000"/>
            <a:headEnd/>
            <a:tailEnd/>
          </a:ln>
        </p:spPr>
        <p:txBody>
          <a:bodyPr>
            <a:spAutoFit/>
          </a:bodyPr>
          <a:lstStyle/>
          <a:p>
            <a:pPr algn="just"/>
            <a:r>
              <a:rPr kumimoji="1" lang="en-US" altLang="zh-CN" sz="2800" b="1" dirty="0">
                <a:solidFill>
                  <a:srgbClr val="FF0000"/>
                </a:solidFill>
                <a:latin typeface="楷体" pitchFamily="49" charset="-122"/>
                <a:ea typeface="楷体" pitchFamily="49" charset="-122"/>
              </a:rPr>
              <a:t>0940</a:t>
            </a:r>
            <a:r>
              <a:rPr kumimoji="1" lang="zh-CN" altLang="en-US" sz="2800" b="1" dirty="0">
                <a:solidFill>
                  <a:srgbClr val="0000FF"/>
                </a:solidFill>
                <a:latin typeface="楷体" pitchFamily="49" charset="-122"/>
                <a:ea typeface="楷体" pitchFamily="49" charset="-122"/>
              </a:rPr>
              <a:t>用一定波长的光通过光学仪器观察物体</a:t>
            </a:r>
          </a:p>
        </p:txBody>
      </p:sp>
    </p:spTree>
    <p:extLst>
      <p:ext uri="{BB962C8B-B14F-4D97-AF65-F5344CB8AC3E}">
        <p14:creationId xmlns:p14="http://schemas.microsoft.com/office/powerpoint/2010/main" val="3681035684"/>
      </p:ext>
    </p:extLst>
  </p:cSld>
  <p:clrMapOvr>
    <a:masterClrMapping/>
  </p:clrMapOvr>
  <mc:AlternateContent xmlns:mc="http://schemas.openxmlformats.org/markup-compatibility/2006">
    <mc:Choice xmlns:p15="http://schemas.microsoft.com/office/powerpoint/2012/main" xmlns="" Requires="p15">
      <p:transition spd="slow">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884363" y="2133600"/>
            <a:ext cx="7340600" cy="860425"/>
            <a:chOff x="1616982" y="2568618"/>
            <a:chExt cx="7340498" cy="859387"/>
          </a:xfrm>
        </p:grpSpPr>
        <p:grpSp>
          <p:nvGrpSpPr>
            <p:cNvPr id="112670" name="组合 3"/>
            <p:cNvGrpSpPr>
              <a:grpSpLocks/>
            </p:cNvGrpSpPr>
            <p:nvPr/>
          </p:nvGrpSpPr>
          <p:grpSpPr bwMode="auto">
            <a:xfrm>
              <a:off x="1616982" y="2568618"/>
              <a:ext cx="743946" cy="859387"/>
              <a:chOff x="1616982" y="1979050"/>
              <a:chExt cx="743946" cy="859387"/>
            </a:xfrm>
          </p:grpSpPr>
          <p:grpSp>
            <p:nvGrpSpPr>
              <p:cNvPr id="112672" name="组合 4"/>
              <p:cNvGrpSpPr>
                <a:grpSpLocks/>
              </p:cNvGrpSpPr>
              <p:nvPr/>
            </p:nvGrpSpPr>
            <p:grpSpPr bwMode="auto">
              <a:xfrm>
                <a:off x="1616982" y="2412325"/>
                <a:ext cx="743946" cy="426112"/>
                <a:chOff x="1459367" y="2127931"/>
                <a:chExt cx="5060950" cy="2898775"/>
              </a:xfrm>
            </p:grpSpPr>
            <p:sp>
              <p:nvSpPr>
                <p:cNvPr id="11267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267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2673"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112671" name="文本框 18"/>
            <p:cNvSpPr txBox="1">
              <a:spLocks noChangeArrowheads="1"/>
            </p:cNvSpPr>
            <p:nvPr/>
          </p:nvSpPr>
          <p:spPr bwMode="auto">
            <a:xfrm>
              <a:off x="2547615" y="2741745"/>
              <a:ext cx="640986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增大光学仪器的口径 </a:t>
              </a:r>
            </a:p>
          </p:txBody>
        </p:sp>
      </p:grpSp>
      <p:grpSp>
        <p:nvGrpSpPr>
          <p:cNvPr id="37" name="组合 36"/>
          <p:cNvGrpSpPr>
            <a:grpSpLocks/>
          </p:cNvGrpSpPr>
          <p:nvPr/>
        </p:nvGrpSpPr>
        <p:grpSpPr bwMode="auto">
          <a:xfrm>
            <a:off x="1884363" y="2995068"/>
            <a:ext cx="7340600" cy="858837"/>
            <a:chOff x="1616982" y="3350397"/>
            <a:chExt cx="7340498" cy="859387"/>
          </a:xfrm>
        </p:grpSpPr>
        <p:grpSp>
          <p:nvGrpSpPr>
            <p:cNvPr id="112664" name="组合 8"/>
            <p:cNvGrpSpPr>
              <a:grpSpLocks/>
            </p:cNvGrpSpPr>
            <p:nvPr/>
          </p:nvGrpSpPr>
          <p:grpSpPr bwMode="auto">
            <a:xfrm>
              <a:off x="1616982" y="3350397"/>
              <a:ext cx="743946" cy="859387"/>
              <a:chOff x="1616982" y="3488536"/>
              <a:chExt cx="743946" cy="859387"/>
            </a:xfrm>
          </p:grpSpPr>
          <p:grpSp>
            <p:nvGrpSpPr>
              <p:cNvPr id="112666" name="组合 9"/>
              <p:cNvGrpSpPr>
                <a:grpSpLocks/>
              </p:cNvGrpSpPr>
              <p:nvPr/>
            </p:nvGrpSpPr>
            <p:grpSpPr bwMode="auto">
              <a:xfrm>
                <a:off x="1616982" y="3921811"/>
                <a:ext cx="743946" cy="426112"/>
                <a:chOff x="1459367" y="2127931"/>
                <a:chExt cx="5060950" cy="2898775"/>
              </a:xfrm>
            </p:grpSpPr>
            <p:sp>
              <p:nvSpPr>
                <p:cNvPr id="112668"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2669"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2667"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112665" name="文本框 19"/>
            <p:cNvSpPr txBox="1">
              <a:spLocks noChangeArrowheads="1"/>
            </p:cNvSpPr>
            <p:nvPr/>
          </p:nvSpPr>
          <p:spPr bwMode="auto">
            <a:xfrm>
              <a:off x="2547615" y="3518224"/>
              <a:ext cx="640986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减小工作波长</a:t>
              </a:r>
            </a:p>
          </p:txBody>
        </p:sp>
      </p:grpSp>
      <p:grpSp>
        <p:nvGrpSpPr>
          <p:cNvPr id="38" name="组合 37"/>
          <p:cNvGrpSpPr>
            <a:grpSpLocks/>
          </p:cNvGrpSpPr>
          <p:nvPr/>
        </p:nvGrpSpPr>
        <p:grpSpPr bwMode="auto">
          <a:xfrm>
            <a:off x="1884363" y="3844380"/>
            <a:ext cx="7527925" cy="858838"/>
            <a:chOff x="1616982" y="4199905"/>
            <a:chExt cx="7527018" cy="859387"/>
          </a:xfrm>
        </p:grpSpPr>
        <p:grpSp>
          <p:nvGrpSpPr>
            <p:cNvPr id="112658" name="组合 13"/>
            <p:cNvGrpSpPr>
              <a:grpSpLocks/>
            </p:cNvGrpSpPr>
            <p:nvPr/>
          </p:nvGrpSpPr>
          <p:grpSpPr bwMode="auto">
            <a:xfrm>
              <a:off x="1616982" y="4199905"/>
              <a:ext cx="743946" cy="859387"/>
              <a:chOff x="1616982" y="4998022"/>
              <a:chExt cx="743946" cy="859387"/>
            </a:xfrm>
          </p:grpSpPr>
          <p:grpSp>
            <p:nvGrpSpPr>
              <p:cNvPr id="112660" name="组合 14"/>
              <p:cNvGrpSpPr>
                <a:grpSpLocks/>
              </p:cNvGrpSpPr>
              <p:nvPr/>
            </p:nvGrpSpPr>
            <p:grpSpPr bwMode="auto">
              <a:xfrm>
                <a:off x="1616982" y="5431297"/>
                <a:ext cx="743946" cy="426112"/>
                <a:chOff x="1459367" y="2127931"/>
                <a:chExt cx="5060950" cy="2898775"/>
              </a:xfrm>
            </p:grpSpPr>
            <p:sp>
              <p:nvSpPr>
                <p:cNvPr id="11266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266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2661"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112659" name="文本框 20"/>
            <p:cNvSpPr txBox="1">
              <a:spLocks noChangeArrowheads="1"/>
            </p:cNvSpPr>
            <p:nvPr/>
          </p:nvSpPr>
          <p:spPr bwMode="auto">
            <a:xfrm>
              <a:off x="2547615" y="4372681"/>
              <a:ext cx="659638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增大光学仪器所处介质折射率 </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2657"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884363" y="4698455"/>
            <a:ext cx="7634287" cy="860425"/>
            <a:chOff x="1616982" y="5054362"/>
            <a:chExt cx="7633896" cy="859387"/>
          </a:xfrm>
        </p:grpSpPr>
        <p:grpSp>
          <p:nvGrpSpPr>
            <p:cNvPr id="112650" name="组合 26"/>
            <p:cNvGrpSpPr>
              <a:grpSpLocks/>
            </p:cNvGrpSpPr>
            <p:nvPr/>
          </p:nvGrpSpPr>
          <p:grpSpPr bwMode="auto">
            <a:xfrm>
              <a:off x="1616982" y="5054362"/>
              <a:ext cx="743946" cy="859387"/>
              <a:chOff x="1616982" y="4998022"/>
              <a:chExt cx="743946" cy="859387"/>
            </a:xfrm>
          </p:grpSpPr>
          <p:grpSp>
            <p:nvGrpSpPr>
              <p:cNvPr id="112652" name="组合 27"/>
              <p:cNvGrpSpPr>
                <a:grpSpLocks/>
              </p:cNvGrpSpPr>
              <p:nvPr/>
            </p:nvGrpSpPr>
            <p:grpSpPr bwMode="auto">
              <a:xfrm>
                <a:off x="1616982" y="5431297"/>
                <a:ext cx="743946" cy="426112"/>
                <a:chOff x="1459367" y="2127931"/>
                <a:chExt cx="5060950" cy="2898775"/>
              </a:xfrm>
            </p:grpSpPr>
            <p:sp>
              <p:nvSpPr>
                <p:cNvPr id="11265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265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2653"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112651" name="文本框 31"/>
            <p:cNvSpPr txBox="1">
              <a:spLocks noChangeArrowheads="1"/>
            </p:cNvSpPr>
            <p:nvPr/>
          </p:nvSpPr>
          <p:spPr bwMode="auto">
            <a:xfrm>
              <a:off x="2547615" y="5215106"/>
              <a:ext cx="6703263"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增大艾里斑半径</a:t>
              </a:r>
            </a:p>
          </p:txBody>
        </p:sp>
      </p:grpSp>
      <p:grpSp>
        <p:nvGrpSpPr>
          <p:cNvPr id="33" name="组合 32"/>
          <p:cNvGrpSpPr>
            <a:grpSpLocks/>
          </p:cNvGrpSpPr>
          <p:nvPr/>
        </p:nvGrpSpPr>
        <p:grpSpPr bwMode="auto">
          <a:xfrm>
            <a:off x="875341" y="4738143"/>
            <a:ext cx="822325" cy="820737"/>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2649"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dirty="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992313" y="854075"/>
            <a:ext cx="8027987" cy="523875"/>
          </a:xfrm>
          <a:prstGeom prst="rect">
            <a:avLst/>
          </a:prstGeom>
          <a:noFill/>
          <a:ln w="9525">
            <a:noFill/>
            <a:miter lim="800000"/>
            <a:headEnd/>
            <a:tailEnd/>
          </a:ln>
        </p:spPr>
        <p:txBody>
          <a:bodyPr>
            <a:spAutoFit/>
          </a:bodyPr>
          <a:lstStyle/>
          <a:p>
            <a:pPr algn="just"/>
            <a:r>
              <a:rPr kumimoji="1" lang="en-US" altLang="zh-CN" sz="2800" b="1" dirty="0">
                <a:solidFill>
                  <a:srgbClr val="FF0000"/>
                </a:solidFill>
                <a:latin typeface="楷体" pitchFamily="49" charset="-122"/>
                <a:ea typeface="楷体" pitchFamily="49" charset="-122"/>
              </a:rPr>
              <a:t>0941</a:t>
            </a:r>
            <a:r>
              <a:rPr kumimoji="1" lang="zh-CN" altLang="en-US" sz="2800" b="1" dirty="0">
                <a:solidFill>
                  <a:srgbClr val="0000FF"/>
                </a:solidFill>
                <a:latin typeface="楷体" pitchFamily="49" charset="-122"/>
                <a:ea typeface="楷体" pitchFamily="49" charset="-122"/>
              </a:rPr>
              <a:t>以下那种手段无法提高光学仪器的分辨本领</a:t>
            </a:r>
          </a:p>
        </p:txBody>
      </p:sp>
    </p:spTree>
    <p:extLst>
      <p:ext uri="{BB962C8B-B14F-4D97-AF65-F5344CB8AC3E}">
        <p14:creationId xmlns:p14="http://schemas.microsoft.com/office/powerpoint/2010/main" val="1630812473"/>
      </p:ext>
    </p:extLst>
  </p:cSld>
  <p:clrMapOvr>
    <a:masterClrMapping/>
  </p:clrMapOvr>
  <mc:AlternateContent xmlns:mc="http://schemas.openxmlformats.org/markup-compatibility/2006">
    <mc:Choice xmlns:p15="http://schemas.microsoft.com/office/powerpoint/2012/main" xmlns="" Requires="p15">
      <p:transition spd="slow">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a:grpSpLocks/>
          </p:cNvGrpSpPr>
          <p:nvPr/>
        </p:nvGrpSpPr>
        <p:grpSpPr bwMode="auto">
          <a:xfrm>
            <a:off x="434975" y="460375"/>
            <a:ext cx="1103313" cy="1103313"/>
            <a:chOff x="1161143" y="1538514"/>
            <a:chExt cx="1103086" cy="1103086"/>
          </a:xfrm>
        </p:grpSpPr>
        <p:sp>
          <p:nvSpPr>
            <p:cNvPr id="42" name="圆角矩形 41"/>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1708" name="文本框 42"/>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4" name="组合 3"/>
          <p:cNvGrpSpPr/>
          <p:nvPr/>
        </p:nvGrpSpPr>
        <p:grpSpPr>
          <a:xfrm>
            <a:off x="1719263" y="625415"/>
            <a:ext cx="7877691" cy="1815882"/>
            <a:chOff x="1719263" y="625415"/>
            <a:chExt cx="7877691" cy="1815882"/>
          </a:xfrm>
        </p:grpSpPr>
        <mc:AlternateContent xmlns:mc="http://schemas.openxmlformats.org/markup-compatibility/2006" xmlns:a14="http://schemas.microsoft.com/office/drawing/2010/main">
          <mc:Choice Requires="a14">
            <p:sp>
              <p:nvSpPr>
                <p:cNvPr id="48" name="TextBox 10"/>
                <p:cNvSpPr txBox="1">
                  <a:spLocks noChangeArrowheads="1"/>
                </p:cNvSpPr>
                <p:nvPr/>
              </p:nvSpPr>
              <p:spPr bwMode="auto">
                <a:xfrm>
                  <a:off x="1881189" y="625415"/>
                  <a:ext cx="7715765" cy="18158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en-US" altLang="zh-CN" sz="2800" b="1" dirty="0">
                      <a:solidFill>
                        <a:srgbClr val="FF0000"/>
                      </a:solidFill>
                      <a:latin typeface="楷体" pitchFamily="49" charset="-122"/>
                      <a:ea typeface="楷体" pitchFamily="49" charset="-122"/>
                    </a:rPr>
                    <a:t>0942</a:t>
                  </a:r>
                  <a:r>
                    <a:rPr lang="zh-CN" altLang="zh-CN" sz="2800" b="1" dirty="0">
                      <a:solidFill>
                        <a:srgbClr val="0000FF"/>
                      </a:solidFill>
                      <a:ea typeface="楷体" panose="02010609060101010101" pitchFamily="49" charset="-122"/>
                      <a:cs typeface="Times New Roman" panose="02020603050405020304" pitchFamily="18" charset="0"/>
                    </a:rPr>
                    <a:t>人眼视觉最敏感的黄绿光的波长</a:t>
                  </a:r>
                  <a14:m>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𝜆</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50</m:t>
                      </m:r>
                      <m:r>
                        <a:rPr lang="en-US" altLang="zh-CN" sz="2800" i="1">
                          <a:solidFill>
                            <a:srgbClr val="0000FF"/>
                          </a:solidFill>
                          <a:latin typeface="Cambria Math" panose="02040503050406030204" pitchFamily="18" charset="0"/>
                          <a:ea typeface="Cambria Math" panose="02040503050406030204" pitchFamily="18" charset="0"/>
                        </a:rPr>
                        <m:t>0</m:t>
                      </m:r>
                      <m:r>
                        <a:rPr lang="en-US" altLang="zh-CN" sz="2800" i="1">
                          <a:solidFill>
                            <a:srgbClr val="0000FF"/>
                          </a:solidFill>
                          <a:latin typeface="Cambria Math" panose="02040503050406030204" pitchFamily="18" charset="0"/>
                          <a:ea typeface="Cambria Math" panose="02040503050406030204" pitchFamily="18" charset="0"/>
                        </a:rPr>
                        <m:t>𝑛𝑚</m:t>
                      </m:r>
                    </m:oMath>
                  </a14:m>
                  <a:r>
                    <a:rPr lang="zh-CN" altLang="zh-CN" sz="2800" b="1" dirty="0">
                      <a:solidFill>
                        <a:srgbClr val="0000FF"/>
                      </a:solidFill>
                      <a:ea typeface="楷体" panose="02010609060101010101" pitchFamily="49" charset="-122"/>
                      <a:cs typeface="Times New Roman" panose="02020603050405020304" pitchFamily="18" charset="0"/>
                    </a:rPr>
                    <a:t>，瞳孔的直径若为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𝐷</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5</m:t>
                      </m:r>
                      <m:r>
                        <a:rPr lang="en-US" altLang="zh-CN" sz="2800" b="0" i="1" smtClean="0">
                          <a:solidFill>
                            <a:srgbClr val="0000FF"/>
                          </a:solidFill>
                          <a:latin typeface="Cambria Math" panose="02040503050406030204" pitchFamily="18" charset="0"/>
                          <a:ea typeface="Cambria Math" panose="02040503050406030204" pitchFamily="18" charset="0"/>
                        </a:rPr>
                        <m:t>𝑚𝑚</m:t>
                      </m:r>
                    </m:oMath>
                  </a14:m>
                  <a:r>
                    <a:rPr lang="zh-CN" altLang="zh-CN" sz="2800" b="1" dirty="0">
                      <a:solidFill>
                        <a:srgbClr val="0000FF"/>
                      </a:solidFill>
                      <a:ea typeface="楷体" panose="02010609060101010101" pitchFamily="49" charset="-122"/>
                      <a:cs typeface="Times New Roman" panose="02020603050405020304" pitchFamily="18" charset="0"/>
                    </a:rPr>
                    <a:t>，一射电望远镜的接收波长为</a:t>
                  </a:r>
                  <a14:m>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𝜆</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0.01</m:t>
                      </m:r>
                      <m:r>
                        <a:rPr lang="en-US" altLang="zh-CN" sz="2800" b="0" i="1" smtClean="0">
                          <a:solidFill>
                            <a:srgbClr val="0000FF"/>
                          </a:solidFill>
                          <a:latin typeface="Cambria Math" panose="02040503050406030204" pitchFamily="18" charset="0"/>
                          <a:ea typeface="Cambria Math" panose="02040503050406030204" pitchFamily="18" charset="0"/>
                        </a:rPr>
                        <m:t>𝑚</m:t>
                      </m:r>
                    </m:oMath>
                  </a14:m>
                  <a:r>
                    <a:rPr lang="zh-CN" altLang="zh-CN" sz="2800" b="1" dirty="0">
                      <a:solidFill>
                        <a:srgbClr val="0000FF"/>
                      </a:solidFill>
                      <a:ea typeface="楷体" panose="02010609060101010101" pitchFamily="49" charset="-122"/>
                      <a:cs typeface="Times New Roman" panose="02020603050405020304" pitchFamily="18" charset="0"/>
                    </a:rPr>
                    <a:t>的电磁波，若要求两者的分辨本领相同，则射电望远镜的直径为</a:t>
                  </a:r>
                  <a:endParaRPr lang="zh-CN" altLang="en-US" sz="2800" b="1" dirty="0">
                    <a:solidFill>
                      <a:srgbClr val="0000FF"/>
                    </a:solidFill>
                    <a:ea typeface="楷体" panose="02010609060101010101" pitchFamily="49" charset="-122"/>
                    <a:cs typeface="Times New Roman" panose="02020603050405020304" pitchFamily="18" charset="0"/>
                  </a:endParaRPr>
                </a:p>
              </p:txBody>
            </p:sp>
          </mc:Choice>
          <mc:Fallback xmlns="">
            <p:sp>
              <p:nvSpPr>
                <p:cNvPr id="48" name="TextBox 10"/>
                <p:cNvSpPr txBox="1">
                  <a:spLocks noRot="1" noChangeAspect="1" noMove="1" noResize="1" noEditPoints="1" noAdjustHandles="1" noChangeArrowheads="1" noChangeShapeType="1" noTextEdit="1"/>
                </p:cNvSpPr>
                <p:nvPr/>
              </p:nvSpPr>
              <p:spPr bwMode="auto">
                <a:xfrm>
                  <a:off x="1881189" y="625415"/>
                  <a:ext cx="7715765" cy="1815882"/>
                </a:xfrm>
                <a:prstGeom prst="rect">
                  <a:avLst/>
                </a:prstGeom>
                <a:blipFill>
                  <a:blip r:embed="rId2"/>
                  <a:stretch>
                    <a:fillRect l="-1660" t="-4377" r="-6324" b="-774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71703" name="组合 32"/>
            <p:cNvGrpSpPr>
              <a:grpSpLocks/>
            </p:cNvGrpSpPr>
            <p:nvPr/>
          </p:nvGrpSpPr>
          <p:grpSpPr bwMode="auto">
            <a:xfrm>
              <a:off x="1719263" y="666749"/>
              <a:ext cx="6102541" cy="1678216"/>
              <a:chOff x="772016" y="748988"/>
              <a:chExt cx="6101759" cy="1679059"/>
            </a:xfrm>
          </p:grpSpPr>
          <p:sp>
            <p:nvSpPr>
              <p:cNvPr id="34" name="任意多边形 33"/>
              <p:cNvSpPr/>
              <p:nvPr/>
            </p:nvSpPr>
            <p:spPr>
              <a:xfrm>
                <a:off x="772016" y="748988"/>
                <a:ext cx="161905" cy="370074"/>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6" name="任意多边形 35"/>
              <p:cNvSpPr/>
              <p:nvPr/>
            </p:nvSpPr>
            <p:spPr>
              <a:xfrm flipH="1">
                <a:off x="6737267" y="2070679"/>
                <a:ext cx="136508" cy="357368"/>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grpSp>
        <p:nvGrpSpPr>
          <p:cNvPr id="3" name="组合 2"/>
          <p:cNvGrpSpPr/>
          <p:nvPr/>
        </p:nvGrpSpPr>
        <p:grpSpPr>
          <a:xfrm>
            <a:off x="2619376" y="2843117"/>
            <a:ext cx="6640513" cy="2992648"/>
            <a:chOff x="2619376" y="2843117"/>
            <a:chExt cx="6640513" cy="2992648"/>
          </a:xfrm>
        </p:grpSpPr>
        <p:grpSp>
          <p:nvGrpSpPr>
            <p:cNvPr id="71711" name="组合 5"/>
            <p:cNvGrpSpPr>
              <a:grpSpLocks/>
            </p:cNvGrpSpPr>
            <p:nvPr/>
          </p:nvGrpSpPr>
          <p:grpSpPr bwMode="auto">
            <a:xfrm>
              <a:off x="2619376" y="2843117"/>
              <a:ext cx="6640513" cy="2992648"/>
              <a:chOff x="1930402" y="1698906"/>
              <a:chExt cx="8331198" cy="3908304"/>
            </a:xfrm>
          </p:grpSpPr>
          <p:sp>
            <p:nvSpPr>
              <p:cNvPr id="7" name="矩形 6"/>
              <p:cNvSpPr/>
              <p:nvPr/>
            </p:nvSpPr>
            <p:spPr>
              <a:xfrm rot="2700000">
                <a:off x="2542974" y="2288691"/>
                <a:ext cx="1208688" cy="120695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 name="直接连接符 7"/>
              <p:cNvCxnSpPr/>
              <p:nvPr/>
            </p:nvCxnSpPr>
            <p:spPr>
              <a:xfrm rot="2700000" flipH="1">
                <a:off x="2960100" y="2354169"/>
                <a:ext cx="131052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2700000">
                <a:off x="2645415" y="1682693"/>
                <a:ext cx="0" cy="1430026"/>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2700000">
                <a:off x="1928406" y="3407366"/>
                <a:ext cx="1418084"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2700000" flipV="1">
                <a:off x="4113282" y="1562198"/>
                <a:ext cx="0" cy="2744947"/>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255757" flipH="1" flipV="1">
                <a:off x="5049372" y="1999648"/>
                <a:ext cx="969949" cy="835509"/>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rot="2700000">
                <a:off x="4478886" y="2365400"/>
                <a:ext cx="1208689" cy="120695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矩形 13"/>
              <p:cNvSpPr/>
              <p:nvPr/>
            </p:nvSpPr>
            <p:spPr>
              <a:xfrm rot="2700000" flipH="1" flipV="1">
                <a:off x="8461292" y="2397535"/>
                <a:ext cx="1206616" cy="120695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5" name="直接连接符 14"/>
              <p:cNvCxnSpPr/>
              <p:nvPr/>
            </p:nvCxnSpPr>
            <p:spPr>
              <a:xfrm rot="2700000" flipV="1">
                <a:off x="7921374" y="3550418"/>
                <a:ext cx="131052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700000" flipH="1" flipV="1">
                <a:off x="9546587" y="2791867"/>
                <a:ext cx="0" cy="1430026"/>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2700000" flipH="1" flipV="1">
                <a:off x="8845510" y="2497221"/>
                <a:ext cx="1418084"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096819" y="1993429"/>
                <a:ext cx="1955830" cy="1946755"/>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255757">
                <a:off x="6160729" y="3067358"/>
                <a:ext cx="971940" cy="83550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rot="2700000" flipH="1" flipV="1">
                <a:off x="6502434" y="2342594"/>
                <a:ext cx="1208688" cy="120695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1" name="直接连接符 20"/>
              <p:cNvCxnSpPr/>
              <p:nvPr/>
            </p:nvCxnSpPr>
            <p:spPr>
              <a:xfrm rot="2700000" flipV="1">
                <a:off x="6915577" y="2368681"/>
                <a:ext cx="1290609"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255757" flipV="1">
                <a:off x="5152939" y="1852449"/>
                <a:ext cx="1878155" cy="2183103"/>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255757">
                <a:off x="4157099" y="3110895"/>
                <a:ext cx="948040" cy="81685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71733" name="文本框 27"/>
              <p:cNvSpPr txBox="1">
                <a:spLocks noChangeArrowheads="1"/>
              </p:cNvSpPr>
              <p:nvPr/>
            </p:nvSpPr>
            <p:spPr bwMode="auto">
              <a:xfrm>
                <a:off x="2841347" y="2430303"/>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壹</a:t>
                </a:r>
              </a:p>
            </p:txBody>
          </p:sp>
          <p:sp>
            <p:nvSpPr>
              <p:cNvPr id="71734" name="文本框 28"/>
              <p:cNvSpPr txBox="1">
                <a:spLocks noChangeArrowheads="1"/>
              </p:cNvSpPr>
              <p:nvPr/>
            </p:nvSpPr>
            <p:spPr bwMode="auto">
              <a:xfrm>
                <a:off x="4799034" y="2430303"/>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贰</a:t>
                </a:r>
              </a:p>
            </p:txBody>
          </p:sp>
          <p:sp>
            <p:nvSpPr>
              <p:cNvPr id="71735" name="文本框 29"/>
              <p:cNvSpPr txBox="1">
                <a:spLocks noChangeArrowheads="1"/>
              </p:cNvSpPr>
              <p:nvPr/>
            </p:nvSpPr>
            <p:spPr bwMode="auto">
              <a:xfrm>
                <a:off x="6802045" y="2459330"/>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叁</a:t>
                </a:r>
              </a:p>
            </p:txBody>
          </p:sp>
          <p:sp>
            <p:nvSpPr>
              <p:cNvPr id="71736" name="文本框 30"/>
              <p:cNvSpPr txBox="1">
                <a:spLocks noChangeArrowheads="1"/>
              </p:cNvSpPr>
              <p:nvPr/>
            </p:nvSpPr>
            <p:spPr bwMode="auto">
              <a:xfrm>
                <a:off x="8768538" y="2517386"/>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肆</a:t>
                </a:r>
              </a:p>
            </p:txBody>
          </p:sp>
          <p:sp>
            <p:nvSpPr>
              <p:cNvPr id="32" name="矩形 31"/>
              <p:cNvSpPr/>
              <p:nvPr/>
            </p:nvSpPr>
            <p:spPr>
              <a:xfrm>
                <a:off x="2081768" y="5553306"/>
                <a:ext cx="8020496" cy="53904"/>
              </a:xfrm>
              <a:prstGeom prst="rect">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mc:AlternateContent xmlns:mc="http://schemas.openxmlformats.org/markup-compatibility/2006" xmlns:a14="http://schemas.microsoft.com/office/drawing/2010/main">
          <mc:Choice Requires="a14">
            <p:sp>
              <p:nvSpPr>
                <p:cNvPr id="2" name="矩形 1"/>
                <p:cNvSpPr/>
                <p:nvPr/>
              </p:nvSpPr>
              <p:spPr>
                <a:xfrm>
                  <a:off x="3132371" y="4912129"/>
                  <a:ext cx="79034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𝑚</m:t>
                        </m:r>
                      </m:oMath>
                    </m:oMathPara>
                  </a14:m>
                  <a:endParaRPr lang="zh-CN" altLang="en-US" sz="2800" dirty="0"/>
                </a:p>
              </p:txBody>
            </p:sp>
          </mc:Choice>
          <mc:Fallback xmlns="">
            <p:sp>
              <p:nvSpPr>
                <p:cNvPr id="2" name="矩形 1"/>
                <p:cNvSpPr>
                  <a:spLocks noRot="1" noChangeAspect="1" noMove="1" noResize="1" noEditPoints="1" noAdjustHandles="1" noChangeArrowheads="1" noChangeShapeType="1" noTextEdit="1"/>
                </p:cNvSpPr>
                <p:nvPr/>
              </p:nvSpPr>
              <p:spPr>
                <a:xfrm>
                  <a:off x="3132371" y="4912129"/>
                  <a:ext cx="790345"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4674340" y="4912129"/>
                  <a:ext cx="9891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1</m:t>
                        </m:r>
                        <m:r>
                          <a:rPr lang="en-US" altLang="zh-CN" sz="2800" b="0" i="1" smtClean="0">
                            <a:solidFill>
                              <a:srgbClr val="0000FF"/>
                            </a:solidFill>
                            <a:latin typeface="Cambria Math" panose="02040503050406030204" pitchFamily="18" charset="0"/>
                            <a:ea typeface="Cambria Math" panose="02040503050406030204" pitchFamily="18" charset="0"/>
                          </a:rPr>
                          <m:t>0</m:t>
                        </m:r>
                        <m:r>
                          <a:rPr lang="en-US" altLang="zh-CN" sz="2800" i="1">
                            <a:solidFill>
                              <a:srgbClr val="0000FF"/>
                            </a:solidFill>
                            <a:latin typeface="Cambria Math" panose="02040503050406030204" pitchFamily="18" charset="0"/>
                            <a:ea typeface="Cambria Math" panose="02040503050406030204" pitchFamily="18" charset="0"/>
                          </a:rPr>
                          <m:t>𝑚</m:t>
                        </m:r>
                      </m:oMath>
                    </m:oMathPara>
                  </a14:m>
                  <a:endParaRPr lang="zh-CN" altLang="en-US" sz="2800" dirty="0"/>
                </a:p>
              </p:txBody>
            </p:sp>
          </mc:Choice>
          <mc:Fallback xmlns="">
            <p:sp>
              <p:nvSpPr>
                <p:cNvPr id="52" name="矩形 51"/>
                <p:cNvSpPr>
                  <a:spLocks noRot="1" noChangeAspect="1" noMove="1" noResize="1" noEditPoints="1" noAdjustHandles="1" noChangeArrowheads="1" noChangeShapeType="1" noTextEdit="1"/>
                </p:cNvSpPr>
                <p:nvPr/>
              </p:nvSpPr>
              <p:spPr>
                <a:xfrm>
                  <a:off x="4674340" y="4912129"/>
                  <a:ext cx="989117"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6187980" y="4912129"/>
                  <a:ext cx="11562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800" i="1" smtClean="0">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r>
                          <a:rPr lang="en-US" altLang="zh-CN" sz="2800" i="1">
                            <a:solidFill>
                              <a:srgbClr val="0000FF"/>
                            </a:solidFill>
                            <a:latin typeface="Cambria Math" panose="02040503050406030204" pitchFamily="18" charset="0"/>
                            <a:ea typeface="Cambria Math" panose="02040503050406030204" pitchFamily="18" charset="0"/>
                          </a:rPr>
                          <m:t>𝑚</m:t>
                        </m:r>
                      </m:oMath>
                    </m:oMathPara>
                  </a14:m>
                  <a:endParaRPr lang="zh-CN" altLang="en-US" sz="2800" dirty="0"/>
                </a:p>
              </p:txBody>
            </p:sp>
          </mc:Choice>
          <mc:Fallback xmlns="">
            <p:sp>
              <p:nvSpPr>
                <p:cNvPr id="53" name="矩形 52"/>
                <p:cNvSpPr>
                  <a:spLocks noRot="1" noChangeAspect="1" noMove="1" noResize="1" noEditPoints="1" noAdjustHandles="1" noChangeArrowheads="1" noChangeShapeType="1" noTextEdit="1"/>
                </p:cNvSpPr>
                <p:nvPr/>
              </p:nvSpPr>
              <p:spPr>
                <a:xfrm>
                  <a:off x="6187980" y="4912129"/>
                  <a:ext cx="1156278"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7776811" y="4912129"/>
                  <a:ext cx="11562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800" i="1" smtClean="0">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3</m:t>
                            </m:r>
                          </m:sup>
                        </m:sSup>
                        <m:r>
                          <a:rPr lang="en-US" altLang="zh-CN" sz="2800" i="1">
                            <a:solidFill>
                              <a:srgbClr val="0000FF"/>
                            </a:solidFill>
                            <a:latin typeface="Cambria Math" panose="02040503050406030204" pitchFamily="18" charset="0"/>
                            <a:ea typeface="Cambria Math" panose="02040503050406030204" pitchFamily="18" charset="0"/>
                          </a:rPr>
                          <m:t>𝑚</m:t>
                        </m:r>
                      </m:oMath>
                    </m:oMathPara>
                  </a14:m>
                  <a:endParaRPr lang="zh-CN" altLang="en-US" sz="2800" dirty="0"/>
                </a:p>
              </p:txBody>
            </p:sp>
          </mc:Choice>
          <mc:Fallback xmlns="">
            <p:sp>
              <p:nvSpPr>
                <p:cNvPr id="54" name="矩形 53"/>
                <p:cNvSpPr>
                  <a:spLocks noRot="1" noChangeAspect="1" noMove="1" noResize="1" noEditPoints="1" noAdjustHandles="1" noChangeArrowheads="1" noChangeShapeType="1" noTextEdit="1"/>
                </p:cNvSpPr>
                <p:nvPr/>
              </p:nvSpPr>
              <p:spPr>
                <a:xfrm>
                  <a:off x="7776811" y="4912129"/>
                  <a:ext cx="1156278" cy="523220"/>
                </a:xfrm>
                <a:prstGeom prst="rect">
                  <a:avLst/>
                </a:prstGeom>
                <a:blipFill>
                  <a:blip r:embed="rId6"/>
                  <a:stretch>
                    <a:fillRect/>
                  </a:stretch>
                </a:blipFill>
              </p:spPr>
              <p:txBody>
                <a:bodyPr/>
                <a:lstStyle/>
                <a:p>
                  <a:r>
                    <a:rPr lang="zh-CN" altLang="en-US">
                      <a:noFill/>
                    </a:rPr>
                    <a:t> </a:t>
                  </a:r>
                </a:p>
              </p:txBody>
            </p:sp>
          </mc:Fallback>
        </mc:AlternateContent>
      </p:grpSp>
      <p:grpSp>
        <p:nvGrpSpPr>
          <p:cNvPr id="37" name="组合 36"/>
          <p:cNvGrpSpPr>
            <a:grpSpLocks/>
          </p:cNvGrpSpPr>
          <p:nvPr/>
        </p:nvGrpSpPr>
        <p:grpSpPr bwMode="auto">
          <a:xfrm>
            <a:off x="6330189" y="2666757"/>
            <a:ext cx="822325" cy="820737"/>
            <a:chOff x="2265529" y="2033517"/>
            <a:chExt cx="821667" cy="821667"/>
          </a:xfrm>
        </p:grpSpPr>
        <p:sp>
          <p:nvSpPr>
            <p:cNvPr id="38" name="椭圆 37"/>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1710" name="文本框 38"/>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dirty="0">
                  <a:solidFill>
                    <a:schemeClr val="bg1"/>
                  </a:solidFill>
                  <a:latin typeface="华文行楷" pitchFamily="2" charset="-122"/>
                  <a:ea typeface="华文行楷" pitchFamily="2" charset="-122"/>
                </a:rPr>
                <a:t>√</a:t>
              </a:r>
            </a:p>
          </p:txBody>
        </p:sp>
      </p:grpSp>
    </p:spTree>
    <p:extLst>
      <p:ext uri="{BB962C8B-B14F-4D97-AF65-F5344CB8AC3E}">
        <p14:creationId xmlns:p14="http://schemas.microsoft.com/office/powerpoint/2010/main" val="461714351"/>
      </p:ext>
    </p:extLst>
  </p:cSld>
  <p:clrMapOvr>
    <a:masterClrMapping/>
  </p:clrMapOvr>
  <mc:AlternateContent xmlns:mc="http://schemas.openxmlformats.org/markup-compatibility/2006">
    <mc:Choice xmlns:p15="http://schemas.microsoft.com/office/powerpoint/2012/main" xmlns="" Requires="p15">
      <p:transition spd="slow">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750"/>
                                        <p:tgtEl>
                                          <p:spTgt spid="41"/>
                                        </p:tgtEl>
                                      </p:cBhvr>
                                    </p:animEffect>
                                    <p:anim calcmode="lin" valueType="num">
                                      <p:cBhvr>
                                        <p:cTn id="8" dur="750" fill="hold"/>
                                        <p:tgtEl>
                                          <p:spTgt spid="41"/>
                                        </p:tgtEl>
                                        <p:attrNameLst>
                                          <p:attrName>ppt_x</p:attrName>
                                        </p:attrNameLst>
                                      </p:cBhvr>
                                      <p:tavLst>
                                        <p:tav tm="0">
                                          <p:val>
                                            <p:strVal val="#ppt_x"/>
                                          </p:val>
                                        </p:tav>
                                        <p:tav tm="100000">
                                          <p:val>
                                            <p:strVal val="#ppt_x"/>
                                          </p:val>
                                        </p:tav>
                                      </p:tavLst>
                                    </p:anim>
                                    <p:anim calcmode="lin" valueType="num">
                                      <p:cBhvr>
                                        <p:cTn id="9" dur="75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4"/>
          <p:cNvGrpSpPr>
            <a:grpSpLocks/>
          </p:cNvGrpSpPr>
          <p:nvPr/>
        </p:nvGrpSpPr>
        <p:grpSpPr bwMode="auto">
          <a:xfrm>
            <a:off x="550546" y="1978014"/>
            <a:ext cx="7639051" cy="1079500"/>
            <a:chOff x="748" y="1253"/>
            <a:chExt cx="4812" cy="680"/>
          </a:xfrm>
        </p:grpSpPr>
        <p:sp>
          <p:nvSpPr>
            <p:cNvPr id="134201" name="Rectangle 73" descr="褐色大理石"/>
            <p:cNvSpPr>
              <a:spLocks noChangeArrowheads="1"/>
            </p:cNvSpPr>
            <p:nvPr/>
          </p:nvSpPr>
          <p:spPr bwMode="auto">
            <a:xfrm>
              <a:off x="748" y="1253"/>
              <a:ext cx="4812" cy="680"/>
            </a:xfrm>
            <a:prstGeom prst="rect">
              <a:avLst/>
            </a:prstGeom>
            <a:blipFill dpi="0" rotWithShape="1">
              <a:blip r:embed="rId3"/>
              <a:srcRect/>
              <a:tile tx="0" ty="0" sx="100000" sy="100000" flip="none" algn="tl"/>
            </a:blip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800">
                <a:solidFill>
                  <a:srgbClr val="0000FF"/>
                </a:solidFill>
                <a:latin typeface="+mn-lt"/>
                <a:ea typeface="+mn-ea"/>
              </a:endParaRPr>
            </a:p>
          </p:txBody>
        </p:sp>
        <p:sp>
          <p:nvSpPr>
            <p:cNvPr id="134202" name="Rectangle 4"/>
            <p:cNvSpPr>
              <a:spLocks noChangeArrowheads="1"/>
            </p:cNvSpPr>
            <p:nvPr/>
          </p:nvSpPr>
          <p:spPr bwMode="auto">
            <a:xfrm>
              <a:off x="839" y="1298"/>
              <a:ext cx="4606"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zh-CN" altLang="en-US" sz="2800" dirty="0">
                  <a:solidFill>
                    <a:srgbClr val="0000FF"/>
                  </a:solidFill>
                  <a:latin typeface="+mn-lt"/>
                  <a:ea typeface="+mn-ea"/>
                </a:rPr>
                <a:t>由大量等宽等间距的平行狭缝</a:t>
              </a:r>
              <a:r>
                <a:rPr lang="en-US" altLang="zh-CN" sz="2800" dirty="0">
                  <a:solidFill>
                    <a:srgbClr val="0000FF"/>
                  </a:solidFill>
                  <a:latin typeface="+mn-lt"/>
                  <a:ea typeface="+mn-ea"/>
                </a:rPr>
                <a:t>(</a:t>
              </a:r>
              <a:r>
                <a:rPr lang="zh-CN" altLang="en-US" sz="2800" dirty="0">
                  <a:solidFill>
                    <a:srgbClr val="0000FF"/>
                  </a:solidFill>
                  <a:latin typeface="+mn-lt"/>
                  <a:ea typeface="+mn-ea"/>
                </a:rPr>
                <a:t>或反射面</a:t>
              </a:r>
              <a:r>
                <a:rPr lang="en-US" altLang="zh-CN" sz="2800" dirty="0">
                  <a:solidFill>
                    <a:srgbClr val="0000FF"/>
                  </a:solidFill>
                  <a:latin typeface="+mn-lt"/>
                  <a:ea typeface="+mn-ea"/>
                </a:rPr>
                <a:t>)</a:t>
              </a:r>
              <a:r>
                <a:rPr lang="zh-CN" altLang="en-US" sz="2800" dirty="0">
                  <a:solidFill>
                    <a:srgbClr val="0000FF"/>
                  </a:solidFill>
                  <a:latin typeface="+mn-lt"/>
                  <a:ea typeface="+mn-ea"/>
                </a:rPr>
                <a:t>构成的光学元件称光栅，其分透射光栅和反射光栅。</a:t>
              </a:r>
            </a:p>
          </p:txBody>
        </p:sp>
      </p:grpSp>
      <p:sp>
        <p:nvSpPr>
          <p:cNvPr id="451589" name="Rectangle 5"/>
          <p:cNvSpPr>
            <a:spLocks noChangeArrowheads="1"/>
          </p:cNvSpPr>
          <p:nvPr/>
        </p:nvSpPr>
        <p:spPr bwMode="auto">
          <a:xfrm>
            <a:off x="550546" y="465201"/>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dirty="0">
                <a:solidFill>
                  <a:srgbClr val="6600CC"/>
                </a:solidFill>
                <a:latin typeface="+mn-lt"/>
                <a:ea typeface="+mn-ea"/>
              </a:rPr>
              <a:t>五、光栅衍射</a:t>
            </a:r>
          </a:p>
        </p:txBody>
      </p:sp>
      <p:pic>
        <p:nvPicPr>
          <p:cNvPr id="134148" name="Picture 66" descr="grating"/>
          <p:cNvPicPr>
            <a:picLocks noChangeAspect="1" noChangeArrowheads="1"/>
          </p:cNvPicPr>
          <p:nvPr/>
        </p:nvPicPr>
        <p:blipFill>
          <a:blip r:embed="rId4" cstate="print">
            <a:extLst>
              <a:ext uri="{28A0092B-C50C-407E-A947-70E740481C1C}">
                <a14:useLocalDpi xmlns:a14="http://schemas.microsoft.com/office/drawing/2010/main" val="0"/>
              </a:ext>
            </a:extLst>
          </a:blip>
          <a:srcRect l="12080" t="7845" r="8804" b="9662"/>
          <a:stretch>
            <a:fillRect/>
          </a:stretch>
        </p:blipFill>
        <p:spPr bwMode="auto">
          <a:xfrm>
            <a:off x="8090536" y="461951"/>
            <a:ext cx="1441450" cy="123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1654" name="Text Box 70"/>
          <p:cNvSpPr txBox="1">
            <a:spLocks noChangeArrowheads="1"/>
          </p:cNvSpPr>
          <p:nvPr/>
        </p:nvSpPr>
        <p:spPr bwMode="auto">
          <a:xfrm>
            <a:off x="550546" y="1180690"/>
            <a:ext cx="40322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2800" dirty="0">
                <a:solidFill>
                  <a:srgbClr val="0000FF"/>
                </a:solidFill>
                <a:latin typeface="+mn-lt"/>
                <a:ea typeface="+mn-ea"/>
              </a:rPr>
              <a:t>1. </a:t>
            </a:r>
            <a:r>
              <a:rPr lang="zh-CN" altLang="en-US" sz="2800" dirty="0">
                <a:solidFill>
                  <a:srgbClr val="0000FF"/>
                </a:solidFill>
                <a:latin typeface="+mn-lt"/>
                <a:ea typeface="+mn-ea"/>
              </a:rPr>
              <a:t>光栅的结构与特征</a:t>
            </a:r>
          </a:p>
        </p:txBody>
      </p:sp>
      <p:sp>
        <p:nvSpPr>
          <p:cNvPr id="123" name="Rectangle 4"/>
          <p:cNvSpPr>
            <a:spLocks noChangeArrowheads="1"/>
          </p:cNvSpPr>
          <p:nvPr/>
        </p:nvSpPr>
        <p:spPr bwMode="auto">
          <a:xfrm>
            <a:off x="741045" y="3217927"/>
            <a:ext cx="6096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
                <a:srgbClr val="0000FF"/>
              </a:buClr>
              <a:buFont typeface="Wingdings" panose="05000000000000000000" pitchFamily="2" charset="2"/>
              <a:buChar char="Ø"/>
            </a:pPr>
            <a:r>
              <a:rPr lang="zh-CN" altLang="en-US" sz="2800" dirty="0">
                <a:solidFill>
                  <a:srgbClr val="0000FF"/>
                </a:solidFill>
                <a:latin typeface="+mn-lt"/>
                <a:ea typeface="+mn-ea"/>
              </a:rPr>
              <a:t>  类型：透射光栅，反射光栅.</a:t>
            </a:r>
          </a:p>
        </p:txBody>
      </p:sp>
      <p:grpSp>
        <p:nvGrpSpPr>
          <p:cNvPr id="3" name="Group 55"/>
          <p:cNvGrpSpPr>
            <a:grpSpLocks/>
          </p:cNvGrpSpPr>
          <p:nvPr/>
        </p:nvGrpSpPr>
        <p:grpSpPr bwMode="auto">
          <a:xfrm>
            <a:off x="6441758" y="3789426"/>
            <a:ext cx="2324100" cy="2595563"/>
            <a:chOff x="3744" y="2181"/>
            <a:chExt cx="1464" cy="1635"/>
          </a:xfrm>
        </p:grpSpPr>
        <p:grpSp>
          <p:nvGrpSpPr>
            <p:cNvPr id="134185" name="Group 31"/>
            <p:cNvGrpSpPr>
              <a:grpSpLocks/>
            </p:cNvGrpSpPr>
            <p:nvPr/>
          </p:nvGrpSpPr>
          <p:grpSpPr bwMode="auto">
            <a:xfrm>
              <a:off x="4248" y="2181"/>
              <a:ext cx="228" cy="1597"/>
              <a:chOff x="3168" y="2520"/>
              <a:chExt cx="264" cy="1716"/>
            </a:xfrm>
          </p:grpSpPr>
          <p:sp>
            <p:nvSpPr>
              <p:cNvPr id="137" name="Freeform 32"/>
              <p:cNvSpPr>
                <a:spLocks/>
              </p:cNvSpPr>
              <p:nvPr/>
            </p:nvSpPr>
            <p:spPr bwMode="auto">
              <a:xfrm>
                <a:off x="3168" y="2520"/>
                <a:ext cx="264" cy="444"/>
              </a:xfrm>
              <a:custGeom>
                <a:avLst/>
                <a:gdLst>
                  <a:gd name="T0" fmla="*/ 12 w 264"/>
                  <a:gd name="T1" fmla="*/ 0 h 444"/>
                  <a:gd name="T2" fmla="*/ 264 w 264"/>
                  <a:gd name="T3" fmla="*/ 0 h 444"/>
                  <a:gd name="T4" fmla="*/ 180 w 264"/>
                  <a:gd name="T5" fmla="*/ 288 h 444"/>
                  <a:gd name="T6" fmla="*/ 132 w 264"/>
                  <a:gd name="T7" fmla="*/ 432 h 444"/>
                  <a:gd name="T8" fmla="*/ 24 w 264"/>
                  <a:gd name="T9" fmla="*/ 444 h 444"/>
                  <a:gd name="T10" fmla="*/ 12 w 264"/>
                  <a:gd name="T11" fmla="*/ 240 h 444"/>
                  <a:gd name="T12" fmla="*/ 12 w 264"/>
                  <a:gd name="T13" fmla="*/ 0 h 444"/>
                  <a:gd name="T14" fmla="*/ 0 60000 65536"/>
                  <a:gd name="T15" fmla="*/ 0 60000 65536"/>
                  <a:gd name="T16" fmla="*/ 0 60000 65536"/>
                  <a:gd name="T17" fmla="*/ 0 60000 65536"/>
                  <a:gd name="T18" fmla="*/ 0 60000 65536"/>
                  <a:gd name="T19" fmla="*/ 0 60000 65536"/>
                  <a:gd name="T20" fmla="*/ 0 60000 65536"/>
                  <a:gd name="T21" fmla="*/ 0 w 264"/>
                  <a:gd name="T22" fmla="*/ 0 h 444"/>
                  <a:gd name="T23" fmla="*/ 264 w 264"/>
                  <a:gd name="T24" fmla="*/ 444 h 4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4" h="444">
                    <a:moveTo>
                      <a:pt x="12" y="0"/>
                    </a:moveTo>
                    <a:cubicBezTo>
                      <a:pt x="96" y="0"/>
                      <a:pt x="180" y="0"/>
                      <a:pt x="264" y="0"/>
                    </a:cubicBezTo>
                    <a:cubicBezTo>
                      <a:pt x="240" y="96"/>
                      <a:pt x="211" y="194"/>
                      <a:pt x="180" y="288"/>
                    </a:cubicBezTo>
                    <a:cubicBezTo>
                      <a:pt x="164" y="336"/>
                      <a:pt x="155" y="386"/>
                      <a:pt x="132" y="432"/>
                    </a:cubicBezTo>
                    <a:cubicBezTo>
                      <a:pt x="32" y="444"/>
                      <a:pt x="68" y="444"/>
                      <a:pt x="24" y="444"/>
                    </a:cubicBezTo>
                    <a:cubicBezTo>
                      <a:pt x="0" y="414"/>
                      <a:pt x="14" y="314"/>
                      <a:pt x="12" y="240"/>
                    </a:cubicBezTo>
                    <a:cubicBezTo>
                      <a:pt x="10" y="166"/>
                      <a:pt x="12" y="50"/>
                      <a:pt x="12" y="0"/>
                    </a:cubicBezTo>
                    <a:close/>
                  </a:path>
                </a:pathLst>
              </a:custGeom>
              <a:solidFill>
                <a:srgbClr val="969696"/>
              </a:solidFill>
              <a:ln w="9525">
                <a:noFill/>
                <a:round/>
                <a:headEnd/>
                <a:tailEnd/>
              </a:ln>
            </p:spPr>
            <p:txBody>
              <a:bodyPr wrap="none" anchor="ctr"/>
              <a:lstStyle/>
              <a:p>
                <a:pPr fontAlgn="auto">
                  <a:spcBef>
                    <a:spcPts val="0"/>
                  </a:spcBef>
                  <a:spcAft>
                    <a:spcPts val="0"/>
                  </a:spcAft>
                  <a:defRPr/>
                </a:pPr>
                <a:endParaRPr lang="zh-CN" altLang="en-US" sz="2800" kern="0">
                  <a:solidFill>
                    <a:srgbClr val="0000FF"/>
                  </a:solidFill>
                  <a:latin typeface="+mn-lt"/>
                  <a:ea typeface="+mn-ea"/>
                </a:endParaRPr>
              </a:p>
            </p:txBody>
          </p:sp>
          <p:sp>
            <p:nvSpPr>
              <p:cNvPr id="138" name="Freeform 33"/>
              <p:cNvSpPr>
                <a:spLocks/>
              </p:cNvSpPr>
              <p:nvPr/>
            </p:nvSpPr>
            <p:spPr bwMode="auto">
              <a:xfrm>
                <a:off x="3168" y="2952"/>
                <a:ext cx="264" cy="444"/>
              </a:xfrm>
              <a:custGeom>
                <a:avLst/>
                <a:gdLst>
                  <a:gd name="T0" fmla="*/ 12 w 264"/>
                  <a:gd name="T1" fmla="*/ 0 h 444"/>
                  <a:gd name="T2" fmla="*/ 264 w 264"/>
                  <a:gd name="T3" fmla="*/ 0 h 444"/>
                  <a:gd name="T4" fmla="*/ 180 w 264"/>
                  <a:gd name="T5" fmla="*/ 288 h 444"/>
                  <a:gd name="T6" fmla="*/ 132 w 264"/>
                  <a:gd name="T7" fmla="*/ 432 h 444"/>
                  <a:gd name="T8" fmla="*/ 24 w 264"/>
                  <a:gd name="T9" fmla="*/ 444 h 444"/>
                  <a:gd name="T10" fmla="*/ 12 w 264"/>
                  <a:gd name="T11" fmla="*/ 240 h 444"/>
                  <a:gd name="T12" fmla="*/ 12 w 264"/>
                  <a:gd name="T13" fmla="*/ 0 h 444"/>
                  <a:gd name="T14" fmla="*/ 0 60000 65536"/>
                  <a:gd name="T15" fmla="*/ 0 60000 65536"/>
                  <a:gd name="T16" fmla="*/ 0 60000 65536"/>
                  <a:gd name="T17" fmla="*/ 0 60000 65536"/>
                  <a:gd name="T18" fmla="*/ 0 60000 65536"/>
                  <a:gd name="T19" fmla="*/ 0 60000 65536"/>
                  <a:gd name="T20" fmla="*/ 0 60000 65536"/>
                  <a:gd name="T21" fmla="*/ 0 w 264"/>
                  <a:gd name="T22" fmla="*/ 0 h 444"/>
                  <a:gd name="T23" fmla="*/ 264 w 264"/>
                  <a:gd name="T24" fmla="*/ 444 h 4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4" h="444">
                    <a:moveTo>
                      <a:pt x="12" y="0"/>
                    </a:moveTo>
                    <a:cubicBezTo>
                      <a:pt x="96" y="0"/>
                      <a:pt x="180" y="0"/>
                      <a:pt x="264" y="0"/>
                    </a:cubicBezTo>
                    <a:cubicBezTo>
                      <a:pt x="240" y="96"/>
                      <a:pt x="211" y="194"/>
                      <a:pt x="180" y="288"/>
                    </a:cubicBezTo>
                    <a:cubicBezTo>
                      <a:pt x="164" y="336"/>
                      <a:pt x="155" y="386"/>
                      <a:pt x="132" y="432"/>
                    </a:cubicBezTo>
                    <a:cubicBezTo>
                      <a:pt x="32" y="444"/>
                      <a:pt x="68" y="444"/>
                      <a:pt x="24" y="444"/>
                    </a:cubicBezTo>
                    <a:cubicBezTo>
                      <a:pt x="0" y="414"/>
                      <a:pt x="14" y="314"/>
                      <a:pt x="12" y="240"/>
                    </a:cubicBezTo>
                    <a:cubicBezTo>
                      <a:pt x="10" y="166"/>
                      <a:pt x="12" y="50"/>
                      <a:pt x="12" y="0"/>
                    </a:cubicBezTo>
                    <a:close/>
                  </a:path>
                </a:pathLst>
              </a:custGeom>
              <a:solidFill>
                <a:srgbClr val="969696"/>
              </a:solidFill>
              <a:ln w="9525">
                <a:noFill/>
                <a:round/>
                <a:headEnd/>
                <a:tailEnd/>
              </a:ln>
            </p:spPr>
            <p:txBody>
              <a:bodyPr wrap="none" anchor="ctr"/>
              <a:lstStyle/>
              <a:p>
                <a:pPr fontAlgn="auto">
                  <a:spcBef>
                    <a:spcPts val="0"/>
                  </a:spcBef>
                  <a:spcAft>
                    <a:spcPts val="0"/>
                  </a:spcAft>
                  <a:defRPr/>
                </a:pPr>
                <a:endParaRPr lang="zh-CN" altLang="en-US" sz="2800" kern="0">
                  <a:solidFill>
                    <a:srgbClr val="0000FF"/>
                  </a:solidFill>
                  <a:latin typeface="+mn-lt"/>
                  <a:ea typeface="+mn-ea"/>
                </a:endParaRPr>
              </a:p>
            </p:txBody>
          </p:sp>
          <p:sp>
            <p:nvSpPr>
              <p:cNvPr id="139" name="Freeform 34"/>
              <p:cNvSpPr>
                <a:spLocks/>
              </p:cNvSpPr>
              <p:nvPr/>
            </p:nvSpPr>
            <p:spPr bwMode="auto">
              <a:xfrm>
                <a:off x="3168" y="3372"/>
                <a:ext cx="264" cy="444"/>
              </a:xfrm>
              <a:custGeom>
                <a:avLst/>
                <a:gdLst>
                  <a:gd name="T0" fmla="*/ 12 w 264"/>
                  <a:gd name="T1" fmla="*/ 0 h 444"/>
                  <a:gd name="T2" fmla="*/ 264 w 264"/>
                  <a:gd name="T3" fmla="*/ 0 h 444"/>
                  <a:gd name="T4" fmla="*/ 180 w 264"/>
                  <a:gd name="T5" fmla="*/ 288 h 444"/>
                  <a:gd name="T6" fmla="*/ 132 w 264"/>
                  <a:gd name="T7" fmla="*/ 432 h 444"/>
                  <a:gd name="T8" fmla="*/ 24 w 264"/>
                  <a:gd name="T9" fmla="*/ 444 h 444"/>
                  <a:gd name="T10" fmla="*/ 12 w 264"/>
                  <a:gd name="T11" fmla="*/ 240 h 444"/>
                  <a:gd name="T12" fmla="*/ 12 w 264"/>
                  <a:gd name="T13" fmla="*/ 0 h 444"/>
                  <a:gd name="T14" fmla="*/ 0 60000 65536"/>
                  <a:gd name="T15" fmla="*/ 0 60000 65536"/>
                  <a:gd name="T16" fmla="*/ 0 60000 65536"/>
                  <a:gd name="T17" fmla="*/ 0 60000 65536"/>
                  <a:gd name="T18" fmla="*/ 0 60000 65536"/>
                  <a:gd name="T19" fmla="*/ 0 60000 65536"/>
                  <a:gd name="T20" fmla="*/ 0 60000 65536"/>
                  <a:gd name="T21" fmla="*/ 0 w 264"/>
                  <a:gd name="T22" fmla="*/ 0 h 444"/>
                  <a:gd name="T23" fmla="*/ 264 w 264"/>
                  <a:gd name="T24" fmla="*/ 444 h 4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4" h="444">
                    <a:moveTo>
                      <a:pt x="12" y="0"/>
                    </a:moveTo>
                    <a:cubicBezTo>
                      <a:pt x="96" y="0"/>
                      <a:pt x="180" y="0"/>
                      <a:pt x="264" y="0"/>
                    </a:cubicBezTo>
                    <a:cubicBezTo>
                      <a:pt x="240" y="96"/>
                      <a:pt x="211" y="194"/>
                      <a:pt x="180" y="288"/>
                    </a:cubicBezTo>
                    <a:cubicBezTo>
                      <a:pt x="164" y="336"/>
                      <a:pt x="155" y="386"/>
                      <a:pt x="132" y="432"/>
                    </a:cubicBezTo>
                    <a:cubicBezTo>
                      <a:pt x="32" y="444"/>
                      <a:pt x="68" y="444"/>
                      <a:pt x="24" y="444"/>
                    </a:cubicBezTo>
                    <a:cubicBezTo>
                      <a:pt x="0" y="414"/>
                      <a:pt x="14" y="314"/>
                      <a:pt x="12" y="240"/>
                    </a:cubicBezTo>
                    <a:cubicBezTo>
                      <a:pt x="10" y="166"/>
                      <a:pt x="12" y="50"/>
                      <a:pt x="12" y="0"/>
                    </a:cubicBezTo>
                    <a:close/>
                  </a:path>
                </a:pathLst>
              </a:custGeom>
              <a:solidFill>
                <a:srgbClr val="969696"/>
              </a:solidFill>
              <a:ln w="9525">
                <a:noFill/>
                <a:round/>
                <a:headEnd/>
                <a:tailEnd/>
              </a:ln>
            </p:spPr>
            <p:txBody>
              <a:bodyPr wrap="none" anchor="ctr"/>
              <a:lstStyle/>
              <a:p>
                <a:pPr fontAlgn="auto">
                  <a:spcBef>
                    <a:spcPts val="0"/>
                  </a:spcBef>
                  <a:spcAft>
                    <a:spcPts val="0"/>
                  </a:spcAft>
                  <a:defRPr/>
                </a:pPr>
                <a:endParaRPr lang="zh-CN" altLang="en-US" sz="2800" kern="0">
                  <a:solidFill>
                    <a:srgbClr val="0000FF"/>
                  </a:solidFill>
                  <a:latin typeface="+mn-lt"/>
                  <a:ea typeface="+mn-ea"/>
                </a:endParaRPr>
              </a:p>
            </p:txBody>
          </p:sp>
          <p:sp>
            <p:nvSpPr>
              <p:cNvPr id="140" name="Freeform 35"/>
              <p:cNvSpPr>
                <a:spLocks/>
              </p:cNvSpPr>
              <p:nvPr/>
            </p:nvSpPr>
            <p:spPr bwMode="auto">
              <a:xfrm>
                <a:off x="3168" y="3792"/>
                <a:ext cx="264" cy="444"/>
              </a:xfrm>
              <a:custGeom>
                <a:avLst/>
                <a:gdLst>
                  <a:gd name="T0" fmla="*/ 12 w 264"/>
                  <a:gd name="T1" fmla="*/ 0 h 444"/>
                  <a:gd name="T2" fmla="*/ 264 w 264"/>
                  <a:gd name="T3" fmla="*/ 0 h 444"/>
                  <a:gd name="T4" fmla="*/ 180 w 264"/>
                  <a:gd name="T5" fmla="*/ 288 h 444"/>
                  <a:gd name="T6" fmla="*/ 132 w 264"/>
                  <a:gd name="T7" fmla="*/ 432 h 444"/>
                  <a:gd name="T8" fmla="*/ 24 w 264"/>
                  <a:gd name="T9" fmla="*/ 444 h 444"/>
                  <a:gd name="T10" fmla="*/ 12 w 264"/>
                  <a:gd name="T11" fmla="*/ 240 h 444"/>
                  <a:gd name="T12" fmla="*/ 12 w 264"/>
                  <a:gd name="T13" fmla="*/ 0 h 444"/>
                  <a:gd name="T14" fmla="*/ 0 60000 65536"/>
                  <a:gd name="T15" fmla="*/ 0 60000 65536"/>
                  <a:gd name="T16" fmla="*/ 0 60000 65536"/>
                  <a:gd name="T17" fmla="*/ 0 60000 65536"/>
                  <a:gd name="T18" fmla="*/ 0 60000 65536"/>
                  <a:gd name="T19" fmla="*/ 0 60000 65536"/>
                  <a:gd name="T20" fmla="*/ 0 60000 65536"/>
                  <a:gd name="T21" fmla="*/ 0 w 264"/>
                  <a:gd name="T22" fmla="*/ 0 h 444"/>
                  <a:gd name="T23" fmla="*/ 264 w 264"/>
                  <a:gd name="T24" fmla="*/ 444 h 4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4" h="444">
                    <a:moveTo>
                      <a:pt x="12" y="0"/>
                    </a:moveTo>
                    <a:cubicBezTo>
                      <a:pt x="96" y="0"/>
                      <a:pt x="180" y="0"/>
                      <a:pt x="264" y="0"/>
                    </a:cubicBezTo>
                    <a:cubicBezTo>
                      <a:pt x="240" y="96"/>
                      <a:pt x="211" y="194"/>
                      <a:pt x="180" y="288"/>
                    </a:cubicBezTo>
                    <a:cubicBezTo>
                      <a:pt x="164" y="336"/>
                      <a:pt x="155" y="386"/>
                      <a:pt x="132" y="432"/>
                    </a:cubicBezTo>
                    <a:cubicBezTo>
                      <a:pt x="32" y="444"/>
                      <a:pt x="68" y="444"/>
                      <a:pt x="24" y="444"/>
                    </a:cubicBezTo>
                    <a:cubicBezTo>
                      <a:pt x="0" y="414"/>
                      <a:pt x="14" y="314"/>
                      <a:pt x="12" y="240"/>
                    </a:cubicBezTo>
                    <a:cubicBezTo>
                      <a:pt x="10" y="166"/>
                      <a:pt x="12" y="50"/>
                      <a:pt x="12" y="0"/>
                    </a:cubicBezTo>
                    <a:close/>
                  </a:path>
                </a:pathLst>
              </a:custGeom>
              <a:solidFill>
                <a:srgbClr val="969696"/>
              </a:solidFill>
              <a:ln w="9525">
                <a:noFill/>
                <a:round/>
                <a:headEnd/>
                <a:tailEnd/>
              </a:ln>
            </p:spPr>
            <p:txBody>
              <a:bodyPr wrap="none" anchor="ctr"/>
              <a:lstStyle/>
              <a:p>
                <a:pPr fontAlgn="auto">
                  <a:spcBef>
                    <a:spcPts val="0"/>
                  </a:spcBef>
                  <a:spcAft>
                    <a:spcPts val="0"/>
                  </a:spcAft>
                  <a:defRPr/>
                </a:pPr>
                <a:endParaRPr lang="zh-CN" altLang="en-US" sz="2800" kern="0">
                  <a:solidFill>
                    <a:srgbClr val="0000FF"/>
                  </a:solidFill>
                  <a:latin typeface="+mn-lt"/>
                  <a:ea typeface="+mn-ea"/>
                </a:endParaRPr>
              </a:p>
            </p:txBody>
          </p:sp>
        </p:grpSp>
        <p:grpSp>
          <p:nvGrpSpPr>
            <p:cNvPr id="134186" name="Group 36"/>
            <p:cNvGrpSpPr>
              <a:grpSpLocks/>
            </p:cNvGrpSpPr>
            <p:nvPr/>
          </p:nvGrpSpPr>
          <p:grpSpPr bwMode="auto">
            <a:xfrm>
              <a:off x="4428" y="2364"/>
              <a:ext cx="780" cy="1212"/>
              <a:chOff x="3804" y="2652"/>
              <a:chExt cx="780" cy="1212"/>
            </a:xfrm>
          </p:grpSpPr>
          <p:sp>
            <p:nvSpPr>
              <p:cNvPr id="133" name="Line 37"/>
              <p:cNvSpPr>
                <a:spLocks noChangeShapeType="1"/>
              </p:cNvSpPr>
              <p:nvPr/>
            </p:nvSpPr>
            <p:spPr bwMode="auto">
              <a:xfrm flipH="1">
                <a:off x="3804" y="2652"/>
                <a:ext cx="780" cy="0"/>
              </a:xfrm>
              <a:prstGeom prst="line">
                <a:avLst/>
              </a:prstGeom>
              <a:noFill/>
              <a:ln w="28575">
                <a:solidFill>
                  <a:srgbClr val="0000FF"/>
                </a:solidFill>
                <a:round/>
                <a:headEnd/>
                <a:tailEnd type="triangle" w="sm" len="lg"/>
              </a:ln>
            </p:spPr>
            <p:txBody>
              <a:bodyPr wrap="none" anchor="ctr"/>
              <a:lstStyle/>
              <a:p>
                <a:pPr fontAlgn="auto">
                  <a:spcBef>
                    <a:spcPts val="0"/>
                  </a:spcBef>
                  <a:spcAft>
                    <a:spcPts val="0"/>
                  </a:spcAft>
                  <a:defRPr/>
                </a:pPr>
                <a:endParaRPr lang="zh-CN" altLang="en-US" sz="2800" kern="0">
                  <a:solidFill>
                    <a:srgbClr val="0000FF"/>
                  </a:solidFill>
                  <a:latin typeface="+mn-lt"/>
                  <a:ea typeface="+mn-ea"/>
                </a:endParaRPr>
              </a:p>
            </p:txBody>
          </p:sp>
          <p:sp>
            <p:nvSpPr>
              <p:cNvPr id="134" name="Line 38"/>
              <p:cNvSpPr>
                <a:spLocks noChangeShapeType="1"/>
              </p:cNvSpPr>
              <p:nvPr/>
            </p:nvSpPr>
            <p:spPr bwMode="auto">
              <a:xfrm flipH="1">
                <a:off x="3804" y="3060"/>
                <a:ext cx="780" cy="0"/>
              </a:xfrm>
              <a:prstGeom prst="line">
                <a:avLst/>
              </a:prstGeom>
              <a:noFill/>
              <a:ln w="28575">
                <a:solidFill>
                  <a:srgbClr val="0000FF"/>
                </a:solidFill>
                <a:round/>
                <a:headEnd/>
                <a:tailEnd type="triangle" w="sm" len="lg"/>
              </a:ln>
            </p:spPr>
            <p:txBody>
              <a:bodyPr wrap="none" anchor="ctr"/>
              <a:lstStyle/>
              <a:p>
                <a:pPr fontAlgn="auto">
                  <a:spcBef>
                    <a:spcPts val="0"/>
                  </a:spcBef>
                  <a:spcAft>
                    <a:spcPts val="0"/>
                  </a:spcAft>
                  <a:defRPr/>
                </a:pPr>
                <a:endParaRPr lang="zh-CN" altLang="en-US" sz="2800" kern="0">
                  <a:solidFill>
                    <a:srgbClr val="0000FF"/>
                  </a:solidFill>
                  <a:latin typeface="+mn-lt"/>
                  <a:ea typeface="+mn-ea"/>
                </a:endParaRPr>
              </a:p>
            </p:txBody>
          </p:sp>
          <p:sp>
            <p:nvSpPr>
              <p:cNvPr id="135" name="Line 39"/>
              <p:cNvSpPr>
                <a:spLocks noChangeShapeType="1"/>
              </p:cNvSpPr>
              <p:nvPr/>
            </p:nvSpPr>
            <p:spPr bwMode="auto">
              <a:xfrm flipH="1">
                <a:off x="3804" y="3456"/>
                <a:ext cx="780" cy="0"/>
              </a:xfrm>
              <a:prstGeom prst="line">
                <a:avLst/>
              </a:prstGeom>
              <a:noFill/>
              <a:ln w="28575">
                <a:solidFill>
                  <a:srgbClr val="0000FF"/>
                </a:solidFill>
                <a:round/>
                <a:headEnd/>
                <a:tailEnd type="triangle" w="sm" len="lg"/>
              </a:ln>
            </p:spPr>
            <p:txBody>
              <a:bodyPr wrap="none" anchor="ctr"/>
              <a:lstStyle/>
              <a:p>
                <a:pPr fontAlgn="auto">
                  <a:spcBef>
                    <a:spcPts val="0"/>
                  </a:spcBef>
                  <a:spcAft>
                    <a:spcPts val="0"/>
                  </a:spcAft>
                  <a:defRPr/>
                </a:pPr>
                <a:endParaRPr lang="zh-CN" altLang="en-US" sz="2800" kern="0">
                  <a:solidFill>
                    <a:srgbClr val="0000FF"/>
                  </a:solidFill>
                  <a:latin typeface="+mn-lt"/>
                  <a:ea typeface="+mn-ea"/>
                </a:endParaRPr>
              </a:p>
            </p:txBody>
          </p:sp>
          <p:sp>
            <p:nvSpPr>
              <p:cNvPr id="136" name="Line 40"/>
              <p:cNvSpPr>
                <a:spLocks noChangeShapeType="1"/>
              </p:cNvSpPr>
              <p:nvPr/>
            </p:nvSpPr>
            <p:spPr bwMode="auto">
              <a:xfrm flipH="1">
                <a:off x="3804" y="3864"/>
                <a:ext cx="780" cy="0"/>
              </a:xfrm>
              <a:prstGeom prst="line">
                <a:avLst/>
              </a:prstGeom>
              <a:noFill/>
              <a:ln w="28575">
                <a:solidFill>
                  <a:srgbClr val="0000FF"/>
                </a:solidFill>
                <a:round/>
                <a:headEnd/>
                <a:tailEnd type="triangle" w="sm" len="lg"/>
              </a:ln>
            </p:spPr>
            <p:txBody>
              <a:bodyPr wrap="none" anchor="ctr"/>
              <a:lstStyle/>
              <a:p>
                <a:pPr fontAlgn="auto">
                  <a:spcBef>
                    <a:spcPts val="0"/>
                  </a:spcBef>
                  <a:spcAft>
                    <a:spcPts val="0"/>
                  </a:spcAft>
                  <a:defRPr/>
                </a:pPr>
                <a:endParaRPr lang="zh-CN" altLang="en-US" sz="2800" kern="0">
                  <a:solidFill>
                    <a:srgbClr val="0000FF"/>
                  </a:solidFill>
                  <a:latin typeface="+mn-lt"/>
                  <a:ea typeface="+mn-ea"/>
                </a:endParaRPr>
              </a:p>
            </p:txBody>
          </p:sp>
        </p:grpSp>
        <p:grpSp>
          <p:nvGrpSpPr>
            <p:cNvPr id="134187" name="Group 41"/>
            <p:cNvGrpSpPr>
              <a:grpSpLocks/>
            </p:cNvGrpSpPr>
            <p:nvPr/>
          </p:nvGrpSpPr>
          <p:grpSpPr bwMode="auto">
            <a:xfrm>
              <a:off x="4416" y="2352"/>
              <a:ext cx="684" cy="1464"/>
              <a:chOff x="3792" y="2652"/>
              <a:chExt cx="684" cy="1464"/>
            </a:xfrm>
          </p:grpSpPr>
          <p:sp>
            <p:nvSpPr>
              <p:cNvPr id="129" name="Line 42"/>
              <p:cNvSpPr>
                <a:spLocks noChangeShapeType="1"/>
              </p:cNvSpPr>
              <p:nvPr/>
            </p:nvSpPr>
            <p:spPr bwMode="auto">
              <a:xfrm>
                <a:off x="3792" y="2652"/>
                <a:ext cx="672" cy="240"/>
              </a:xfrm>
              <a:prstGeom prst="line">
                <a:avLst/>
              </a:prstGeom>
              <a:noFill/>
              <a:ln w="28575">
                <a:solidFill>
                  <a:srgbClr val="0000FF"/>
                </a:solidFill>
                <a:round/>
                <a:headEnd/>
                <a:tailEnd type="triangle" w="sm" len="lg"/>
              </a:ln>
            </p:spPr>
            <p:txBody>
              <a:bodyPr wrap="none" anchor="ctr"/>
              <a:lstStyle/>
              <a:p>
                <a:pPr fontAlgn="auto">
                  <a:spcBef>
                    <a:spcPts val="0"/>
                  </a:spcBef>
                  <a:spcAft>
                    <a:spcPts val="0"/>
                  </a:spcAft>
                  <a:defRPr/>
                </a:pPr>
                <a:endParaRPr lang="zh-CN" altLang="en-US" sz="2800" kern="0">
                  <a:solidFill>
                    <a:srgbClr val="0000FF"/>
                  </a:solidFill>
                  <a:latin typeface="+mn-lt"/>
                  <a:ea typeface="+mn-ea"/>
                </a:endParaRPr>
              </a:p>
            </p:txBody>
          </p:sp>
          <p:sp>
            <p:nvSpPr>
              <p:cNvPr id="130" name="Line 43"/>
              <p:cNvSpPr>
                <a:spLocks noChangeShapeType="1"/>
              </p:cNvSpPr>
              <p:nvPr/>
            </p:nvSpPr>
            <p:spPr bwMode="auto">
              <a:xfrm>
                <a:off x="3804" y="3456"/>
                <a:ext cx="672" cy="240"/>
              </a:xfrm>
              <a:prstGeom prst="line">
                <a:avLst/>
              </a:prstGeom>
              <a:noFill/>
              <a:ln w="28575">
                <a:solidFill>
                  <a:srgbClr val="0000FF"/>
                </a:solidFill>
                <a:round/>
                <a:headEnd/>
                <a:tailEnd type="triangle" w="sm" len="lg"/>
              </a:ln>
            </p:spPr>
            <p:txBody>
              <a:bodyPr wrap="none" anchor="ctr"/>
              <a:lstStyle/>
              <a:p>
                <a:pPr fontAlgn="auto">
                  <a:spcBef>
                    <a:spcPts val="0"/>
                  </a:spcBef>
                  <a:spcAft>
                    <a:spcPts val="0"/>
                  </a:spcAft>
                  <a:defRPr/>
                </a:pPr>
                <a:endParaRPr lang="zh-CN" altLang="en-US" sz="2800" kern="0">
                  <a:solidFill>
                    <a:srgbClr val="0000FF"/>
                  </a:solidFill>
                  <a:latin typeface="+mn-lt"/>
                  <a:ea typeface="+mn-ea"/>
                </a:endParaRPr>
              </a:p>
            </p:txBody>
          </p:sp>
          <p:sp>
            <p:nvSpPr>
              <p:cNvPr id="131" name="Line 44"/>
              <p:cNvSpPr>
                <a:spLocks noChangeShapeType="1"/>
              </p:cNvSpPr>
              <p:nvPr/>
            </p:nvSpPr>
            <p:spPr bwMode="auto">
              <a:xfrm>
                <a:off x="3804" y="3072"/>
                <a:ext cx="672" cy="240"/>
              </a:xfrm>
              <a:prstGeom prst="line">
                <a:avLst/>
              </a:prstGeom>
              <a:noFill/>
              <a:ln w="28575">
                <a:solidFill>
                  <a:srgbClr val="0000FF"/>
                </a:solidFill>
                <a:round/>
                <a:headEnd/>
                <a:tailEnd type="triangle" w="sm" len="lg"/>
              </a:ln>
            </p:spPr>
            <p:txBody>
              <a:bodyPr wrap="none" anchor="ctr"/>
              <a:lstStyle/>
              <a:p>
                <a:pPr fontAlgn="auto">
                  <a:spcBef>
                    <a:spcPts val="0"/>
                  </a:spcBef>
                  <a:spcAft>
                    <a:spcPts val="0"/>
                  </a:spcAft>
                  <a:defRPr/>
                </a:pPr>
                <a:endParaRPr lang="zh-CN" altLang="en-US" sz="2800" kern="0">
                  <a:solidFill>
                    <a:srgbClr val="0000FF"/>
                  </a:solidFill>
                  <a:latin typeface="+mn-lt"/>
                  <a:ea typeface="+mn-ea"/>
                </a:endParaRPr>
              </a:p>
            </p:txBody>
          </p:sp>
          <p:sp>
            <p:nvSpPr>
              <p:cNvPr id="132" name="Line 45"/>
              <p:cNvSpPr>
                <a:spLocks noChangeShapeType="1"/>
              </p:cNvSpPr>
              <p:nvPr/>
            </p:nvSpPr>
            <p:spPr bwMode="auto">
              <a:xfrm>
                <a:off x="3804" y="3876"/>
                <a:ext cx="672" cy="240"/>
              </a:xfrm>
              <a:prstGeom prst="line">
                <a:avLst/>
              </a:prstGeom>
              <a:noFill/>
              <a:ln w="28575">
                <a:solidFill>
                  <a:srgbClr val="0000FF"/>
                </a:solidFill>
                <a:round/>
                <a:headEnd/>
                <a:tailEnd type="triangle" w="sm" len="lg"/>
              </a:ln>
            </p:spPr>
            <p:txBody>
              <a:bodyPr wrap="none" anchor="ctr"/>
              <a:lstStyle/>
              <a:p>
                <a:pPr fontAlgn="auto">
                  <a:spcBef>
                    <a:spcPts val="0"/>
                  </a:spcBef>
                  <a:spcAft>
                    <a:spcPts val="0"/>
                  </a:spcAft>
                  <a:defRPr/>
                </a:pPr>
                <a:endParaRPr lang="zh-CN" altLang="en-US" sz="2800" kern="0">
                  <a:solidFill>
                    <a:srgbClr val="0000FF"/>
                  </a:solidFill>
                  <a:latin typeface="+mn-lt"/>
                  <a:ea typeface="+mn-ea"/>
                </a:endParaRPr>
              </a:p>
            </p:txBody>
          </p:sp>
        </p:grpSp>
        <p:sp>
          <p:nvSpPr>
            <p:cNvPr id="128" name="Text Box 47"/>
            <p:cNvSpPr txBox="1">
              <a:spLocks noChangeArrowheads="1"/>
            </p:cNvSpPr>
            <p:nvPr/>
          </p:nvSpPr>
          <p:spPr bwMode="auto">
            <a:xfrm>
              <a:off x="3744" y="2448"/>
              <a:ext cx="384" cy="1144"/>
            </a:xfrm>
            <a:prstGeom prst="rect">
              <a:avLst/>
            </a:prstGeom>
            <a:gradFill rotWithShape="0">
              <a:gsLst>
                <a:gs pos="0">
                  <a:srgbClr val="E2FAF3"/>
                </a:gs>
                <a:gs pos="50000">
                  <a:srgbClr val="FFFFFF"/>
                </a:gs>
                <a:gs pos="100000">
                  <a:srgbClr val="E2FAF3"/>
                </a:gs>
              </a:gsLst>
              <a:lin ang="0" scaled="1"/>
            </a:gradFill>
            <a:ln w="9525">
              <a:solidFill>
                <a:srgbClr val="006600"/>
              </a:solidFill>
              <a:miter lim="800000"/>
              <a:headEnd/>
              <a:tailEnd/>
            </a:ln>
          </p:spPr>
          <p:txBody>
            <a:bodyPr>
              <a:spAutoFit/>
            </a:bodyPr>
            <a:lstStyle/>
            <a:p>
              <a:pPr algn="ctr" fontAlgn="auto">
                <a:spcBef>
                  <a:spcPct val="50000"/>
                </a:spcBef>
                <a:spcAft>
                  <a:spcPts val="0"/>
                </a:spcAft>
                <a:defRPr/>
              </a:pPr>
              <a:r>
                <a:rPr lang="zh-CN" altLang="en-US" sz="2800" kern="0">
                  <a:solidFill>
                    <a:srgbClr val="0000FF"/>
                  </a:solidFill>
                  <a:latin typeface="+mn-lt"/>
                  <a:ea typeface="+mn-ea"/>
                </a:rPr>
                <a:t>反射光栅</a:t>
              </a:r>
            </a:p>
          </p:txBody>
        </p:sp>
      </p:grpSp>
      <p:grpSp>
        <p:nvGrpSpPr>
          <p:cNvPr id="7" name="Group 68"/>
          <p:cNvGrpSpPr>
            <a:grpSpLocks/>
          </p:cNvGrpSpPr>
          <p:nvPr/>
        </p:nvGrpSpPr>
        <p:grpSpPr bwMode="auto">
          <a:xfrm>
            <a:off x="726758" y="3870390"/>
            <a:ext cx="2438400" cy="2520950"/>
            <a:chOff x="456" y="2304"/>
            <a:chExt cx="1536" cy="1588"/>
          </a:xfrm>
        </p:grpSpPr>
        <p:sp>
          <p:nvSpPr>
            <p:cNvPr id="142" name="Text Box 46"/>
            <p:cNvSpPr txBox="1">
              <a:spLocks noChangeArrowheads="1"/>
            </p:cNvSpPr>
            <p:nvPr/>
          </p:nvSpPr>
          <p:spPr bwMode="auto">
            <a:xfrm>
              <a:off x="456" y="2448"/>
              <a:ext cx="456" cy="1144"/>
            </a:xfrm>
            <a:prstGeom prst="rect">
              <a:avLst/>
            </a:prstGeom>
            <a:gradFill rotWithShape="0">
              <a:gsLst>
                <a:gs pos="0">
                  <a:srgbClr val="D6F8EE"/>
                </a:gs>
                <a:gs pos="50000">
                  <a:srgbClr val="FFFFFF"/>
                </a:gs>
                <a:gs pos="100000">
                  <a:srgbClr val="D6F8EE"/>
                </a:gs>
              </a:gsLst>
              <a:lin ang="0" scaled="1"/>
            </a:gradFill>
            <a:ln w="9525">
              <a:solidFill>
                <a:srgbClr val="006600"/>
              </a:solidFill>
              <a:miter lim="800000"/>
              <a:headEnd/>
              <a:tailEnd/>
            </a:ln>
          </p:spPr>
          <p:txBody>
            <a:bodyPr>
              <a:spAutoFit/>
            </a:bodyPr>
            <a:lstStyle/>
            <a:p>
              <a:pPr algn="ctr" fontAlgn="auto">
                <a:spcBef>
                  <a:spcPct val="50000"/>
                </a:spcBef>
                <a:spcAft>
                  <a:spcPts val="0"/>
                </a:spcAft>
                <a:defRPr/>
              </a:pPr>
              <a:r>
                <a:rPr lang="zh-CN" altLang="en-US" sz="2800" kern="0">
                  <a:solidFill>
                    <a:srgbClr val="0000FF"/>
                  </a:solidFill>
                  <a:latin typeface="+mn-lt"/>
                  <a:ea typeface="+mn-ea"/>
                </a:rPr>
                <a:t>透射光栅</a:t>
              </a:r>
            </a:p>
          </p:txBody>
        </p:sp>
        <p:grpSp>
          <p:nvGrpSpPr>
            <p:cNvPr id="134165" name="Group 54"/>
            <p:cNvGrpSpPr>
              <a:grpSpLocks/>
            </p:cNvGrpSpPr>
            <p:nvPr/>
          </p:nvGrpSpPr>
          <p:grpSpPr bwMode="auto">
            <a:xfrm>
              <a:off x="1056" y="2304"/>
              <a:ext cx="936" cy="1588"/>
              <a:chOff x="1560" y="2256"/>
              <a:chExt cx="936" cy="1588"/>
            </a:xfrm>
          </p:grpSpPr>
          <p:sp>
            <p:nvSpPr>
              <p:cNvPr id="144" name="Line 14"/>
              <p:cNvSpPr>
                <a:spLocks noChangeShapeType="1"/>
              </p:cNvSpPr>
              <p:nvPr/>
            </p:nvSpPr>
            <p:spPr bwMode="auto">
              <a:xfrm>
                <a:off x="1584" y="2352"/>
                <a:ext cx="528" cy="0"/>
              </a:xfrm>
              <a:prstGeom prst="line">
                <a:avLst/>
              </a:prstGeom>
              <a:noFill/>
              <a:ln w="28575">
                <a:solidFill>
                  <a:srgbClr val="0000FF"/>
                </a:solidFill>
                <a:round/>
                <a:headEnd/>
                <a:tailEnd type="triangle" w="sm" len="lg"/>
              </a:ln>
            </p:spPr>
            <p:txBody>
              <a:bodyPr wrap="none" anchor="ctr"/>
              <a:lstStyle/>
              <a:p>
                <a:pPr fontAlgn="auto">
                  <a:spcBef>
                    <a:spcPts val="0"/>
                  </a:spcBef>
                  <a:spcAft>
                    <a:spcPts val="0"/>
                  </a:spcAft>
                  <a:defRPr/>
                </a:pPr>
                <a:endParaRPr lang="zh-CN" altLang="en-US" sz="2800" kern="0">
                  <a:solidFill>
                    <a:srgbClr val="0000FF"/>
                  </a:solidFill>
                  <a:latin typeface="+mn-lt"/>
                  <a:ea typeface="+mn-ea"/>
                </a:endParaRPr>
              </a:p>
            </p:txBody>
          </p:sp>
          <p:sp>
            <p:nvSpPr>
              <p:cNvPr id="145" name="Line 15"/>
              <p:cNvSpPr>
                <a:spLocks noChangeShapeType="1"/>
              </p:cNvSpPr>
              <p:nvPr/>
            </p:nvSpPr>
            <p:spPr bwMode="auto">
              <a:xfrm>
                <a:off x="1560" y="2640"/>
                <a:ext cx="552" cy="0"/>
              </a:xfrm>
              <a:prstGeom prst="line">
                <a:avLst/>
              </a:prstGeom>
              <a:noFill/>
              <a:ln w="28575">
                <a:solidFill>
                  <a:srgbClr val="0000FF"/>
                </a:solidFill>
                <a:round/>
                <a:headEnd/>
                <a:tailEnd type="triangle" w="sm" len="lg"/>
              </a:ln>
            </p:spPr>
            <p:txBody>
              <a:bodyPr wrap="none" anchor="ctr"/>
              <a:lstStyle/>
              <a:p>
                <a:pPr fontAlgn="auto">
                  <a:spcBef>
                    <a:spcPts val="0"/>
                  </a:spcBef>
                  <a:spcAft>
                    <a:spcPts val="0"/>
                  </a:spcAft>
                  <a:defRPr/>
                </a:pPr>
                <a:endParaRPr lang="zh-CN" altLang="en-US" sz="2800" kern="0">
                  <a:solidFill>
                    <a:srgbClr val="0000FF"/>
                  </a:solidFill>
                  <a:latin typeface="+mn-lt"/>
                  <a:ea typeface="+mn-ea"/>
                </a:endParaRPr>
              </a:p>
            </p:txBody>
          </p:sp>
          <p:sp>
            <p:nvSpPr>
              <p:cNvPr id="146" name="Line 16"/>
              <p:cNvSpPr>
                <a:spLocks noChangeShapeType="1"/>
              </p:cNvSpPr>
              <p:nvPr/>
            </p:nvSpPr>
            <p:spPr bwMode="auto">
              <a:xfrm>
                <a:off x="1560" y="2784"/>
                <a:ext cx="936" cy="0"/>
              </a:xfrm>
              <a:prstGeom prst="line">
                <a:avLst/>
              </a:prstGeom>
              <a:noFill/>
              <a:ln w="28575">
                <a:solidFill>
                  <a:srgbClr val="0000FF"/>
                </a:solidFill>
                <a:round/>
                <a:headEnd/>
                <a:tailEnd type="triangle" w="sm" len="lg"/>
              </a:ln>
            </p:spPr>
            <p:txBody>
              <a:bodyPr wrap="none" anchor="ctr"/>
              <a:lstStyle/>
              <a:p>
                <a:pPr fontAlgn="auto">
                  <a:spcBef>
                    <a:spcPts val="0"/>
                  </a:spcBef>
                  <a:spcAft>
                    <a:spcPts val="0"/>
                  </a:spcAft>
                  <a:defRPr/>
                </a:pPr>
                <a:endParaRPr lang="zh-CN" altLang="en-US" sz="2800" kern="0">
                  <a:solidFill>
                    <a:srgbClr val="0000FF"/>
                  </a:solidFill>
                  <a:latin typeface="+mn-lt"/>
                  <a:ea typeface="+mn-ea"/>
                </a:endParaRPr>
              </a:p>
            </p:txBody>
          </p:sp>
          <p:sp>
            <p:nvSpPr>
              <p:cNvPr id="147" name="Line 17"/>
              <p:cNvSpPr>
                <a:spLocks noChangeShapeType="1"/>
              </p:cNvSpPr>
              <p:nvPr/>
            </p:nvSpPr>
            <p:spPr bwMode="auto">
              <a:xfrm>
                <a:off x="1560" y="2928"/>
                <a:ext cx="552" cy="0"/>
              </a:xfrm>
              <a:prstGeom prst="line">
                <a:avLst/>
              </a:prstGeom>
              <a:noFill/>
              <a:ln w="28575">
                <a:solidFill>
                  <a:srgbClr val="0000FF"/>
                </a:solidFill>
                <a:round/>
                <a:headEnd/>
                <a:tailEnd type="triangle" w="sm" len="lg"/>
              </a:ln>
            </p:spPr>
            <p:txBody>
              <a:bodyPr wrap="none" anchor="ctr"/>
              <a:lstStyle/>
              <a:p>
                <a:pPr fontAlgn="auto">
                  <a:spcBef>
                    <a:spcPts val="0"/>
                  </a:spcBef>
                  <a:spcAft>
                    <a:spcPts val="0"/>
                  </a:spcAft>
                  <a:defRPr/>
                </a:pPr>
                <a:endParaRPr lang="zh-CN" altLang="en-US" sz="2800" kern="0">
                  <a:solidFill>
                    <a:srgbClr val="0000FF"/>
                  </a:solidFill>
                  <a:latin typeface="+mn-lt"/>
                  <a:ea typeface="+mn-ea"/>
                </a:endParaRPr>
              </a:p>
            </p:txBody>
          </p:sp>
          <p:sp>
            <p:nvSpPr>
              <p:cNvPr id="148" name="Line 18"/>
              <p:cNvSpPr>
                <a:spLocks noChangeShapeType="1"/>
              </p:cNvSpPr>
              <p:nvPr/>
            </p:nvSpPr>
            <p:spPr bwMode="auto">
              <a:xfrm>
                <a:off x="1560" y="3072"/>
                <a:ext cx="936" cy="0"/>
              </a:xfrm>
              <a:prstGeom prst="line">
                <a:avLst/>
              </a:prstGeom>
              <a:noFill/>
              <a:ln w="28575">
                <a:solidFill>
                  <a:srgbClr val="0000FF"/>
                </a:solidFill>
                <a:round/>
                <a:headEnd/>
                <a:tailEnd type="triangle" w="sm" len="lg"/>
              </a:ln>
            </p:spPr>
            <p:txBody>
              <a:bodyPr wrap="none" anchor="ctr"/>
              <a:lstStyle/>
              <a:p>
                <a:pPr fontAlgn="auto">
                  <a:spcBef>
                    <a:spcPts val="0"/>
                  </a:spcBef>
                  <a:spcAft>
                    <a:spcPts val="0"/>
                  </a:spcAft>
                  <a:defRPr/>
                </a:pPr>
                <a:endParaRPr lang="zh-CN" altLang="en-US" sz="2800" kern="0">
                  <a:solidFill>
                    <a:srgbClr val="0000FF"/>
                  </a:solidFill>
                  <a:latin typeface="+mn-lt"/>
                  <a:ea typeface="+mn-ea"/>
                </a:endParaRPr>
              </a:p>
            </p:txBody>
          </p:sp>
          <p:sp>
            <p:nvSpPr>
              <p:cNvPr id="149" name="Line 19"/>
              <p:cNvSpPr>
                <a:spLocks noChangeShapeType="1"/>
              </p:cNvSpPr>
              <p:nvPr/>
            </p:nvSpPr>
            <p:spPr bwMode="auto">
              <a:xfrm>
                <a:off x="1560" y="3360"/>
                <a:ext cx="936" cy="0"/>
              </a:xfrm>
              <a:prstGeom prst="line">
                <a:avLst/>
              </a:prstGeom>
              <a:noFill/>
              <a:ln w="28575">
                <a:solidFill>
                  <a:srgbClr val="0000FF"/>
                </a:solidFill>
                <a:round/>
                <a:headEnd/>
                <a:tailEnd type="triangle" w="sm" len="lg"/>
              </a:ln>
            </p:spPr>
            <p:txBody>
              <a:bodyPr wrap="none" anchor="ctr"/>
              <a:lstStyle/>
              <a:p>
                <a:pPr fontAlgn="auto">
                  <a:spcBef>
                    <a:spcPts val="0"/>
                  </a:spcBef>
                  <a:spcAft>
                    <a:spcPts val="0"/>
                  </a:spcAft>
                  <a:defRPr/>
                </a:pPr>
                <a:endParaRPr lang="zh-CN" altLang="en-US" sz="2800" kern="0">
                  <a:solidFill>
                    <a:srgbClr val="0000FF"/>
                  </a:solidFill>
                  <a:latin typeface="+mn-lt"/>
                  <a:ea typeface="+mn-ea"/>
                </a:endParaRPr>
              </a:p>
            </p:txBody>
          </p:sp>
          <p:sp>
            <p:nvSpPr>
              <p:cNvPr id="150" name="Line 20"/>
              <p:cNvSpPr>
                <a:spLocks noChangeShapeType="1"/>
              </p:cNvSpPr>
              <p:nvPr/>
            </p:nvSpPr>
            <p:spPr bwMode="auto">
              <a:xfrm>
                <a:off x="1560" y="3216"/>
                <a:ext cx="552" cy="0"/>
              </a:xfrm>
              <a:prstGeom prst="line">
                <a:avLst/>
              </a:prstGeom>
              <a:noFill/>
              <a:ln w="28575">
                <a:solidFill>
                  <a:srgbClr val="0000FF"/>
                </a:solidFill>
                <a:round/>
                <a:headEnd/>
                <a:tailEnd type="triangle" w="sm" len="lg"/>
              </a:ln>
            </p:spPr>
            <p:txBody>
              <a:bodyPr wrap="none" anchor="ctr"/>
              <a:lstStyle/>
              <a:p>
                <a:pPr fontAlgn="auto">
                  <a:spcBef>
                    <a:spcPts val="0"/>
                  </a:spcBef>
                  <a:spcAft>
                    <a:spcPts val="0"/>
                  </a:spcAft>
                  <a:defRPr/>
                </a:pPr>
                <a:endParaRPr lang="zh-CN" altLang="en-US" sz="2800" kern="0">
                  <a:solidFill>
                    <a:srgbClr val="0000FF"/>
                  </a:solidFill>
                  <a:latin typeface="+mn-lt"/>
                  <a:ea typeface="+mn-ea"/>
                </a:endParaRPr>
              </a:p>
            </p:txBody>
          </p:sp>
          <p:sp>
            <p:nvSpPr>
              <p:cNvPr id="151" name="Line 21"/>
              <p:cNvSpPr>
                <a:spLocks noChangeShapeType="1"/>
              </p:cNvSpPr>
              <p:nvPr/>
            </p:nvSpPr>
            <p:spPr bwMode="auto">
              <a:xfrm>
                <a:off x="1560" y="3648"/>
                <a:ext cx="936" cy="0"/>
              </a:xfrm>
              <a:prstGeom prst="line">
                <a:avLst/>
              </a:prstGeom>
              <a:noFill/>
              <a:ln w="28575">
                <a:solidFill>
                  <a:srgbClr val="0000FF"/>
                </a:solidFill>
                <a:round/>
                <a:headEnd/>
                <a:tailEnd type="triangle" w="sm" len="lg"/>
              </a:ln>
            </p:spPr>
            <p:txBody>
              <a:bodyPr wrap="none" anchor="ctr"/>
              <a:lstStyle/>
              <a:p>
                <a:pPr fontAlgn="auto">
                  <a:spcBef>
                    <a:spcPts val="0"/>
                  </a:spcBef>
                  <a:spcAft>
                    <a:spcPts val="0"/>
                  </a:spcAft>
                  <a:defRPr/>
                </a:pPr>
                <a:endParaRPr lang="zh-CN" altLang="en-US" sz="2800" kern="0">
                  <a:solidFill>
                    <a:srgbClr val="0000FF"/>
                  </a:solidFill>
                  <a:latin typeface="+mn-lt"/>
                  <a:ea typeface="+mn-ea"/>
                </a:endParaRPr>
              </a:p>
            </p:txBody>
          </p:sp>
          <p:sp>
            <p:nvSpPr>
              <p:cNvPr id="152" name="Line 22"/>
              <p:cNvSpPr>
                <a:spLocks noChangeShapeType="1"/>
              </p:cNvSpPr>
              <p:nvPr/>
            </p:nvSpPr>
            <p:spPr bwMode="auto">
              <a:xfrm>
                <a:off x="1560" y="2496"/>
                <a:ext cx="936" cy="0"/>
              </a:xfrm>
              <a:prstGeom prst="line">
                <a:avLst/>
              </a:prstGeom>
              <a:noFill/>
              <a:ln w="28575">
                <a:solidFill>
                  <a:srgbClr val="0000FF"/>
                </a:solidFill>
                <a:round/>
                <a:headEnd/>
                <a:tailEnd type="triangle" w="sm" len="lg"/>
              </a:ln>
            </p:spPr>
            <p:txBody>
              <a:bodyPr wrap="none" anchor="ctr"/>
              <a:lstStyle/>
              <a:p>
                <a:pPr fontAlgn="auto">
                  <a:spcBef>
                    <a:spcPts val="0"/>
                  </a:spcBef>
                  <a:spcAft>
                    <a:spcPts val="0"/>
                  </a:spcAft>
                  <a:defRPr/>
                </a:pPr>
                <a:endParaRPr lang="zh-CN" altLang="en-US" sz="2800" kern="0">
                  <a:solidFill>
                    <a:srgbClr val="0000FF"/>
                  </a:solidFill>
                  <a:latin typeface="+mn-lt"/>
                  <a:ea typeface="+mn-ea"/>
                </a:endParaRPr>
              </a:p>
            </p:txBody>
          </p:sp>
          <p:sp>
            <p:nvSpPr>
              <p:cNvPr id="153" name="Line 51"/>
              <p:cNvSpPr>
                <a:spLocks noChangeShapeType="1"/>
              </p:cNvSpPr>
              <p:nvPr/>
            </p:nvSpPr>
            <p:spPr bwMode="auto">
              <a:xfrm>
                <a:off x="1584" y="3504"/>
                <a:ext cx="552" cy="0"/>
              </a:xfrm>
              <a:prstGeom prst="line">
                <a:avLst/>
              </a:prstGeom>
              <a:noFill/>
              <a:ln w="28575">
                <a:solidFill>
                  <a:srgbClr val="0000FF"/>
                </a:solidFill>
                <a:round/>
                <a:headEnd/>
                <a:tailEnd type="triangle" w="sm" len="lg"/>
              </a:ln>
            </p:spPr>
            <p:txBody>
              <a:bodyPr wrap="none" anchor="ctr"/>
              <a:lstStyle/>
              <a:p>
                <a:pPr fontAlgn="auto">
                  <a:spcBef>
                    <a:spcPts val="0"/>
                  </a:spcBef>
                  <a:spcAft>
                    <a:spcPts val="0"/>
                  </a:spcAft>
                  <a:defRPr/>
                </a:pPr>
                <a:endParaRPr lang="zh-CN" altLang="en-US" sz="2800" kern="0">
                  <a:solidFill>
                    <a:srgbClr val="0000FF"/>
                  </a:solidFill>
                  <a:latin typeface="+mn-lt"/>
                  <a:ea typeface="+mn-ea"/>
                </a:endParaRPr>
              </a:p>
            </p:txBody>
          </p:sp>
          <p:grpSp>
            <p:nvGrpSpPr>
              <p:cNvPr id="134176" name="Group 53"/>
              <p:cNvGrpSpPr>
                <a:grpSpLocks/>
              </p:cNvGrpSpPr>
              <p:nvPr/>
            </p:nvGrpSpPr>
            <p:grpSpPr bwMode="auto">
              <a:xfrm>
                <a:off x="1956" y="2256"/>
                <a:ext cx="204" cy="1588"/>
                <a:chOff x="1956" y="2256"/>
                <a:chExt cx="204" cy="1588"/>
              </a:xfrm>
            </p:grpSpPr>
            <p:sp>
              <p:nvSpPr>
                <p:cNvPr id="155" name="Rectangle 5"/>
                <p:cNvSpPr>
                  <a:spLocks noChangeArrowheads="1"/>
                </p:cNvSpPr>
                <p:nvPr/>
              </p:nvSpPr>
              <p:spPr bwMode="auto">
                <a:xfrm>
                  <a:off x="1956" y="2256"/>
                  <a:ext cx="204" cy="1584"/>
                </a:xfrm>
                <a:prstGeom prst="rect">
                  <a:avLst/>
                </a:prstGeom>
                <a:solidFill>
                  <a:srgbClr val="B9FDE5">
                    <a:alpha val="50195"/>
                  </a:srgbClr>
                </a:solidFill>
                <a:ln w="19050">
                  <a:solidFill>
                    <a:srgbClr val="0000FF">
                      <a:alpha val="50195"/>
                    </a:srgbClr>
                  </a:solidFill>
                  <a:miter lim="800000"/>
                  <a:headEnd/>
                  <a:tailEnd/>
                </a:ln>
              </p:spPr>
              <p:txBody>
                <a:bodyPr wrap="none" anchor="ctr"/>
                <a:lstStyle/>
                <a:p>
                  <a:pPr fontAlgn="auto">
                    <a:spcBef>
                      <a:spcPts val="0"/>
                    </a:spcBef>
                    <a:spcAft>
                      <a:spcPts val="0"/>
                    </a:spcAft>
                    <a:defRPr/>
                  </a:pPr>
                  <a:endParaRPr lang="zh-CN" altLang="en-US" sz="2800" kern="0">
                    <a:solidFill>
                      <a:srgbClr val="0000FF"/>
                    </a:solidFill>
                    <a:latin typeface="+mn-lt"/>
                    <a:ea typeface="+mn-ea"/>
                  </a:endParaRPr>
                </a:p>
              </p:txBody>
            </p:sp>
            <p:grpSp>
              <p:nvGrpSpPr>
                <p:cNvPr id="134178" name="Group 50"/>
                <p:cNvGrpSpPr>
                  <a:grpSpLocks/>
                </p:cNvGrpSpPr>
                <p:nvPr/>
              </p:nvGrpSpPr>
              <p:grpSpPr bwMode="auto">
                <a:xfrm>
                  <a:off x="2100" y="2257"/>
                  <a:ext cx="60" cy="1587"/>
                  <a:chOff x="2100" y="2352"/>
                  <a:chExt cx="60" cy="1488"/>
                </a:xfrm>
              </p:grpSpPr>
              <p:sp>
                <p:nvSpPr>
                  <p:cNvPr id="157" name="Rectangle 7" descr="花岗岩"/>
                  <p:cNvSpPr>
                    <a:spLocks noChangeArrowheads="1"/>
                  </p:cNvSpPr>
                  <p:nvPr/>
                </p:nvSpPr>
                <p:spPr bwMode="auto">
                  <a:xfrm>
                    <a:off x="2100" y="2352"/>
                    <a:ext cx="60" cy="167"/>
                  </a:xfrm>
                  <a:prstGeom prst="rect">
                    <a:avLst/>
                  </a:prstGeom>
                  <a:blipFill dpi="0" rotWithShape="0">
                    <a:blip r:embed="rId5" cstate="print"/>
                    <a:srcRect/>
                    <a:tile tx="0" ty="0" sx="100000" sy="100000" flip="none" algn="tl"/>
                  </a:blipFill>
                  <a:ln w="19050">
                    <a:solidFill>
                      <a:srgbClr val="578963"/>
                    </a:solidFill>
                    <a:miter lim="800000"/>
                    <a:headEnd/>
                    <a:tailEnd/>
                  </a:ln>
                </p:spPr>
                <p:txBody>
                  <a:bodyPr wrap="none" anchor="ctr"/>
                  <a:lstStyle/>
                  <a:p>
                    <a:pPr fontAlgn="auto">
                      <a:spcBef>
                        <a:spcPts val="0"/>
                      </a:spcBef>
                      <a:spcAft>
                        <a:spcPts val="0"/>
                      </a:spcAft>
                      <a:defRPr/>
                    </a:pPr>
                    <a:endParaRPr lang="zh-CN" altLang="en-US" sz="2800" kern="0">
                      <a:solidFill>
                        <a:srgbClr val="0000FF"/>
                      </a:solidFill>
                      <a:latin typeface="+mn-lt"/>
                      <a:ea typeface="+mn-ea"/>
                    </a:endParaRPr>
                  </a:p>
                </p:txBody>
              </p:sp>
              <p:sp>
                <p:nvSpPr>
                  <p:cNvPr id="158" name="Rectangle 8" descr="花岗岩"/>
                  <p:cNvSpPr>
                    <a:spLocks noChangeArrowheads="1"/>
                  </p:cNvSpPr>
                  <p:nvPr/>
                </p:nvSpPr>
                <p:spPr bwMode="auto">
                  <a:xfrm>
                    <a:off x="2100" y="2627"/>
                    <a:ext cx="60" cy="148"/>
                  </a:xfrm>
                  <a:prstGeom prst="rect">
                    <a:avLst/>
                  </a:prstGeom>
                  <a:blipFill dpi="0" rotWithShape="0">
                    <a:blip r:embed="rId5" cstate="print"/>
                    <a:srcRect/>
                    <a:tile tx="0" ty="0" sx="100000" sy="100000" flip="none" algn="tl"/>
                  </a:blipFill>
                  <a:ln w="19050">
                    <a:solidFill>
                      <a:srgbClr val="578963"/>
                    </a:solidFill>
                    <a:miter lim="800000"/>
                    <a:headEnd/>
                    <a:tailEnd/>
                  </a:ln>
                </p:spPr>
                <p:txBody>
                  <a:bodyPr wrap="none" anchor="ctr"/>
                  <a:lstStyle/>
                  <a:p>
                    <a:pPr fontAlgn="auto">
                      <a:spcBef>
                        <a:spcPts val="0"/>
                      </a:spcBef>
                      <a:spcAft>
                        <a:spcPts val="0"/>
                      </a:spcAft>
                      <a:defRPr/>
                    </a:pPr>
                    <a:endParaRPr lang="zh-CN" altLang="en-US" sz="2800" kern="0">
                      <a:solidFill>
                        <a:srgbClr val="0000FF"/>
                      </a:solidFill>
                      <a:latin typeface="+mn-lt"/>
                      <a:ea typeface="+mn-ea"/>
                    </a:endParaRPr>
                  </a:p>
                </p:txBody>
              </p:sp>
              <p:sp>
                <p:nvSpPr>
                  <p:cNvPr id="159" name="Rectangle 9" descr="花岗岩"/>
                  <p:cNvSpPr>
                    <a:spLocks noChangeArrowheads="1"/>
                  </p:cNvSpPr>
                  <p:nvPr/>
                </p:nvSpPr>
                <p:spPr bwMode="auto">
                  <a:xfrm>
                    <a:off x="2100" y="2897"/>
                    <a:ext cx="60" cy="148"/>
                  </a:xfrm>
                  <a:prstGeom prst="rect">
                    <a:avLst/>
                  </a:prstGeom>
                  <a:blipFill dpi="0" rotWithShape="0">
                    <a:blip r:embed="rId5" cstate="print"/>
                    <a:srcRect/>
                    <a:tile tx="0" ty="0" sx="100000" sy="100000" flip="none" algn="tl"/>
                  </a:blipFill>
                  <a:ln w="19050">
                    <a:solidFill>
                      <a:srgbClr val="578963"/>
                    </a:solidFill>
                    <a:miter lim="800000"/>
                    <a:headEnd/>
                    <a:tailEnd/>
                  </a:ln>
                </p:spPr>
                <p:txBody>
                  <a:bodyPr wrap="none" anchor="ctr"/>
                  <a:lstStyle/>
                  <a:p>
                    <a:pPr fontAlgn="auto">
                      <a:spcBef>
                        <a:spcPts val="0"/>
                      </a:spcBef>
                      <a:spcAft>
                        <a:spcPts val="0"/>
                      </a:spcAft>
                      <a:defRPr/>
                    </a:pPr>
                    <a:endParaRPr lang="zh-CN" altLang="en-US" sz="2800" kern="0">
                      <a:solidFill>
                        <a:srgbClr val="0000FF"/>
                      </a:solidFill>
                      <a:latin typeface="+mn-lt"/>
                      <a:ea typeface="+mn-ea"/>
                    </a:endParaRPr>
                  </a:p>
                </p:txBody>
              </p:sp>
              <p:sp>
                <p:nvSpPr>
                  <p:cNvPr id="160" name="Rectangle 10" descr="花岗岩"/>
                  <p:cNvSpPr>
                    <a:spLocks noChangeArrowheads="1"/>
                  </p:cNvSpPr>
                  <p:nvPr/>
                </p:nvSpPr>
                <p:spPr bwMode="auto">
                  <a:xfrm>
                    <a:off x="2100" y="3167"/>
                    <a:ext cx="60" cy="148"/>
                  </a:xfrm>
                  <a:prstGeom prst="rect">
                    <a:avLst/>
                  </a:prstGeom>
                  <a:blipFill dpi="0" rotWithShape="0">
                    <a:blip r:embed="rId5" cstate="print"/>
                    <a:srcRect/>
                    <a:tile tx="0" ty="0" sx="100000" sy="100000" flip="none" algn="tl"/>
                  </a:blipFill>
                  <a:ln w="19050">
                    <a:solidFill>
                      <a:srgbClr val="578963"/>
                    </a:solidFill>
                    <a:miter lim="800000"/>
                    <a:headEnd/>
                    <a:tailEnd/>
                  </a:ln>
                </p:spPr>
                <p:txBody>
                  <a:bodyPr wrap="none" anchor="ctr"/>
                  <a:lstStyle/>
                  <a:p>
                    <a:pPr fontAlgn="auto">
                      <a:spcBef>
                        <a:spcPts val="0"/>
                      </a:spcBef>
                      <a:spcAft>
                        <a:spcPts val="0"/>
                      </a:spcAft>
                      <a:defRPr/>
                    </a:pPr>
                    <a:endParaRPr lang="zh-CN" altLang="en-US" sz="2800" kern="0">
                      <a:solidFill>
                        <a:srgbClr val="0000FF"/>
                      </a:solidFill>
                      <a:latin typeface="+mn-lt"/>
                      <a:ea typeface="+mn-ea"/>
                    </a:endParaRPr>
                  </a:p>
                </p:txBody>
              </p:sp>
              <p:sp>
                <p:nvSpPr>
                  <p:cNvPr id="161" name="Rectangle 11" descr="花岗岩"/>
                  <p:cNvSpPr>
                    <a:spLocks noChangeArrowheads="1"/>
                  </p:cNvSpPr>
                  <p:nvPr/>
                </p:nvSpPr>
                <p:spPr bwMode="auto">
                  <a:xfrm>
                    <a:off x="2100" y="3437"/>
                    <a:ext cx="60" cy="148"/>
                  </a:xfrm>
                  <a:prstGeom prst="rect">
                    <a:avLst/>
                  </a:prstGeom>
                  <a:blipFill dpi="0" rotWithShape="0">
                    <a:blip r:embed="rId5" cstate="print"/>
                    <a:srcRect/>
                    <a:tile tx="0" ty="0" sx="100000" sy="100000" flip="none" algn="tl"/>
                  </a:blipFill>
                  <a:ln w="19050">
                    <a:solidFill>
                      <a:srgbClr val="578963"/>
                    </a:solidFill>
                    <a:miter lim="800000"/>
                    <a:headEnd/>
                    <a:tailEnd/>
                  </a:ln>
                </p:spPr>
                <p:txBody>
                  <a:bodyPr wrap="none" anchor="ctr"/>
                  <a:lstStyle/>
                  <a:p>
                    <a:pPr fontAlgn="auto">
                      <a:spcBef>
                        <a:spcPts val="0"/>
                      </a:spcBef>
                      <a:spcAft>
                        <a:spcPts val="0"/>
                      </a:spcAft>
                      <a:defRPr/>
                    </a:pPr>
                    <a:endParaRPr lang="zh-CN" altLang="en-US" sz="2800" kern="0">
                      <a:solidFill>
                        <a:srgbClr val="0000FF"/>
                      </a:solidFill>
                      <a:latin typeface="+mn-lt"/>
                      <a:ea typeface="+mn-ea"/>
                    </a:endParaRPr>
                  </a:p>
                </p:txBody>
              </p:sp>
              <p:sp>
                <p:nvSpPr>
                  <p:cNvPr id="162" name="Rectangle 12" descr="花岗岩"/>
                  <p:cNvSpPr>
                    <a:spLocks noChangeArrowheads="1"/>
                  </p:cNvSpPr>
                  <p:nvPr/>
                </p:nvSpPr>
                <p:spPr bwMode="auto">
                  <a:xfrm>
                    <a:off x="2100" y="3693"/>
                    <a:ext cx="60" cy="147"/>
                  </a:xfrm>
                  <a:prstGeom prst="rect">
                    <a:avLst/>
                  </a:prstGeom>
                  <a:blipFill dpi="0" rotWithShape="0">
                    <a:blip r:embed="rId5" cstate="print"/>
                    <a:srcRect/>
                    <a:tile tx="0" ty="0" sx="100000" sy="100000" flip="none" algn="tl"/>
                  </a:blipFill>
                  <a:ln w="19050">
                    <a:solidFill>
                      <a:srgbClr val="578963"/>
                    </a:solidFill>
                    <a:miter lim="800000"/>
                    <a:headEnd/>
                    <a:tailEnd/>
                  </a:ln>
                </p:spPr>
                <p:txBody>
                  <a:bodyPr wrap="none" anchor="ctr"/>
                  <a:lstStyle/>
                  <a:p>
                    <a:pPr fontAlgn="auto">
                      <a:spcBef>
                        <a:spcPts val="0"/>
                      </a:spcBef>
                      <a:spcAft>
                        <a:spcPts val="0"/>
                      </a:spcAft>
                      <a:defRPr/>
                    </a:pPr>
                    <a:endParaRPr lang="zh-CN" altLang="en-US" sz="2800" kern="0">
                      <a:solidFill>
                        <a:srgbClr val="0000FF"/>
                      </a:solidFill>
                      <a:latin typeface="+mn-lt"/>
                      <a:ea typeface="+mn-ea"/>
                    </a:endParaRPr>
                  </a:p>
                </p:txBody>
              </p:sp>
            </p:grpSp>
          </p:grpSp>
        </p:grpSp>
      </p:grpSp>
      <p:grpSp>
        <p:nvGrpSpPr>
          <p:cNvPr id="11" name="Group 66"/>
          <p:cNvGrpSpPr>
            <a:grpSpLocks/>
          </p:cNvGrpSpPr>
          <p:nvPr/>
        </p:nvGrpSpPr>
        <p:grpSpPr bwMode="auto">
          <a:xfrm>
            <a:off x="2593658" y="3794189"/>
            <a:ext cx="3124200" cy="1371600"/>
            <a:chOff x="1632" y="1968"/>
            <a:chExt cx="1968" cy="864"/>
          </a:xfrm>
        </p:grpSpPr>
        <p:sp>
          <p:nvSpPr>
            <p:cNvPr id="164" name="Line 57"/>
            <p:cNvSpPr>
              <a:spLocks noChangeShapeType="1"/>
            </p:cNvSpPr>
            <p:nvPr/>
          </p:nvSpPr>
          <p:spPr bwMode="auto">
            <a:xfrm>
              <a:off x="1632" y="2473"/>
              <a:ext cx="960" cy="0"/>
            </a:xfrm>
            <a:prstGeom prst="line">
              <a:avLst/>
            </a:prstGeom>
            <a:noFill/>
            <a:ln w="19050">
              <a:solidFill>
                <a:srgbClr val="CC0099"/>
              </a:solidFill>
              <a:prstDash val="dash"/>
              <a:round/>
              <a:headEnd/>
              <a:tailEnd/>
            </a:ln>
          </p:spPr>
          <p:txBody>
            <a:bodyPr/>
            <a:lstStyle/>
            <a:p>
              <a:pPr fontAlgn="auto">
                <a:spcBef>
                  <a:spcPts val="0"/>
                </a:spcBef>
                <a:spcAft>
                  <a:spcPts val="0"/>
                </a:spcAft>
                <a:defRPr/>
              </a:pPr>
              <a:endParaRPr lang="zh-CN" altLang="en-US" sz="2800" kern="0">
                <a:solidFill>
                  <a:srgbClr val="0000FF"/>
                </a:solidFill>
                <a:latin typeface="+mn-lt"/>
                <a:ea typeface="+mn-ea"/>
              </a:endParaRPr>
            </a:p>
          </p:txBody>
        </p:sp>
        <p:sp>
          <p:nvSpPr>
            <p:cNvPr id="165" name="Line 58"/>
            <p:cNvSpPr>
              <a:spLocks noChangeShapeType="1"/>
            </p:cNvSpPr>
            <p:nvPr/>
          </p:nvSpPr>
          <p:spPr bwMode="auto">
            <a:xfrm>
              <a:off x="1632" y="2592"/>
              <a:ext cx="960" cy="0"/>
            </a:xfrm>
            <a:prstGeom prst="line">
              <a:avLst/>
            </a:prstGeom>
            <a:noFill/>
            <a:ln w="19050">
              <a:solidFill>
                <a:srgbClr val="CC0099"/>
              </a:solidFill>
              <a:prstDash val="dash"/>
              <a:round/>
              <a:headEnd/>
              <a:tailEnd/>
            </a:ln>
          </p:spPr>
          <p:txBody>
            <a:bodyPr/>
            <a:lstStyle/>
            <a:p>
              <a:pPr fontAlgn="auto">
                <a:spcBef>
                  <a:spcPts val="0"/>
                </a:spcBef>
                <a:spcAft>
                  <a:spcPts val="0"/>
                </a:spcAft>
                <a:defRPr/>
              </a:pPr>
              <a:endParaRPr lang="zh-CN" altLang="en-US" sz="2800" kern="0">
                <a:solidFill>
                  <a:srgbClr val="0000FF"/>
                </a:solidFill>
                <a:latin typeface="+mn-lt"/>
                <a:ea typeface="+mn-ea"/>
              </a:endParaRPr>
            </a:p>
          </p:txBody>
        </p:sp>
        <p:sp>
          <p:nvSpPr>
            <p:cNvPr id="166" name="Line 59"/>
            <p:cNvSpPr>
              <a:spLocks noChangeShapeType="1"/>
            </p:cNvSpPr>
            <p:nvPr/>
          </p:nvSpPr>
          <p:spPr bwMode="auto">
            <a:xfrm>
              <a:off x="1632" y="2736"/>
              <a:ext cx="960" cy="0"/>
            </a:xfrm>
            <a:prstGeom prst="line">
              <a:avLst/>
            </a:prstGeom>
            <a:noFill/>
            <a:ln w="19050">
              <a:solidFill>
                <a:srgbClr val="CC0099"/>
              </a:solidFill>
              <a:prstDash val="dash"/>
              <a:round/>
              <a:headEnd/>
              <a:tailEnd/>
            </a:ln>
          </p:spPr>
          <p:txBody>
            <a:bodyPr/>
            <a:lstStyle/>
            <a:p>
              <a:pPr fontAlgn="auto">
                <a:spcBef>
                  <a:spcPts val="0"/>
                </a:spcBef>
                <a:spcAft>
                  <a:spcPts val="0"/>
                </a:spcAft>
                <a:defRPr/>
              </a:pPr>
              <a:endParaRPr lang="zh-CN" altLang="en-US" sz="2800" kern="0">
                <a:solidFill>
                  <a:srgbClr val="0000FF"/>
                </a:solidFill>
                <a:latin typeface="+mn-lt"/>
                <a:ea typeface="+mn-ea"/>
              </a:endParaRPr>
            </a:p>
          </p:txBody>
        </p:sp>
        <p:sp>
          <p:nvSpPr>
            <p:cNvPr id="167" name="Line 60"/>
            <p:cNvSpPr>
              <a:spLocks noChangeShapeType="1"/>
            </p:cNvSpPr>
            <p:nvPr/>
          </p:nvSpPr>
          <p:spPr bwMode="auto">
            <a:xfrm>
              <a:off x="2112" y="2160"/>
              <a:ext cx="0" cy="336"/>
            </a:xfrm>
            <a:prstGeom prst="line">
              <a:avLst/>
            </a:prstGeom>
            <a:noFill/>
            <a:ln w="19050">
              <a:solidFill>
                <a:srgbClr val="006600"/>
              </a:solidFill>
              <a:round/>
              <a:headEnd/>
              <a:tailEnd type="triangle" w="sm" len="lg"/>
            </a:ln>
          </p:spPr>
          <p:txBody>
            <a:bodyPr/>
            <a:lstStyle/>
            <a:p>
              <a:pPr fontAlgn="auto">
                <a:spcBef>
                  <a:spcPts val="0"/>
                </a:spcBef>
                <a:spcAft>
                  <a:spcPts val="0"/>
                </a:spcAft>
                <a:defRPr/>
              </a:pPr>
              <a:endParaRPr lang="zh-CN" altLang="en-US" sz="2800" kern="0">
                <a:solidFill>
                  <a:srgbClr val="0000FF"/>
                </a:solidFill>
                <a:latin typeface="+mn-lt"/>
                <a:ea typeface="+mn-ea"/>
              </a:endParaRPr>
            </a:p>
          </p:txBody>
        </p:sp>
        <p:sp>
          <p:nvSpPr>
            <p:cNvPr id="168" name="Line 61"/>
            <p:cNvSpPr>
              <a:spLocks noChangeShapeType="1"/>
            </p:cNvSpPr>
            <p:nvPr/>
          </p:nvSpPr>
          <p:spPr bwMode="auto">
            <a:xfrm flipV="1">
              <a:off x="2112" y="2592"/>
              <a:ext cx="0" cy="240"/>
            </a:xfrm>
            <a:prstGeom prst="line">
              <a:avLst/>
            </a:prstGeom>
            <a:noFill/>
            <a:ln w="19050">
              <a:solidFill>
                <a:srgbClr val="006600"/>
              </a:solidFill>
              <a:round/>
              <a:headEnd/>
              <a:tailEnd type="triangle" w="sm" len="lg"/>
            </a:ln>
          </p:spPr>
          <p:txBody>
            <a:bodyPr/>
            <a:lstStyle/>
            <a:p>
              <a:pPr fontAlgn="auto">
                <a:spcBef>
                  <a:spcPts val="0"/>
                </a:spcBef>
                <a:spcAft>
                  <a:spcPts val="0"/>
                </a:spcAft>
                <a:defRPr/>
              </a:pPr>
              <a:endParaRPr lang="zh-CN" altLang="en-US" sz="2800" kern="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169" name="AutoShape 62"/>
                <p:cNvSpPr>
                  <a:spLocks noChangeArrowheads="1"/>
                </p:cNvSpPr>
                <p:nvPr/>
              </p:nvSpPr>
              <p:spPr bwMode="auto">
                <a:xfrm>
                  <a:off x="2688" y="1968"/>
                  <a:ext cx="912" cy="624"/>
                </a:xfrm>
                <a:prstGeom prst="wedgeRoundRectCallout">
                  <a:avLst>
                    <a:gd name="adj1" fmla="val -113375"/>
                    <a:gd name="adj2" fmla="val 40546"/>
                    <a:gd name="adj3" fmla="val 16667"/>
                  </a:avLst>
                </a:prstGeom>
                <a:gradFill rotWithShape="0">
                  <a:gsLst>
                    <a:gs pos="0">
                      <a:srgbClr val="DEFEFA"/>
                    </a:gs>
                    <a:gs pos="50000">
                      <a:srgbClr val="B9C9B9"/>
                    </a:gs>
                    <a:gs pos="100000">
                      <a:srgbClr val="DEFEFA"/>
                    </a:gs>
                  </a:gsLst>
                  <a:lin ang="5400000" scaled="1"/>
                </a:gradFill>
                <a:ln w="9525">
                  <a:solidFill>
                    <a:srgbClr val="006600"/>
                  </a:solidFill>
                  <a:miter lim="800000"/>
                  <a:headEnd/>
                  <a:tailEnd/>
                </a:ln>
                <a:effectLst/>
              </p:spPr>
              <p:txBody>
                <a:bodyPr/>
                <a:lstStyle/>
                <a:p>
                  <a:pPr algn="ctr" fontAlgn="auto">
                    <a:spcBef>
                      <a:spcPts val="0"/>
                    </a:spcBef>
                    <a:spcAft>
                      <a:spcPts val="0"/>
                    </a:spcAft>
                    <a:defRPr/>
                  </a:pPr>
                  <a:r>
                    <a:rPr lang="zh-CN" altLang="en-US" sz="2800" kern="0" dirty="0">
                      <a:solidFill>
                        <a:srgbClr val="0000FF"/>
                      </a:solidFill>
                      <a:latin typeface="+mn-lt"/>
                      <a:ea typeface="+mn-ea"/>
                    </a:rPr>
                    <a:t>透光缝宽度</a:t>
                  </a:r>
                  <a14:m>
                    <m:oMath xmlns:m="http://schemas.openxmlformats.org/officeDocument/2006/math">
                      <m:r>
                        <a:rPr lang="en-US" altLang="zh-CN" sz="2800" b="0" i="1" smtClean="0">
                          <a:solidFill>
                            <a:srgbClr val="0000FF"/>
                          </a:solidFill>
                          <a:latin typeface="Cambria Math" panose="02040503050406030204" pitchFamily="18" charset="0"/>
                        </a:rPr>
                        <m:t>𝑎</m:t>
                      </m:r>
                    </m:oMath>
                  </a14:m>
                  <a:endParaRPr lang="en-US" altLang="zh-CN" sz="2800" kern="0" dirty="0">
                    <a:solidFill>
                      <a:srgbClr val="0000FF"/>
                    </a:solidFill>
                    <a:latin typeface="+mn-lt"/>
                    <a:ea typeface="+mn-ea"/>
                  </a:endParaRPr>
                </a:p>
              </p:txBody>
            </p:sp>
          </mc:Choice>
          <mc:Fallback xmlns="">
            <p:sp>
              <p:nvSpPr>
                <p:cNvPr id="169" name="AutoShape 62"/>
                <p:cNvSpPr>
                  <a:spLocks noRot="1" noChangeAspect="1" noMove="1" noResize="1" noEditPoints="1" noAdjustHandles="1" noChangeArrowheads="1" noChangeShapeType="1" noTextEdit="1"/>
                </p:cNvSpPr>
                <p:nvPr/>
              </p:nvSpPr>
              <p:spPr bwMode="auto">
                <a:xfrm>
                  <a:off x="2688" y="1968"/>
                  <a:ext cx="912" cy="624"/>
                </a:xfrm>
                <a:prstGeom prst="wedgeRoundRectCallout">
                  <a:avLst>
                    <a:gd name="adj1" fmla="val -113375"/>
                    <a:gd name="adj2" fmla="val 40546"/>
                    <a:gd name="adj3" fmla="val 16667"/>
                  </a:avLst>
                </a:prstGeom>
                <a:blipFill>
                  <a:blip r:embed="rId6"/>
                  <a:stretch>
                    <a:fillRect t="-606" r="-503" b="-16364"/>
                  </a:stretch>
                </a:blipFill>
                <a:ln w="9525">
                  <a:solidFill>
                    <a:srgbClr val="006600"/>
                  </a:solidFill>
                  <a:miter lim="800000"/>
                  <a:headEnd/>
                  <a:tailEnd/>
                </a:ln>
                <a:effectLst/>
              </p:spPr>
              <p:txBody>
                <a:bodyPr/>
                <a:lstStyle/>
                <a:p>
                  <a:r>
                    <a:rPr lang="zh-CN" altLang="en-US">
                      <a:noFill/>
                    </a:rPr>
                    <a:t> </a:t>
                  </a:r>
                </a:p>
              </p:txBody>
            </p:sp>
          </mc:Fallback>
        </mc:AlternateContent>
      </p:grpSp>
      <p:grpSp>
        <p:nvGrpSpPr>
          <p:cNvPr id="12" name="Group 69"/>
          <p:cNvGrpSpPr>
            <a:grpSpLocks/>
          </p:cNvGrpSpPr>
          <p:nvPr/>
        </p:nvGrpSpPr>
        <p:grpSpPr bwMode="auto">
          <a:xfrm>
            <a:off x="3812858" y="4403789"/>
            <a:ext cx="2095500" cy="1905000"/>
            <a:chOff x="2280" y="2448"/>
            <a:chExt cx="1320" cy="1200"/>
          </a:xfrm>
        </p:grpSpPr>
        <mc:AlternateContent xmlns:mc="http://schemas.openxmlformats.org/markup-compatibility/2006" xmlns:a14="http://schemas.microsoft.com/office/drawing/2010/main">
          <mc:Choice Requires="a14">
            <p:sp>
              <p:nvSpPr>
                <p:cNvPr id="171" name="AutoShape 63"/>
                <p:cNvSpPr>
                  <a:spLocks noChangeArrowheads="1"/>
                </p:cNvSpPr>
                <p:nvPr/>
              </p:nvSpPr>
              <p:spPr bwMode="auto">
                <a:xfrm>
                  <a:off x="2448" y="3024"/>
                  <a:ext cx="1152" cy="624"/>
                </a:xfrm>
                <a:prstGeom prst="wedgeRoundRectCallout">
                  <a:avLst>
                    <a:gd name="adj1" fmla="val -63282"/>
                    <a:gd name="adj2" fmla="val -96634"/>
                    <a:gd name="adj3" fmla="val 16667"/>
                  </a:avLst>
                </a:prstGeom>
                <a:gradFill rotWithShape="0">
                  <a:gsLst>
                    <a:gs pos="0">
                      <a:srgbClr val="FCDCE0"/>
                    </a:gs>
                    <a:gs pos="50000">
                      <a:srgbClr val="B9C9B9"/>
                    </a:gs>
                    <a:gs pos="100000">
                      <a:srgbClr val="FCDCE0"/>
                    </a:gs>
                  </a:gsLst>
                  <a:lin ang="5400000" scaled="1"/>
                </a:gradFill>
                <a:ln w="9525">
                  <a:solidFill>
                    <a:srgbClr val="FF0000"/>
                  </a:solidFill>
                  <a:miter lim="800000"/>
                  <a:headEnd/>
                  <a:tailEnd/>
                </a:ln>
                <a:effectLst/>
              </p:spPr>
              <p:txBody>
                <a:bodyPr/>
                <a:lstStyle/>
                <a:p>
                  <a:pPr algn="ctr" fontAlgn="auto">
                    <a:spcBef>
                      <a:spcPts val="0"/>
                    </a:spcBef>
                    <a:spcAft>
                      <a:spcPts val="0"/>
                    </a:spcAft>
                    <a:defRPr/>
                  </a:pPr>
                  <a:r>
                    <a:rPr lang="zh-CN" altLang="en-US" sz="2800" kern="0" dirty="0">
                      <a:solidFill>
                        <a:srgbClr val="0000FF"/>
                      </a:solidFill>
                      <a:latin typeface="+mn-lt"/>
                      <a:ea typeface="+mn-ea"/>
                    </a:rPr>
                    <a:t>遮光部分宽度</a:t>
                  </a:r>
                  <a14:m>
                    <m:oMath xmlns:m="http://schemas.openxmlformats.org/officeDocument/2006/math">
                      <m:r>
                        <a:rPr lang="en-US" altLang="zh-CN" sz="2800" i="1">
                          <a:solidFill>
                            <a:srgbClr val="0000FF"/>
                          </a:solidFill>
                          <a:latin typeface="Cambria Math" panose="02040503050406030204" pitchFamily="18" charset="0"/>
                        </a:rPr>
                        <m:t>𝑎</m:t>
                      </m:r>
                    </m:oMath>
                  </a14:m>
                  <a:endParaRPr lang="en-US" altLang="zh-CN" sz="2800" kern="0" dirty="0">
                    <a:solidFill>
                      <a:srgbClr val="0000FF"/>
                    </a:solidFill>
                    <a:latin typeface="+mn-lt"/>
                    <a:ea typeface="+mn-ea"/>
                  </a:endParaRPr>
                </a:p>
              </p:txBody>
            </p:sp>
          </mc:Choice>
          <mc:Fallback xmlns="">
            <p:sp>
              <p:nvSpPr>
                <p:cNvPr id="171" name="AutoShape 63"/>
                <p:cNvSpPr>
                  <a:spLocks noRot="1" noChangeAspect="1" noMove="1" noResize="1" noEditPoints="1" noAdjustHandles="1" noChangeArrowheads="1" noChangeShapeType="1" noTextEdit="1"/>
                </p:cNvSpPr>
                <p:nvPr/>
              </p:nvSpPr>
              <p:spPr bwMode="auto">
                <a:xfrm>
                  <a:off x="2448" y="3024"/>
                  <a:ext cx="1152" cy="624"/>
                </a:xfrm>
                <a:prstGeom prst="wedgeRoundRectCallout">
                  <a:avLst>
                    <a:gd name="adj1" fmla="val -63282"/>
                    <a:gd name="adj2" fmla="val -96634"/>
                    <a:gd name="adj3" fmla="val 16667"/>
                  </a:avLst>
                </a:prstGeom>
                <a:blipFill>
                  <a:blip r:embed="rId7"/>
                  <a:stretch>
                    <a:fillRect r="-287" b="-11020"/>
                  </a:stretch>
                </a:blipFill>
                <a:ln w="9525">
                  <a:solidFill>
                    <a:srgbClr val="FF0000"/>
                  </a:solidFill>
                  <a:miter lim="800000"/>
                  <a:headEnd/>
                  <a:tailEnd/>
                </a:ln>
                <a:effectLst/>
              </p:spPr>
              <p:txBody>
                <a:bodyPr/>
                <a:lstStyle/>
                <a:p>
                  <a:r>
                    <a:rPr lang="zh-CN" altLang="en-US">
                      <a:noFill/>
                    </a:rPr>
                    <a:t> </a:t>
                  </a:r>
                </a:p>
              </p:txBody>
            </p:sp>
          </mc:Fallback>
        </mc:AlternateContent>
        <p:sp>
          <p:nvSpPr>
            <p:cNvPr id="172" name="Line 64"/>
            <p:cNvSpPr>
              <a:spLocks noChangeShapeType="1"/>
            </p:cNvSpPr>
            <p:nvPr/>
          </p:nvSpPr>
          <p:spPr bwMode="auto">
            <a:xfrm flipV="1">
              <a:off x="2280" y="2832"/>
              <a:ext cx="0" cy="384"/>
            </a:xfrm>
            <a:prstGeom prst="line">
              <a:avLst/>
            </a:prstGeom>
            <a:noFill/>
            <a:ln w="19050">
              <a:solidFill>
                <a:srgbClr val="FF0000"/>
              </a:solidFill>
              <a:round/>
              <a:headEnd/>
              <a:tailEnd type="triangle" w="sm" len="lg"/>
            </a:ln>
          </p:spPr>
          <p:txBody>
            <a:bodyPr/>
            <a:lstStyle/>
            <a:p>
              <a:pPr fontAlgn="auto">
                <a:spcBef>
                  <a:spcPts val="0"/>
                </a:spcBef>
                <a:spcAft>
                  <a:spcPts val="0"/>
                </a:spcAft>
                <a:defRPr/>
              </a:pPr>
              <a:endParaRPr lang="zh-CN" altLang="en-US" sz="2800" kern="0">
                <a:solidFill>
                  <a:srgbClr val="0000FF"/>
                </a:solidFill>
                <a:latin typeface="+mn-lt"/>
                <a:ea typeface="+mn-ea"/>
              </a:endParaRPr>
            </a:p>
          </p:txBody>
        </p:sp>
        <p:sp>
          <p:nvSpPr>
            <p:cNvPr id="173" name="Line 65"/>
            <p:cNvSpPr>
              <a:spLocks noChangeShapeType="1"/>
            </p:cNvSpPr>
            <p:nvPr/>
          </p:nvSpPr>
          <p:spPr bwMode="auto">
            <a:xfrm>
              <a:off x="2280" y="2448"/>
              <a:ext cx="0" cy="240"/>
            </a:xfrm>
            <a:prstGeom prst="line">
              <a:avLst/>
            </a:prstGeom>
            <a:noFill/>
            <a:ln w="19050">
              <a:solidFill>
                <a:srgbClr val="FF0000"/>
              </a:solidFill>
              <a:round/>
              <a:headEnd/>
              <a:tailEnd type="triangle" w="sm" len="lg"/>
            </a:ln>
          </p:spPr>
          <p:txBody>
            <a:bodyPr/>
            <a:lstStyle/>
            <a:p>
              <a:pPr fontAlgn="auto">
                <a:spcBef>
                  <a:spcPts val="0"/>
                </a:spcBef>
                <a:spcAft>
                  <a:spcPts val="0"/>
                </a:spcAft>
                <a:defRPr/>
              </a:pPr>
              <a:endParaRPr lang="zh-CN" altLang="en-US" sz="2800" kern="0">
                <a:solidFill>
                  <a:srgbClr val="0000FF"/>
                </a:solidFill>
                <a:latin typeface="+mn-lt"/>
                <a:ea typeface="+mn-ea"/>
              </a:endParaRPr>
            </a:p>
          </p:txBody>
        </p:sp>
      </p:grpSp>
    </p:spTree>
    <p:extLst>
      <p:ext uri="{BB962C8B-B14F-4D97-AF65-F5344CB8AC3E}">
        <p14:creationId xmlns:p14="http://schemas.microsoft.com/office/powerpoint/2010/main" val="19383809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451589"/>
                                        </p:tgtEl>
                                        <p:attrNameLst>
                                          <p:attrName>style.visibility</p:attrName>
                                        </p:attrNameLst>
                                      </p:cBhvr>
                                      <p:to>
                                        <p:strVal val="visible"/>
                                      </p:to>
                                    </p:set>
                                    <p:anim calcmode="discrete" valueType="clr">
                                      <p:cBhvr override="childStyle">
                                        <p:cTn id="7" dur="80"/>
                                        <p:tgtEl>
                                          <p:spTgt spid="451589"/>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51589"/>
                                        </p:tgtEl>
                                        <p:attrNameLst>
                                          <p:attrName>fillcolor</p:attrName>
                                        </p:attrNameLst>
                                      </p:cBhvr>
                                      <p:tavLst>
                                        <p:tav tm="0">
                                          <p:val>
                                            <p:clrVal>
                                              <a:schemeClr val="accent2"/>
                                            </p:clrVal>
                                          </p:val>
                                        </p:tav>
                                        <p:tav tm="50000">
                                          <p:val>
                                            <p:clrVal>
                                              <a:schemeClr val="hlink"/>
                                            </p:clrVal>
                                          </p:val>
                                        </p:tav>
                                      </p:tavLst>
                                    </p:anim>
                                    <p:set>
                                      <p:cBhvr>
                                        <p:cTn id="9" dur="80"/>
                                        <p:tgtEl>
                                          <p:spTgt spid="451589"/>
                                        </p:tgtEl>
                                        <p:attrNameLst>
                                          <p:attrName>fill.type</p:attrName>
                                        </p:attrNameLst>
                                      </p:cBhvr>
                                      <p:to>
                                        <p:strVal val="solid"/>
                                      </p:to>
                                    </p:set>
                                  </p:childTnLst>
                                </p:cTn>
                              </p:par>
                            </p:childTnLst>
                          </p:cTn>
                        </p:par>
                        <p:par>
                          <p:cTn id="10" fill="hold" nodeType="withGroup">
                            <p:stCondLst>
                              <p:cond delay="280"/>
                            </p:stCondLst>
                            <p:childTnLst>
                              <p:par>
                                <p:cTn id="11" presetID="22" presetClass="entr" presetSubtype="8" fill="hold" nodeType="afterEffect">
                                  <p:stCondLst>
                                    <p:cond delay="0"/>
                                  </p:stCondLst>
                                  <p:childTnLst>
                                    <p:set>
                                      <p:cBhvr>
                                        <p:cTn id="12" dur="1" fill="hold">
                                          <p:stCondLst>
                                            <p:cond delay="0"/>
                                          </p:stCondLst>
                                        </p:cTn>
                                        <p:tgtEl>
                                          <p:spTgt spid="134148"/>
                                        </p:tgtEl>
                                        <p:attrNameLst>
                                          <p:attrName>style.visibility</p:attrName>
                                        </p:attrNameLst>
                                      </p:cBhvr>
                                      <p:to>
                                        <p:strVal val="visible"/>
                                      </p:to>
                                    </p:set>
                                    <p:animEffect transition="in" filter="wipe(left)">
                                      <p:cBhvr>
                                        <p:cTn id="13" dur="500"/>
                                        <p:tgtEl>
                                          <p:spTgt spid="134148"/>
                                        </p:tgtEl>
                                      </p:cBhvr>
                                    </p:animEffect>
                                  </p:childTnLst>
                                </p:cTn>
                              </p:par>
                            </p:childTnLst>
                          </p:cTn>
                        </p:par>
                      </p:childTnLst>
                    </p:cTn>
                  </p:par>
                  <p:par>
                    <p:cTn id="14" fill="hold">
                      <p:stCondLst>
                        <p:cond delay="indefinite"/>
                      </p:stCondLst>
                      <p:childTnLst>
                        <p:par>
                          <p:cTn id="15" fill="hold">
                            <p:stCondLst>
                              <p:cond delay="0"/>
                            </p:stCondLst>
                            <p:childTnLst>
                              <p:par>
                                <p:cTn id="16" presetID="27" presetClass="entr" presetSubtype="0" fill="hold" grpId="0" nodeType="clickEffect">
                                  <p:stCondLst>
                                    <p:cond delay="0"/>
                                  </p:stCondLst>
                                  <p:iterate type="lt">
                                    <p:tmPct val="50000"/>
                                  </p:iterate>
                                  <p:childTnLst>
                                    <p:set>
                                      <p:cBhvr>
                                        <p:cTn id="17" dur="1" fill="hold">
                                          <p:stCondLst>
                                            <p:cond delay="0"/>
                                          </p:stCondLst>
                                        </p:cTn>
                                        <p:tgtEl>
                                          <p:spTgt spid="451654"/>
                                        </p:tgtEl>
                                        <p:attrNameLst>
                                          <p:attrName>style.visibility</p:attrName>
                                        </p:attrNameLst>
                                      </p:cBhvr>
                                      <p:to>
                                        <p:strVal val="visible"/>
                                      </p:to>
                                    </p:set>
                                    <p:anim calcmode="discrete" valueType="clr">
                                      <p:cBhvr override="childStyle">
                                        <p:cTn id="18" dur="80"/>
                                        <p:tgtEl>
                                          <p:spTgt spid="451654"/>
                                        </p:tgtEl>
                                        <p:attrNameLst>
                                          <p:attrName>style.color</p:attrName>
                                        </p:attrNameLst>
                                      </p:cBhvr>
                                      <p:tavLst>
                                        <p:tav tm="0">
                                          <p:val>
                                            <p:clrVal>
                                              <a:schemeClr val="accent2"/>
                                            </p:clrVal>
                                          </p:val>
                                        </p:tav>
                                        <p:tav tm="50000">
                                          <p:val>
                                            <p:clrVal>
                                              <a:schemeClr val="hlink"/>
                                            </p:clrVal>
                                          </p:val>
                                        </p:tav>
                                      </p:tavLst>
                                    </p:anim>
                                    <p:anim calcmode="discrete" valueType="clr">
                                      <p:cBhvr>
                                        <p:cTn id="19" dur="80"/>
                                        <p:tgtEl>
                                          <p:spTgt spid="451654"/>
                                        </p:tgtEl>
                                        <p:attrNameLst>
                                          <p:attrName>fillcolor</p:attrName>
                                        </p:attrNameLst>
                                      </p:cBhvr>
                                      <p:tavLst>
                                        <p:tav tm="0">
                                          <p:val>
                                            <p:clrVal>
                                              <a:schemeClr val="accent2"/>
                                            </p:clrVal>
                                          </p:val>
                                        </p:tav>
                                        <p:tav tm="50000">
                                          <p:val>
                                            <p:clrVal>
                                              <a:schemeClr val="hlink"/>
                                            </p:clrVal>
                                          </p:val>
                                        </p:tav>
                                      </p:tavLst>
                                    </p:anim>
                                    <p:set>
                                      <p:cBhvr>
                                        <p:cTn id="20" dur="80"/>
                                        <p:tgtEl>
                                          <p:spTgt spid="451654"/>
                                        </p:tgtEl>
                                        <p:attrNameLst>
                                          <p:attrName>fill.type</p:attrName>
                                        </p:attrNameLst>
                                      </p:cBhvr>
                                      <p:to>
                                        <p:strVal val="solid"/>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0"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edge">
                                      <p:cBhvr>
                                        <p:cTn id="25" dur="500"/>
                                        <p:tgtEl>
                                          <p:spTgt spid="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5" fill="hold" grpId="0" nodeType="clickEffect">
                                  <p:stCondLst>
                                    <p:cond delay="0"/>
                                  </p:stCondLst>
                                  <p:childTnLst>
                                    <p:set>
                                      <p:cBhvr>
                                        <p:cTn id="29" dur="1" fill="hold">
                                          <p:stCondLst>
                                            <p:cond delay="0"/>
                                          </p:stCondLst>
                                        </p:cTn>
                                        <p:tgtEl>
                                          <p:spTgt spid="123"/>
                                        </p:tgtEl>
                                        <p:attrNameLst>
                                          <p:attrName>style.visibility</p:attrName>
                                        </p:attrNameLst>
                                      </p:cBhvr>
                                      <p:to>
                                        <p:strVal val="visible"/>
                                      </p:to>
                                    </p:set>
                                    <p:animEffect transition="in" filter="blinds(vertical)">
                                      <p:cBhvr>
                                        <p:cTn id="30" dur="500"/>
                                        <p:tgtEl>
                                          <p:spTgt spid="123"/>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4" presetClass="entr" presetSubtype="32"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box(out)">
                                      <p:cBhvr>
                                        <p:cTn id="35" dur="500"/>
                                        <p:tgtEl>
                                          <p:spTgt spid="7"/>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4" presetClass="entr" presetSubtype="16" fill="hold"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box(in)">
                                      <p:cBhvr>
                                        <p:cTn id="40" dur="500"/>
                                        <p:tgtEl>
                                          <p:spTgt spid="3"/>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8" presetClass="entr" presetSubtype="12"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strips(downLeft)">
                                      <p:cBhvr>
                                        <p:cTn id="45" dur="500"/>
                                        <p:tgtEl>
                                          <p:spTgt spid="11"/>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8" presetClass="entr" presetSubtype="9" fill="hold"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strips(upLeft)">
                                      <p:cBhvr>
                                        <p:cTn id="5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1589" grpId="0"/>
      <p:bldP spid="451654" grpId="0"/>
      <p:bldP spid="123"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5" descr="透射光栅"/>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941" y="533211"/>
            <a:ext cx="2808288"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195" name="Picture 6" descr="反射光栅"/>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942" y="3462148"/>
            <a:ext cx="2868613" cy="286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6196" name="Group 40"/>
          <p:cNvGrpSpPr>
            <a:grpSpLocks/>
          </p:cNvGrpSpPr>
          <p:nvPr/>
        </p:nvGrpSpPr>
        <p:grpSpPr bwMode="auto">
          <a:xfrm>
            <a:off x="4907979" y="921957"/>
            <a:ext cx="3810000" cy="2298700"/>
            <a:chOff x="3107" y="527"/>
            <a:chExt cx="2400" cy="1448"/>
          </a:xfrm>
        </p:grpSpPr>
        <p:sp>
          <p:nvSpPr>
            <p:cNvPr id="136200" name="Text Box 8"/>
            <p:cNvSpPr txBox="1">
              <a:spLocks noChangeArrowheads="1"/>
            </p:cNvSpPr>
            <p:nvPr/>
          </p:nvSpPr>
          <p:spPr bwMode="auto">
            <a:xfrm>
              <a:off x="4307" y="663"/>
              <a:ext cx="105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spcBef>
                  <a:spcPct val="0"/>
                </a:spcBef>
                <a:buFontTx/>
                <a:buNone/>
              </a:pPr>
              <a:r>
                <a:rPr lang="zh-CN" altLang="en-US" sz="2800">
                  <a:solidFill>
                    <a:srgbClr val="0000FF"/>
                  </a:solidFill>
                  <a:latin typeface="+mn-lt"/>
                  <a:ea typeface="+mn-ea"/>
                </a:rPr>
                <a:t>透光宽度</a:t>
              </a:r>
            </a:p>
          </p:txBody>
        </p:sp>
        <p:sp>
          <p:nvSpPr>
            <p:cNvPr id="136201" name="Text Box 9"/>
            <p:cNvSpPr txBox="1">
              <a:spLocks noChangeArrowheads="1"/>
            </p:cNvSpPr>
            <p:nvPr/>
          </p:nvSpPr>
          <p:spPr bwMode="auto">
            <a:xfrm>
              <a:off x="4259" y="1405"/>
              <a:ext cx="124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2800">
                  <a:solidFill>
                    <a:srgbClr val="0000FF"/>
                  </a:solidFill>
                  <a:latin typeface="+mn-lt"/>
                  <a:ea typeface="+mn-ea"/>
                </a:rPr>
                <a:t>不透光宽度</a:t>
              </a:r>
            </a:p>
          </p:txBody>
        </p:sp>
        <p:sp>
          <p:nvSpPr>
            <p:cNvPr id="136202" name="Rectangle 11"/>
            <p:cNvSpPr>
              <a:spLocks noChangeAspect="1" noChangeArrowheads="1"/>
            </p:cNvSpPr>
            <p:nvPr/>
          </p:nvSpPr>
          <p:spPr bwMode="auto">
            <a:xfrm>
              <a:off x="3128" y="589"/>
              <a:ext cx="420" cy="168"/>
            </a:xfrm>
            <a:prstGeom prst="rect">
              <a:avLst/>
            </a:prstGeom>
            <a:solidFill>
              <a:srgbClr val="009900"/>
            </a:solidFill>
            <a:ln w="38100">
              <a:solidFill>
                <a:srgbClr val="66FF33"/>
              </a:solidFill>
              <a:miter lim="800000"/>
              <a:headEnd/>
              <a:tailEnd/>
            </a:ln>
          </p:spPr>
          <p:txBody>
            <a:bodyPr wrap="none" lIns="90000" tIns="46800" rIns="90000" bIns="46800"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800">
                <a:solidFill>
                  <a:srgbClr val="0000FF"/>
                </a:solidFill>
                <a:latin typeface="+mn-lt"/>
                <a:ea typeface="+mn-ea"/>
              </a:endParaRPr>
            </a:p>
          </p:txBody>
        </p:sp>
        <p:sp>
          <p:nvSpPr>
            <p:cNvPr id="136203" name="Rectangle 12"/>
            <p:cNvSpPr>
              <a:spLocks noChangeAspect="1" noChangeArrowheads="1"/>
            </p:cNvSpPr>
            <p:nvPr/>
          </p:nvSpPr>
          <p:spPr bwMode="auto">
            <a:xfrm>
              <a:off x="3107" y="621"/>
              <a:ext cx="357" cy="388"/>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800">
                <a:solidFill>
                  <a:srgbClr val="0000FF"/>
                </a:solidFill>
                <a:latin typeface="+mn-lt"/>
                <a:ea typeface="+mn-ea"/>
              </a:endParaRPr>
            </a:p>
          </p:txBody>
        </p:sp>
        <p:sp>
          <p:nvSpPr>
            <p:cNvPr id="136204" name="Rectangle 14"/>
            <p:cNvSpPr>
              <a:spLocks noChangeAspect="1" noChangeArrowheads="1"/>
            </p:cNvSpPr>
            <p:nvPr/>
          </p:nvSpPr>
          <p:spPr bwMode="auto">
            <a:xfrm flipV="1">
              <a:off x="3128" y="1807"/>
              <a:ext cx="420" cy="168"/>
            </a:xfrm>
            <a:prstGeom prst="rect">
              <a:avLst/>
            </a:prstGeom>
            <a:solidFill>
              <a:srgbClr val="009900"/>
            </a:solidFill>
            <a:ln w="38100">
              <a:solidFill>
                <a:srgbClr val="66FF33"/>
              </a:solidFill>
              <a:miter lim="800000"/>
              <a:headEnd/>
              <a:tailEnd/>
            </a:ln>
          </p:spPr>
          <p:txBody>
            <a:bodyPr wrap="none" lIns="90000" tIns="46800" rIns="90000" bIns="46800"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800">
                <a:solidFill>
                  <a:srgbClr val="0000FF"/>
                </a:solidFill>
                <a:latin typeface="+mn-lt"/>
                <a:ea typeface="+mn-ea"/>
              </a:endParaRPr>
            </a:p>
          </p:txBody>
        </p:sp>
        <p:sp>
          <p:nvSpPr>
            <p:cNvPr id="136205" name="Rectangle 15"/>
            <p:cNvSpPr>
              <a:spLocks noChangeAspect="1" noChangeArrowheads="1"/>
            </p:cNvSpPr>
            <p:nvPr/>
          </p:nvSpPr>
          <p:spPr bwMode="auto">
            <a:xfrm flipV="1">
              <a:off x="3107" y="1660"/>
              <a:ext cx="357" cy="284"/>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800">
                <a:solidFill>
                  <a:srgbClr val="0000FF"/>
                </a:solidFill>
                <a:latin typeface="+mn-lt"/>
                <a:ea typeface="+mn-ea"/>
              </a:endParaRPr>
            </a:p>
          </p:txBody>
        </p:sp>
        <p:sp>
          <p:nvSpPr>
            <p:cNvPr id="136206" name="Rectangle 17"/>
            <p:cNvSpPr>
              <a:spLocks noChangeAspect="1" noChangeArrowheads="1"/>
            </p:cNvSpPr>
            <p:nvPr/>
          </p:nvSpPr>
          <p:spPr bwMode="auto">
            <a:xfrm>
              <a:off x="3128" y="957"/>
              <a:ext cx="420" cy="95"/>
            </a:xfrm>
            <a:prstGeom prst="rect">
              <a:avLst/>
            </a:prstGeom>
            <a:solidFill>
              <a:srgbClr val="009900"/>
            </a:solidFill>
            <a:ln w="38100">
              <a:solidFill>
                <a:srgbClr val="66FF33"/>
              </a:solidFill>
              <a:miter lim="800000"/>
              <a:headEnd/>
              <a:tailEnd/>
            </a:ln>
          </p:spPr>
          <p:txBody>
            <a:bodyPr wrap="none" lIns="90000" tIns="46800" rIns="90000" bIns="46800"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800">
                <a:solidFill>
                  <a:srgbClr val="0000FF"/>
                </a:solidFill>
                <a:latin typeface="+mn-lt"/>
                <a:ea typeface="+mn-ea"/>
              </a:endParaRPr>
            </a:p>
          </p:txBody>
        </p:sp>
        <p:sp>
          <p:nvSpPr>
            <p:cNvPr id="136207" name="Rectangle 18"/>
            <p:cNvSpPr>
              <a:spLocks noChangeAspect="1" noChangeArrowheads="1"/>
            </p:cNvSpPr>
            <p:nvPr/>
          </p:nvSpPr>
          <p:spPr bwMode="auto">
            <a:xfrm>
              <a:off x="3107" y="936"/>
              <a:ext cx="357" cy="336"/>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800">
                <a:solidFill>
                  <a:srgbClr val="0000FF"/>
                </a:solidFill>
                <a:latin typeface="+mn-lt"/>
                <a:ea typeface="+mn-ea"/>
              </a:endParaRPr>
            </a:p>
          </p:txBody>
        </p:sp>
        <p:sp>
          <p:nvSpPr>
            <p:cNvPr id="136208" name="Rectangle 20"/>
            <p:cNvSpPr>
              <a:spLocks noChangeAspect="1" noChangeArrowheads="1"/>
            </p:cNvSpPr>
            <p:nvPr/>
          </p:nvSpPr>
          <p:spPr bwMode="auto">
            <a:xfrm>
              <a:off x="3128" y="1251"/>
              <a:ext cx="420" cy="95"/>
            </a:xfrm>
            <a:prstGeom prst="rect">
              <a:avLst/>
            </a:prstGeom>
            <a:solidFill>
              <a:srgbClr val="009900"/>
            </a:solidFill>
            <a:ln w="38100">
              <a:solidFill>
                <a:srgbClr val="66FF33"/>
              </a:solidFill>
              <a:miter lim="800000"/>
              <a:headEnd/>
              <a:tailEnd/>
            </a:ln>
          </p:spPr>
          <p:txBody>
            <a:bodyPr wrap="none" lIns="90000" tIns="46800" rIns="90000" bIns="46800"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800">
                <a:solidFill>
                  <a:srgbClr val="0000FF"/>
                </a:solidFill>
                <a:latin typeface="+mn-lt"/>
                <a:ea typeface="+mn-ea"/>
              </a:endParaRPr>
            </a:p>
          </p:txBody>
        </p:sp>
        <p:sp>
          <p:nvSpPr>
            <p:cNvPr id="136209" name="Rectangle 21"/>
            <p:cNvSpPr>
              <a:spLocks noChangeAspect="1" noChangeArrowheads="1"/>
            </p:cNvSpPr>
            <p:nvPr/>
          </p:nvSpPr>
          <p:spPr bwMode="auto">
            <a:xfrm>
              <a:off x="3107" y="1230"/>
              <a:ext cx="357" cy="336"/>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800">
                <a:solidFill>
                  <a:srgbClr val="0000FF"/>
                </a:solidFill>
                <a:latin typeface="+mn-lt"/>
                <a:ea typeface="+mn-ea"/>
              </a:endParaRPr>
            </a:p>
          </p:txBody>
        </p:sp>
        <p:sp>
          <p:nvSpPr>
            <p:cNvPr id="136210" name="Rectangle 23"/>
            <p:cNvSpPr>
              <a:spLocks noChangeAspect="1" noChangeArrowheads="1"/>
            </p:cNvSpPr>
            <p:nvPr/>
          </p:nvSpPr>
          <p:spPr bwMode="auto">
            <a:xfrm>
              <a:off x="3128" y="1513"/>
              <a:ext cx="420" cy="95"/>
            </a:xfrm>
            <a:prstGeom prst="rect">
              <a:avLst/>
            </a:prstGeom>
            <a:solidFill>
              <a:srgbClr val="009900"/>
            </a:solidFill>
            <a:ln w="38100">
              <a:solidFill>
                <a:srgbClr val="66FF33"/>
              </a:solidFill>
              <a:miter lim="800000"/>
              <a:headEnd/>
              <a:tailEnd/>
            </a:ln>
          </p:spPr>
          <p:txBody>
            <a:bodyPr wrap="none" lIns="90000" tIns="46800" rIns="90000" bIns="46800"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800">
                <a:solidFill>
                  <a:srgbClr val="0000FF"/>
                </a:solidFill>
                <a:latin typeface="+mn-lt"/>
                <a:ea typeface="+mn-ea"/>
              </a:endParaRPr>
            </a:p>
          </p:txBody>
        </p:sp>
        <p:sp>
          <p:nvSpPr>
            <p:cNvPr id="136211" name="Rectangle 24"/>
            <p:cNvSpPr>
              <a:spLocks noChangeAspect="1" noChangeArrowheads="1"/>
            </p:cNvSpPr>
            <p:nvPr/>
          </p:nvSpPr>
          <p:spPr bwMode="auto">
            <a:xfrm>
              <a:off x="3107" y="1492"/>
              <a:ext cx="357" cy="336"/>
            </a:xfrm>
            <a:prstGeom prst="rect">
              <a:avLst/>
            </a:prstGeom>
            <a:solidFill>
              <a:srgbClr val="00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800">
                <a:solidFill>
                  <a:srgbClr val="0000FF"/>
                </a:solidFill>
                <a:latin typeface="+mn-lt"/>
                <a:ea typeface="+mn-ea"/>
              </a:endParaRPr>
            </a:p>
          </p:txBody>
        </p:sp>
        <p:sp>
          <p:nvSpPr>
            <p:cNvPr id="136212" name="Line 26"/>
            <p:cNvSpPr>
              <a:spLocks noChangeAspect="1" noChangeShapeType="1"/>
            </p:cNvSpPr>
            <p:nvPr/>
          </p:nvSpPr>
          <p:spPr bwMode="auto">
            <a:xfrm>
              <a:off x="3634" y="748"/>
              <a:ext cx="336" cy="0"/>
            </a:xfrm>
            <a:prstGeom prst="line">
              <a:avLst/>
            </a:prstGeom>
            <a:noFill/>
            <a:ln w="9525">
              <a:solidFill>
                <a:srgbClr val="800000"/>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sz="2800">
                <a:solidFill>
                  <a:srgbClr val="0000FF"/>
                </a:solidFill>
                <a:latin typeface="+mn-lt"/>
                <a:ea typeface="+mn-ea"/>
              </a:endParaRPr>
            </a:p>
          </p:txBody>
        </p:sp>
        <p:sp>
          <p:nvSpPr>
            <p:cNvPr id="136213" name="Line 27"/>
            <p:cNvSpPr>
              <a:spLocks noChangeAspect="1" noChangeShapeType="1"/>
            </p:cNvSpPr>
            <p:nvPr/>
          </p:nvSpPr>
          <p:spPr bwMode="auto">
            <a:xfrm>
              <a:off x="3634" y="948"/>
              <a:ext cx="336" cy="0"/>
            </a:xfrm>
            <a:prstGeom prst="line">
              <a:avLst/>
            </a:prstGeom>
            <a:noFill/>
            <a:ln w="9525">
              <a:solidFill>
                <a:srgbClr val="800000"/>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sz="2800">
                <a:solidFill>
                  <a:srgbClr val="0000FF"/>
                </a:solidFill>
                <a:latin typeface="+mn-lt"/>
                <a:ea typeface="+mn-ea"/>
              </a:endParaRPr>
            </a:p>
          </p:txBody>
        </p:sp>
        <p:sp>
          <p:nvSpPr>
            <p:cNvPr id="136214" name="Line 28"/>
            <p:cNvSpPr>
              <a:spLocks noChangeAspect="1" noChangeShapeType="1"/>
            </p:cNvSpPr>
            <p:nvPr/>
          </p:nvSpPr>
          <p:spPr bwMode="auto">
            <a:xfrm>
              <a:off x="3802" y="527"/>
              <a:ext cx="0" cy="210"/>
            </a:xfrm>
            <a:prstGeom prst="line">
              <a:avLst/>
            </a:prstGeom>
            <a:noFill/>
            <a:ln w="19050">
              <a:solidFill>
                <a:srgbClr val="800000"/>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zh-CN" altLang="en-US" sz="2800">
                <a:solidFill>
                  <a:srgbClr val="0000FF"/>
                </a:solidFill>
                <a:latin typeface="+mn-lt"/>
                <a:ea typeface="+mn-ea"/>
              </a:endParaRPr>
            </a:p>
          </p:txBody>
        </p:sp>
        <p:sp>
          <p:nvSpPr>
            <p:cNvPr id="136215" name="Line 29"/>
            <p:cNvSpPr>
              <a:spLocks noChangeAspect="1" noChangeShapeType="1"/>
            </p:cNvSpPr>
            <p:nvPr/>
          </p:nvSpPr>
          <p:spPr bwMode="auto">
            <a:xfrm>
              <a:off x="3802" y="937"/>
              <a:ext cx="0" cy="210"/>
            </a:xfrm>
            <a:prstGeom prst="line">
              <a:avLst/>
            </a:prstGeom>
            <a:noFill/>
            <a:ln w="19050">
              <a:solidFill>
                <a:srgbClr val="800000"/>
              </a:solidFill>
              <a:round/>
              <a:headEnd type="triangle" w="med" len="med"/>
              <a:tailEnd/>
            </a:ln>
            <a:extLst>
              <a:ext uri="{909E8E84-426E-40DD-AFC4-6F175D3DCCD1}">
                <a14:hiddenFill xmlns:a14="http://schemas.microsoft.com/office/drawing/2010/main">
                  <a:noFill/>
                </a14:hiddenFill>
              </a:ext>
            </a:extLst>
          </p:spPr>
          <p:txBody>
            <a:bodyPr lIns="90000" tIns="46800" rIns="90000" bIns="46800"/>
            <a:lstStyle/>
            <a:p>
              <a:endParaRPr lang="zh-CN" altLang="en-US" sz="2800">
                <a:solidFill>
                  <a:srgbClr val="0000FF"/>
                </a:solidFill>
                <a:latin typeface="+mn-lt"/>
                <a:ea typeface="+mn-ea"/>
              </a:endParaRPr>
            </a:p>
          </p:txBody>
        </p:sp>
        <p:sp>
          <p:nvSpPr>
            <p:cNvPr id="136217" name="Line 32"/>
            <p:cNvSpPr>
              <a:spLocks noChangeAspect="1" noChangeShapeType="1"/>
            </p:cNvSpPr>
            <p:nvPr/>
          </p:nvSpPr>
          <p:spPr bwMode="auto">
            <a:xfrm>
              <a:off x="3623" y="1505"/>
              <a:ext cx="337" cy="0"/>
            </a:xfrm>
            <a:prstGeom prst="line">
              <a:avLst/>
            </a:prstGeom>
            <a:noFill/>
            <a:ln w="9525">
              <a:solidFill>
                <a:srgbClr val="800000"/>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sz="2800">
                <a:solidFill>
                  <a:srgbClr val="0000FF"/>
                </a:solidFill>
                <a:latin typeface="+mn-lt"/>
                <a:ea typeface="+mn-ea"/>
              </a:endParaRPr>
            </a:p>
          </p:txBody>
        </p:sp>
        <p:sp>
          <p:nvSpPr>
            <p:cNvPr id="136218" name="Line 33"/>
            <p:cNvSpPr>
              <a:spLocks noChangeAspect="1" noChangeShapeType="1"/>
            </p:cNvSpPr>
            <p:nvPr/>
          </p:nvSpPr>
          <p:spPr bwMode="auto">
            <a:xfrm>
              <a:off x="3634" y="1600"/>
              <a:ext cx="337" cy="0"/>
            </a:xfrm>
            <a:prstGeom prst="line">
              <a:avLst/>
            </a:prstGeom>
            <a:noFill/>
            <a:ln w="9525">
              <a:solidFill>
                <a:srgbClr val="800000"/>
              </a:solidFill>
              <a:round/>
              <a:headEnd/>
              <a:tailEnd/>
            </a:ln>
            <a:extLst>
              <a:ext uri="{909E8E84-426E-40DD-AFC4-6F175D3DCCD1}">
                <a14:hiddenFill xmlns:a14="http://schemas.microsoft.com/office/drawing/2010/main">
                  <a:noFill/>
                </a14:hiddenFill>
              </a:ext>
            </a:extLst>
          </p:spPr>
          <p:txBody>
            <a:bodyPr lIns="90000" tIns="46800" rIns="90000" bIns="46800"/>
            <a:lstStyle/>
            <a:p>
              <a:endParaRPr lang="zh-CN" altLang="en-US" sz="2800">
                <a:solidFill>
                  <a:srgbClr val="0000FF"/>
                </a:solidFill>
                <a:latin typeface="+mn-lt"/>
                <a:ea typeface="+mn-ea"/>
              </a:endParaRPr>
            </a:p>
          </p:txBody>
        </p:sp>
        <p:sp>
          <p:nvSpPr>
            <p:cNvPr id="136219" name="Line 34"/>
            <p:cNvSpPr>
              <a:spLocks noChangeAspect="1" noChangeShapeType="1"/>
            </p:cNvSpPr>
            <p:nvPr/>
          </p:nvSpPr>
          <p:spPr bwMode="auto">
            <a:xfrm>
              <a:off x="3802" y="1295"/>
              <a:ext cx="0" cy="210"/>
            </a:xfrm>
            <a:prstGeom prst="line">
              <a:avLst/>
            </a:prstGeom>
            <a:noFill/>
            <a:ln w="19050">
              <a:solidFill>
                <a:srgbClr val="800000"/>
              </a:solidFill>
              <a:round/>
              <a:headEnd/>
              <a:tailEnd type="triangle" w="med" len="med"/>
            </a:ln>
            <a:extLst>
              <a:ext uri="{909E8E84-426E-40DD-AFC4-6F175D3DCCD1}">
                <a14:hiddenFill xmlns:a14="http://schemas.microsoft.com/office/drawing/2010/main">
                  <a:noFill/>
                </a14:hiddenFill>
              </a:ext>
            </a:extLst>
          </p:spPr>
          <p:txBody>
            <a:bodyPr lIns="90000" tIns="46800" rIns="90000" bIns="46800"/>
            <a:lstStyle/>
            <a:p>
              <a:endParaRPr lang="zh-CN" altLang="en-US" sz="2800">
                <a:solidFill>
                  <a:srgbClr val="0000FF"/>
                </a:solidFill>
                <a:latin typeface="+mn-lt"/>
                <a:ea typeface="+mn-ea"/>
              </a:endParaRPr>
            </a:p>
          </p:txBody>
        </p:sp>
        <p:sp>
          <p:nvSpPr>
            <p:cNvPr id="136220" name="Line 35"/>
            <p:cNvSpPr>
              <a:spLocks noChangeAspect="1" noChangeShapeType="1"/>
            </p:cNvSpPr>
            <p:nvPr/>
          </p:nvSpPr>
          <p:spPr bwMode="auto">
            <a:xfrm>
              <a:off x="3802" y="1600"/>
              <a:ext cx="0" cy="210"/>
            </a:xfrm>
            <a:prstGeom prst="line">
              <a:avLst/>
            </a:prstGeom>
            <a:noFill/>
            <a:ln w="19050">
              <a:solidFill>
                <a:srgbClr val="800000"/>
              </a:solidFill>
              <a:round/>
              <a:headEnd type="triangle" w="med" len="med"/>
              <a:tailEnd/>
            </a:ln>
            <a:extLst>
              <a:ext uri="{909E8E84-426E-40DD-AFC4-6F175D3DCCD1}">
                <a14:hiddenFill xmlns:a14="http://schemas.microsoft.com/office/drawing/2010/main">
                  <a:noFill/>
                </a14:hiddenFill>
              </a:ext>
            </a:extLst>
          </p:spPr>
          <p:txBody>
            <a:bodyPr lIns="90000" tIns="46800" rIns="90000" bIns="46800"/>
            <a:lstStyle/>
            <a:p>
              <a:endParaRPr lang="zh-CN" altLang="en-US" sz="2800">
                <a:solidFill>
                  <a:srgbClr val="0000FF"/>
                </a:solidFill>
                <a:latin typeface="+mn-lt"/>
                <a:ea typeface="+mn-ea"/>
              </a:endParaRPr>
            </a:p>
          </p:txBody>
        </p:sp>
      </p:grpSp>
      <p:sp>
        <p:nvSpPr>
          <p:cNvPr id="136198" name="Text Box 38"/>
          <p:cNvSpPr txBox="1">
            <a:spLocks noChangeArrowheads="1"/>
          </p:cNvSpPr>
          <p:nvPr/>
        </p:nvSpPr>
        <p:spPr bwMode="auto">
          <a:xfrm>
            <a:off x="4404741" y="3704845"/>
            <a:ext cx="44640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800">
                <a:solidFill>
                  <a:srgbClr val="0000FF"/>
                </a:solidFill>
                <a:latin typeface="+mn-lt"/>
                <a:ea typeface="+mn-ea"/>
              </a:rPr>
              <a:t>光栅常数（</a:t>
            </a:r>
            <a:r>
              <a:rPr kumimoji="1" lang="en-US" altLang="zh-CN" sz="2800">
                <a:solidFill>
                  <a:srgbClr val="0000FF"/>
                </a:solidFill>
                <a:latin typeface="+mn-lt"/>
                <a:ea typeface="+mn-ea"/>
              </a:rPr>
              <a:t>grating constant</a:t>
            </a:r>
            <a:r>
              <a:rPr kumimoji="1" lang="zh-CN" altLang="en-US" sz="2800">
                <a:solidFill>
                  <a:srgbClr val="0000FF"/>
                </a:solidFill>
                <a:latin typeface="+mn-lt"/>
                <a:ea typeface="+mn-ea"/>
              </a:rPr>
              <a:t>）</a:t>
            </a:r>
            <a:endParaRPr lang="zh-CN" altLang="en-US" sz="280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2" name="矩形 1"/>
              <p:cNvSpPr/>
              <p:nvPr/>
            </p:nvSpPr>
            <p:spPr>
              <a:xfrm>
                <a:off x="6191920" y="1141947"/>
                <a:ext cx="493212" cy="523220"/>
              </a:xfrm>
              <a:prstGeom prst="rect">
                <a:avLst/>
              </a:prstGeom>
            </p:spPr>
            <p:txBody>
              <a:bodyPr wrap="none">
                <a:spAutoFit/>
              </a:bodyPr>
              <a:lstStyle/>
              <a:p>
                <a:pPr algn="ctr" fontAlgn="auto">
                  <a:spcBef>
                    <a:spcPts val="0"/>
                  </a:spcBef>
                  <a:spcAft>
                    <a:spcPts val="0"/>
                  </a:spcAft>
                  <a:defRPr/>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𝑎</m:t>
                      </m:r>
                    </m:oMath>
                  </m:oMathPara>
                </a14:m>
                <a:endParaRPr lang="en-US" altLang="zh-CN" sz="2800" kern="0" dirty="0">
                  <a:solidFill>
                    <a:srgbClr val="0000FF"/>
                  </a:solidFill>
                </a:endParaRPr>
              </a:p>
            </p:txBody>
          </p:sp>
        </mc:Choice>
        <mc:Fallback xmlns="">
          <p:sp>
            <p:nvSpPr>
              <p:cNvPr id="2" name="矩形 1"/>
              <p:cNvSpPr>
                <a:spLocks noRot="1" noChangeAspect="1" noMove="1" noResize="1" noEditPoints="1" noAdjustHandles="1" noChangeArrowheads="1" noChangeShapeType="1" noTextEdit="1"/>
              </p:cNvSpPr>
              <p:nvPr/>
            </p:nvSpPr>
            <p:spPr>
              <a:xfrm>
                <a:off x="6191920" y="1141947"/>
                <a:ext cx="493212"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6226104" y="2268745"/>
                <a:ext cx="493212" cy="523220"/>
              </a:xfrm>
              <a:prstGeom prst="rect">
                <a:avLst/>
              </a:prstGeom>
            </p:spPr>
            <p:txBody>
              <a:bodyPr wrap="none">
                <a:spAutoFit/>
              </a:bodyPr>
              <a:lstStyle/>
              <a:p>
                <a:pPr algn="ctr" fontAlgn="auto">
                  <a:spcBef>
                    <a:spcPts val="0"/>
                  </a:spcBef>
                  <a:spcAft>
                    <a:spcPts val="0"/>
                  </a:spcAft>
                  <a:defRPr/>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𝑏</m:t>
                      </m:r>
                    </m:oMath>
                  </m:oMathPara>
                </a14:m>
                <a:endParaRPr lang="en-US" altLang="zh-CN" sz="2800" kern="0" dirty="0">
                  <a:solidFill>
                    <a:srgbClr val="0000FF"/>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6226104" y="2268745"/>
                <a:ext cx="493212"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5287249" y="5158061"/>
                <a:ext cx="1809341" cy="523220"/>
              </a:xfrm>
              <a:prstGeom prst="rect">
                <a:avLst/>
              </a:prstGeom>
            </p:spPr>
            <p:txBody>
              <a:bodyPr wrap="none">
                <a:spAutoFit/>
              </a:bodyPr>
              <a:lstStyle/>
              <a:p>
                <a:pPr algn="ctr" fontAlgn="auto">
                  <a:spcBef>
                    <a:spcPts val="0"/>
                  </a:spcBef>
                  <a:spcAft>
                    <a:spcPts val="0"/>
                  </a:spcAft>
                  <a:defRPr/>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𝑑</m:t>
                      </m:r>
                      <m:r>
                        <a:rPr lang="en-US" altLang="zh-CN" sz="2800" b="0" i="1" smtClean="0">
                          <a:solidFill>
                            <a:srgbClr val="0000FF"/>
                          </a:solidFill>
                          <a:latin typeface="Cambria Math" panose="02040503050406030204" pitchFamily="18" charset="0"/>
                        </a:rPr>
                        <m:t>=</m:t>
                      </m:r>
                      <m:r>
                        <a:rPr lang="en-US" altLang="zh-CN" sz="2800" i="1" smtClean="0">
                          <a:solidFill>
                            <a:srgbClr val="0000FF"/>
                          </a:solidFill>
                          <a:latin typeface="Cambria Math" panose="02040503050406030204" pitchFamily="18" charset="0"/>
                        </a:rPr>
                        <m:t>𝑎</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𝑏</m:t>
                      </m:r>
                    </m:oMath>
                  </m:oMathPara>
                </a14:m>
                <a:endParaRPr lang="en-US" altLang="zh-CN" sz="2800" kern="0" dirty="0">
                  <a:solidFill>
                    <a:srgbClr val="0000FF"/>
                  </a:solidFill>
                </a:endParaRPr>
              </a:p>
            </p:txBody>
          </p:sp>
        </mc:Choice>
        <mc:Fallback xmlns="">
          <p:sp>
            <p:nvSpPr>
              <p:cNvPr id="32" name="矩形 31"/>
              <p:cNvSpPr>
                <a:spLocks noRot="1" noChangeAspect="1" noMove="1" noResize="1" noEditPoints="1" noAdjustHandles="1" noChangeArrowheads="1" noChangeShapeType="1" noTextEdit="1"/>
              </p:cNvSpPr>
              <p:nvPr/>
            </p:nvSpPr>
            <p:spPr>
              <a:xfrm>
                <a:off x="5287249" y="5158061"/>
                <a:ext cx="1809341"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5191348" y="4481029"/>
                <a:ext cx="2349618" cy="5280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80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−5</m:t>
                          </m:r>
                        </m:sup>
                      </m:sSup>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6</m:t>
                          </m:r>
                        </m:sup>
                      </m:sSup>
                      <m:r>
                        <a:rPr lang="en-US" altLang="zh-CN" sz="2800" b="0" i="1" smtClean="0">
                          <a:solidFill>
                            <a:srgbClr val="0000FF"/>
                          </a:solidFill>
                          <a:latin typeface="Cambria Math" panose="02040503050406030204" pitchFamily="18" charset="0"/>
                          <a:ea typeface="Cambria Math" panose="02040503050406030204" pitchFamily="18" charset="0"/>
                        </a:rPr>
                        <m:t>𝑚</m:t>
                      </m:r>
                    </m:oMath>
                  </m:oMathPara>
                </a14:m>
                <a:endParaRPr lang="zh-CN" altLang="en-US" sz="2800" i="1" dirty="0">
                  <a:solidFill>
                    <a:srgbClr val="0000FF"/>
                  </a:solidFill>
                </a:endParaRPr>
              </a:p>
            </p:txBody>
          </p:sp>
        </mc:Choice>
        <mc:Fallback xmlns="">
          <p:sp>
            <p:nvSpPr>
              <p:cNvPr id="33" name="矩形 32"/>
              <p:cNvSpPr>
                <a:spLocks noRot="1" noChangeAspect="1" noMove="1" noResize="1" noEditPoints="1" noAdjustHandles="1" noChangeArrowheads="1" noChangeShapeType="1" noTextEdit="1"/>
              </p:cNvSpPr>
              <p:nvPr/>
            </p:nvSpPr>
            <p:spPr>
              <a:xfrm>
                <a:off x="5191348" y="4481029"/>
                <a:ext cx="2349618" cy="528093"/>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417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6194"/>
                                        </p:tgtEl>
                                        <p:attrNameLst>
                                          <p:attrName>style.visibility</p:attrName>
                                        </p:attrNameLst>
                                      </p:cBhvr>
                                      <p:to>
                                        <p:strVal val="visible"/>
                                      </p:to>
                                    </p:set>
                                    <p:animEffect transition="in" filter="wipe(left)">
                                      <p:cBhvr>
                                        <p:cTn id="7" dur="500"/>
                                        <p:tgtEl>
                                          <p:spTgt spid="1361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6195"/>
                                        </p:tgtEl>
                                        <p:attrNameLst>
                                          <p:attrName>style.visibility</p:attrName>
                                        </p:attrNameLst>
                                      </p:cBhvr>
                                      <p:to>
                                        <p:strVal val="visible"/>
                                      </p:to>
                                    </p:set>
                                    <p:animEffect transition="in" filter="wipe(left)">
                                      <p:cBhvr>
                                        <p:cTn id="12" dur="500"/>
                                        <p:tgtEl>
                                          <p:spTgt spid="13619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6196"/>
                                        </p:tgtEl>
                                        <p:attrNameLst>
                                          <p:attrName>style.visibility</p:attrName>
                                        </p:attrNameLst>
                                      </p:cBhvr>
                                      <p:to>
                                        <p:strVal val="visible"/>
                                      </p:to>
                                    </p:set>
                                    <p:animEffect transition="in" filter="wipe(left)">
                                      <p:cBhvr>
                                        <p:cTn id="17" dur="500"/>
                                        <p:tgtEl>
                                          <p:spTgt spid="136196"/>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left)">
                                      <p:cBhvr>
                                        <p:cTn id="23" dur="500"/>
                                        <p:tgtEl>
                                          <p:spTgt spid="3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36198"/>
                                        </p:tgtEl>
                                        <p:attrNameLst>
                                          <p:attrName>style.visibility</p:attrName>
                                        </p:attrNameLst>
                                      </p:cBhvr>
                                      <p:to>
                                        <p:strVal val="visible"/>
                                      </p:to>
                                    </p:set>
                                    <p:animEffect transition="in" filter="wipe(left)">
                                      <p:cBhvr>
                                        <p:cTn id="28" dur="500"/>
                                        <p:tgtEl>
                                          <p:spTgt spid="13619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left)">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left)">
                                      <p:cBhvr>
                                        <p:cTn id="3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8" grpId="0"/>
      <p:bldP spid="2" grpId="0"/>
      <p:bldP spid="31" grpId="0"/>
      <p:bldP spid="32" grpId="0"/>
      <p:bldP spid="3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5" descr="光栅衍射装置"/>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103" y="1520318"/>
            <a:ext cx="7920038" cy="447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8243" name="Text Box 8"/>
          <p:cNvSpPr txBox="1">
            <a:spLocks noChangeArrowheads="1"/>
          </p:cNvSpPr>
          <p:nvPr/>
        </p:nvSpPr>
        <p:spPr bwMode="auto">
          <a:xfrm>
            <a:off x="824104" y="583693"/>
            <a:ext cx="54721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800" dirty="0">
                <a:solidFill>
                  <a:srgbClr val="0000FF"/>
                </a:solidFill>
                <a:latin typeface="+mn-ea"/>
                <a:ea typeface="+mn-ea"/>
              </a:rPr>
              <a:t>观察光栅衍射的实验装置</a:t>
            </a:r>
          </a:p>
        </p:txBody>
      </p:sp>
    </p:spTree>
    <p:extLst>
      <p:ext uri="{BB962C8B-B14F-4D97-AF65-F5344CB8AC3E}">
        <p14:creationId xmlns:p14="http://schemas.microsoft.com/office/powerpoint/2010/main" val="2824201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8243"/>
                                        </p:tgtEl>
                                        <p:attrNameLst>
                                          <p:attrName>style.visibility</p:attrName>
                                        </p:attrNameLst>
                                      </p:cBhvr>
                                      <p:to>
                                        <p:strVal val="visible"/>
                                      </p:to>
                                    </p:set>
                                    <p:animEffect transition="in" filter="wipe(left)">
                                      <p:cBhvr>
                                        <p:cTn id="7" dur="500"/>
                                        <p:tgtEl>
                                          <p:spTgt spid="13824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8242"/>
                                        </p:tgtEl>
                                        <p:attrNameLst>
                                          <p:attrName>style.visibility</p:attrName>
                                        </p:attrNameLst>
                                      </p:cBhvr>
                                      <p:to>
                                        <p:strVal val="visible"/>
                                      </p:to>
                                    </p:set>
                                    <p:animEffect transition="in" filter="wipe(left)">
                                      <p:cBhvr>
                                        <p:cTn id="11" dur="500"/>
                                        <p:tgtEl>
                                          <p:spTgt spid="138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0290" name="Group 100"/>
          <p:cNvGrpSpPr>
            <a:grpSpLocks/>
          </p:cNvGrpSpPr>
          <p:nvPr/>
        </p:nvGrpSpPr>
        <p:grpSpPr bwMode="auto">
          <a:xfrm>
            <a:off x="765175" y="1499362"/>
            <a:ext cx="8305800" cy="4648200"/>
            <a:chOff x="288" y="1152"/>
            <a:chExt cx="5232" cy="2928"/>
          </a:xfrm>
        </p:grpSpPr>
        <p:sp>
          <p:nvSpPr>
            <p:cNvPr id="140360" name="Rectangle 3"/>
            <p:cNvSpPr>
              <a:spLocks noChangeArrowheads="1"/>
            </p:cNvSpPr>
            <p:nvPr/>
          </p:nvSpPr>
          <p:spPr bwMode="auto">
            <a:xfrm>
              <a:off x="288" y="1152"/>
              <a:ext cx="5232" cy="2928"/>
            </a:xfrm>
            <a:prstGeom prst="rect">
              <a:avLst/>
            </a:prstGeom>
            <a:noFill/>
            <a:ln w="9525">
              <a:solidFill>
                <a:schemeClr val="tx2"/>
              </a:solidFill>
              <a:miter lim="800000"/>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grpSp>
          <p:nvGrpSpPr>
            <p:cNvPr id="140361" name="Group 99"/>
            <p:cNvGrpSpPr>
              <a:grpSpLocks/>
            </p:cNvGrpSpPr>
            <p:nvPr/>
          </p:nvGrpSpPr>
          <p:grpSpPr bwMode="auto">
            <a:xfrm>
              <a:off x="1487" y="1728"/>
              <a:ext cx="73" cy="2064"/>
              <a:chOff x="1487" y="1728"/>
              <a:chExt cx="73" cy="2064"/>
            </a:xfrm>
          </p:grpSpPr>
          <p:sp>
            <p:nvSpPr>
              <p:cNvPr id="140362" name="AutoShape 5" descr="栎木"/>
              <p:cNvSpPr>
                <a:spLocks noChangeArrowheads="1"/>
              </p:cNvSpPr>
              <p:nvPr/>
            </p:nvSpPr>
            <p:spPr bwMode="auto">
              <a:xfrm rot="-5419152">
                <a:off x="1320" y="1896"/>
                <a:ext cx="408" cy="7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865 w 21600"/>
                  <a:gd name="T13" fmla="*/ 3955 h 21600"/>
                  <a:gd name="T14" fmla="*/ 17735 w 21600"/>
                  <a:gd name="T15" fmla="*/ 17645 h 21600"/>
                </a:gdLst>
                <a:ahLst/>
                <a:cxnLst>
                  <a:cxn ang="T8">
                    <a:pos x="T0" y="T1"/>
                  </a:cxn>
                  <a:cxn ang="T9">
                    <a:pos x="T2" y="T3"/>
                  </a:cxn>
                  <a:cxn ang="T10">
                    <a:pos x="T4" y="T5"/>
                  </a:cxn>
                  <a:cxn ang="T11">
                    <a:pos x="T6" y="T7"/>
                  </a:cxn>
                </a:cxnLst>
                <a:rect l="T12" t="T13" r="T14" b="T15"/>
                <a:pathLst>
                  <a:path w="21600" h="21600">
                    <a:moveTo>
                      <a:pt x="0" y="0"/>
                    </a:moveTo>
                    <a:lnTo>
                      <a:pt x="4163" y="21600"/>
                    </a:lnTo>
                    <a:lnTo>
                      <a:pt x="17437" y="21600"/>
                    </a:lnTo>
                    <a:lnTo>
                      <a:pt x="21600" y="0"/>
                    </a:lnTo>
                    <a:lnTo>
                      <a:pt x="0" y="0"/>
                    </a:lnTo>
                    <a:close/>
                  </a:path>
                </a:pathLst>
              </a:custGeom>
              <a:blipFill dpi="0" rotWithShape="0">
                <a:blip r:embed="rId3"/>
                <a:srcRect/>
                <a:tile tx="0" ty="0" sx="100000" sy="100000" flip="none" algn="tl"/>
              </a:blipFill>
              <a:ln w="9525">
                <a:solidFill>
                  <a:schemeClr val="tx1"/>
                </a:solidFill>
                <a:miter lim="800000"/>
                <a:headEnd/>
                <a:tailEnd/>
              </a:ln>
            </p:spPr>
            <p:txBody>
              <a:bodyPr wrap="none" anchor="ctr"/>
              <a:lstStyle/>
              <a:p>
                <a:pPr algn="just"/>
                <a:endParaRPr lang="zh-CN" altLang="en-US" sz="2800">
                  <a:solidFill>
                    <a:srgbClr val="0000FF"/>
                  </a:solidFill>
                  <a:latin typeface="+mn-lt"/>
                  <a:ea typeface="+mn-ea"/>
                </a:endParaRPr>
              </a:p>
            </p:txBody>
          </p:sp>
          <p:sp>
            <p:nvSpPr>
              <p:cNvPr id="140363" name="AutoShape 6" descr="栎木"/>
              <p:cNvSpPr>
                <a:spLocks noChangeArrowheads="1"/>
              </p:cNvSpPr>
              <p:nvPr/>
            </p:nvSpPr>
            <p:spPr bwMode="auto">
              <a:xfrm rot="-5419152">
                <a:off x="1427" y="2268"/>
                <a:ext cx="192" cy="7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938 w 21600"/>
                  <a:gd name="T13" fmla="*/ 3900 h 21600"/>
                  <a:gd name="T14" fmla="*/ 17663 w 21600"/>
                  <a:gd name="T15" fmla="*/ 17700 h 21600"/>
                </a:gdLst>
                <a:ahLst/>
                <a:cxnLst>
                  <a:cxn ang="T8">
                    <a:pos x="T0" y="T1"/>
                  </a:cxn>
                  <a:cxn ang="T9">
                    <a:pos x="T2" y="T3"/>
                  </a:cxn>
                  <a:cxn ang="T10">
                    <a:pos x="T4" y="T5"/>
                  </a:cxn>
                  <a:cxn ang="T11">
                    <a:pos x="T6" y="T7"/>
                  </a:cxn>
                </a:cxnLst>
                <a:rect l="T12" t="T13" r="T14" b="T15"/>
                <a:pathLst>
                  <a:path w="21600" h="21600">
                    <a:moveTo>
                      <a:pt x="0" y="0"/>
                    </a:moveTo>
                    <a:lnTo>
                      <a:pt x="4163" y="21600"/>
                    </a:lnTo>
                    <a:lnTo>
                      <a:pt x="17437" y="21600"/>
                    </a:lnTo>
                    <a:lnTo>
                      <a:pt x="21600" y="0"/>
                    </a:lnTo>
                    <a:lnTo>
                      <a:pt x="0" y="0"/>
                    </a:lnTo>
                    <a:close/>
                  </a:path>
                </a:pathLst>
              </a:custGeom>
              <a:blipFill dpi="0" rotWithShape="0">
                <a:blip r:embed="rId3"/>
                <a:srcRect/>
                <a:tile tx="0" ty="0" sx="100000" sy="100000" flip="none" algn="tl"/>
              </a:blipFill>
              <a:ln w="9525">
                <a:solidFill>
                  <a:schemeClr val="tx1"/>
                </a:solidFill>
                <a:miter lim="800000"/>
                <a:headEnd/>
                <a:tailEnd/>
              </a:ln>
            </p:spPr>
            <p:txBody>
              <a:bodyPr wrap="none" anchor="ctr"/>
              <a:lstStyle/>
              <a:p>
                <a:pPr algn="just"/>
                <a:endParaRPr lang="zh-CN" altLang="en-US" sz="2800">
                  <a:solidFill>
                    <a:srgbClr val="0000FF"/>
                  </a:solidFill>
                  <a:latin typeface="+mn-lt"/>
                  <a:ea typeface="+mn-ea"/>
                </a:endParaRPr>
              </a:p>
            </p:txBody>
          </p:sp>
          <p:sp>
            <p:nvSpPr>
              <p:cNvPr id="140364" name="AutoShape 7" descr="栎木"/>
              <p:cNvSpPr>
                <a:spLocks noChangeArrowheads="1"/>
              </p:cNvSpPr>
              <p:nvPr/>
            </p:nvSpPr>
            <p:spPr bwMode="auto">
              <a:xfrm rot="-5419152">
                <a:off x="1428" y="2556"/>
                <a:ext cx="192" cy="7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938 w 21600"/>
                  <a:gd name="T13" fmla="*/ 3900 h 21600"/>
                  <a:gd name="T14" fmla="*/ 17663 w 21600"/>
                  <a:gd name="T15" fmla="*/ 17700 h 21600"/>
                </a:gdLst>
                <a:ahLst/>
                <a:cxnLst>
                  <a:cxn ang="T8">
                    <a:pos x="T0" y="T1"/>
                  </a:cxn>
                  <a:cxn ang="T9">
                    <a:pos x="T2" y="T3"/>
                  </a:cxn>
                  <a:cxn ang="T10">
                    <a:pos x="T4" y="T5"/>
                  </a:cxn>
                  <a:cxn ang="T11">
                    <a:pos x="T6" y="T7"/>
                  </a:cxn>
                </a:cxnLst>
                <a:rect l="T12" t="T13" r="T14" b="T15"/>
                <a:pathLst>
                  <a:path w="21600" h="21600">
                    <a:moveTo>
                      <a:pt x="0" y="0"/>
                    </a:moveTo>
                    <a:lnTo>
                      <a:pt x="4163" y="21600"/>
                    </a:lnTo>
                    <a:lnTo>
                      <a:pt x="17437" y="21600"/>
                    </a:lnTo>
                    <a:lnTo>
                      <a:pt x="21600" y="0"/>
                    </a:lnTo>
                    <a:lnTo>
                      <a:pt x="0" y="0"/>
                    </a:lnTo>
                    <a:close/>
                  </a:path>
                </a:pathLst>
              </a:custGeom>
              <a:blipFill dpi="0" rotWithShape="0">
                <a:blip r:embed="rId3"/>
                <a:srcRect/>
                <a:tile tx="0" ty="0" sx="100000" sy="100000" flip="none" algn="tl"/>
              </a:blipFill>
              <a:ln w="9525">
                <a:solidFill>
                  <a:schemeClr val="tx1"/>
                </a:solidFill>
                <a:miter lim="800000"/>
                <a:headEnd/>
                <a:tailEnd/>
              </a:ln>
            </p:spPr>
            <p:txBody>
              <a:bodyPr wrap="none" anchor="ctr"/>
              <a:lstStyle/>
              <a:p>
                <a:pPr algn="just"/>
                <a:endParaRPr lang="zh-CN" altLang="en-US" sz="2800">
                  <a:solidFill>
                    <a:srgbClr val="0000FF"/>
                  </a:solidFill>
                  <a:latin typeface="+mn-lt"/>
                  <a:ea typeface="+mn-ea"/>
                </a:endParaRPr>
              </a:p>
            </p:txBody>
          </p:sp>
          <p:sp>
            <p:nvSpPr>
              <p:cNvPr id="140365" name="AutoShape 8" descr="栎木"/>
              <p:cNvSpPr>
                <a:spLocks noChangeArrowheads="1"/>
              </p:cNvSpPr>
              <p:nvPr/>
            </p:nvSpPr>
            <p:spPr bwMode="auto">
              <a:xfrm rot="-5419152">
                <a:off x="1428" y="2844"/>
                <a:ext cx="192" cy="7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938 w 21600"/>
                  <a:gd name="T13" fmla="*/ 3900 h 21600"/>
                  <a:gd name="T14" fmla="*/ 17663 w 21600"/>
                  <a:gd name="T15" fmla="*/ 17700 h 21600"/>
                </a:gdLst>
                <a:ahLst/>
                <a:cxnLst>
                  <a:cxn ang="T8">
                    <a:pos x="T0" y="T1"/>
                  </a:cxn>
                  <a:cxn ang="T9">
                    <a:pos x="T2" y="T3"/>
                  </a:cxn>
                  <a:cxn ang="T10">
                    <a:pos x="T4" y="T5"/>
                  </a:cxn>
                  <a:cxn ang="T11">
                    <a:pos x="T6" y="T7"/>
                  </a:cxn>
                </a:cxnLst>
                <a:rect l="T12" t="T13" r="T14" b="T15"/>
                <a:pathLst>
                  <a:path w="21600" h="21600">
                    <a:moveTo>
                      <a:pt x="0" y="0"/>
                    </a:moveTo>
                    <a:lnTo>
                      <a:pt x="4163" y="21600"/>
                    </a:lnTo>
                    <a:lnTo>
                      <a:pt x="17437" y="21600"/>
                    </a:lnTo>
                    <a:lnTo>
                      <a:pt x="21600" y="0"/>
                    </a:lnTo>
                    <a:lnTo>
                      <a:pt x="0" y="0"/>
                    </a:lnTo>
                    <a:close/>
                  </a:path>
                </a:pathLst>
              </a:custGeom>
              <a:blipFill dpi="0" rotWithShape="0">
                <a:blip r:embed="rId3"/>
                <a:srcRect/>
                <a:tile tx="0" ty="0" sx="100000" sy="100000" flip="none" algn="tl"/>
              </a:blipFill>
              <a:ln w="9525">
                <a:solidFill>
                  <a:schemeClr val="tx1"/>
                </a:solidFill>
                <a:miter lim="800000"/>
                <a:headEnd/>
                <a:tailEnd/>
              </a:ln>
            </p:spPr>
            <p:txBody>
              <a:bodyPr wrap="none" anchor="ctr"/>
              <a:lstStyle/>
              <a:p>
                <a:pPr algn="just"/>
                <a:endParaRPr lang="zh-CN" altLang="en-US" sz="2800">
                  <a:solidFill>
                    <a:srgbClr val="0000FF"/>
                  </a:solidFill>
                  <a:latin typeface="+mn-lt"/>
                  <a:ea typeface="+mn-ea"/>
                </a:endParaRPr>
              </a:p>
            </p:txBody>
          </p:sp>
          <p:sp>
            <p:nvSpPr>
              <p:cNvPr id="140366" name="AutoShape 9" descr="栎木"/>
              <p:cNvSpPr>
                <a:spLocks noChangeArrowheads="1"/>
              </p:cNvSpPr>
              <p:nvPr/>
            </p:nvSpPr>
            <p:spPr bwMode="auto">
              <a:xfrm rot="-5419152">
                <a:off x="1428" y="3132"/>
                <a:ext cx="192" cy="7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938 w 21600"/>
                  <a:gd name="T13" fmla="*/ 3900 h 21600"/>
                  <a:gd name="T14" fmla="*/ 17663 w 21600"/>
                  <a:gd name="T15" fmla="*/ 17700 h 21600"/>
                </a:gdLst>
                <a:ahLst/>
                <a:cxnLst>
                  <a:cxn ang="T8">
                    <a:pos x="T0" y="T1"/>
                  </a:cxn>
                  <a:cxn ang="T9">
                    <a:pos x="T2" y="T3"/>
                  </a:cxn>
                  <a:cxn ang="T10">
                    <a:pos x="T4" y="T5"/>
                  </a:cxn>
                  <a:cxn ang="T11">
                    <a:pos x="T6" y="T7"/>
                  </a:cxn>
                </a:cxnLst>
                <a:rect l="T12" t="T13" r="T14" b="T15"/>
                <a:pathLst>
                  <a:path w="21600" h="21600">
                    <a:moveTo>
                      <a:pt x="0" y="0"/>
                    </a:moveTo>
                    <a:lnTo>
                      <a:pt x="4163" y="21600"/>
                    </a:lnTo>
                    <a:lnTo>
                      <a:pt x="17437" y="21600"/>
                    </a:lnTo>
                    <a:lnTo>
                      <a:pt x="21600" y="0"/>
                    </a:lnTo>
                    <a:lnTo>
                      <a:pt x="0" y="0"/>
                    </a:lnTo>
                    <a:close/>
                  </a:path>
                </a:pathLst>
              </a:custGeom>
              <a:blipFill dpi="0" rotWithShape="0">
                <a:blip r:embed="rId3"/>
                <a:srcRect/>
                <a:tile tx="0" ty="0" sx="100000" sy="100000" flip="none" algn="tl"/>
              </a:blipFill>
              <a:ln w="9525">
                <a:solidFill>
                  <a:schemeClr val="tx1"/>
                </a:solidFill>
                <a:miter lim="800000"/>
                <a:headEnd/>
                <a:tailEnd/>
              </a:ln>
            </p:spPr>
            <p:txBody>
              <a:bodyPr wrap="none" anchor="ctr"/>
              <a:lstStyle/>
              <a:p>
                <a:pPr algn="just"/>
                <a:endParaRPr lang="zh-CN" altLang="en-US" sz="2800">
                  <a:solidFill>
                    <a:srgbClr val="0000FF"/>
                  </a:solidFill>
                  <a:latin typeface="+mn-lt"/>
                  <a:ea typeface="+mn-ea"/>
                </a:endParaRPr>
              </a:p>
            </p:txBody>
          </p:sp>
          <p:sp>
            <p:nvSpPr>
              <p:cNvPr id="140367" name="AutoShape 10" descr="栎木"/>
              <p:cNvSpPr>
                <a:spLocks noChangeArrowheads="1"/>
              </p:cNvSpPr>
              <p:nvPr/>
            </p:nvSpPr>
            <p:spPr bwMode="auto">
              <a:xfrm rot="-5419152">
                <a:off x="1308" y="3540"/>
                <a:ext cx="432" cy="7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900 w 21600"/>
                  <a:gd name="T13" fmla="*/ 3955 h 21600"/>
                  <a:gd name="T14" fmla="*/ 17700 w 21600"/>
                  <a:gd name="T15" fmla="*/ 17645 h 21600"/>
                </a:gdLst>
                <a:ahLst/>
                <a:cxnLst>
                  <a:cxn ang="T8">
                    <a:pos x="T0" y="T1"/>
                  </a:cxn>
                  <a:cxn ang="T9">
                    <a:pos x="T2" y="T3"/>
                  </a:cxn>
                  <a:cxn ang="T10">
                    <a:pos x="T4" y="T5"/>
                  </a:cxn>
                  <a:cxn ang="T11">
                    <a:pos x="T6" y="T7"/>
                  </a:cxn>
                </a:cxnLst>
                <a:rect l="T12" t="T13" r="T14" b="T15"/>
                <a:pathLst>
                  <a:path w="21600" h="21600">
                    <a:moveTo>
                      <a:pt x="0" y="0"/>
                    </a:moveTo>
                    <a:lnTo>
                      <a:pt x="4163" y="21600"/>
                    </a:lnTo>
                    <a:lnTo>
                      <a:pt x="17437" y="21600"/>
                    </a:lnTo>
                    <a:lnTo>
                      <a:pt x="21600" y="0"/>
                    </a:lnTo>
                    <a:lnTo>
                      <a:pt x="0" y="0"/>
                    </a:lnTo>
                    <a:close/>
                  </a:path>
                </a:pathLst>
              </a:custGeom>
              <a:blipFill dpi="0" rotWithShape="0">
                <a:blip r:embed="rId3"/>
                <a:srcRect/>
                <a:tile tx="0" ty="0" sx="100000" sy="100000" flip="none" algn="tl"/>
              </a:blipFill>
              <a:ln w="9525">
                <a:solidFill>
                  <a:schemeClr val="tx1"/>
                </a:solidFill>
                <a:miter lim="800000"/>
                <a:headEnd/>
                <a:tailEnd/>
              </a:ln>
            </p:spPr>
            <p:txBody>
              <a:bodyPr wrap="none" anchor="ctr"/>
              <a:lstStyle/>
              <a:p>
                <a:pPr algn="just"/>
                <a:endParaRPr lang="zh-CN" altLang="en-US" sz="2800">
                  <a:solidFill>
                    <a:srgbClr val="0000FF"/>
                  </a:solidFill>
                  <a:latin typeface="+mn-lt"/>
                  <a:ea typeface="+mn-ea"/>
                </a:endParaRPr>
              </a:p>
            </p:txBody>
          </p:sp>
        </p:grpSp>
      </p:grpSp>
      <p:grpSp>
        <p:nvGrpSpPr>
          <p:cNvPr id="4" name="Group 13"/>
          <p:cNvGrpSpPr>
            <a:grpSpLocks/>
          </p:cNvGrpSpPr>
          <p:nvPr/>
        </p:nvGrpSpPr>
        <p:grpSpPr bwMode="auto">
          <a:xfrm>
            <a:off x="1374775" y="3099562"/>
            <a:ext cx="3429000" cy="1830388"/>
            <a:chOff x="672" y="2160"/>
            <a:chExt cx="2160" cy="1153"/>
          </a:xfrm>
        </p:grpSpPr>
        <p:grpSp>
          <p:nvGrpSpPr>
            <p:cNvPr id="140345" name="Group 14"/>
            <p:cNvGrpSpPr>
              <a:grpSpLocks/>
            </p:cNvGrpSpPr>
            <p:nvPr/>
          </p:nvGrpSpPr>
          <p:grpSpPr bwMode="auto">
            <a:xfrm>
              <a:off x="672" y="3024"/>
              <a:ext cx="2160" cy="0"/>
              <a:chOff x="672" y="3504"/>
              <a:chExt cx="2160" cy="0"/>
            </a:xfrm>
          </p:grpSpPr>
          <p:sp>
            <p:nvSpPr>
              <p:cNvPr id="140358" name="Line 15"/>
              <p:cNvSpPr>
                <a:spLocks noChangeShapeType="1"/>
              </p:cNvSpPr>
              <p:nvPr/>
            </p:nvSpPr>
            <p:spPr bwMode="auto">
              <a:xfrm>
                <a:off x="1056" y="3504"/>
                <a:ext cx="1776" cy="0"/>
              </a:xfrm>
              <a:prstGeom prst="line">
                <a:avLst/>
              </a:prstGeom>
              <a:noFill/>
              <a:ln w="28575">
                <a:solidFill>
                  <a:srgbClr val="0000FF"/>
                </a:solidFill>
                <a:round/>
                <a:headEnd/>
                <a:tailEnd type="non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140359" name="Line 16"/>
              <p:cNvSpPr>
                <a:spLocks noChangeShapeType="1"/>
              </p:cNvSpPr>
              <p:nvPr/>
            </p:nvSpPr>
            <p:spPr bwMode="auto">
              <a:xfrm>
                <a:off x="672" y="3504"/>
                <a:ext cx="624" cy="0"/>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grpSp>
        <p:grpSp>
          <p:nvGrpSpPr>
            <p:cNvPr id="140346" name="Group 17"/>
            <p:cNvGrpSpPr>
              <a:grpSpLocks/>
            </p:cNvGrpSpPr>
            <p:nvPr/>
          </p:nvGrpSpPr>
          <p:grpSpPr bwMode="auto">
            <a:xfrm>
              <a:off x="672" y="3312"/>
              <a:ext cx="2160" cy="0"/>
              <a:chOff x="672" y="3504"/>
              <a:chExt cx="2160" cy="0"/>
            </a:xfrm>
          </p:grpSpPr>
          <p:sp>
            <p:nvSpPr>
              <p:cNvPr id="140356" name="Line 18"/>
              <p:cNvSpPr>
                <a:spLocks noChangeShapeType="1"/>
              </p:cNvSpPr>
              <p:nvPr/>
            </p:nvSpPr>
            <p:spPr bwMode="auto">
              <a:xfrm>
                <a:off x="1056" y="3504"/>
                <a:ext cx="1776" cy="0"/>
              </a:xfrm>
              <a:prstGeom prst="line">
                <a:avLst/>
              </a:prstGeom>
              <a:noFill/>
              <a:ln w="28575">
                <a:solidFill>
                  <a:srgbClr val="0000FF"/>
                </a:solidFill>
                <a:round/>
                <a:headEnd/>
                <a:tailEnd type="non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140357" name="Line 19"/>
              <p:cNvSpPr>
                <a:spLocks noChangeShapeType="1"/>
              </p:cNvSpPr>
              <p:nvPr/>
            </p:nvSpPr>
            <p:spPr bwMode="auto">
              <a:xfrm>
                <a:off x="672" y="3504"/>
                <a:ext cx="624" cy="0"/>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grpSp>
        <p:grpSp>
          <p:nvGrpSpPr>
            <p:cNvPr id="140347" name="Group 20"/>
            <p:cNvGrpSpPr>
              <a:grpSpLocks/>
            </p:cNvGrpSpPr>
            <p:nvPr/>
          </p:nvGrpSpPr>
          <p:grpSpPr bwMode="auto">
            <a:xfrm>
              <a:off x="672" y="2736"/>
              <a:ext cx="2160" cy="0"/>
              <a:chOff x="672" y="3504"/>
              <a:chExt cx="2160" cy="0"/>
            </a:xfrm>
          </p:grpSpPr>
          <p:sp>
            <p:nvSpPr>
              <p:cNvPr id="140354" name="Line 21"/>
              <p:cNvSpPr>
                <a:spLocks noChangeShapeType="1"/>
              </p:cNvSpPr>
              <p:nvPr/>
            </p:nvSpPr>
            <p:spPr bwMode="auto">
              <a:xfrm>
                <a:off x="1056" y="3504"/>
                <a:ext cx="1776" cy="0"/>
              </a:xfrm>
              <a:prstGeom prst="line">
                <a:avLst/>
              </a:prstGeom>
              <a:noFill/>
              <a:ln w="28575">
                <a:solidFill>
                  <a:srgbClr val="0000FF"/>
                </a:solidFill>
                <a:round/>
                <a:headEnd/>
                <a:tailEnd type="non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140355" name="Line 22"/>
              <p:cNvSpPr>
                <a:spLocks noChangeShapeType="1"/>
              </p:cNvSpPr>
              <p:nvPr/>
            </p:nvSpPr>
            <p:spPr bwMode="auto">
              <a:xfrm>
                <a:off x="672" y="3504"/>
                <a:ext cx="624" cy="0"/>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grpSp>
        <p:grpSp>
          <p:nvGrpSpPr>
            <p:cNvPr id="140348" name="Group 23"/>
            <p:cNvGrpSpPr>
              <a:grpSpLocks/>
            </p:cNvGrpSpPr>
            <p:nvPr/>
          </p:nvGrpSpPr>
          <p:grpSpPr bwMode="auto">
            <a:xfrm>
              <a:off x="672" y="2448"/>
              <a:ext cx="2160" cy="0"/>
              <a:chOff x="672" y="3504"/>
              <a:chExt cx="2160" cy="0"/>
            </a:xfrm>
          </p:grpSpPr>
          <p:sp>
            <p:nvSpPr>
              <p:cNvPr id="140352" name="Line 24"/>
              <p:cNvSpPr>
                <a:spLocks noChangeShapeType="1"/>
              </p:cNvSpPr>
              <p:nvPr/>
            </p:nvSpPr>
            <p:spPr bwMode="auto">
              <a:xfrm>
                <a:off x="1056" y="3504"/>
                <a:ext cx="1776" cy="0"/>
              </a:xfrm>
              <a:prstGeom prst="line">
                <a:avLst/>
              </a:prstGeom>
              <a:noFill/>
              <a:ln w="28575">
                <a:solidFill>
                  <a:srgbClr val="0000FF"/>
                </a:solidFill>
                <a:round/>
                <a:headEnd/>
                <a:tailEnd type="non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140353" name="Line 25"/>
              <p:cNvSpPr>
                <a:spLocks noChangeShapeType="1"/>
              </p:cNvSpPr>
              <p:nvPr/>
            </p:nvSpPr>
            <p:spPr bwMode="auto">
              <a:xfrm>
                <a:off x="672" y="3504"/>
                <a:ext cx="624" cy="0"/>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grpSp>
        <p:grpSp>
          <p:nvGrpSpPr>
            <p:cNvPr id="140349" name="Group 26"/>
            <p:cNvGrpSpPr>
              <a:grpSpLocks/>
            </p:cNvGrpSpPr>
            <p:nvPr/>
          </p:nvGrpSpPr>
          <p:grpSpPr bwMode="auto">
            <a:xfrm>
              <a:off x="672" y="2160"/>
              <a:ext cx="2160" cy="0"/>
              <a:chOff x="672" y="3504"/>
              <a:chExt cx="2160" cy="0"/>
            </a:xfrm>
          </p:grpSpPr>
          <p:sp>
            <p:nvSpPr>
              <p:cNvPr id="140350" name="Line 27"/>
              <p:cNvSpPr>
                <a:spLocks noChangeShapeType="1"/>
              </p:cNvSpPr>
              <p:nvPr/>
            </p:nvSpPr>
            <p:spPr bwMode="auto">
              <a:xfrm>
                <a:off x="1056" y="3504"/>
                <a:ext cx="1776" cy="0"/>
              </a:xfrm>
              <a:prstGeom prst="line">
                <a:avLst/>
              </a:prstGeom>
              <a:noFill/>
              <a:ln w="28575">
                <a:solidFill>
                  <a:srgbClr val="0000FF"/>
                </a:solidFill>
                <a:round/>
                <a:headEnd/>
                <a:tailEnd type="non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140351" name="Line 28"/>
              <p:cNvSpPr>
                <a:spLocks noChangeShapeType="1"/>
              </p:cNvSpPr>
              <p:nvPr/>
            </p:nvSpPr>
            <p:spPr bwMode="auto">
              <a:xfrm>
                <a:off x="672" y="3504"/>
                <a:ext cx="624" cy="0"/>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grpSp>
      </p:grpSp>
      <p:grpSp>
        <p:nvGrpSpPr>
          <p:cNvPr id="10" name="Group 29"/>
          <p:cNvGrpSpPr>
            <a:grpSpLocks/>
          </p:cNvGrpSpPr>
          <p:nvPr/>
        </p:nvGrpSpPr>
        <p:grpSpPr bwMode="auto">
          <a:xfrm>
            <a:off x="4727575" y="3099562"/>
            <a:ext cx="3352800" cy="1828800"/>
            <a:chOff x="2784" y="2160"/>
            <a:chExt cx="2112" cy="1152"/>
          </a:xfrm>
        </p:grpSpPr>
        <p:sp>
          <p:nvSpPr>
            <p:cNvPr id="140340" name="Line 30"/>
            <p:cNvSpPr>
              <a:spLocks noChangeShapeType="1"/>
            </p:cNvSpPr>
            <p:nvPr/>
          </p:nvSpPr>
          <p:spPr bwMode="auto">
            <a:xfrm>
              <a:off x="2784" y="2160"/>
              <a:ext cx="2112" cy="576"/>
            </a:xfrm>
            <a:prstGeom prst="line">
              <a:avLst/>
            </a:prstGeom>
            <a:noFill/>
            <a:ln w="28575">
              <a:solidFill>
                <a:srgbClr val="0000FF"/>
              </a:solidFill>
              <a:round/>
              <a:headEnd/>
              <a:tailEnd type="non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140341" name="Line 31"/>
            <p:cNvSpPr>
              <a:spLocks noChangeShapeType="1"/>
            </p:cNvSpPr>
            <p:nvPr/>
          </p:nvSpPr>
          <p:spPr bwMode="auto">
            <a:xfrm>
              <a:off x="2832" y="2448"/>
              <a:ext cx="2064" cy="288"/>
            </a:xfrm>
            <a:prstGeom prst="line">
              <a:avLst/>
            </a:prstGeom>
            <a:noFill/>
            <a:ln w="28575">
              <a:solidFill>
                <a:srgbClr val="0000FF"/>
              </a:solidFill>
              <a:round/>
              <a:headEnd/>
              <a:tailEnd type="non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140342" name="Line 32"/>
            <p:cNvSpPr>
              <a:spLocks noChangeShapeType="1"/>
            </p:cNvSpPr>
            <p:nvPr/>
          </p:nvSpPr>
          <p:spPr bwMode="auto">
            <a:xfrm>
              <a:off x="2832" y="2736"/>
              <a:ext cx="2064" cy="0"/>
            </a:xfrm>
            <a:prstGeom prst="line">
              <a:avLst/>
            </a:prstGeom>
            <a:noFill/>
            <a:ln w="28575">
              <a:solidFill>
                <a:srgbClr val="0000FF"/>
              </a:solidFill>
              <a:round/>
              <a:headEnd/>
              <a:tailEnd type="non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140343" name="Line 33"/>
            <p:cNvSpPr>
              <a:spLocks noChangeShapeType="1"/>
            </p:cNvSpPr>
            <p:nvPr/>
          </p:nvSpPr>
          <p:spPr bwMode="auto">
            <a:xfrm flipV="1">
              <a:off x="2784" y="2736"/>
              <a:ext cx="2112" cy="288"/>
            </a:xfrm>
            <a:prstGeom prst="line">
              <a:avLst/>
            </a:prstGeom>
            <a:noFill/>
            <a:ln w="28575">
              <a:solidFill>
                <a:srgbClr val="0000FF"/>
              </a:solidFill>
              <a:round/>
              <a:headEnd/>
              <a:tailEnd type="non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140344" name="Line 34"/>
            <p:cNvSpPr>
              <a:spLocks noChangeShapeType="1"/>
            </p:cNvSpPr>
            <p:nvPr/>
          </p:nvSpPr>
          <p:spPr bwMode="auto">
            <a:xfrm flipV="1">
              <a:off x="2784" y="2736"/>
              <a:ext cx="2112" cy="576"/>
            </a:xfrm>
            <a:prstGeom prst="line">
              <a:avLst/>
            </a:prstGeom>
            <a:noFill/>
            <a:ln w="28575">
              <a:solidFill>
                <a:srgbClr val="0000FF"/>
              </a:solidFill>
              <a:round/>
              <a:headEnd/>
              <a:tailEnd type="non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grpSp>
      <p:grpSp>
        <p:nvGrpSpPr>
          <p:cNvPr id="11" name="Group 35"/>
          <p:cNvGrpSpPr>
            <a:grpSpLocks/>
          </p:cNvGrpSpPr>
          <p:nvPr/>
        </p:nvGrpSpPr>
        <p:grpSpPr bwMode="auto">
          <a:xfrm>
            <a:off x="2670175" y="2261362"/>
            <a:ext cx="2133600" cy="2667000"/>
            <a:chOff x="1488" y="1632"/>
            <a:chExt cx="1344" cy="1680"/>
          </a:xfrm>
        </p:grpSpPr>
        <p:sp>
          <p:nvSpPr>
            <p:cNvPr id="140335" name="Line 36"/>
            <p:cNvSpPr>
              <a:spLocks noChangeShapeType="1"/>
            </p:cNvSpPr>
            <p:nvPr/>
          </p:nvSpPr>
          <p:spPr bwMode="auto">
            <a:xfrm flipV="1">
              <a:off x="1488" y="1632"/>
              <a:ext cx="1344" cy="528"/>
            </a:xfrm>
            <a:prstGeom prst="line">
              <a:avLst/>
            </a:prstGeom>
            <a:noFill/>
            <a:ln w="28575">
              <a:solidFill>
                <a:srgbClr val="FF6600"/>
              </a:solidFill>
              <a:round/>
              <a:headEnd/>
              <a:tailEnd type="non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140336" name="Line 37"/>
            <p:cNvSpPr>
              <a:spLocks noChangeShapeType="1"/>
            </p:cNvSpPr>
            <p:nvPr/>
          </p:nvSpPr>
          <p:spPr bwMode="auto">
            <a:xfrm flipV="1">
              <a:off x="1488" y="1920"/>
              <a:ext cx="1344" cy="528"/>
            </a:xfrm>
            <a:prstGeom prst="line">
              <a:avLst/>
            </a:prstGeom>
            <a:noFill/>
            <a:ln w="28575">
              <a:solidFill>
                <a:srgbClr val="FF6600"/>
              </a:solidFill>
              <a:round/>
              <a:headEnd/>
              <a:tailEnd type="non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140337" name="Line 38"/>
            <p:cNvSpPr>
              <a:spLocks noChangeShapeType="1"/>
            </p:cNvSpPr>
            <p:nvPr/>
          </p:nvSpPr>
          <p:spPr bwMode="auto">
            <a:xfrm flipV="1">
              <a:off x="1488" y="2208"/>
              <a:ext cx="1344" cy="528"/>
            </a:xfrm>
            <a:prstGeom prst="line">
              <a:avLst/>
            </a:prstGeom>
            <a:noFill/>
            <a:ln w="28575">
              <a:solidFill>
                <a:srgbClr val="FF6600"/>
              </a:solidFill>
              <a:round/>
              <a:headEnd/>
              <a:tailEnd type="non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140338" name="Line 39"/>
            <p:cNvSpPr>
              <a:spLocks noChangeShapeType="1"/>
            </p:cNvSpPr>
            <p:nvPr/>
          </p:nvSpPr>
          <p:spPr bwMode="auto">
            <a:xfrm flipV="1">
              <a:off x="1488" y="2496"/>
              <a:ext cx="1344" cy="528"/>
            </a:xfrm>
            <a:prstGeom prst="line">
              <a:avLst/>
            </a:prstGeom>
            <a:noFill/>
            <a:ln w="28575">
              <a:solidFill>
                <a:srgbClr val="FF6600"/>
              </a:solidFill>
              <a:round/>
              <a:headEnd/>
              <a:tailEnd type="non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140339" name="Line 40"/>
            <p:cNvSpPr>
              <a:spLocks noChangeShapeType="1"/>
            </p:cNvSpPr>
            <p:nvPr/>
          </p:nvSpPr>
          <p:spPr bwMode="auto">
            <a:xfrm flipV="1">
              <a:off x="1488" y="2784"/>
              <a:ext cx="1344" cy="528"/>
            </a:xfrm>
            <a:prstGeom prst="line">
              <a:avLst/>
            </a:prstGeom>
            <a:noFill/>
            <a:ln w="28575">
              <a:solidFill>
                <a:srgbClr val="FF6600"/>
              </a:solidFill>
              <a:round/>
              <a:headEnd/>
              <a:tailEnd type="non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grpSp>
      <p:grpSp>
        <p:nvGrpSpPr>
          <p:cNvPr id="140329" name="Group 43"/>
          <p:cNvGrpSpPr>
            <a:grpSpLocks/>
          </p:cNvGrpSpPr>
          <p:nvPr/>
        </p:nvGrpSpPr>
        <p:grpSpPr bwMode="auto">
          <a:xfrm>
            <a:off x="4800602" y="2261362"/>
            <a:ext cx="3278188" cy="1828800"/>
            <a:chOff x="2830" y="1632"/>
            <a:chExt cx="2065" cy="1152"/>
          </a:xfrm>
        </p:grpSpPr>
        <p:sp>
          <p:nvSpPr>
            <p:cNvPr id="140330" name="Line 44"/>
            <p:cNvSpPr>
              <a:spLocks noChangeShapeType="1"/>
            </p:cNvSpPr>
            <p:nvPr/>
          </p:nvSpPr>
          <p:spPr bwMode="auto">
            <a:xfrm rot="-3806">
              <a:off x="2830" y="1632"/>
              <a:ext cx="2065" cy="384"/>
            </a:xfrm>
            <a:prstGeom prst="line">
              <a:avLst/>
            </a:prstGeom>
            <a:noFill/>
            <a:ln w="28575">
              <a:solidFill>
                <a:srgbClr val="FF6600"/>
              </a:solidFill>
              <a:round/>
              <a:headEnd/>
              <a:tailEnd type="non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140331" name="Line 45"/>
            <p:cNvSpPr>
              <a:spLocks noChangeShapeType="1"/>
            </p:cNvSpPr>
            <p:nvPr/>
          </p:nvSpPr>
          <p:spPr bwMode="auto">
            <a:xfrm rot="-3806">
              <a:off x="2830" y="1919"/>
              <a:ext cx="2065" cy="96"/>
            </a:xfrm>
            <a:prstGeom prst="line">
              <a:avLst/>
            </a:prstGeom>
            <a:noFill/>
            <a:ln w="28575">
              <a:solidFill>
                <a:srgbClr val="FF6600"/>
              </a:solidFill>
              <a:round/>
              <a:headEnd/>
              <a:tailEnd type="non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140332" name="Line 46"/>
            <p:cNvSpPr>
              <a:spLocks noChangeShapeType="1"/>
            </p:cNvSpPr>
            <p:nvPr/>
          </p:nvSpPr>
          <p:spPr bwMode="auto">
            <a:xfrm rot="21596194" flipV="1">
              <a:off x="2831" y="2016"/>
              <a:ext cx="2064" cy="479"/>
            </a:xfrm>
            <a:prstGeom prst="line">
              <a:avLst/>
            </a:prstGeom>
            <a:noFill/>
            <a:ln w="28575">
              <a:solidFill>
                <a:srgbClr val="FF6600"/>
              </a:solidFill>
              <a:round/>
              <a:headEnd/>
              <a:tailEnd type="non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140333" name="Line 47"/>
            <p:cNvSpPr>
              <a:spLocks noChangeShapeType="1"/>
            </p:cNvSpPr>
            <p:nvPr/>
          </p:nvSpPr>
          <p:spPr bwMode="auto">
            <a:xfrm rot="21596194" flipV="1">
              <a:off x="2831" y="2016"/>
              <a:ext cx="2064" cy="192"/>
            </a:xfrm>
            <a:prstGeom prst="line">
              <a:avLst/>
            </a:prstGeom>
            <a:noFill/>
            <a:ln w="28575">
              <a:solidFill>
                <a:srgbClr val="FF6600"/>
              </a:solidFill>
              <a:round/>
              <a:headEnd/>
              <a:tailEnd type="non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140334" name="Line 48"/>
            <p:cNvSpPr>
              <a:spLocks noChangeShapeType="1"/>
            </p:cNvSpPr>
            <p:nvPr/>
          </p:nvSpPr>
          <p:spPr bwMode="auto">
            <a:xfrm rot="21596194" flipV="1">
              <a:off x="2831" y="2016"/>
              <a:ext cx="2064" cy="768"/>
            </a:xfrm>
            <a:prstGeom prst="line">
              <a:avLst/>
            </a:prstGeom>
            <a:noFill/>
            <a:ln w="28575">
              <a:solidFill>
                <a:srgbClr val="FF6600"/>
              </a:solidFill>
              <a:round/>
              <a:headEnd/>
              <a:tailEnd type="non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grpSp>
      <p:grpSp>
        <p:nvGrpSpPr>
          <p:cNvPr id="14" name="Group 49"/>
          <p:cNvGrpSpPr>
            <a:grpSpLocks/>
          </p:cNvGrpSpPr>
          <p:nvPr/>
        </p:nvGrpSpPr>
        <p:grpSpPr bwMode="auto">
          <a:xfrm>
            <a:off x="917575" y="1969262"/>
            <a:ext cx="8001000" cy="4114800"/>
            <a:chOff x="384" y="1440"/>
            <a:chExt cx="5040" cy="2592"/>
          </a:xfrm>
        </p:grpSpPr>
        <p:sp>
          <p:nvSpPr>
            <p:cNvPr id="91" name="Rectangle 50"/>
            <p:cNvSpPr>
              <a:spLocks noChangeArrowheads="1"/>
            </p:cNvSpPr>
            <p:nvPr/>
          </p:nvSpPr>
          <p:spPr bwMode="auto">
            <a:xfrm>
              <a:off x="4890" y="1440"/>
              <a:ext cx="54" cy="2592"/>
            </a:xfrm>
            <a:prstGeom prst="rect">
              <a:avLst/>
            </a:prstGeom>
            <a:gradFill rotWithShape="0">
              <a:gsLst>
                <a:gs pos="0">
                  <a:schemeClr val="bg1"/>
                </a:gs>
                <a:gs pos="100000">
                  <a:schemeClr val="bg1">
                    <a:gamma/>
                    <a:shade val="0"/>
                    <a:invGamma/>
                  </a:schemeClr>
                </a:gs>
              </a:gsLst>
              <a:lin ang="0" scaled="1"/>
            </a:gradFill>
            <a:ln w="19050">
              <a:solidFill>
                <a:schemeClr val="tx1"/>
              </a:solidFill>
              <a:miter lim="800000"/>
              <a:headEnd/>
              <a:tailEnd/>
            </a:ln>
          </p:spPr>
          <p:txBody>
            <a:bodyPr/>
            <a:lstStyle/>
            <a:p>
              <a:pPr algn="just">
                <a:defRPr/>
              </a:pPr>
              <a:endParaRPr lang="zh-CN" altLang="en-US" sz="2800">
                <a:solidFill>
                  <a:srgbClr val="0000FF"/>
                </a:solidFill>
                <a:latin typeface="+mn-lt"/>
                <a:ea typeface="+mn-ea"/>
              </a:endParaRPr>
            </a:p>
          </p:txBody>
        </p:sp>
        <p:sp>
          <p:nvSpPr>
            <p:cNvPr id="140323" name="Line 53"/>
            <p:cNvSpPr>
              <a:spLocks noChangeShapeType="1"/>
            </p:cNvSpPr>
            <p:nvPr/>
          </p:nvSpPr>
          <p:spPr bwMode="auto">
            <a:xfrm flipV="1">
              <a:off x="384" y="2736"/>
              <a:ext cx="5040" cy="0"/>
            </a:xfrm>
            <a:prstGeom prst="line">
              <a:avLst/>
            </a:prstGeom>
            <a:noFill/>
            <a:ln w="12700">
              <a:solidFill>
                <a:schemeClr val="tx1"/>
              </a:solidFill>
              <a:prstDash val="lgDashDot"/>
              <a:round/>
              <a:headEnd/>
              <a:tailEnd type="non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140326" name="Line 56"/>
            <p:cNvSpPr>
              <a:spLocks noChangeShapeType="1"/>
            </p:cNvSpPr>
            <p:nvPr/>
          </p:nvSpPr>
          <p:spPr bwMode="auto">
            <a:xfrm>
              <a:off x="2832" y="3744"/>
              <a:ext cx="2064" cy="0"/>
            </a:xfrm>
            <a:prstGeom prst="line">
              <a:avLst/>
            </a:prstGeom>
            <a:noFill/>
            <a:ln w="12700">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140327" name="Oval 57"/>
            <p:cNvSpPr>
              <a:spLocks noChangeArrowheads="1"/>
            </p:cNvSpPr>
            <p:nvPr/>
          </p:nvSpPr>
          <p:spPr bwMode="auto">
            <a:xfrm>
              <a:off x="2736" y="1440"/>
              <a:ext cx="192" cy="2592"/>
            </a:xfrm>
            <a:prstGeom prst="ellipse">
              <a:avLst/>
            </a:prstGeom>
            <a:solidFill>
              <a:srgbClr val="00FF99">
                <a:alpha val="50195"/>
              </a:srgbClr>
            </a:solidFill>
            <a:ln w="19050">
              <a:solidFill>
                <a:srgbClr val="006666"/>
              </a:solidFill>
              <a:round/>
              <a:headEnd/>
              <a:tailEnd/>
            </a:ln>
          </p:spPr>
          <p:txBody>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grpSp>
      <p:grpSp>
        <p:nvGrpSpPr>
          <p:cNvPr id="15" name="Group 58"/>
          <p:cNvGrpSpPr>
            <a:grpSpLocks/>
          </p:cNvGrpSpPr>
          <p:nvPr/>
        </p:nvGrpSpPr>
        <p:grpSpPr bwMode="auto">
          <a:xfrm>
            <a:off x="2060575" y="1727963"/>
            <a:ext cx="1447800" cy="1325563"/>
            <a:chOff x="1104" y="1296"/>
            <a:chExt cx="912" cy="835"/>
          </a:xfrm>
        </p:grpSpPr>
        <p:sp>
          <p:nvSpPr>
            <p:cNvPr id="140317" name="Freeform 59"/>
            <p:cNvSpPr>
              <a:spLocks/>
            </p:cNvSpPr>
            <p:nvPr/>
          </p:nvSpPr>
          <p:spPr bwMode="auto">
            <a:xfrm>
              <a:off x="1959" y="1978"/>
              <a:ext cx="57" cy="153"/>
            </a:xfrm>
            <a:custGeom>
              <a:avLst/>
              <a:gdLst>
                <a:gd name="T0" fmla="*/ 0 w 57"/>
                <a:gd name="T1" fmla="*/ 0 h 153"/>
                <a:gd name="T2" fmla="*/ 0 w 57"/>
                <a:gd name="T3" fmla="*/ 18 h 153"/>
                <a:gd name="T4" fmla="*/ 5 w 57"/>
                <a:gd name="T5" fmla="*/ 19 h 153"/>
                <a:gd name="T6" fmla="*/ 5 w 57"/>
                <a:gd name="T7" fmla="*/ 10 h 153"/>
                <a:gd name="T8" fmla="*/ 2 w 57"/>
                <a:gd name="T9" fmla="*/ 18 h 153"/>
                <a:gd name="T10" fmla="*/ 6 w 57"/>
                <a:gd name="T11" fmla="*/ 20 h 153"/>
                <a:gd name="T12" fmla="*/ 10 w 57"/>
                <a:gd name="T13" fmla="*/ 12 h 153"/>
                <a:gd name="T14" fmla="*/ 3 w 57"/>
                <a:gd name="T15" fmla="*/ 18 h 153"/>
                <a:gd name="T16" fmla="*/ 8 w 57"/>
                <a:gd name="T17" fmla="*/ 22 h 153"/>
                <a:gd name="T18" fmla="*/ 12 w 57"/>
                <a:gd name="T19" fmla="*/ 27 h 153"/>
                <a:gd name="T20" fmla="*/ 17 w 57"/>
                <a:gd name="T21" fmla="*/ 33 h 153"/>
                <a:gd name="T22" fmla="*/ 23 w 57"/>
                <a:gd name="T23" fmla="*/ 26 h 153"/>
                <a:gd name="T24" fmla="*/ 15 w 57"/>
                <a:gd name="T25" fmla="*/ 30 h 153"/>
                <a:gd name="T26" fmla="*/ 19 w 57"/>
                <a:gd name="T27" fmla="*/ 37 h 153"/>
                <a:gd name="T28" fmla="*/ 22 w 57"/>
                <a:gd name="T29" fmla="*/ 45 h 153"/>
                <a:gd name="T30" fmla="*/ 26 w 57"/>
                <a:gd name="T31" fmla="*/ 55 h 153"/>
                <a:gd name="T32" fmla="*/ 31 w 57"/>
                <a:gd name="T33" fmla="*/ 76 h 153"/>
                <a:gd name="T34" fmla="*/ 40 w 57"/>
                <a:gd name="T35" fmla="*/ 72 h 153"/>
                <a:gd name="T36" fmla="*/ 31 w 57"/>
                <a:gd name="T37" fmla="*/ 72 h 153"/>
                <a:gd name="T38" fmla="*/ 35 w 57"/>
                <a:gd name="T39" fmla="*/ 97 h 153"/>
                <a:gd name="T40" fmla="*/ 38 w 57"/>
                <a:gd name="T41" fmla="*/ 124 h 153"/>
                <a:gd name="T42" fmla="*/ 39 w 57"/>
                <a:gd name="T43" fmla="*/ 153 h 153"/>
                <a:gd name="T44" fmla="*/ 57 w 57"/>
                <a:gd name="T45" fmla="*/ 153 h 153"/>
                <a:gd name="T46" fmla="*/ 56 w 57"/>
                <a:gd name="T47" fmla="*/ 124 h 153"/>
                <a:gd name="T48" fmla="*/ 53 w 57"/>
                <a:gd name="T49" fmla="*/ 97 h 153"/>
                <a:gd name="T50" fmla="*/ 49 w 57"/>
                <a:gd name="T51" fmla="*/ 72 h 153"/>
                <a:gd name="T52" fmla="*/ 48 w 57"/>
                <a:gd name="T53" fmla="*/ 69 h 153"/>
                <a:gd name="T54" fmla="*/ 43 w 57"/>
                <a:gd name="T55" fmla="*/ 48 h 153"/>
                <a:gd name="T56" fmla="*/ 39 w 57"/>
                <a:gd name="T57" fmla="*/ 38 h 153"/>
                <a:gd name="T58" fmla="*/ 36 w 57"/>
                <a:gd name="T59" fmla="*/ 30 h 153"/>
                <a:gd name="T60" fmla="*/ 32 w 57"/>
                <a:gd name="T61" fmla="*/ 23 h 153"/>
                <a:gd name="T62" fmla="*/ 30 w 57"/>
                <a:gd name="T63" fmla="*/ 20 h 153"/>
                <a:gd name="T64" fmla="*/ 25 w 57"/>
                <a:gd name="T65" fmla="*/ 14 h 153"/>
                <a:gd name="T66" fmla="*/ 21 w 57"/>
                <a:gd name="T67" fmla="*/ 9 h 153"/>
                <a:gd name="T68" fmla="*/ 16 w 57"/>
                <a:gd name="T69" fmla="*/ 5 h 153"/>
                <a:gd name="T70" fmla="*/ 13 w 57"/>
                <a:gd name="T71" fmla="*/ 3 h 153"/>
                <a:gd name="T72" fmla="*/ 9 w 57"/>
                <a:gd name="T73" fmla="*/ 1 h 153"/>
                <a:gd name="T74" fmla="*/ 5 w 57"/>
                <a:gd name="T75" fmla="*/ 1 h 153"/>
                <a:gd name="T76" fmla="*/ 0 w 57"/>
                <a:gd name="T77" fmla="*/ 0 h 15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7"/>
                <a:gd name="T118" fmla="*/ 0 h 153"/>
                <a:gd name="T119" fmla="*/ 57 w 57"/>
                <a:gd name="T120" fmla="*/ 153 h 15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7" h="153">
                  <a:moveTo>
                    <a:pt x="0" y="0"/>
                  </a:moveTo>
                  <a:lnTo>
                    <a:pt x="0" y="18"/>
                  </a:lnTo>
                  <a:lnTo>
                    <a:pt x="5" y="19"/>
                  </a:lnTo>
                  <a:lnTo>
                    <a:pt x="5" y="10"/>
                  </a:lnTo>
                  <a:lnTo>
                    <a:pt x="2" y="18"/>
                  </a:lnTo>
                  <a:lnTo>
                    <a:pt x="6" y="20"/>
                  </a:lnTo>
                  <a:lnTo>
                    <a:pt x="10" y="12"/>
                  </a:lnTo>
                  <a:lnTo>
                    <a:pt x="3" y="18"/>
                  </a:lnTo>
                  <a:lnTo>
                    <a:pt x="8" y="22"/>
                  </a:lnTo>
                  <a:lnTo>
                    <a:pt x="12" y="27"/>
                  </a:lnTo>
                  <a:lnTo>
                    <a:pt x="17" y="33"/>
                  </a:lnTo>
                  <a:lnTo>
                    <a:pt x="23" y="26"/>
                  </a:lnTo>
                  <a:lnTo>
                    <a:pt x="15" y="30"/>
                  </a:lnTo>
                  <a:lnTo>
                    <a:pt x="19" y="37"/>
                  </a:lnTo>
                  <a:lnTo>
                    <a:pt x="22" y="45"/>
                  </a:lnTo>
                  <a:lnTo>
                    <a:pt x="26" y="55"/>
                  </a:lnTo>
                  <a:lnTo>
                    <a:pt x="31" y="76"/>
                  </a:lnTo>
                  <a:lnTo>
                    <a:pt x="40" y="72"/>
                  </a:lnTo>
                  <a:lnTo>
                    <a:pt x="31" y="72"/>
                  </a:lnTo>
                  <a:lnTo>
                    <a:pt x="35" y="97"/>
                  </a:lnTo>
                  <a:lnTo>
                    <a:pt x="38" y="124"/>
                  </a:lnTo>
                  <a:lnTo>
                    <a:pt x="39" y="153"/>
                  </a:lnTo>
                  <a:lnTo>
                    <a:pt x="57" y="153"/>
                  </a:lnTo>
                  <a:lnTo>
                    <a:pt x="56" y="124"/>
                  </a:lnTo>
                  <a:lnTo>
                    <a:pt x="53" y="97"/>
                  </a:lnTo>
                  <a:lnTo>
                    <a:pt x="49" y="72"/>
                  </a:lnTo>
                  <a:lnTo>
                    <a:pt x="48" y="69"/>
                  </a:lnTo>
                  <a:lnTo>
                    <a:pt x="43" y="48"/>
                  </a:lnTo>
                  <a:lnTo>
                    <a:pt x="39" y="38"/>
                  </a:lnTo>
                  <a:lnTo>
                    <a:pt x="36" y="30"/>
                  </a:lnTo>
                  <a:lnTo>
                    <a:pt x="32" y="23"/>
                  </a:lnTo>
                  <a:lnTo>
                    <a:pt x="30" y="20"/>
                  </a:lnTo>
                  <a:lnTo>
                    <a:pt x="25" y="14"/>
                  </a:lnTo>
                  <a:lnTo>
                    <a:pt x="21" y="9"/>
                  </a:lnTo>
                  <a:lnTo>
                    <a:pt x="16" y="5"/>
                  </a:lnTo>
                  <a:lnTo>
                    <a:pt x="13" y="3"/>
                  </a:lnTo>
                  <a:lnTo>
                    <a:pt x="9" y="1"/>
                  </a:lnTo>
                  <a:lnTo>
                    <a:pt x="5" y="1"/>
                  </a:lnTo>
                  <a:lnTo>
                    <a:pt x="0" y="0"/>
                  </a:lnTo>
                  <a:close/>
                </a:path>
              </a:pathLst>
            </a:custGeom>
            <a:solidFill>
              <a:srgbClr val="CCFFFF"/>
            </a:solidFill>
            <a:ln w="28575">
              <a:solidFill>
                <a:srgbClr val="FF0000"/>
              </a:solidFill>
              <a:round/>
              <a:headEnd/>
              <a:tailEnd/>
            </a:ln>
          </p:spPr>
          <p:txBody>
            <a:bodyPr/>
            <a:lstStyle/>
            <a:p>
              <a:pPr algn="just"/>
              <a:endParaRPr lang="zh-CN" altLang="en-US" sz="2800">
                <a:solidFill>
                  <a:srgbClr val="0000FF"/>
                </a:solidFill>
                <a:latin typeface="+mn-lt"/>
                <a:ea typeface="+mn-ea"/>
              </a:endParaRPr>
            </a:p>
          </p:txBody>
        </p:sp>
        <p:sp>
          <p:nvSpPr>
            <p:cNvPr id="140319" name="AutoShape 61"/>
            <p:cNvSpPr>
              <a:spLocks noChangeArrowheads="1"/>
            </p:cNvSpPr>
            <p:nvPr/>
          </p:nvSpPr>
          <p:spPr bwMode="auto">
            <a:xfrm>
              <a:off x="1104" y="1296"/>
              <a:ext cx="912" cy="336"/>
            </a:xfrm>
            <a:prstGeom prst="wedgeRectCallout">
              <a:avLst>
                <a:gd name="adj1" fmla="val 34759"/>
                <a:gd name="adj2" fmla="val 179764"/>
              </a:avLst>
            </a:prstGeom>
            <a:gradFill rotWithShape="0">
              <a:gsLst>
                <a:gs pos="0">
                  <a:srgbClr val="FFCCCC"/>
                </a:gs>
                <a:gs pos="50000">
                  <a:srgbClr val="FFFFFF"/>
                </a:gs>
                <a:gs pos="100000">
                  <a:srgbClr val="FFCCCC"/>
                </a:gs>
              </a:gsLst>
              <a:lin ang="5400000" scaled="1"/>
            </a:gradFill>
            <a:ln w="9525">
              <a:solidFill>
                <a:srgbClr val="FF0000"/>
              </a:solidFill>
              <a:miter lim="800000"/>
              <a:headEnd/>
              <a:tailEnd type="none" w="sm" len="lg"/>
            </a:ln>
          </p:spPr>
          <p:txBody>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a:solidFill>
                    <a:srgbClr val="0000FF"/>
                  </a:solidFill>
                  <a:latin typeface="+mn-lt"/>
                  <a:ea typeface="+mn-ea"/>
                </a:rPr>
                <a:t>衍射角</a:t>
              </a:r>
            </a:p>
          </p:txBody>
        </p:sp>
      </p:grpSp>
      <p:grpSp>
        <p:nvGrpSpPr>
          <p:cNvPr id="16" name="Group 97"/>
          <p:cNvGrpSpPr>
            <a:grpSpLocks/>
          </p:cNvGrpSpPr>
          <p:nvPr/>
        </p:nvGrpSpPr>
        <p:grpSpPr bwMode="auto">
          <a:xfrm>
            <a:off x="917575" y="2489962"/>
            <a:ext cx="1752600" cy="1143000"/>
            <a:chOff x="384" y="1776"/>
            <a:chExt cx="1104" cy="720"/>
          </a:xfrm>
        </p:grpSpPr>
        <p:sp>
          <p:nvSpPr>
            <p:cNvPr id="140312" name="Line 77"/>
            <p:cNvSpPr>
              <a:spLocks noChangeShapeType="1"/>
            </p:cNvSpPr>
            <p:nvPr/>
          </p:nvSpPr>
          <p:spPr bwMode="auto">
            <a:xfrm flipH="1">
              <a:off x="384" y="2208"/>
              <a:ext cx="1104" cy="0"/>
            </a:xfrm>
            <a:prstGeom prst="line">
              <a:avLst/>
            </a:prstGeom>
            <a:noFill/>
            <a:ln w="28575">
              <a:solidFill>
                <a:srgbClr val="CC00CC"/>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40313" name="Line 78"/>
            <p:cNvSpPr>
              <a:spLocks noChangeShapeType="1"/>
            </p:cNvSpPr>
            <p:nvPr/>
          </p:nvSpPr>
          <p:spPr bwMode="auto">
            <a:xfrm flipH="1">
              <a:off x="384" y="2112"/>
              <a:ext cx="1104" cy="0"/>
            </a:xfrm>
            <a:prstGeom prst="line">
              <a:avLst/>
            </a:prstGeom>
            <a:noFill/>
            <a:ln w="28575">
              <a:solidFill>
                <a:srgbClr val="CC00CC"/>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40314" name="Line 79"/>
            <p:cNvSpPr>
              <a:spLocks noChangeShapeType="1"/>
            </p:cNvSpPr>
            <p:nvPr/>
          </p:nvSpPr>
          <p:spPr bwMode="auto">
            <a:xfrm>
              <a:off x="960" y="1776"/>
              <a:ext cx="0" cy="336"/>
            </a:xfrm>
            <a:prstGeom prst="line">
              <a:avLst/>
            </a:prstGeom>
            <a:noFill/>
            <a:ln w="28575">
              <a:solidFill>
                <a:schemeClr val="tx1"/>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40315" name="Line 80"/>
            <p:cNvSpPr>
              <a:spLocks noChangeShapeType="1"/>
            </p:cNvSpPr>
            <p:nvPr/>
          </p:nvSpPr>
          <p:spPr bwMode="auto">
            <a:xfrm>
              <a:off x="960" y="2208"/>
              <a:ext cx="0" cy="288"/>
            </a:xfrm>
            <a:prstGeom prst="line">
              <a:avLst/>
            </a:prstGeom>
            <a:noFill/>
            <a:ln w="28575">
              <a:solidFill>
                <a:schemeClr val="tx1"/>
              </a:solidFill>
              <a:round/>
              <a:headEnd type="triangl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grpSp>
        <p:nvGrpSpPr>
          <p:cNvPr id="17" name="Group 98"/>
          <p:cNvGrpSpPr>
            <a:grpSpLocks/>
          </p:cNvGrpSpPr>
          <p:nvPr/>
        </p:nvGrpSpPr>
        <p:grpSpPr bwMode="auto">
          <a:xfrm>
            <a:off x="841377" y="2642363"/>
            <a:ext cx="1828800" cy="1371600"/>
            <a:chOff x="336" y="1872"/>
            <a:chExt cx="1152" cy="864"/>
          </a:xfrm>
        </p:grpSpPr>
        <p:sp>
          <p:nvSpPr>
            <p:cNvPr id="140308" name="Line 83"/>
            <p:cNvSpPr>
              <a:spLocks noChangeShapeType="1"/>
            </p:cNvSpPr>
            <p:nvPr/>
          </p:nvSpPr>
          <p:spPr bwMode="auto">
            <a:xfrm flipH="1">
              <a:off x="336" y="2400"/>
              <a:ext cx="1152" cy="0"/>
            </a:xfrm>
            <a:prstGeom prst="line">
              <a:avLst/>
            </a:prstGeom>
            <a:noFill/>
            <a:ln w="28575">
              <a:solidFill>
                <a:srgbClr val="CC00CC"/>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40309" name="Line 84"/>
            <p:cNvSpPr>
              <a:spLocks noChangeShapeType="1"/>
            </p:cNvSpPr>
            <p:nvPr/>
          </p:nvSpPr>
          <p:spPr bwMode="auto">
            <a:xfrm>
              <a:off x="576" y="1872"/>
              <a:ext cx="0" cy="336"/>
            </a:xfrm>
            <a:prstGeom prst="line">
              <a:avLst/>
            </a:prstGeom>
            <a:noFill/>
            <a:ln w="28575">
              <a:solidFill>
                <a:srgbClr val="FF00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40310" name="Line 85"/>
            <p:cNvSpPr>
              <a:spLocks noChangeShapeType="1"/>
            </p:cNvSpPr>
            <p:nvPr/>
          </p:nvSpPr>
          <p:spPr bwMode="auto">
            <a:xfrm>
              <a:off x="576" y="2400"/>
              <a:ext cx="0" cy="336"/>
            </a:xfrm>
            <a:prstGeom prst="line">
              <a:avLst/>
            </a:prstGeom>
            <a:noFill/>
            <a:ln w="28575">
              <a:solidFill>
                <a:srgbClr val="FF0000"/>
              </a:solidFill>
              <a:round/>
              <a:headEnd type="triangl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grpSp>
        <p:nvGrpSpPr>
          <p:cNvPr id="18" name="Group 121"/>
          <p:cNvGrpSpPr>
            <a:grpSpLocks/>
          </p:cNvGrpSpPr>
          <p:nvPr/>
        </p:nvGrpSpPr>
        <p:grpSpPr bwMode="auto">
          <a:xfrm>
            <a:off x="839788" y="4394963"/>
            <a:ext cx="1828800" cy="1219200"/>
            <a:chOff x="335" y="2976"/>
            <a:chExt cx="1152" cy="768"/>
          </a:xfrm>
        </p:grpSpPr>
        <p:grpSp>
          <p:nvGrpSpPr>
            <p:cNvPr id="140303" name="Group 88"/>
            <p:cNvGrpSpPr>
              <a:grpSpLocks/>
            </p:cNvGrpSpPr>
            <p:nvPr/>
          </p:nvGrpSpPr>
          <p:grpSpPr bwMode="auto">
            <a:xfrm>
              <a:off x="335" y="2976"/>
              <a:ext cx="1152" cy="288"/>
              <a:chOff x="3423" y="2880"/>
              <a:chExt cx="849" cy="288"/>
            </a:xfrm>
          </p:grpSpPr>
          <p:sp>
            <p:nvSpPr>
              <p:cNvPr id="140305" name="Rectangle 89" descr="浅色上对角线"/>
              <p:cNvSpPr>
                <a:spLocks noChangeArrowheads="1"/>
              </p:cNvSpPr>
              <p:nvPr/>
            </p:nvSpPr>
            <p:spPr bwMode="auto">
              <a:xfrm>
                <a:off x="3423" y="2880"/>
                <a:ext cx="779" cy="288"/>
              </a:xfrm>
              <a:prstGeom prst="rect">
                <a:avLst/>
              </a:prstGeom>
              <a:blipFill dpi="0" rotWithShape="0">
                <a:blip r:embed="rId4"/>
                <a:srcRect/>
                <a:tile tx="0" ty="0" sx="100000" sy="100000" flip="none" algn="tl"/>
              </a:blipFill>
              <a:ln w="9525">
                <a:solidFill>
                  <a:srgbClr val="FF0000"/>
                </a:solidFill>
                <a:prstDash val="dash"/>
                <a:miter lim="800000"/>
                <a:headEnd/>
                <a:tailEnd type="none" w="sm" len="lg"/>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sp>
            <p:nvSpPr>
              <p:cNvPr id="140306" name="Line 90" descr="浅色上对角线"/>
              <p:cNvSpPr>
                <a:spLocks noChangeShapeType="1"/>
              </p:cNvSpPr>
              <p:nvPr/>
            </p:nvSpPr>
            <p:spPr bwMode="auto">
              <a:xfrm flipH="1">
                <a:off x="3600" y="2880"/>
                <a:ext cx="672" cy="0"/>
              </a:xfrm>
              <a:prstGeom prst="line">
                <a:avLst/>
              </a:prstGeom>
              <a:noFill/>
              <a:ln w="12700">
                <a:solidFill>
                  <a:srgbClr val="FF0000"/>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40307" name="Line 91" descr="浅色上对角线"/>
              <p:cNvSpPr>
                <a:spLocks noChangeShapeType="1"/>
              </p:cNvSpPr>
              <p:nvPr/>
            </p:nvSpPr>
            <p:spPr bwMode="auto">
              <a:xfrm flipH="1">
                <a:off x="3600" y="3168"/>
                <a:ext cx="672" cy="0"/>
              </a:xfrm>
              <a:prstGeom prst="line">
                <a:avLst/>
              </a:prstGeom>
              <a:noFill/>
              <a:ln w="12700">
                <a:solidFill>
                  <a:srgbClr val="FF0000"/>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sp>
          <p:nvSpPr>
            <p:cNvPr id="140302" name="AutoShape 107"/>
            <p:cNvSpPr>
              <a:spLocks noChangeArrowheads="1"/>
            </p:cNvSpPr>
            <p:nvPr/>
          </p:nvSpPr>
          <p:spPr bwMode="auto">
            <a:xfrm>
              <a:off x="336" y="3408"/>
              <a:ext cx="1104" cy="336"/>
            </a:xfrm>
            <a:prstGeom prst="wedgeRoundRectCallout">
              <a:avLst>
                <a:gd name="adj1" fmla="val -815"/>
                <a:gd name="adj2" fmla="val -93454"/>
                <a:gd name="adj3" fmla="val 16667"/>
              </a:avLst>
            </a:prstGeom>
            <a:gradFill rotWithShape="0">
              <a:gsLst>
                <a:gs pos="0">
                  <a:srgbClr val="FDEBFA"/>
                </a:gs>
                <a:gs pos="50000">
                  <a:srgbClr val="FFFFFF"/>
                </a:gs>
                <a:gs pos="100000">
                  <a:srgbClr val="FDEBFA"/>
                </a:gs>
              </a:gsLst>
              <a:lin ang="5400000" scaled="1"/>
            </a:gradFill>
            <a:ln w="9525">
              <a:solidFill>
                <a:srgbClr val="CC00CC"/>
              </a:solidFill>
              <a:miter lim="800000"/>
              <a:headEnd/>
              <a:tailEnd/>
            </a:ln>
          </p:spPr>
          <p:txBody>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zh-CN" altLang="en-US" sz="2800">
                  <a:solidFill>
                    <a:srgbClr val="0000FF"/>
                  </a:solidFill>
                  <a:latin typeface="+mn-lt"/>
                  <a:ea typeface="+mn-ea"/>
                </a:rPr>
                <a:t>光栅常数</a:t>
              </a:r>
            </a:p>
          </p:txBody>
        </p:sp>
      </p:grpSp>
      <p:sp>
        <p:nvSpPr>
          <p:cNvPr id="140300" name="Rectangle 122"/>
          <p:cNvSpPr>
            <a:spLocks noChangeArrowheads="1"/>
          </p:cNvSpPr>
          <p:nvPr/>
        </p:nvSpPr>
        <p:spPr bwMode="auto">
          <a:xfrm>
            <a:off x="776289" y="661818"/>
            <a:ext cx="4267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
                <a:srgbClr val="0000FF"/>
              </a:buClr>
              <a:buFont typeface="Wingdings" panose="05000000000000000000" pitchFamily="2" charset="2"/>
              <a:buChar char="Ø"/>
            </a:pPr>
            <a:r>
              <a:rPr kumimoji="0" lang="zh-CN" altLang="en-US" sz="2800" dirty="0">
                <a:solidFill>
                  <a:srgbClr val="0000FF"/>
                </a:solidFill>
                <a:latin typeface="+mn-lt"/>
                <a:ea typeface="+mn-ea"/>
              </a:rPr>
              <a:t>  光栅衍射实验装置</a:t>
            </a:r>
          </a:p>
        </p:txBody>
      </p:sp>
      <mc:AlternateContent xmlns:mc="http://schemas.openxmlformats.org/markup-compatibility/2006" xmlns:a14="http://schemas.microsoft.com/office/drawing/2010/main">
        <mc:Choice Requires="a14">
          <p:sp>
            <p:nvSpPr>
              <p:cNvPr id="80" name="矩形 79"/>
              <p:cNvSpPr/>
              <p:nvPr/>
            </p:nvSpPr>
            <p:spPr>
              <a:xfrm>
                <a:off x="3500718" y="2613890"/>
                <a:ext cx="5029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mn-ea"/>
                        </a:rPr>
                        <m:t>𝜃</m:t>
                      </m:r>
                    </m:oMath>
                  </m:oMathPara>
                </a14:m>
                <a:endParaRPr lang="zh-CN" altLang="en-US" sz="2800" dirty="0">
                  <a:solidFill>
                    <a:srgbClr val="0000FF"/>
                  </a:solidFill>
                  <a:latin typeface="+mn-ea"/>
                  <a:ea typeface="+mn-ea"/>
                </a:endParaRPr>
              </a:p>
            </p:txBody>
          </p:sp>
        </mc:Choice>
        <mc:Fallback xmlns="">
          <p:sp>
            <p:nvSpPr>
              <p:cNvPr id="80" name="矩形 79"/>
              <p:cNvSpPr>
                <a:spLocks noRot="1" noChangeAspect="1" noMove="1" noResize="1" noEditPoints="1" noAdjustHandles="1" noChangeArrowheads="1" noChangeShapeType="1" noTextEdit="1"/>
              </p:cNvSpPr>
              <p:nvPr/>
            </p:nvSpPr>
            <p:spPr>
              <a:xfrm>
                <a:off x="3500718" y="2613890"/>
                <a:ext cx="502958"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p:cNvSpPr/>
              <p:nvPr/>
            </p:nvSpPr>
            <p:spPr>
              <a:xfrm>
                <a:off x="4607778" y="1496429"/>
                <a:ext cx="455422"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oMath>
                  </m:oMathPara>
                </a14:m>
                <a:endParaRPr lang="zh-CN" altLang="en-US" sz="2800" dirty="0">
                  <a:solidFill>
                    <a:srgbClr val="0000FF"/>
                  </a:solidFill>
                  <a:latin typeface="+mn-ea"/>
                  <a:ea typeface="+mn-ea"/>
                </a:endParaRPr>
              </a:p>
            </p:txBody>
          </p:sp>
        </mc:Choice>
        <mc:Fallback xmlns="">
          <p:sp>
            <p:nvSpPr>
              <p:cNvPr id="81" name="矩形 80"/>
              <p:cNvSpPr>
                <a:spLocks noRot="1" noChangeAspect="1" noMove="1" noResize="1" noEditPoints="1" noAdjustHandles="1" noChangeArrowheads="1" noChangeShapeType="1" noTextEdit="1"/>
              </p:cNvSpPr>
              <p:nvPr/>
            </p:nvSpPr>
            <p:spPr>
              <a:xfrm>
                <a:off x="4607778" y="1496429"/>
                <a:ext cx="455422"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矩形 81"/>
              <p:cNvSpPr/>
              <p:nvPr/>
            </p:nvSpPr>
            <p:spPr>
              <a:xfrm>
                <a:off x="6264438" y="5117601"/>
                <a:ext cx="49814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𝑓</m:t>
                      </m:r>
                    </m:oMath>
                  </m:oMathPara>
                </a14:m>
                <a:endParaRPr lang="zh-CN" altLang="en-US" sz="2800" dirty="0">
                  <a:solidFill>
                    <a:srgbClr val="0000FF"/>
                  </a:solidFill>
                  <a:latin typeface="+mn-ea"/>
                  <a:ea typeface="+mn-ea"/>
                </a:endParaRPr>
              </a:p>
            </p:txBody>
          </p:sp>
        </mc:Choice>
        <mc:Fallback xmlns="">
          <p:sp>
            <p:nvSpPr>
              <p:cNvPr id="82" name="矩形 81"/>
              <p:cNvSpPr>
                <a:spLocks noRot="1" noChangeAspect="1" noMove="1" noResize="1" noEditPoints="1" noAdjustHandles="1" noChangeArrowheads="1" noChangeShapeType="1" noTextEdit="1"/>
              </p:cNvSpPr>
              <p:nvPr/>
            </p:nvSpPr>
            <p:spPr>
              <a:xfrm>
                <a:off x="6264438" y="5117601"/>
                <a:ext cx="498149"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矩形 82"/>
              <p:cNvSpPr/>
              <p:nvPr/>
            </p:nvSpPr>
            <p:spPr>
              <a:xfrm>
                <a:off x="1460722" y="2550755"/>
                <a:ext cx="493212" cy="523220"/>
              </a:xfrm>
              <a:prstGeom prst="rect">
                <a:avLst/>
              </a:prstGeom>
            </p:spPr>
            <p:txBody>
              <a:bodyPr wrap="none">
                <a:spAutoFit/>
              </a:bodyPr>
              <a:lstStyle/>
              <a:p>
                <a:pPr algn="ctr" fontAlgn="auto">
                  <a:spcBef>
                    <a:spcPts val="0"/>
                  </a:spcBef>
                  <a:spcAft>
                    <a:spcPts val="0"/>
                  </a:spcAft>
                  <a:defRPr/>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𝑎</m:t>
                      </m:r>
                    </m:oMath>
                  </m:oMathPara>
                </a14:m>
                <a:endParaRPr lang="en-US" altLang="zh-CN" sz="2800" kern="0" dirty="0">
                  <a:solidFill>
                    <a:srgbClr val="0000FF"/>
                  </a:solidFill>
                </a:endParaRPr>
              </a:p>
            </p:txBody>
          </p:sp>
        </mc:Choice>
        <mc:Fallback xmlns="">
          <p:sp>
            <p:nvSpPr>
              <p:cNvPr id="83" name="矩形 82"/>
              <p:cNvSpPr>
                <a:spLocks noRot="1" noChangeAspect="1" noMove="1" noResize="1" noEditPoints="1" noAdjustHandles="1" noChangeArrowheads="1" noChangeShapeType="1" noTextEdit="1"/>
              </p:cNvSpPr>
              <p:nvPr/>
            </p:nvSpPr>
            <p:spPr>
              <a:xfrm>
                <a:off x="1460722" y="2550755"/>
                <a:ext cx="493212"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p:cNvSpPr/>
              <p:nvPr/>
            </p:nvSpPr>
            <p:spPr>
              <a:xfrm>
                <a:off x="870137" y="3066553"/>
                <a:ext cx="493212" cy="523220"/>
              </a:xfrm>
              <a:prstGeom prst="rect">
                <a:avLst/>
              </a:prstGeom>
            </p:spPr>
            <p:txBody>
              <a:bodyPr wrap="none">
                <a:spAutoFit/>
              </a:bodyPr>
              <a:lstStyle/>
              <a:p>
                <a:pPr algn="ctr" fontAlgn="auto">
                  <a:spcBef>
                    <a:spcPts val="0"/>
                  </a:spcBef>
                  <a:spcAft>
                    <a:spcPts val="0"/>
                  </a:spcAft>
                  <a:defRPr/>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𝑏</m:t>
                      </m:r>
                    </m:oMath>
                  </m:oMathPara>
                </a14:m>
                <a:endParaRPr lang="en-US" altLang="zh-CN" sz="2800" kern="0" dirty="0">
                  <a:solidFill>
                    <a:srgbClr val="0000FF"/>
                  </a:solidFill>
                </a:endParaRPr>
              </a:p>
            </p:txBody>
          </p:sp>
        </mc:Choice>
        <mc:Fallback xmlns="">
          <p:sp>
            <p:nvSpPr>
              <p:cNvPr id="84" name="矩形 83"/>
              <p:cNvSpPr>
                <a:spLocks noRot="1" noChangeAspect="1" noMove="1" noResize="1" noEditPoints="1" noAdjustHandles="1" noChangeArrowheads="1" noChangeShapeType="1" noTextEdit="1"/>
              </p:cNvSpPr>
              <p:nvPr/>
            </p:nvSpPr>
            <p:spPr>
              <a:xfrm>
                <a:off x="870137" y="3066553"/>
                <a:ext cx="493212"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p:cNvSpPr/>
              <p:nvPr/>
            </p:nvSpPr>
            <p:spPr>
              <a:xfrm>
                <a:off x="823860" y="4366855"/>
                <a:ext cx="1809341" cy="523220"/>
              </a:xfrm>
              <a:prstGeom prst="rect">
                <a:avLst/>
              </a:prstGeom>
            </p:spPr>
            <p:txBody>
              <a:bodyPr wrap="none">
                <a:spAutoFit/>
              </a:bodyPr>
              <a:lstStyle/>
              <a:p>
                <a:pPr algn="ctr" fontAlgn="auto">
                  <a:spcBef>
                    <a:spcPts val="0"/>
                  </a:spcBef>
                  <a:spcAft>
                    <a:spcPts val="0"/>
                  </a:spcAft>
                  <a:defRPr/>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𝑑</m:t>
                      </m:r>
                      <m:r>
                        <a:rPr lang="en-US" altLang="zh-CN" sz="2800" b="0" i="1" smtClean="0">
                          <a:solidFill>
                            <a:srgbClr val="0000FF"/>
                          </a:solidFill>
                          <a:latin typeface="Cambria Math" panose="02040503050406030204" pitchFamily="18" charset="0"/>
                        </a:rPr>
                        <m:t>=</m:t>
                      </m:r>
                      <m:r>
                        <a:rPr lang="en-US" altLang="zh-CN" sz="2800" i="1" smtClean="0">
                          <a:solidFill>
                            <a:srgbClr val="0000FF"/>
                          </a:solidFill>
                          <a:latin typeface="Cambria Math" panose="02040503050406030204" pitchFamily="18" charset="0"/>
                        </a:rPr>
                        <m:t>𝑎</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𝑏</m:t>
                      </m:r>
                    </m:oMath>
                  </m:oMathPara>
                </a14:m>
                <a:endParaRPr lang="en-US" altLang="zh-CN" sz="2800" kern="0" dirty="0">
                  <a:solidFill>
                    <a:srgbClr val="0000FF"/>
                  </a:solidFill>
                </a:endParaRPr>
              </a:p>
            </p:txBody>
          </p:sp>
        </mc:Choice>
        <mc:Fallback xmlns="">
          <p:sp>
            <p:nvSpPr>
              <p:cNvPr id="85" name="矩形 84"/>
              <p:cNvSpPr>
                <a:spLocks noRot="1" noChangeAspect="1" noMove="1" noResize="1" noEditPoints="1" noAdjustHandles="1" noChangeArrowheads="1" noChangeShapeType="1" noTextEdit="1"/>
              </p:cNvSpPr>
              <p:nvPr/>
            </p:nvSpPr>
            <p:spPr>
              <a:xfrm>
                <a:off x="823860" y="4366855"/>
                <a:ext cx="1809341"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p:cNvSpPr/>
              <p:nvPr/>
            </p:nvSpPr>
            <p:spPr>
              <a:xfrm>
                <a:off x="8113712" y="1781204"/>
                <a:ext cx="455422"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solidFill>
                    <a:srgbClr val="0000FF"/>
                  </a:solidFill>
                  <a:latin typeface="+mn-ea"/>
                  <a:ea typeface="+mn-ea"/>
                </a:endParaRPr>
              </a:p>
            </p:txBody>
          </p:sp>
        </mc:Choice>
        <mc:Fallback xmlns="">
          <p:sp>
            <p:nvSpPr>
              <p:cNvPr id="86" name="矩形 85"/>
              <p:cNvSpPr>
                <a:spLocks noRot="1" noChangeAspect="1" noMove="1" noResize="1" noEditPoints="1" noAdjustHandles="1" noChangeArrowheads="1" noChangeShapeType="1" noTextEdit="1"/>
              </p:cNvSpPr>
              <p:nvPr/>
            </p:nvSpPr>
            <p:spPr>
              <a:xfrm>
                <a:off x="8113712" y="1781204"/>
                <a:ext cx="455422"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p:cNvSpPr/>
              <p:nvPr/>
            </p:nvSpPr>
            <p:spPr>
              <a:xfrm>
                <a:off x="8096901" y="2570121"/>
                <a:ext cx="455422"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𝑄</m:t>
                      </m:r>
                    </m:oMath>
                  </m:oMathPara>
                </a14:m>
                <a:endParaRPr lang="zh-CN" altLang="en-US" sz="2800" dirty="0">
                  <a:solidFill>
                    <a:srgbClr val="0000FF"/>
                  </a:solidFill>
                  <a:latin typeface="+mn-ea"/>
                  <a:ea typeface="+mn-ea"/>
                </a:endParaRPr>
              </a:p>
            </p:txBody>
          </p:sp>
        </mc:Choice>
        <mc:Fallback xmlns="">
          <p:sp>
            <p:nvSpPr>
              <p:cNvPr id="87" name="矩形 86"/>
              <p:cNvSpPr>
                <a:spLocks noRot="1" noChangeAspect="1" noMove="1" noResize="1" noEditPoints="1" noAdjustHandles="1" noChangeArrowheads="1" noChangeShapeType="1" noTextEdit="1"/>
              </p:cNvSpPr>
              <p:nvPr/>
            </p:nvSpPr>
            <p:spPr>
              <a:xfrm>
                <a:off x="8096901" y="2570121"/>
                <a:ext cx="455422"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p:cNvSpPr/>
              <p:nvPr/>
            </p:nvSpPr>
            <p:spPr>
              <a:xfrm>
                <a:off x="8075380" y="3939128"/>
                <a:ext cx="455422"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latin typeface="+mn-ea"/>
                  <a:ea typeface="+mn-ea"/>
                </a:endParaRPr>
              </a:p>
            </p:txBody>
          </p:sp>
        </mc:Choice>
        <mc:Fallback xmlns="">
          <p:sp>
            <p:nvSpPr>
              <p:cNvPr id="88" name="矩形 87"/>
              <p:cNvSpPr>
                <a:spLocks noRot="1" noChangeAspect="1" noMove="1" noResize="1" noEditPoints="1" noAdjustHandles="1" noChangeArrowheads="1" noChangeShapeType="1" noTextEdit="1"/>
              </p:cNvSpPr>
              <p:nvPr/>
            </p:nvSpPr>
            <p:spPr>
              <a:xfrm>
                <a:off x="8075380" y="3939128"/>
                <a:ext cx="455422" cy="523220"/>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327319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0300"/>
                                        </p:tgtEl>
                                        <p:attrNameLst>
                                          <p:attrName>style.visibility</p:attrName>
                                        </p:attrNameLst>
                                      </p:cBhvr>
                                      <p:to>
                                        <p:strVal val="visible"/>
                                      </p:to>
                                    </p:set>
                                    <p:animEffect transition="in" filter="wipe(left)">
                                      <p:cBhvr>
                                        <p:cTn id="7" dur="500"/>
                                        <p:tgtEl>
                                          <p:spTgt spid="14030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ox(out)">
                                      <p:cBhvr>
                                        <p:cTn id="12" dur="500"/>
                                        <p:tgtEl>
                                          <p:spTgt spid="14"/>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wipe(left)">
                                      <p:cBhvr>
                                        <p:cTn id="15" dur="500"/>
                                        <p:tgtEl>
                                          <p:spTgt spid="82"/>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81"/>
                                        </p:tgtEl>
                                        <p:attrNameLst>
                                          <p:attrName>style.visibility</p:attrName>
                                        </p:attrNameLst>
                                      </p:cBhvr>
                                      <p:to>
                                        <p:strVal val="visible"/>
                                      </p:to>
                                    </p:set>
                                    <p:animEffect transition="in" filter="wipe(left)">
                                      <p:cBhvr>
                                        <p:cTn id="18" dur="500"/>
                                        <p:tgtEl>
                                          <p:spTgt spid="81"/>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88"/>
                                        </p:tgtEl>
                                        <p:attrNameLst>
                                          <p:attrName>style.visibility</p:attrName>
                                        </p:attrNameLst>
                                      </p:cBhvr>
                                      <p:to>
                                        <p:strVal val="visible"/>
                                      </p:to>
                                    </p:set>
                                    <p:animEffect transition="in" filter="wipe(left)">
                                      <p:cBhvr>
                                        <p:cTn id="21" dur="500"/>
                                        <p:tgtEl>
                                          <p:spTgt spid="88"/>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86"/>
                                        </p:tgtEl>
                                        <p:attrNameLst>
                                          <p:attrName>style.visibility</p:attrName>
                                        </p:attrNameLst>
                                      </p:cBhvr>
                                      <p:to>
                                        <p:strVal val="visible"/>
                                      </p:to>
                                    </p:set>
                                    <p:animEffect transition="in" filter="wipe(left)">
                                      <p:cBhvr>
                                        <p:cTn id="24" dur="500"/>
                                        <p:tgtEl>
                                          <p:spTgt spid="86"/>
                                        </p:tgtEl>
                                      </p:cBhvr>
                                    </p:animEffect>
                                  </p:childTnLst>
                                </p:cTn>
                              </p:par>
                            </p:childTnLst>
                          </p:cTn>
                        </p:par>
                      </p:childTnLst>
                    </p:cTn>
                  </p:par>
                  <p:par>
                    <p:cTn id="25" fill="hold">
                      <p:stCondLst>
                        <p:cond delay="indefinite"/>
                      </p:stCondLst>
                      <p:childTnLst>
                        <p:par>
                          <p:cTn id="26" fill="hold">
                            <p:stCondLst>
                              <p:cond delay="0"/>
                            </p:stCondLst>
                            <p:childTnLst>
                              <p:par>
                                <p:cTn id="27" presetID="17" presetClass="entr" presetSubtype="8"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p:cTn id="29" dur="500" fill="hold"/>
                                        <p:tgtEl>
                                          <p:spTgt spid="4"/>
                                        </p:tgtEl>
                                        <p:attrNameLst>
                                          <p:attrName>ppt_x</p:attrName>
                                        </p:attrNameLst>
                                      </p:cBhvr>
                                      <p:tavLst>
                                        <p:tav tm="0">
                                          <p:val>
                                            <p:strVal val="#ppt_x-#ppt_w/2"/>
                                          </p:val>
                                        </p:tav>
                                        <p:tav tm="100000">
                                          <p:val>
                                            <p:strVal val="#ppt_x"/>
                                          </p:val>
                                        </p:tav>
                                      </p:tavLst>
                                    </p:anim>
                                    <p:anim calcmode="lin" valueType="num">
                                      <p:cBhvr>
                                        <p:cTn id="30" dur="500" fill="hold"/>
                                        <p:tgtEl>
                                          <p:spTgt spid="4"/>
                                        </p:tgtEl>
                                        <p:attrNameLst>
                                          <p:attrName>ppt_y</p:attrName>
                                        </p:attrNameLst>
                                      </p:cBhvr>
                                      <p:tavLst>
                                        <p:tav tm="0">
                                          <p:val>
                                            <p:strVal val="#ppt_y"/>
                                          </p:val>
                                        </p:tav>
                                        <p:tav tm="100000">
                                          <p:val>
                                            <p:strVal val="#ppt_y"/>
                                          </p:val>
                                        </p:tav>
                                      </p:tavLst>
                                    </p:anim>
                                    <p:anim calcmode="lin" valueType="num">
                                      <p:cBhvr>
                                        <p:cTn id="31" dur="500" fill="hold"/>
                                        <p:tgtEl>
                                          <p:spTgt spid="4"/>
                                        </p:tgtEl>
                                        <p:attrNameLst>
                                          <p:attrName>ppt_w</p:attrName>
                                        </p:attrNameLst>
                                      </p:cBhvr>
                                      <p:tavLst>
                                        <p:tav tm="0">
                                          <p:val>
                                            <p:fltVal val="0"/>
                                          </p:val>
                                        </p:tav>
                                        <p:tav tm="100000">
                                          <p:val>
                                            <p:strVal val="#ppt_w"/>
                                          </p:val>
                                        </p:tav>
                                      </p:tavLst>
                                    </p:anim>
                                    <p:anim calcmode="lin" valueType="num">
                                      <p:cBhvr>
                                        <p:cTn id="32"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17" presetClass="entr" presetSubtype="8"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ppt_x</p:attrName>
                                        </p:attrNameLst>
                                      </p:cBhvr>
                                      <p:tavLst>
                                        <p:tav tm="0">
                                          <p:val>
                                            <p:strVal val="#ppt_x-#ppt_w/2"/>
                                          </p:val>
                                        </p:tav>
                                        <p:tav tm="100000">
                                          <p:val>
                                            <p:strVal val="#ppt_x"/>
                                          </p:val>
                                        </p:tav>
                                      </p:tavLst>
                                    </p:anim>
                                    <p:anim calcmode="lin" valueType="num">
                                      <p:cBhvr>
                                        <p:cTn id="38" dur="500" fill="hold"/>
                                        <p:tgtEl>
                                          <p:spTgt spid="10"/>
                                        </p:tgtEl>
                                        <p:attrNameLst>
                                          <p:attrName>ppt_y</p:attrName>
                                        </p:attrNameLst>
                                      </p:cBhvr>
                                      <p:tavLst>
                                        <p:tav tm="0">
                                          <p:val>
                                            <p:strVal val="#ppt_y"/>
                                          </p:val>
                                        </p:tav>
                                        <p:tav tm="100000">
                                          <p:val>
                                            <p:strVal val="#ppt_y"/>
                                          </p:val>
                                        </p:tav>
                                      </p:tavLst>
                                    </p:anim>
                                    <p:anim calcmode="lin" valueType="num">
                                      <p:cBhvr>
                                        <p:cTn id="39" dur="500" fill="hold"/>
                                        <p:tgtEl>
                                          <p:spTgt spid="10"/>
                                        </p:tgtEl>
                                        <p:attrNameLst>
                                          <p:attrName>ppt_w</p:attrName>
                                        </p:attrNameLst>
                                      </p:cBhvr>
                                      <p:tavLst>
                                        <p:tav tm="0">
                                          <p:val>
                                            <p:fltVal val="0"/>
                                          </p:val>
                                        </p:tav>
                                        <p:tav tm="100000">
                                          <p:val>
                                            <p:strVal val="#ppt_w"/>
                                          </p:val>
                                        </p:tav>
                                      </p:tavLst>
                                    </p:anim>
                                    <p:anim calcmode="lin" valueType="num">
                                      <p:cBhvr>
                                        <p:cTn id="40" dur="5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18" presetClass="entr" presetSubtype="3"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strips(upRight)">
                                      <p:cBhvr>
                                        <p:cTn id="45" dur="500"/>
                                        <p:tgtEl>
                                          <p:spTgt spid="11"/>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nodeType="clickEffect">
                                  <p:stCondLst>
                                    <p:cond delay="0"/>
                                  </p:stCondLst>
                                  <p:childTnLst>
                                    <p:set>
                                      <p:cBhvr>
                                        <p:cTn id="49" dur="1" fill="hold">
                                          <p:stCondLst>
                                            <p:cond delay="0"/>
                                          </p:stCondLst>
                                        </p:cTn>
                                        <p:tgtEl>
                                          <p:spTgt spid="140329"/>
                                        </p:tgtEl>
                                        <p:attrNameLst>
                                          <p:attrName>style.visibility</p:attrName>
                                        </p:attrNameLst>
                                      </p:cBhvr>
                                      <p:to>
                                        <p:strVal val="visible"/>
                                      </p:to>
                                    </p:set>
                                    <p:animEffect transition="in" filter="wipe(left)">
                                      <p:cBhvr>
                                        <p:cTn id="50" dur="500"/>
                                        <p:tgtEl>
                                          <p:spTgt spid="14032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87"/>
                                        </p:tgtEl>
                                        <p:attrNameLst>
                                          <p:attrName>style.visibility</p:attrName>
                                        </p:attrNameLst>
                                      </p:cBhvr>
                                      <p:to>
                                        <p:strVal val="visible"/>
                                      </p:to>
                                    </p:set>
                                    <p:animEffect transition="in" filter="wipe(left)">
                                      <p:cBhvr>
                                        <p:cTn id="55" dur="500"/>
                                        <p:tgtEl>
                                          <p:spTgt spid="87"/>
                                        </p:tgtEl>
                                      </p:cBhvr>
                                    </p:animEffect>
                                  </p:childTnLst>
                                </p:cTn>
                              </p:par>
                            </p:childTnLst>
                          </p:cTn>
                        </p:par>
                      </p:childTnLst>
                    </p:cTn>
                  </p:par>
                  <p:par>
                    <p:cTn id="56" fill="hold">
                      <p:stCondLst>
                        <p:cond delay="indefinite"/>
                      </p:stCondLst>
                      <p:childTnLst>
                        <p:par>
                          <p:cTn id="57" fill="hold">
                            <p:stCondLst>
                              <p:cond delay="0"/>
                            </p:stCondLst>
                            <p:childTnLst>
                              <p:par>
                                <p:cTn id="58" presetID="18" presetClass="entr" presetSubtype="9" fill="hold" nodeType="click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strips(upLeft)">
                                      <p:cBhvr>
                                        <p:cTn id="60" dur="500"/>
                                        <p:tgtEl>
                                          <p:spTgt spid="15"/>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80"/>
                                        </p:tgtEl>
                                        <p:attrNameLst>
                                          <p:attrName>style.visibility</p:attrName>
                                        </p:attrNameLst>
                                      </p:cBhvr>
                                      <p:to>
                                        <p:strVal val="visible"/>
                                      </p:to>
                                    </p:set>
                                    <p:animEffect transition="in" filter="wipe(left)">
                                      <p:cBhvr>
                                        <p:cTn id="65" dur="500"/>
                                        <p:tgtEl>
                                          <p:spTgt spid="80"/>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4" presetClass="entr" presetSubtype="16" fill="hold" nodeType="click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box(in)">
                                      <p:cBhvr>
                                        <p:cTn id="70" dur="500"/>
                                        <p:tgtEl>
                                          <p:spTgt spid="16"/>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83"/>
                                        </p:tgtEl>
                                        <p:attrNameLst>
                                          <p:attrName>style.visibility</p:attrName>
                                        </p:attrNameLst>
                                      </p:cBhvr>
                                      <p:to>
                                        <p:strVal val="visible"/>
                                      </p:to>
                                    </p:set>
                                    <p:animEffect transition="in" filter="wipe(left)">
                                      <p:cBhvr>
                                        <p:cTn id="75" dur="500"/>
                                        <p:tgtEl>
                                          <p:spTgt spid="83"/>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4" presetClass="entr" presetSubtype="16" fill="hold" nodeType="clickEffect">
                                  <p:stCondLst>
                                    <p:cond delay="0"/>
                                  </p:stCondLst>
                                  <p:childTnLst>
                                    <p:set>
                                      <p:cBhvr>
                                        <p:cTn id="79" dur="1" fill="hold">
                                          <p:stCondLst>
                                            <p:cond delay="0"/>
                                          </p:stCondLst>
                                        </p:cTn>
                                        <p:tgtEl>
                                          <p:spTgt spid="17"/>
                                        </p:tgtEl>
                                        <p:attrNameLst>
                                          <p:attrName>style.visibility</p:attrName>
                                        </p:attrNameLst>
                                      </p:cBhvr>
                                      <p:to>
                                        <p:strVal val="visible"/>
                                      </p:to>
                                    </p:set>
                                    <p:animEffect transition="in" filter="box(in)">
                                      <p:cBhvr>
                                        <p:cTn id="80" dur="500"/>
                                        <p:tgtEl>
                                          <p:spTgt spid="17"/>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84"/>
                                        </p:tgtEl>
                                        <p:attrNameLst>
                                          <p:attrName>style.visibility</p:attrName>
                                        </p:attrNameLst>
                                      </p:cBhvr>
                                      <p:to>
                                        <p:strVal val="visible"/>
                                      </p:to>
                                    </p:set>
                                    <p:animEffect transition="in" filter="wipe(left)">
                                      <p:cBhvr>
                                        <p:cTn id="85" dur="500"/>
                                        <p:tgtEl>
                                          <p:spTgt spid="84"/>
                                        </p:tgtEl>
                                      </p:cBhvr>
                                    </p:animEffect>
                                  </p:childTnLst>
                                </p:cTn>
                              </p:par>
                            </p:childTnLst>
                          </p:cTn>
                        </p:par>
                      </p:childTnLst>
                    </p:cTn>
                  </p:par>
                  <p:par>
                    <p:cTn id="86" fill="hold">
                      <p:stCondLst>
                        <p:cond delay="indefinite"/>
                      </p:stCondLst>
                      <p:childTnLst>
                        <p:par>
                          <p:cTn id="87" fill="hold">
                            <p:stCondLst>
                              <p:cond delay="0"/>
                            </p:stCondLst>
                            <p:childTnLst>
                              <p:par>
                                <p:cTn id="88" presetID="18" presetClass="entr" presetSubtype="9" fill="hold" nodeType="clickEffect">
                                  <p:stCondLst>
                                    <p:cond delay="0"/>
                                  </p:stCondLst>
                                  <p:childTnLst>
                                    <p:set>
                                      <p:cBhvr>
                                        <p:cTn id="89" dur="1" fill="hold">
                                          <p:stCondLst>
                                            <p:cond delay="0"/>
                                          </p:stCondLst>
                                        </p:cTn>
                                        <p:tgtEl>
                                          <p:spTgt spid="18"/>
                                        </p:tgtEl>
                                        <p:attrNameLst>
                                          <p:attrName>style.visibility</p:attrName>
                                        </p:attrNameLst>
                                      </p:cBhvr>
                                      <p:to>
                                        <p:strVal val="visible"/>
                                      </p:to>
                                    </p:set>
                                    <p:animEffect transition="in" filter="strips(upLeft)">
                                      <p:cBhvr>
                                        <p:cTn id="90" dur="500"/>
                                        <p:tgtEl>
                                          <p:spTgt spid="18"/>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85"/>
                                        </p:tgtEl>
                                        <p:attrNameLst>
                                          <p:attrName>style.visibility</p:attrName>
                                        </p:attrNameLst>
                                      </p:cBhvr>
                                      <p:to>
                                        <p:strVal val="visible"/>
                                      </p:to>
                                    </p:set>
                                    <p:animEffect transition="in" filter="wipe(left)">
                                      <p:cBhvr>
                                        <p:cTn id="95"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00" grpId="0"/>
      <p:bldP spid="80" grpId="0"/>
      <p:bldP spid="81" grpId="0"/>
      <p:bldP spid="82" grpId="0"/>
      <p:bldP spid="83" grpId="0"/>
      <p:bldP spid="84" grpId="0"/>
      <p:bldP spid="85" grpId="0"/>
      <p:bldP spid="86" grpId="0"/>
      <p:bldP spid="87" grpId="0"/>
      <p:bldP spid="8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3"/>
          <p:cNvGrpSpPr>
            <a:grpSpLocks/>
          </p:cNvGrpSpPr>
          <p:nvPr/>
        </p:nvGrpSpPr>
        <p:grpSpPr bwMode="auto">
          <a:xfrm>
            <a:off x="743027" y="1853341"/>
            <a:ext cx="8869608" cy="1079500"/>
            <a:chOff x="431" y="482"/>
            <a:chExt cx="4762" cy="680"/>
          </a:xfrm>
        </p:grpSpPr>
        <p:sp>
          <p:nvSpPr>
            <p:cNvPr id="23" name="AutoShape 22" descr="褐色大理石"/>
            <p:cNvSpPr>
              <a:spLocks noChangeArrowheads="1"/>
            </p:cNvSpPr>
            <p:nvPr/>
          </p:nvSpPr>
          <p:spPr bwMode="auto">
            <a:xfrm>
              <a:off x="431" y="482"/>
              <a:ext cx="4762" cy="680"/>
            </a:xfrm>
            <a:prstGeom prst="roundRect">
              <a:avLst>
                <a:gd name="adj" fmla="val 16667"/>
              </a:avLst>
            </a:prstGeom>
            <a:blipFill dpi="0" rotWithShape="1">
              <a:blip r:embed="rId3"/>
              <a:srcRect/>
              <a:tile tx="0" ty="0" sx="100000" sy="100000" flip="none" algn="tl"/>
            </a:blipFill>
            <a:ln w="9525">
              <a:noFill/>
              <a:miter lim="800000"/>
              <a:headEnd/>
              <a:tailEnd/>
            </a:ln>
          </p:spPr>
          <p:txBody>
            <a:bodyPr wrap="none" anchor="ct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24" name="Rectangle 4"/>
            <p:cNvSpPr>
              <a:spLocks noChangeArrowheads="1"/>
            </p:cNvSpPr>
            <p:nvPr/>
          </p:nvSpPr>
          <p:spPr bwMode="auto">
            <a:xfrm>
              <a:off x="451" y="525"/>
              <a:ext cx="4685" cy="601"/>
            </a:xfrm>
            <a:prstGeom prst="rect">
              <a:avLst/>
            </a:prstGeom>
            <a:noFill/>
            <a:ln w="9525">
              <a:noFill/>
              <a:miter lim="800000"/>
              <a:headEnd/>
              <a:tailEnd/>
            </a:ln>
          </p:spPr>
          <p:txBody>
            <a:bodyPr wrap="square">
              <a:spAutoFit/>
            </a:bodyPr>
            <a:lstStyle/>
            <a:p>
              <a:pPr algn="just" fontAlgn="auto">
                <a:spcBef>
                  <a:spcPts val="0"/>
                </a:spcBef>
                <a:spcAft>
                  <a:spcPts val="0"/>
                </a:spcAft>
                <a:defRPr/>
              </a:pPr>
              <a:r>
                <a:rPr lang="zh-CN" altLang="en-US" sz="2800" kern="0" dirty="0">
                  <a:solidFill>
                    <a:srgbClr val="0000FF"/>
                  </a:solidFill>
                  <a:latin typeface="+mn-lt"/>
                  <a:ea typeface="+mn-ea"/>
                </a:rPr>
                <a:t>光在传播过程中绕过障碍物偏离直线传播，出现光强度不均匀分布的现象称</a:t>
              </a:r>
              <a:r>
                <a:rPr lang="zh-CN" altLang="en-US" sz="2800" kern="0" dirty="0">
                  <a:solidFill>
                    <a:srgbClr val="FF0000"/>
                  </a:solidFill>
                  <a:latin typeface="+mn-lt"/>
                  <a:ea typeface="+mn-ea"/>
                </a:rPr>
                <a:t>光的衍射现象</a:t>
              </a:r>
              <a:r>
                <a:rPr lang="zh-CN" altLang="en-US" sz="2800" kern="0" dirty="0">
                  <a:solidFill>
                    <a:srgbClr val="0000FF"/>
                  </a:solidFill>
                  <a:latin typeface="+mn-lt"/>
                  <a:ea typeface="+mn-ea"/>
                </a:rPr>
                <a:t>。</a:t>
              </a:r>
            </a:p>
          </p:txBody>
        </p:sp>
      </p:grpSp>
      <p:grpSp>
        <p:nvGrpSpPr>
          <p:cNvPr id="4" name="Group 18"/>
          <p:cNvGrpSpPr>
            <a:grpSpLocks/>
          </p:cNvGrpSpPr>
          <p:nvPr/>
        </p:nvGrpSpPr>
        <p:grpSpPr bwMode="auto">
          <a:xfrm>
            <a:off x="6786885" y="3588579"/>
            <a:ext cx="2825750" cy="2401888"/>
            <a:chOff x="3605" y="1796"/>
            <a:chExt cx="1780" cy="1513"/>
          </a:xfrm>
        </p:grpSpPr>
        <p:pic>
          <p:nvPicPr>
            <p:cNvPr id="58374" name="Picture 19" descr="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7" y="1796"/>
              <a:ext cx="1292" cy="1134"/>
            </a:xfrm>
            <a:prstGeom prst="rect">
              <a:avLst/>
            </a:prstGeom>
            <a:noFill/>
            <a:ln w="9525">
              <a:solidFill>
                <a:srgbClr val="FF6600"/>
              </a:solidFill>
              <a:miter lim="800000"/>
              <a:headEnd/>
              <a:tailEnd/>
            </a:ln>
            <a:extLst>
              <a:ext uri="{909E8E84-426E-40DD-AFC4-6F175D3DCCD1}">
                <a14:hiddenFill xmlns:a14="http://schemas.microsoft.com/office/drawing/2010/main">
                  <a:solidFill>
                    <a:srgbClr val="FFFFFF"/>
                  </a:solidFill>
                </a14:hiddenFill>
              </a:ext>
            </a:extLst>
          </p:spPr>
        </p:pic>
        <p:sp>
          <p:nvSpPr>
            <p:cNvPr id="58375" name="Text Box 20"/>
            <p:cNvSpPr txBox="1">
              <a:spLocks noChangeArrowheads="1"/>
            </p:cNvSpPr>
            <p:nvPr/>
          </p:nvSpPr>
          <p:spPr bwMode="auto">
            <a:xfrm>
              <a:off x="3605" y="2979"/>
              <a:ext cx="178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0"/>
                </a:spcBef>
                <a:buFontTx/>
                <a:buNone/>
              </a:pPr>
              <a:r>
                <a:rPr lang="zh-CN" altLang="en-US" sz="2800" dirty="0">
                  <a:solidFill>
                    <a:srgbClr val="0000FF"/>
                  </a:solidFill>
                  <a:latin typeface="+mn-lt"/>
                  <a:ea typeface="+mn-ea"/>
                </a:rPr>
                <a:t>剃须刀边缘衍射</a:t>
              </a:r>
            </a:p>
          </p:txBody>
        </p:sp>
      </p:grpSp>
      <p:sp>
        <p:nvSpPr>
          <p:cNvPr id="22" name="Rectangle 5"/>
          <p:cNvSpPr>
            <a:spLocks noChangeArrowheads="1"/>
          </p:cNvSpPr>
          <p:nvPr/>
        </p:nvSpPr>
        <p:spPr bwMode="auto">
          <a:xfrm>
            <a:off x="647177" y="510795"/>
            <a:ext cx="79200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50000"/>
              </a:spcBef>
              <a:buFontTx/>
              <a:buNone/>
            </a:pPr>
            <a:r>
              <a:rPr lang="zh-CN" altLang="en-US" sz="2800" dirty="0">
                <a:solidFill>
                  <a:srgbClr val="6600CC"/>
                </a:solidFill>
                <a:latin typeface="+mn-lt"/>
                <a:ea typeface="+mn-ea"/>
              </a:rPr>
              <a:t>一、光的衍射现象</a:t>
            </a:r>
          </a:p>
        </p:txBody>
      </p:sp>
      <p:sp>
        <p:nvSpPr>
          <p:cNvPr id="25" name="Rectangle 11"/>
          <p:cNvSpPr>
            <a:spLocks noChangeArrowheads="1"/>
          </p:cNvSpPr>
          <p:nvPr/>
        </p:nvSpPr>
        <p:spPr bwMode="auto">
          <a:xfrm>
            <a:off x="753776" y="1250687"/>
            <a:ext cx="5200463" cy="523220"/>
          </a:xfrm>
          <a:prstGeom prst="rect">
            <a:avLst/>
          </a:prstGeom>
          <a:noFill/>
          <a:ln w="9525">
            <a:noFill/>
            <a:miter lim="800000"/>
            <a:headEnd/>
            <a:tailEnd/>
          </a:ln>
        </p:spPr>
        <p:txBody>
          <a:bodyPr wrap="none">
            <a:spAutoFit/>
          </a:bodyPr>
          <a:lstStyle/>
          <a:p>
            <a:pPr algn="just" fontAlgn="auto">
              <a:spcBef>
                <a:spcPts val="0"/>
              </a:spcBef>
              <a:spcAft>
                <a:spcPts val="0"/>
              </a:spcAft>
              <a:defRPr/>
            </a:pPr>
            <a:r>
              <a:rPr lang="en-US" altLang="zh-CN" sz="2800" kern="0" dirty="0">
                <a:solidFill>
                  <a:srgbClr val="0000FF"/>
                </a:solidFill>
                <a:latin typeface="+mn-lt"/>
                <a:ea typeface="+mn-ea"/>
              </a:rPr>
              <a:t>1.</a:t>
            </a:r>
            <a:r>
              <a:rPr lang="zh-CN" altLang="en-US" sz="2800" kern="0" dirty="0">
                <a:solidFill>
                  <a:srgbClr val="0000FF"/>
                </a:solidFill>
                <a:latin typeface="+mn-lt"/>
                <a:ea typeface="+mn-ea"/>
              </a:rPr>
              <a:t>光的衍射现象（</a:t>
            </a:r>
            <a:r>
              <a:rPr lang="en-US" altLang="zh-CN" sz="2800" kern="0" dirty="0">
                <a:solidFill>
                  <a:srgbClr val="0000FF"/>
                </a:solidFill>
                <a:latin typeface="+mn-lt"/>
                <a:ea typeface="+mn-ea"/>
              </a:rPr>
              <a:t>Phenomenon</a:t>
            </a:r>
            <a:r>
              <a:rPr lang="zh-CN" altLang="en-US" sz="2800" kern="0" dirty="0">
                <a:solidFill>
                  <a:srgbClr val="0000FF"/>
                </a:solidFill>
                <a:latin typeface="+mn-lt"/>
                <a:ea typeface="+mn-ea"/>
              </a:rPr>
              <a:t>）</a:t>
            </a:r>
          </a:p>
        </p:txBody>
      </p:sp>
      <p:grpSp>
        <p:nvGrpSpPr>
          <p:cNvPr id="5" name="组合 4"/>
          <p:cNvGrpSpPr/>
          <p:nvPr/>
        </p:nvGrpSpPr>
        <p:grpSpPr>
          <a:xfrm>
            <a:off x="1363267" y="3561396"/>
            <a:ext cx="4267200" cy="2349500"/>
            <a:chOff x="1447083" y="3145760"/>
            <a:chExt cx="4267200" cy="2349500"/>
          </a:xfrm>
        </p:grpSpPr>
        <p:grpSp>
          <p:nvGrpSpPr>
            <p:cNvPr id="3" name="Group 5"/>
            <p:cNvGrpSpPr>
              <a:grpSpLocks/>
            </p:cNvGrpSpPr>
            <p:nvPr/>
          </p:nvGrpSpPr>
          <p:grpSpPr bwMode="auto">
            <a:xfrm>
              <a:off x="1447083" y="3145760"/>
              <a:ext cx="4267200" cy="2349500"/>
              <a:chOff x="475" y="1739"/>
              <a:chExt cx="2688" cy="1480"/>
            </a:xfrm>
          </p:grpSpPr>
          <p:sp>
            <p:nvSpPr>
              <p:cNvPr id="26" name="Line 6"/>
              <p:cNvSpPr>
                <a:spLocks noChangeShapeType="1"/>
              </p:cNvSpPr>
              <p:nvPr/>
            </p:nvSpPr>
            <p:spPr bwMode="auto">
              <a:xfrm>
                <a:off x="1963" y="2612"/>
                <a:ext cx="528" cy="0"/>
              </a:xfrm>
              <a:prstGeom prst="line">
                <a:avLst/>
              </a:prstGeom>
              <a:noFill/>
              <a:ln w="76200">
                <a:solidFill>
                  <a:srgbClr val="FF6600"/>
                </a:solidFill>
                <a:round/>
                <a:headEnd type="none" w="med" len="sm"/>
                <a:tailEnd type="triangle" w="sm" len="lg"/>
              </a:ln>
            </p:spPr>
            <p:txBody>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27" name="AutoShape 7"/>
              <p:cNvSpPr>
                <a:spLocks noChangeArrowheads="1"/>
              </p:cNvSpPr>
              <p:nvPr/>
            </p:nvSpPr>
            <p:spPr bwMode="auto">
              <a:xfrm rot="5378489">
                <a:off x="980" y="2333"/>
                <a:ext cx="1197" cy="576"/>
              </a:xfrm>
              <a:prstGeom prst="parallelogram">
                <a:avLst>
                  <a:gd name="adj" fmla="val 51953"/>
                </a:avLst>
              </a:prstGeom>
              <a:solidFill>
                <a:srgbClr val="00FF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00FFFF"/>
                </a:extrusionClr>
              </a:sp3d>
            </p:spPr>
            <p:txBody>
              <a:bodyPr wrap="none" lIns="90000" tIns="46800" rIns="90000" bIns="46800" anchor="ctr">
                <a:flatTx/>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28" name="Rectangle 8"/>
              <p:cNvSpPr>
                <a:spLocks noChangeArrowheads="1"/>
              </p:cNvSpPr>
              <p:nvPr/>
            </p:nvSpPr>
            <p:spPr bwMode="auto">
              <a:xfrm>
                <a:off x="1471" y="1739"/>
                <a:ext cx="744" cy="206"/>
              </a:xfrm>
              <a:prstGeom prst="rect">
                <a:avLst/>
              </a:prstGeom>
              <a:noFill/>
              <a:ln w="25400">
                <a:noFill/>
                <a:miter lim="800000"/>
                <a:headEnd/>
                <a:tailEnd/>
              </a:ln>
            </p:spPr>
            <p:txBody>
              <a:bodyPr lIns="12700" tIns="12700" rIns="12700" bIns="12700"/>
              <a:lstStyle/>
              <a:p>
                <a:pPr algn="just" fontAlgn="auto">
                  <a:spcBef>
                    <a:spcPts val="0"/>
                  </a:spcBef>
                  <a:spcAft>
                    <a:spcPts val="0"/>
                  </a:spcAft>
                  <a:defRPr/>
                </a:pPr>
                <a:r>
                  <a:rPr lang="zh-CN" altLang="en-US" sz="2800" kern="0">
                    <a:solidFill>
                      <a:srgbClr val="0000FF"/>
                    </a:solidFill>
                    <a:latin typeface="+mn-lt"/>
                    <a:ea typeface="+mn-ea"/>
                  </a:rPr>
                  <a:t>衍射屏</a:t>
                </a:r>
              </a:p>
            </p:txBody>
          </p:sp>
          <p:sp>
            <p:nvSpPr>
              <p:cNvPr id="29" name="Rectangle 9"/>
              <p:cNvSpPr>
                <a:spLocks noChangeArrowheads="1"/>
              </p:cNvSpPr>
              <p:nvPr/>
            </p:nvSpPr>
            <p:spPr bwMode="auto">
              <a:xfrm>
                <a:off x="2435" y="2948"/>
                <a:ext cx="728" cy="240"/>
              </a:xfrm>
              <a:prstGeom prst="rect">
                <a:avLst/>
              </a:prstGeom>
              <a:noFill/>
              <a:ln w="25400">
                <a:noFill/>
                <a:miter lim="800000"/>
                <a:headEnd/>
                <a:tailEnd/>
              </a:ln>
            </p:spPr>
            <p:txBody>
              <a:bodyPr lIns="12700" tIns="12700" rIns="12700" bIns="12700"/>
              <a:lstStyle/>
              <a:p>
                <a:pPr algn="just" fontAlgn="auto">
                  <a:spcBef>
                    <a:spcPts val="0"/>
                  </a:spcBef>
                  <a:spcAft>
                    <a:spcPts val="0"/>
                  </a:spcAft>
                  <a:defRPr/>
                </a:pPr>
                <a:r>
                  <a:rPr lang="zh-CN" altLang="en-US" sz="2800" kern="0">
                    <a:solidFill>
                      <a:srgbClr val="0000FF"/>
                    </a:solidFill>
                    <a:latin typeface="+mn-lt"/>
                    <a:ea typeface="+mn-ea"/>
                  </a:rPr>
                  <a:t>观察屏</a:t>
                </a:r>
              </a:p>
            </p:txBody>
          </p:sp>
          <p:sp>
            <p:nvSpPr>
              <p:cNvPr id="30" name="Oval 10"/>
              <p:cNvSpPr>
                <a:spLocks noChangeArrowheads="1"/>
              </p:cNvSpPr>
              <p:nvPr/>
            </p:nvSpPr>
            <p:spPr bwMode="auto">
              <a:xfrm>
                <a:off x="1531" y="2516"/>
                <a:ext cx="96" cy="144"/>
              </a:xfrm>
              <a:prstGeom prst="ellipse">
                <a:avLst/>
              </a:prstGeom>
              <a:solidFill>
                <a:srgbClr val="9999CC"/>
              </a:solidFill>
              <a:ln w="9525">
                <a:round/>
                <a:headEnd/>
                <a:tailEnd/>
              </a:ln>
              <a:scene3d>
                <a:camera prst="legacyObliqueTopRight"/>
                <a:lightRig rig="legacyFlat3" dir="b"/>
              </a:scene3d>
              <a:sp3d prstMaterial="legacyMatte">
                <a:bevelT w="13500" h="13500" prst="angle"/>
                <a:bevelB w="13500" h="13500" prst="angle"/>
                <a:extrusionClr>
                  <a:srgbClr val="9999CC"/>
                </a:extrusionClr>
              </a:sp3d>
            </p:spPr>
            <p:txBody>
              <a:bodyPr wrap="none" lIns="90000" tIns="46800" rIns="90000" bIns="46800" anchor="ctr">
                <a:flatTx/>
              </a:bodyPr>
              <a:lstStyle/>
              <a:p>
                <a:pPr algn="just" fontAlgn="auto">
                  <a:spcBef>
                    <a:spcPts val="0"/>
                  </a:spcBef>
                  <a:spcAft>
                    <a:spcPts val="0"/>
                  </a:spcAft>
                  <a:defRPr/>
                </a:pPr>
                <a:endParaRPr lang="zh-CN" altLang="en-US" sz="2800" kern="0">
                  <a:solidFill>
                    <a:srgbClr val="0000FF"/>
                  </a:solidFill>
                  <a:latin typeface="+mn-lt"/>
                  <a:ea typeface="+mn-ea"/>
                </a:endParaRPr>
              </a:p>
            </p:txBody>
          </p:sp>
          <p:pic>
            <p:nvPicPr>
              <p:cNvPr id="58382" name="Picture 12" descr="f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1" y="2412"/>
                <a:ext cx="440" cy="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AutoShape 13"/>
              <p:cNvSpPr>
                <a:spLocks noChangeArrowheads="1"/>
              </p:cNvSpPr>
              <p:nvPr/>
            </p:nvSpPr>
            <p:spPr bwMode="auto">
              <a:xfrm>
                <a:off x="580" y="2440"/>
                <a:ext cx="295" cy="295"/>
              </a:xfrm>
              <a:prstGeom prst="sun">
                <a:avLst>
                  <a:gd name="adj" fmla="val 25000"/>
                </a:avLst>
              </a:prstGeom>
              <a:solidFill>
                <a:srgbClr val="CC0000"/>
              </a:solidFill>
              <a:ln w="9525" algn="ctr">
                <a:noFill/>
                <a:miter lim="800000"/>
                <a:headEnd/>
                <a:tailEnd/>
              </a:ln>
            </p:spPr>
            <p:txBody>
              <a:bodyPr lIns="90000" tIns="46800" rIns="90000" bIns="46800" anchor="ctr">
                <a:spAutoFit/>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34" name="Text Box 14"/>
              <p:cNvSpPr txBox="1">
                <a:spLocks noChangeArrowheads="1"/>
              </p:cNvSpPr>
              <p:nvPr/>
            </p:nvSpPr>
            <p:spPr bwMode="auto">
              <a:xfrm>
                <a:off x="475" y="2804"/>
                <a:ext cx="720" cy="330"/>
              </a:xfrm>
              <a:prstGeom prst="rect">
                <a:avLst/>
              </a:prstGeom>
              <a:noFill/>
              <a:ln w="9525">
                <a:noFill/>
                <a:miter lim="800000"/>
                <a:headEnd/>
                <a:tailEnd/>
              </a:ln>
            </p:spPr>
            <p:txBody>
              <a:bodyPr>
                <a:spAutoFit/>
              </a:bodyPr>
              <a:lstStyle/>
              <a:p>
                <a:pPr algn="just" fontAlgn="auto">
                  <a:spcBef>
                    <a:spcPts val="0"/>
                  </a:spcBef>
                  <a:spcAft>
                    <a:spcPts val="0"/>
                  </a:spcAft>
                  <a:defRPr/>
                </a:pPr>
                <a:r>
                  <a:rPr lang="zh-CN" altLang="en-US" sz="2800" kern="0">
                    <a:solidFill>
                      <a:srgbClr val="0000FF"/>
                    </a:solidFill>
                    <a:latin typeface="+mn-lt"/>
                    <a:ea typeface="+mn-ea"/>
                  </a:rPr>
                  <a:t>光源</a:t>
                </a:r>
              </a:p>
            </p:txBody>
          </p:sp>
          <p:sp>
            <p:nvSpPr>
              <p:cNvPr id="35" name="Line 15"/>
              <p:cNvSpPr>
                <a:spLocks noChangeShapeType="1"/>
              </p:cNvSpPr>
              <p:nvPr/>
            </p:nvSpPr>
            <p:spPr bwMode="auto">
              <a:xfrm>
                <a:off x="727" y="2585"/>
                <a:ext cx="880" cy="0"/>
              </a:xfrm>
              <a:prstGeom prst="line">
                <a:avLst/>
              </a:prstGeom>
              <a:noFill/>
              <a:ln w="76200">
                <a:solidFill>
                  <a:srgbClr val="FF6600"/>
                </a:solidFill>
                <a:round/>
                <a:headEnd type="none" w="med" len="sm"/>
                <a:tailEnd type="none" w="sm" len="lg"/>
              </a:ln>
            </p:spPr>
            <p:txBody>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36" name="Line 16"/>
              <p:cNvSpPr>
                <a:spLocks noChangeShapeType="1"/>
              </p:cNvSpPr>
              <p:nvPr/>
            </p:nvSpPr>
            <p:spPr bwMode="auto">
              <a:xfrm rot="21179095" flipV="1">
                <a:off x="811" y="2468"/>
                <a:ext cx="904" cy="35"/>
              </a:xfrm>
              <a:prstGeom prst="line">
                <a:avLst/>
              </a:prstGeom>
              <a:noFill/>
              <a:ln w="28575">
                <a:solidFill>
                  <a:srgbClr val="FF6600"/>
                </a:solidFill>
                <a:round/>
                <a:headEnd type="none" w="med" len="sm"/>
                <a:tailEnd type="triangle" w="sm" len="lg"/>
              </a:ln>
            </p:spPr>
            <p:txBody>
              <a:bodyPr/>
              <a:lstStyle/>
              <a:p>
                <a:pPr algn="just" fontAlgn="auto">
                  <a:spcBef>
                    <a:spcPts val="0"/>
                  </a:spcBef>
                  <a:spcAft>
                    <a:spcPts val="0"/>
                  </a:spcAft>
                  <a:defRPr/>
                </a:pPr>
                <a:endParaRPr lang="zh-CN" altLang="en-US" sz="2800" kern="0">
                  <a:solidFill>
                    <a:srgbClr val="0000FF"/>
                  </a:solidFill>
                  <a:latin typeface="+mn-lt"/>
                  <a:ea typeface="+mn-ea"/>
                </a:endParaRPr>
              </a:p>
            </p:txBody>
          </p:sp>
          <p:sp>
            <p:nvSpPr>
              <p:cNvPr id="37" name="Line 17"/>
              <p:cNvSpPr>
                <a:spLocks noChangeShapeType="1"/>
              </p:cNvSpPr>
              <p:nvPr/>
            </p:nvSpPr>
            <p:spPr bwMode="auto">
              <a:xfrm rot="334774">
                <a:off x="715" y="2660"/>
                <a:ext cx="930" cy="74"/>
              </a:xfrm>
              <a:prstGeom prst="line">
                <a:avLst/>
              </a:prstGeom>
              <a:noFill/>
              <a:ln w="28575">
                <a:solidFill>
                  <a:srgbClr val="FF6600"/>
                </a:solidFill>
                <a:round/>
                <a:headEnd type="none" w="med" len="sm"/>
                <a:tailEnd type="triangle" w="sm" len="lg"/>
              </a:ln>
            </p:spPr>
            <p:txBody>
              <a:bodyPr/>
              <a:lstStyle/>
              <a:p>
                <a:pPr algn="just" fontAlgn="auto">
                  <a:spcBef>
                    <a:spcPts val="0"/>
                  </a:spcBef>
                  <a:spcAft>
                    <a:spcPts val="0"/>
                  </a:spcAft>
                  <a:defRPr/>
                </a:pPr>
                <a:endParaRPr lang="zh-CN" altLang="en-US" sz="2800" kern="0">
                  <a:solidFill>
                    <a:srgbClr val="0000FF"/>
                  </a:solidFill>
                  <a:latin typeface="+mn-lt"/>
                  <a:ea typeface="+mn-ea"/>
                </a:endParaRPr>
              </a:p>
            </p:txBody>
          </p:sp>
        </p:grpSp>
        <mc:AlternateContent xmlns:mc="http://schemas.openxmlformats.org/markup-compatibility/2006" xmlns:a14="http://schemas.microsoft.com/office/drawing/2010/main">
          <mc:Choice Requires="a14">
            <p:sp>
              <p:nvSpPr>
                <p:cNvPr id="31" name="矩形 30"/>
                <p:cNvSpPr/>
                <p:nvPr/>
              </p:nvSpPr>
              <p:spPr>
                <a:xfrm>
                  <a:off x="1606601" y="3795305"/>
                  <a:ext cx="46519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sz="2800" i="1">
                            <a:solidFill>
                              <a:srgbClr val="0000FF"/>
                            </a:solidFill>
                            <a:latin typeface="Cambria Math" panose="02040503050406030204" pitchFamily="18" charset="0"/>
                            <a:ea typeface="+mn-ea"/>
                          </a:rPr>
                          <m:t>λ</m:t>
                        </m:r>
                      </m:oMath>
                    </m:oMathPara>
                  </a14:m>
                  <a:endParaRPr lang="zh-CN" altLang="en-US" sz="2800" i="1" dirty="0">
                    <a:solidFill>
                      <a:srgbClr val="0000FF"/>
                    </a:solidFill>
                    <a:latin typeface="+mn-ea"/>
                    <a:ea typeface="+mn-ea"/>
                  </a:endParaRPr>
                </a:p>
              </p:txBody>
            </p:sp>
          </mc:Choice>
          <mc:Fallback xmlns="">
            <p:sp>
              <p:nvSpPr>
                <p:cNvPr id="31" name="矩形 30"/>
                <p:cNvSpPr>
                  <a:spLocks noRot="1" noChangeAspect="1" noMove="1" noResize="1" noEditPoints="1" noAdjustHandles="1" noChangeArrowheads="1" noChangeShapeType="1" noTextEdit="1"/>
                </p:cNvSpPr>
                <p:nvPr/>
              </p:nvSpPr>
              <p:spPr>
                <a:xfrm>
                  <a:off x="1606601" y="3795305"/>
                  <a:ext cx="465191" cy="523220"/>
                </a:xfrm>
                <a:prstGeom prst="rect">
                  <a:avLst/>
                </a:prstGeom>
                <a:blipFill>
                  <a:blip r:embed="rId6"/>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009403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22"/>
                                        </p:tgtEl>
                                        <p:attrNameLst>
                                          <p:attrName>style.visibility</p:attrName>
                                        </p:attrNameLst>
                                      </p:cBhvr>
                                      <p:to>
                                        <p:strVal val="visible"/>
                                      </p:to>
                                    </p:set>
                                    <p:anim calcmode="discrete" valueType="clr">
                                      <p:cBhvr override="childStyle">
                                        <p:cTn id="7" dur="80"/>
                                        <p:tgtEl>
                                          <p:spTgt spid="22"/>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2"/>
                                        </p:tgtEl>
                                        <p:attrNameLst>
                                          <p:attrName>fillcolor</p:attrName>
                                        </p:attrNameLst>
                                      </p:cBhvr>
                                      <p:tavLst>
                                        <p:tav tm="0">
                                          <p:val>
                                            <p:clrVal>
                                              <a:schemeClr val="accent2"/>
                                            </p:clrVal>
                                          </p:val>
                                        </p:tav>
                                        <p:tav tm="50000">
                                          <p:val>
                                            <p:clrVal>
                                              <a:schemeClr val="hlink"/>
                                            </p:clrVal>
                                          </p:val>
                                        </p:tav>
                                      </p:tavLst>
                                    </p:anim>
                                    <p:set>
                                      <p:cBhvr>
                                        <p:cTn id="9" dur="80"/>
                                        <p:tgtEl>
                                          <p:spTgt spid="22"/>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25"/>
                                        </p:tgtEl>
                                        <p:attrNameLst>
                                          <p:attrName>style.visibility</p:attrName>
                                        </p:attrNameLst>
                                      </p:cBhvr>
                                      <p:to>
                                        <p:strVal val="visible"/>
                                      </p:to>
                                    </p:set>
                                    <p:anim calcmode="discrete" valueType="clr">
                                      <p:cBhvr override="childStyle">
                                        <p:cTn id="14" dur="80"/>
                                        <p:tgtEl>
                                          <p:spTgt spid="25"/>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25"/>
                                        </p:tgtEl>
                                        <p:attrNameLst>
                                          <p:attrName>fillcolor</p:attrName>
                                        </p:attrNameLst>
                                      </p:cBhvr>
                                      <p:tavLst>
                                        <p:tav tm="0">
                                          <p:val>
                                            <p:clrVal>
                                              <a:schemeClr val="accent2"/>
                                            </p:clrVal>
                                          </p:val>
                                        </p:tav>
                                        <p:tav tm="50000">
                                          <p:val>
                                            <p:clrVal>
                                              <a:schemeClr val="hlink"/>
                                            </p:clrVal>
                                          </p:val>
                                        </p:tav>
                                      </p:tavLst>
                                    </p:anim>
                                    <p:set>
                                      <p:cBhvr>
                                        <p:cTn id="16" dur="80"/>
                                        <p:tgtEl>
                                          <p:spTgt spid="25"/>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0"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edge">
                                      <p:cBhvr>
                                        <p:cTn id="21" dur="500"/>
                                        <p:tgtEl>
                                          <p:spTgt spid="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dissolve">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utoUpdateAnimBg="0"/>
      <p:bldP spid="2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2338" name="Group 110"/>
          <p:cNvGrpSpPr>
            <a:grpSpLocks/>
          </p:cNvGrpSpPr>
          <p:nvPr/>
        </p:nvGrpSpPr>
        <p:grpSpPr bwMode="auto">
          <a:xfrm>
            <a:off x="5425758" y="1402779"/>
            <a:ext cx="4191000" cy="4487862"/>
            <a:chOff x="2976" y="480"/>
            <a:chExt cx="2640" cy="2827"/>
          </a:xfrm>
        </p:grpSpPr>
        <p:sp>
          <p:nvSpPr>
            <p:cNvPr id="142358" name="Rectangle 3"/>
            <p:cNvSpPr>
              <a:spLocks noChangeArrowheads="1"/>
            </p:cNvSpPr>
            <p:nvPr/>
          </p:nvSpPr>
          <p:spPr bwMode="auto">
            <a:xfrm>
              <a:off x="2976" y="480"/>
              <a:ext cx="2640" cy="2827"/>
            </a:xfrm>
            <a:prstGeom prst="rect">
              <a:avLst/>
            </a:prstGeom>
            <a:noFill/>
            <a:ln w="9525">
              <a:solidFill>
                <a:schemeClr val="tx2"/>
              </a:solidFill>
              <a:miter lim="800000"/>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800">
                <a:solidFill>
                  <a:srgbClr val="0000FF"/>
                </a:solidFill>
                <a:latin typeface="+mn-lt"/>
                <a:ea typeface="+mn-ea"/>
              </a:endParaRPr>
            </a:p>
          </p:txBody>
        </p:sp>
        <p:grpSp>
          <p:nvGrpSpPr>
            <p:cNvPr id="142359" name="Group 4"/>
            <p:cNvGrpSpPr>
              <a:grpSpLocks/>
            </p:cNvGrpSpPr>
            <p:nvPr/>
          </p:nvGrpSpPr>
          <p:grpSpPr bwMode="auto">
            <a:xfrm>
              <a:off x="4223" y="1392"/>
              <a:ext cx="73" cy="1776"/>
              <a:chOff x="4271" y="864"/>
              <a:chExt cx="73" cy="1776"/>
            </a:xfrm>
          </p:grpSpPr>
          <p:sp>
            <p:nvSpPr>
              <p:cNvPr id="142383" name="AutoShape 5" descr="栎木"/>
              <p:cNvSpPr>
                <a:spLocks noChangeArrowheads="1"/>
              </p:cNvSpPr>
              <p:nvPr/>
            </p:nvSpPr>
            <p:spPr bwMode="auto">
              <a:xfrm rot="-5419152">
                <a:off x="4104" y="1032"/>
                <a:ext cx="408" cy="7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865 w 21600"/>
                  <a:gd name="T13" fmla="*/ 3955 h 21600"/>
                  <a:gd name="T14" fmla="*/ 17735 w 21600"/>
                  <a:gd name="T15" fmla="*/ 17645 h 21600"/>
                </a:gdLst>
                <a:ahLst/>
                <a:cxnLst>
                  <a:cxn ang="T8">
                    <a:pos x="T0" y="T1"/>
                  </a:cxn>
                  <a:cxn ang="T9">
                    <a:pos x="T2" y="T3"/>
                  </a:cxn>
                  <a:cxn ang="T10">
                    <a:pos x="T4" y="T5"/>
                  </a:cxn>
                  <a:cxn ang="T11">
                    <a:pos x="T6" y="T7"/>
                  </a:cxn>
                </a:cxnLst>
                <a:rect l="T12" t="T13" r="T14" b="T15"/>
                <a:pathLst>
                  <a:path w="21600" h="21600">
                    <a:moveTo>
                      <a:pt x="0" y="0"/>
                    </a:moveTo>
                    <a:lnTo>
                      <a:pt x="4163" y="21600"/>
                    </a:lnTo>
                    <a:lnTo>
                      <a:pt x="17437" y="21600"/>
                    </a:lnTo>
                    <a:lnTo>
                      <a:pt x="21600" y="0"/>
                    </a:lnTo>
                    <a:lnTo>
                      <a:pt x="0" y="0"/>
                    </a:lnTo>
                    <a:close/>
                  </a:path>
                </a:pathLst>
              </a:custGeom>
              <a:blipFill dpi="0" rotWithShape="0">
                <a:blip r:embed="rId3"/>
                <a:srcRect/>
                <a:tile tx="0" ty="0" sx="100000" sy="100000" flip="none" algn="tl"/>
              </a:blipFill>
              <a:ln w="9525">
                <a:solidFill>
                  <a:schemeClr val="tx1"/>
                </a:solidFill>
                <a:miter lim="800000"/>
                <a:headEnd/>
                <a:tailEnd/>
              </a:ln>
            </p:spPr>
            <p:txBody>
              <a:bodyPr wrap="none" anchor="ctr"/>
              <a:lstStyle/>
              <a:p>
                <a:endParaRPr lang="zh-CN" altLang="en-US" sz="2800">
                  <a:solidFill>
                    <a:srgbClr val="0000FF"/>
                  </a:solidFill>
                  <a:latin typeface="+mn-lt"/>
                  <a:ea typeface="+mn-ea"/>
                </a:endParaRPr>
              </a:p>
            </p:txBody>
          </p:sp>
          <p:sp>
            <p:nvSpPr>
              <p:cNvPr id="142384" name="AutoShape 6" descr="栎木"/>
              <p:cNvSpPr>
                <a:spLocks noChangeArrowheads="1"/>
              </p:cNvSpPr>
              <p:nvPr/>
            </p:nvSpPr>
            <p:spPr bwMode="auto">
              <a:xfrm rot="-5419152">
                <a:off x="4211" y="1404"/>
                <a:ext cx="192" cy="7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938 w 21600"/>
                  <a:gd name="T13" fmla="*/ 3900 h 21600"/>
                  <a:gd name="T14" fmla="*/ 17663 w 21600"/>
                  <a:gd name="T15" fmla="*/ 17700 h 21600"/>
                </a:gdLst>
                <a:ahLst/>
                <a:cxnLst>
                  <a:cxn ang="T8">
                    <a:pos x="T0" y="T1"/>
                  </a:cxn>
                  <a:cxn ang="T9">
                    <a:pos x="T2" y="T3"/>
                  </a:cxn>
                  <a:cxn ang="T10">
                    <a:pos x="T4" y="T5"/>
                  </a:cxn>
                  <a:cxn ang="T11">
                    <a:pos x="T6" y="T7"/>
                  </a:cxn>
                </a:cxnLst>
                <a:rect l="T12" t="T13" r="T14" b="T15"/>
                <a:pathLst>
                  <a:path w="21600" h="21600">
                    <a:moveTo>
                      <a:pt x="0" y="0"/>
                    </a:moveTo>
                    <a:lnTo>
                      <a:pt x="4163" y="21600"/>
                    </a:lnTo>
                    <a:lnTo>
                      <a:pt x="17437" y="21600"/>
                    </a:lnTo>
                    <a:lnTo>
                      <a:pt x="21600" y="0"/>
                    </a:lnTo>
                    <a:lnTo>
                      <a:pt x="0" y="0"/>
                    </a:lnTo>
                    <a:close/>
                  </a:path>
                </a:pathLst>
              </a:custGeom>
              <a:blipFill dpi="0" rotWithShape="0">
                <a:blip r:embed="rId3"/>
                <a:srcRect/>
                <a:tile tx="0" ty="0" sx="100000" sy="100000" flip="none" algn="tl"/>
              </a:blipFill>
              <a:ln w="9525">
                <a:solidFill>
                  <a:schemeClr val="tx1"/>
                </a:solidFill>
                <a:miter lim="800000"/>
                <a:headEnd/>
                <a:tailEnd/>
              </a:ln>
            </p:spPr>
            <p:txBody>
              <a:bodyPr wrap="none" anchor="ctr"/>
              <a:lstStyle/>
              <a:p>
                <a:endParaRPr lang="zh-CN" altLang="en-US" sz="2800">
                  <a:solidFill>
                    <a:srgbClr val="0000FF"/>
                  </a:solidFill>
                  <a:latin typeface="+mn-lt"/>
                  <a:ea typeface="+mn-ea"/>
                </a:endParaRPr>
              </a:p>
            </p:txBody>
          </p:sp>
          <p:sp>
            <p:nvSpPr>
              <p:cNvPr id="142385" name="AutoShape 7" descr="栎木"/>
              <p:cNvSpPr>
                <a:spLocks noChangeArrowheads="1"/>
              </p:cNvSpPr>
              <p:nvPr/>
            </p:nvSpPr>
            <p:spPr bwMode="auto">
              <a:xfrm rot="-5419152">
                <a:off x="4212" y="1692"/>
                <a:ext cx="192" cy="7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938 w 21600"/>
                  <a:gd name="T13" fmla="*/ 3900 h 21600"/>
                  <a:gd name="T14" fmla="*/ 17663 w 21600"/>
                  <a:gd name="T15" fmla="*/ 17700 h 21600"/>
                </a:gdLst>
                <a:ahLst/>
                <a:cxnLst>
                  <a:cxn ang="T8">
                    <a:pos x="T0" y="T1"/>
                  </a:cxn>
                  <a:cxn ang="T9">
                    <a:pos x="T2" y="T3"/>
                  </a:cxn>
                  <a:cxn ang="T10">
                    <a:pos x="T4" y="T5"/>
                  </a:cxn>
                  <a:cxn ang="T11">
                    <a:pos x="T6" y="T7"/>
                  </a:cxn>
                </a:cxnLst>
                <a:rect l="T12" t="T13" r="T14" b="T15"/>
                <a:pathLst>
                  <a:path w="21600" h="21600">
                    <a:moveTo>
                      <a:pt x="0" y="0"/>
                    </a:moveTo>
                    <a:lnTo>
                      <a:pt x="4163" y="21600"/>
                    </a:lnTo>
                    <a:lnTo>
                      <a:pt x="17437" y="21600"/>
                    </a:lnTo>
                    <a:lnTo>
                      <a:pt x="21600" y="0"/>
                    </a:lnTo>
                    <a:lnTo>
                      <a:pt x="0" y="0"/>
                    </a:lnTo>
                    <a:close/>
                  </a:path>
                </a:pathLst>
              </a:custGeom>
              <a:blipFill dpi="0" rotWithShape="0">
                <a:blip r:embed="rId3"/>
                <a:srcRect/>
                <a:tile tx="0" ty="0" sx="100000" sy="100000" flip="none" algn="tl"/>
              </a:blipFill>
              <a:ln w="9525">
                <a:solidFill>
                  <a:schemeClr val="tx1"/>
                </a:solidFill>
                <a:miter lim="800000"/>
                <a:headEnd/>
                <a:tailEnd/>
              </a:ln>
            </p:spPr>
            <p:txBody>
              <a:bodyPr wrap="none" anchor="ctr"/>
              <a:lstStyle/>
              <a:p>
                <a:endParaRPr lang="zh-CN" altLang="en-US" sz="2800">
                  <a:solidFill>
                    <a:srgbClr val="0000FF"/>
                  </a:solidFill>
                  <a:latin typeface="+mn-lt"/>
                  <a:ea typeface="+mn-ea"/>
                </a:endParaRPr>
              </a:p>
            </p:txBody>
          </p:sp>
          <p:sp>
            <p:nvSpPr>
              <p:cNvPr id="142386" name="AutoShape 8" descr="栎木"/>
              <p:cNvSpPr>
                <a:spLocks noChangeArrowheads="1"/>
              </p:cNvSpPr>
              <p:nvPr/>
            </p:nvSpPr>
            <p:spPr bwMode="auto">
              <a:xfrm rot="-5419152">
                <a:off x="4212" y="1980"/>
                <a:ext cx="192" cy="7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938 w 21600"/>
                  <a:gd name="T13" fmla="*/ 3900 h 21600"/>
                  <a:gd name="T14" fmla="*/ 17663 w 21600"/>
                  <a:gd name="T15" fmla="*/ 17700 h 21600"/>
                </a:gdLst>
                <a:ahLst/>
                <a:cxnLst>
                  <a:cxn ang="T8">
                    <a:pos x="T0" y="T1"/>
                  </a:cxn>
                  <a:cxn ang="T9">
                    <a:pos x="T2" y="T3"/>
                  </a:cxn>
                  <a:cxn ang="T10">
                    <a:pos x="T4" y="T5"/>
                  </a:cxn>
                  <a:cxn ang="T11">
                    <a:pos x="T6" y="T7"/>
                  </a:cxn>
                </a:cxnLst>
                <a:rect l="T12" t="T13" r="T14" b="T15"/>
                <a:pathLst>
                  <a:path w="21600" h="21600">
                    <a:moveTo>
                      <a:pt x="0" y="0"/>
                    </a:moveTo>
                    <a:lnTo>
                      <a:pt x="4163" y="21600"/>
                    </a:lnTo>
                    <a:lnTo>
                      <a:pt x="17437" y="21600"/>
                    </a:lnTo>
                    <a:lnTo>
                      <a:pt x="21600" y="0"/>
                    </a:lnTo>
                    <a:lnTo>
                      <a:pt x="0" y="0"/>
                    </a:lnTo>
                    <a:close/>
                  </a:path>
                </a:pathLst>
              </a:custGeom>
              <a:blipFill dpi="0" rotWithShape="0">
                <a:blip r:embed="rId3"/>
                <a:srcRect/>
                <a:tile tx="0" ty="0" sx="100000" sy="100000" flip="none" algn="tl"/>
              </a:blipFill>
              <a:ln w="9525">
                <a:solidFill>
                  <a:schemeClr val="tx1"/>
                </a:solidFill>
                <a:miter lim="800000"/>
                <a:headEnd/>
                <a:tailEnd/>
              </a:ln>
            </p:spPr>
            <p:txBody>
              <a:bodyPr wrap="none" anchor="ctr"/>
              <a:lstStyle/>
              <a:p>
                <a:endParaRPr lang="zh-CN" altLang="en-US" sz="2800">
                  <a:solidFill>
                    <a:srgbClr val="0000FF"/>
                  </a:solidFill>
                  <a:latin typeface="+mn-lt"/>
                  <a:ea typeface="+mn-ea"/>
                </a:endParaRPr>
              </a:p>
            </p:txBody>
          </p:sp>
          <p:sp>
            <p:nvSpPr>
              <p:cNvPr id="142387" name="AutoShape 9" descr="栎木"/>
              <p:cNvSpPr>
                <a:spLocks noChangeArrowheads="1"/>
              </p:cNvSpPr>
              <p:nvPr/>
            </p:nvSpPr>
            <p:spPr bwMode="auto">
              <a:xfrm rot="-5419152">
                <a:off x="4092" y="2388"/>
                <a:ext cx="432" cy="7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900 w 21600"/>
                  <a:gd name="T13" fmla="*/ 3955 h 21600"/>
                  <a:gd name="T14" fmla="*/ 17700 w 21600"/>
                  <a:gd name="T15" fmla="*/ 17645 h 21600"/>
                </a:gdLst>
                <a:ahLst/>
                <a:cxnLst>
                  <a:cxn ang="T8">
                    <a:pos x="T0" y="T1"/>
                  </a:cxn>
                  <a:cxn ang="T9">
                    <a:pos x="T2" y="T3"/>
                  </a:cxn>
                  <a:cxn ang="T10">
                    <a:pos x="T4" y="T5"/>
                  </a:cxn>
                  <a:cxn ang="T11">
                    <a:pos x="T6" y="T7"/>
                  </a:cxn>
                </a:cxnLst>
                <a:rect l="T12" t="T13" r="T14" b="T15"/>
                <a:pathLst>
                  <a:path w="21600" h="21600">
                    <a:moveTo>
                      <a:pt x="0" y="0"/>
                    </a:moveTo>
                    <a:lnTo>
                      <a:pt x="4163" y="21600"/>
                    </a:lnTo>
                    <a:lnTo>
                      <a:pt x="17437" y="21600"/>
                    </a:lnTo>
                    <a:lnTo>
                      <a:pt x="21600" y="0"/>
                    </a:lnTo>
                    <a:lnTo>
                      <a:pt x="0" y="0"/>
                    </a:lnTo>
                    <a:close/>
                  </a:path>
                </a:pathLst>
              </a:custGeom>
              <a:blipFill dpi="0" rotWithShape="0">
                <a:blip r:embed="rId3"/>
                <a:srcRect/>
                <a:tile tx="0" ty="0" sx="100000" sy="100000" flip="none" algn="tl"/>
              </a:blipFill>
              <a:ln w="9525">
                <a:solidFill>
                  <a:schemeClr val="tx1"/>
                </a:solidFill>
                <a:miter lim="800000"/>
                <a:headEnd/>
                <a:tailEnd/>
              </a:ln>
            </p:spPr>
            <p:txBody>
              <a:bodyPr wrap="none" anchor="ctr"/>
              <a:lstStyle/>
              <a:p>
                <a:endParaRPr lang="zh-CN" altLang="en-US" sz="2800">
                  <a:solidFill>
                    <a:srgbClr val="0000FF"/>
                  </a:solidFill>
                  <a:latin typeface="+mn-lt"/>
                  <a:ea typeface="+mn-ea"/>
                </a:endParaRPr>
              </a:p>
            </p:txBody>
          </p:sp>
        </p:grpSp>
        <p:grpSp>
          <p:nvGrpSpPr>
            <p:cNvPr id="142360" name="Group 86"/>
            <p:cNvGrpSpPr>
              <a:grpSpLocks/>
            </p:cNvGrpSpPr>
            <p:nvPr/>
          </p:nvGrpSpPr>
          <p:grpSpPr bwMode="auto">
            <a:xfrm>
              <a:off x="3168" y="1824"/>
              <a:ext cx="1056" cy="864"/>
              <a:chOff x="3168" y="2160"/>
              <a:chExt cx="1056" cy="864"/>
            </a:xfrm>
          </p:grpSpPr>
          <p:grpSp>
            <p:nvGrpSpPr>
              <p:cNvPr id="142371" name="Group 69"/>
              <p:cNvGrpSpPr>
                <a:grpSpLocks/>
              </p:cNvGrpSpPr>
              <p:nvPr/>
            </p:nvGrpSpPr>
            <p:grpSpPr bwMode="auto">
              <a:xfrm>
                <a:off x="3168" y="2160"/>
                <a:ext cx="1056" cy="0"/>
                <a:chOff x="3168" y="1344"/>
                <a:chExt cx="1056" cy="0"/>
              </a:xfrm>
            </p:grpSpPr>
            <p:sp>
              <p:nvSpPr>
                <p:cNvPr id="142381" name="Line 67"/>
                <p:cNvSpPr>
                  <a:spLocks noChangeShapeType="1"/>
                </p:cNvSpPr>
                <p:nvPr/>
              </p:nvSpPr>
              <p:spPr bwMode="auto">
                <a:xfrm flipH="1">
                  <a:off x="3168" y="1344"/>
                  <a:ext cx="1056" cy="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142382" name="Line 68"/>
                <p:cNvSpPr>
                  <a:spLocks noChangeShapeType="1"/>
                </p:cNvSpPr>
                <p:nvPr/>
              </p:nvSpPr>
              <p:spPr bwMode="auto">
                <a:xfrm>
                  <a:off x="3504" y="1344"/>
                  <a:ext cx="288" cy="0"/>
                </a:xfrm>
                <a:prstGeom prst="line">
                  <a:avLst/>
                </a:prstGeom>
                <a:noFill/>
                <a:ln w="28575">
                  <a:solidFill>
                    <a:srgbClr val="008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grpSp>
          <p:grpSp>
            <p:nvGrpSpPr>
              <p:cNvPr id="142372" name="Group 70"/>
              <p:cNvGrpSpPr>
                <a:grpSpLocks/>
              </p:cNvGrpSpPr>
              <p:nvPr/>
            </p:nvGrpSpPr>
            <p:grpSpPr bwMode="auto">
              <a:xfrm>
                <a:off x="3168" y="2448"/>
                <a:ext cx="1056" cy="0"/>
                <a:chOff x="3168" y="1344"/>
                <a:chExt cx="1056" cy="0"/>
              </a:xfrm>
            </p:grpSpPr>
            <p:sp>
              <p:nvSpPr>
                <p:cNvPr id="142379" name="Line 71"/>
                <p:cNvSpPr>
                  <a:spLocks noChangeShapeType="1"/>
                </p:cNvSpPr>
                <p:nvPr/>
              </p:nvSpPr>
              <p:spPr bwMode="auto">
                <a:xfrm flipH="1">
                  <a:off x="3168" y="1344"/>
                  <a:ext cx="1056" cy="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142380" name="Line 72"/>
                <p:cNvSpPr>
                  <a:spLocks noChangeShapeType="1"/>
                </p:cNvSpPr>
                <p:nvPr/>
              </p:nvSpPr>
              <p:spPr bwMode="auto">
                <a:xfrm>
                  <a:off x="3504" y="1344"/>
                  <a:ext cx="288" cy="0"/>
                </a:xfrm>
                <a:prstGeom prst="line">
                  <a:avLst/>
                </a:prstGeom>
                <a:noFill/>
                <a:ln w="28575">
                  <a:solidFill>
                    <a:srgbClr val="008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grpSp>
          <p:grpSp>
            <p:nvGrpSpPr>
              <p:cNvPr id="142373" name="Group 73"/>
              <p:cNvGrpSpPr>
                <a:grpSpLocks/>
              </p:cNvGrpSpPr>
              <p:nvPr/>
            </p:nvGrpSpPr>
            <p:grpSpPr bwMode="auto">
              <a:xfrm>
                <a:off x="3168" y="2736"/>
                <a:ext cx="1056" cy="0"/>
                <a:chOff x="3168" y="1344"/>
                <a:chExt cx="1056" cy="0"/>
              </a:xfrm>
            </p:grpSpPr>
            <p:sp>
              <p:nvSpPr>
                <p:cNvPr id="142377" name="Line 74"/>
                <p:cNvSpPr>
                  <a:spLocks noChangeShapeType="1"/>
                </p:cNvSpPr>
                <p:nvPr/>
              </p:nvSpPr>
              <p:spPr bwMode="auto">
                <a:xfrm flipH="1">
                  <a:off x="3168" y="1344"/>
                  <a:ext cx="1056" cy="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142378" name="Line 75"/>
                <p:cNvSpPr>
                  <a:spLocks noChangeShapeType="1"/>
                </p:cNvSpPr>
                <p:nvPr/>
              </p:nvSpPr>
              <p:spPr bwMode="auto">
                <a:xfrm>
                  <a:off x="3504" y="1344"/>
                  <a:ext cx="288" cy="0"/>
                </a:xfrm>
                <a:prstGeom prst="line">
                  <a:avLst/>
                </a:prstGeom>
                <a:noFill/>
                <a:ln w="28575">
                  <a:solidFill>
                    <a:srgbClr val="008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grpSp>
          <p:grpSp>
            <p:nvGrpSpPr>
              <p:cNvPr id="142374" name="Group 76"/>
              <p:cNvGrpSpPr>
                <a:grpSpLocks/>
              </p:cNvGrpSpPr>
              <p:nvPr/>
            </p:nvGrpSpPr>
            <p:grpSpPr bwMode="auto">
              <a:xfrm>
                <a:off x="3168" y="3024"/>
                <a:ext cx="1056" cy="0"/>
                <a:chOff x="3168" y="1344"/>
                <a:chExt cx="1056" cy="0"/>
              </a:xfrm>
            </p:grpSpPr>
            <p:sp>
              <p:nvSpPr>
                <p:cNvPr id="142375" name="Line 77"/>
                <p:cNvSpPr>
                  <a:spLocks noChangeShapeType="1"/>
                </p:cNvSpPr>
                <p:nvPr/>
              </p:nvSpPr>
              <p:spPr bwMode="auto">
                <a:xfrm flipH="1">
                  <a:off x="3168" y="1344"/>
                  <a:ext cx="1056" cy="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142376" name="Line 78"/>
                <p:cNvSpPr>
                  <a:spLocks noChangeShapeType="1"/>
                </p:cNvSpPr>
                <p:nvPr/>
              </p:nvSpPr>
              <p:spPr bwMode="auto">
                <a:xfrm>
                  <a:off x="3504" y="1344"/>
                  <a:ext cx="288" cy="0"/>
                </a:xfrm>
                <a:prstGeom prst="line">
                  <a:avLst/>
                </a:prstGeom>
                <a:noFill/>
                <a:ln w="28575">
                  <a:solidFill>
                    <a:srgbClr val="008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grpSp>
        </p:grpSp>
        <p:grpSp>
          <p:nvGrpSpPr>
            <p:cNvPr id="142361" name="Group 87"/>
            <p:cNvGrpSpPr>
              <a:grpSpLocks/>
            </p:cNvGrpSpPr>
            <p:nvPr/>
          </p:nvGrpSpPr>
          <p:grpSpPr bwMode="auto">
            <a:xfrm>
              <a:off x="4176" y="1296"/>
              <a:ext cx="1104" cy="1392"/>
              <a:chOff x="4176" y="1632"/>
              <a:chExt cx="1104" cy="1392"/>
            </a:xfrm>
          </p:grpSpPr>
          <p:grpSp>
            <p:nvGrpSpPr>
              <p:cNvPr id="142365" name="Group 39"/>
              <p:cNvGrpSpPr>
                <a:grpSpLocks/>
              </p:cNvGrpSpPr>
              <p:nvPr/>
            </p:nvGrpSpPr>
            <p:grpSpPr bwMode="auto">
              <a:xfrm>
                <a:off x="4224" y="1632"/>
                <a:ext cx="1056" cy="1392"/>
                <a:chOff x="4272" y="816"/>
                <a:chExt cx="1056" cy="1392"/>
              </a:xfrm>
            </p:grpSpPr>
            <p:sp>
              <p:nvSpPr>
                <p:cNvPr id="142367" name="Line 40"/>
                <p:cNvSpPr>
                  <a:spLocks noChangeShapeType="1"/>
                </p:cNvSpPr>
                <p:nvPr/>
              </p:nvSpPr>
              <p:spPr bwMode="auto">
                <a:xfrm flipV="1">
                  <a:off x="4272" y="816"/>
                  <a:ext cx="1056" cy="528"/>
                </a:xfrm>
                <a:prstGeom prst="line">
                  <a:avLst/>
                </a:prstGeom>
                <a:noFill/>
                <a:ln w="19050">
                  <a:solidFill>
                    <a:srgbClr val="008000"/>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sz="2800">
                    <a:solidFill>
                      <a:srgbClr val="0000FF"/>
                    </a:solidFill>
                    <a:latin typeface="+mn-lt"/>
                    <a:ea typeface="+mn-ea"/>
                  </a:endParaRPr>
                </a:p>
              </p:txBody>
            </p:sp>
            <p:sp>
              <p:nvSpPr>
                <p:cNvPr id="142368" name="Line 41"/>
                <p:cNvSpPr>
                  <a:spLocks noChangeShapeType="1"/>
                </p:cNvSpPr>
                <p:nvPr/>
              </p:nvSpPr>
              <p:spPr bwMode="auto">
                <a:xfrm flipV="1">
                  <a:off x="4272" y="1104"/>
                  <a:ext cx="1056" cy="528"/>
                </a:xfrm>
                <a:prstGeom prst="line">
                  <a:avLst/>
                </a:prstGeom>
                <a:noFill/>
                <a:ln w="19050">
                  <a:solidFill>
                    <a:srgbClr val="008000"/>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sz="2800">
                    <a:solidFill>
                      <a:srgbClr val="0000FF"/>
                    </a:solidFill>
                    <a:latin typeface="+mn-lt"/>
                    <a:ea typeface="+mn-ea"/>
                  </a:endParaRPr>
                </a:p>
              </p:txBody>
            </p:sp>
            <p:sp>
              <p:nvSpPr>
                <p:cNvPr id="142369" name="Line 42"/>
                <p:cNvSpPr>
                  <a:spLocks noChangeShapeType="1"/>
                </p:cNvSpPr>
                <p:nvPr/>
              </p:nvSpPr>
              <p:spPr bwMode="auto">
                <a:xfrm flipV="1">
                  <a:off x="4272" y="1392"/>
                  <a:ext cx="1056" cy="528"/>
                </a:xfrm>
                <a:prstGeom prst="line">
                  <a:avLst/>
                </a:prstGeom>
                <a:noFill/>
                <a:ln w="19050">
                  <a:solidFill>
                    <a:srgbClr val="008000"/>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sz="2800">
                    <a:solidFill>
                      <a:srgbClr val="0000FF"/>
                    </a:solidFill>
                    <a:latin typeface="+mn-lt"/>
                    <a:ea typeface="+mn-ea"/>
                  </a:endParaRPr>
                </a:p>
              </p:txBody>
            </p:sp>
            <p:sp>
              <p:nvSpPr>
                <p:cNvPr id="142370" name="Line 43"/>
                <p:cNvSpPr>
                  <a:spLocks noChangeShapeType="1"/>
                </p:cNvSpPr>
                <p:nvPr/>
              </p:nvSpPr>
              <p:spPr bwMode="auto">
                <a:xfrm flipV="1">
                  <a:off x="4272" y="1680"/>
                  <a:ext cx="1056" cy="528"/>
                </a:xfrm>
                <a:prstGeom prst="line">
                  <a:avLst/>
                </a:prstGeom>
                <a:noFill/>
                <a:ln w="19050">
                  <a:solidFill>
                    <a:srgbClr val="008000"/>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sz="2800">
                    <a:solidFill>
                      <a:srgbClr val="0000FF"/>
                    </a:solidFill>
                    <a:latin typeface="+mn-lt"/>
                    <a:ea typeface="+mn-ea"/>
                  </a:endParaRPr>
                </a:p>
              </p:txBody>
            </p:sp>
          </p:grpSp>
          <p:sp>
            <p:nvSpPr>
              <p:cNvPr id="142366" name="Line 79"/>
              <p:cNvSpPr>
                <a:spLocks noChangeShapeType="1"/>
              </p:cNvSpPr>
              <p:nvPr/>
            </p:nvSpPr>
            <p:spPr bwMode="auto">
              <a:xfrm>
                <a:off x="4176" y="2160"/>
                <a:ext cx="960"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grpSp>
        <p:sp>
          <p:nvSpPr>
            <p:cNvPr id="142363" name="Rectangle 84"/>
            <p:cNvSpPr>
              <a:spLocks noChangeArrowheads="1"/>
            </p:cNvSpPr>
            <p:nvPr/>
          </p:nvSpPr>
          <p:spPr bwMode="auto">
            <a:xfrm>
              <a:off x="3024" y="545"/>
              <a:ext cx="254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2800">
                  <a:solidFill>
                    <a:srgbClr val="0000FF"/>
                  </a:solidFill>
                  <a:latin typeface="+mn-lt"/>
                  <a:ea typeface="+mn-ea"/>
                </a:rPr>
                <a:t>光栅常数：</a:t>
              </a:r>
            </a:p>
          </p:txBody>
        </p:sp>
      </p:grpSp>
      <p:grpSp>
        <p:nvGrpSpPr>
          <p:cNvPr id="12" name="Group 45"/>
          <p:cNvGrpSpPr>
            <a:grpSpLocks/>
          </p:cNvGrpSpPr>
          <p:nvPr/>
        </p:nvGrpSpPr>
        <p:grpSpPr bwMode="auto">
          <a:xfrm>
            <a:off x="7483158" y="2240979"/>
            <a:ext cx="1295400" cy="1295400"/>
            <a:chOff x="4320" y="528"/>
            <a:chExt cx="816" cy="816"/>
          </a:xfrm>
        </p:grpSpPr>
        <p:sp>
          <p:nvSpPr>
            <p:cNvPr id="142355" name="Freeform 46"/>
            <p:cNvSpPr>
              <a:spLocks/>
            </p:cNvSpPr>
            <p:nvPr/>
          </p:nvSpPr>
          <p:spPr bwMode="auto">
            <a:xfrm>
              <a:off x="4617" y="1191"/>
              <a:ext cx="57" cy="153"/>
            </a:xfrm>
            <a:custGeom>
              <a:avLst/>
              <a:gdLst>
                <a:gd name="T0" fmla="*/ 0 w 57"/>
                <a:gd name="T1" fmla="*/ 0 h 153"/>
                <a:gd name="T2" fmla="*/ 0 w 57"/>
                <a:gd name="T3" fmla="*/ 18 h 153"/>
                <a:gd name="T4" fmla="*/ 5 w 57"/>
                <a:gd name="T5" fmla="*/ 19 h 153"/>
                <a:gd name="T6" fmla="*/ 5 w 57"/>
                <a:gd name="T7" fmla="*/ 10 h 153"/>
                <a:gd name="T8" fmla="*/ 2 w 57"/>
                <a:gd name="T9" fmla="*/ 18 h 153"/>
                <a:gd name="T10" fmla="*/ 6 w 57"/>
                <a:gd name="T11" fmla="*/ 20 h 153"/>
                <a:gd name="T12" fmla="*/ 10 w 57"/>
                <a:gd name="T13" fmla="*/ 12 h 153"/>
                <a:gd name="T14" fmla="*/ 3 w 57"/>
                <a:gd name="T15" fmla="*/ 18 h 153"/>
                <a:gd name="T16" fmla="*/ 8 w 57"/>
                <a:gd name="T17" fmla="*/ 22 h 153"/>
                <a:gd name="T18" fmla="*/ 12 w 57"/>
                <a:gd name="T19" fmla="*/ 27 h 153"/>
                <a:gd name="T20" fmla="*/ 17 w 57"/>
                <a:gd name="T21" fmla="*/ 33 h 153"/>
                <a:gd name="T22" fmla="*/ 23 w 57"/>
                <a:gd name="T23" fmla="*/ 26 h 153"/>
                <a:gd name="T24" fmla="*/ 15 w 57"/>
                <a:gd name="T25" fmla="*/ 30 h 153"/>
                <a:gd name="T26" fmla="*/ 19 w 57"/>
                <a:gd name="T27" fmla="*/ 37 h 153"/>
                <a:gd name="T28" fmla="*/ 22 w 57"/>
                <a:gd name="T29" fmla="*/ 45 h 153"/>
                <a:gd name="T30" fmla="*/ 26 w 57"/>
                <a:gd name="T31" fmla="*/ 55 h 153"/>
                <a:gd name="T32" fmla="*/ 31 w 57"/>
                <a:gd name="T33" fmla="*/ 76 h 153"/>
                <a:gd name="T34" fmla="*/ 40 w 57"/>
                <a:gd name="T35" fmla="*/ 72 h 153"/>
                <a:gd name="T36" fmla="*/ 31 w 57"/>
                <a:gd name="T37" fmla="*/ 72 h 153"/>
                <a:gd name="T38" fmla="*/ 35 w 57"/>
                <a:gd name="T39" fmla="*/ 97 h 153"/>
                <a:gd name="T40" fmla="*/ 38 w 57"/>
                <a:gd name="T41" fmla="*/ 124 h 153"/>
                <a:gd name="T42" fmla="*/ 39 w 57"/>
                <a:gd name="T43" fmla="*/ 153 h 153"/>
                <a:gd name="T44" fmla="*/ 57 w 57"/>
                <a:gd name="T45" fmla="*/ 153 h 153"/>
                <a:gd name="T46" fmla="*/ 56 w 57"/>
                <a:gd name="T47" fmla="*/ 124 h 153"/>
                <a:gd name="T48" fmla="*/ 53 w 57"/>
                <a:gd name="T49" fmla="*/ 97 h 153"/>
                <a:gd name="T50" fmla="*/ 49 w 57"/>
                <a:gd name="T51" fmla="*/ 72 h 153"/>
                <a:gd name="T52" fmla="*/ 48 w 57"/>
                <a:gd name="T53" fmla="*/ 69 h 153"/>
                <a:gd name="T54" fmla="*/ 43 w 57"/>
                <a:gd name="T55" fmla="*/ 48 h 153"/>
                <a:gd name="T56" fmla="*/ 39 w 57"/>
                <a:gd name="T57" fmla="*/ 38 h 153"/>
                <a:gd name="T58" fmla="*/ 36 w 57"/>
                <a:gd name="T59" fmla="*/ 30 h 153"/>
                <a:gd name="T60" fmla="*/ 32 w 57"/>
                <a:gd name="T61" fmla="*/ 23 h 153"/>
                <a:gd name="T62" fmla="*/ 30 w 57"/>
                <a:gd name="T63" fmla="*/ 20 h 153"/>
                <a:gd name="T64" fmla="*/ 25 w 57"/>
                <a:gd name="T65" fmla="*/ 14 h 153"/>
                <a:gd name="T66" fmla="*/ 21 w 57"/>
                <a:gd name="T67" fmla="*/ 9 h 153"/>
                <a:gd name="T68" fmla="*/ 16 w 57"/>
                <a:gd name="T69" fmla="*/ 5 h 153"/>
                <a:gd name="T70" fmla="*/ 13 w 57"/>
                <a:gd name="T71" fmla="*/ 3 h 153"/>
                <a:gd name="T72" fmla="*/ 9 w 57"/>
                <a:gd name="T73" fmla="*/ 1 h 153"/>
                <a:gd name="T74" fmla="*/ 5 w 57"/>
                <a:gd name="T75" fmla="*/ 1 h 153"/>
                <a:gd name="T76" fmla="*/ 0 w 57"/>
                <a:gd name="T77" fmla="*/ 0 h 15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7"/>
                <a:gd name="T118" fmla="*/ 0 h 153"/>
                <a:gd name="T119" fmla="*/ 57 w 57"/>
                <a:gd name="T120" fmla="*/ 153 h 15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7" h="153">
                  <a:moveTo>
                    <a:pt x="0" y="0"/>
                  </a:moveTo>
                  <a:lnTo>
                    <a:pt x="0" y="18"/>
                  </a:lnTo>
                  <a:lnTo>
                    <a:pt x="5" y="19"/>
                  </a:lnTo>
                  <a:lnTo>
                    <a:pt x="5" y="10"/>
                  </a:lnTo>
                  <a:lnTo>
                    <a:pt x="2" y="18"/>
                  </a:lnTo>
                  <a:lnTo>
                    <a:pt x="6" y="20"/>
                  </a:lnTo>
                  <a:lnTo>
                    <a:pt x="10" y="12"/>
                  </a:lnTo>
                  <a:lnTo>
                    <a:pt x="3" y="18"/>
                  </a:lnTo>
                  <a:lnTo>
                    <a:pt x="8" y="22"/>
                  </a:lnTo>
                  <a:lnTo>
                    <a:pt x="12" y="27"/>
                  </a:lnTo>
                  <a:lnTo>
                    <a:pt x="17" y="33"/>
                  </a:lnTo>
                  <a:lnTo>
                    <a:pt x="23" y="26"/>
                  </a:lnTo>
                  <a:lnTo>
                    <a:pt x="15" y="30"/>
                  </a:lnTo>
                  <a:lnTo>
                    <a:pt x="19" y="37"/>
                  </a:lnTo>
                  <a:lnTo>
                    <a:pt x="22" y="45"/>
                  </a:lnTo>
                  <a:lnTo>
                    <a:pt x="26" y="55"/>
                  </a:lnTo>
                  <a:lnTo>
                    <a:pt x="31" y="76"/>
                  </a:lnTo>
                  <a:lnTo>
                    <a:pt x="40" y="72"/>
                  </a:lnTo>
                  <a:lnTo>
                    <a:pt x="31" y="72"/>
                  </a:lnTo>
                  <a:lnTo>
                    <a:pt x="35" y="97"/>
                  </a:lnTo>
                  <a:lnTo>
                    <a:pt x="38" y="124"/>
                  </a:lnTo>
                  <a:lnTo>
                    <a:pt x="39" y="153"/>
                  </a:lnTo>
                  <a:lnTo>
                    <a:pt x="57" y="153"/>
                  </a:lnTo>
                  <a:lnTo>
                    <a:pt x="56" y="124"/>
                  </a:lnTo>
                  <a:lnTo>
                    <a:pt x="53" y="97"/>
                  </a:lnTo>
                  <a:lnTo>
                    <a:pt x="49" y="72"/>
                  </a:lnTo>
                  <a:lnTo>
                    <a:pt x="48" y="69"/>
                  </a:lnTo>
                  <a:lnTo>
                    <a:pt x="43" y="48"/>
                  </a:lnTo>
                  <a:lnTo>
                    <a:pt x="39" y="38"/>
                  </a:lnTo>
                  <a:lnTo>
                    <a:pt x="36" y="30"/>
                  </a:lnTo>
                  <a:lnTo>
                    <a:pt x="32" y="23"/>
                  </a:lnTo>
                  <a:lnTo>
                    <a:pt x="30" y="20"/>
                  </a:lnTo>
                  <a:lnTo>
                    <a:pt x="25" y="14"/>
                  </a:lnTo>
                  <a:lnTo>
                    <a:pt x="21" y="9"/>
                  </a:lnTo>
                  <a:lnTo>
                    <a:pt x="16" y="5"/>
                  </a:lnTo>
                  <a:lnTo>
                    <a:pt x="13" y="3"/>
                  </a:lnTo>
                  <a:lnTo>
                    <a:pt x="9" y="1"/>
                  </a:lnTo>
                  <a:lnTo>
                    <a:pt x="5" y="1"/>
                  </a:lnTo>
                  <a:lnTo>
                    <a:pt x="0" y="0"/>
                  </a:lnTo>
                  <a:close/>
                </a:path>
              </a:pathLst>
            </a:custGeom>
            <a:solidFill>
              <a:srgbClr val="CCFFFF"/>
            </a:solidFill>
            <a:ln w="28575">
              <a:solidFill>
                <a:srgbClr val="FF0000"/>
              </a:solidFill>
              <a:round/>
              <a:headEnd/>
              <a:tailEnd/>
            </a:ln>
          </p:spPr>
          <p:txBody>
            <a:bodyPr/>
            <a:lstStyle/>
            <a:p>
              <a:endParaRPr lang="zh-CN" altLang="en-US" sz="2800">
                <a:solidFill>
                  <a:srgbClr val="0000FF"/>
                </a:solidFill>
                <a:latin typeface="+mn-lt"/>
                <a:ea typeface="+mn-ea"/>
              </a:endParaRPr>
            </a:p>
          </p:txBody>
        </p:sp>
        <p:sp>
          <p:nvSpPr>
            <p:cNvPr id="142357" name="AutoShape 48"/>
            <p:cNvSpPr>
              <a:spLocks noChangeArrowheads="1"/>
            </p:cNvSpPr>
            <p:nvPr/>
          </p:nvSpPr>
          <p:spPr bwMode="auto">
            <a:xfrm>
              <a:off x="4320" y="528"/>
              <a:ext cx="816" cy="336"/>
            </a:xfrm>
            <a:prstGeom prst="wedgeRectCallout">
              <a:avLst>
                <a:gd name="adj1" fmla="val -25856"/>
                <a:gd name="adj2" fmla="val 173810"/>
              </a:avLst>
            </a:prstGeom>
            <a:gradFill rotWithShape="0">
              <a:gsLst>
                <a:gs pos="0">
                  <a:srgbClr val="FFCCCC"/>
                </a:gs>
                <a:gs pos="50000">
                  <a:srgbClr val="FFFFFF"/>
                </a:gs>
                <a:gs pos="100000">
                  <a:srgbClr val="FFCCCC"/>
                </a:gs>
              </a:gsLst>
              <a:lin ang="5400000" scaled="1"/>
            </a:gradFill>
            <a:ln w="9525">
              <a:solidFill>
                <a:srgbClr val="FF0000"/>
              </a:solidFill>
              <a:miter lim="800000"/>
              <a:headEnd/>
              <a:tailEnd type="none" w="sm" len="lg"/>
            </a:ln>
          </p:spPr>
          <p:txBody>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50000"/>
                </a:spcBef>
                <a:buClrTx/>
                <a:buFontTx/>
                <a:buNone/>
              </a:pPr>
              <a:r>
                <a:rPr kumimoji="0" lang="zh-CN" altLang="en-US" sz="2800">
                  <a:solidFill>
                    <a:srgbClr val="0000FF"/>
                  </a:solidFill>
                  <a:latin typeface="+mn-lt"/>
                  <a:ea typeface="+mn-ea"/>
                </a:rPr>
                <a:t>衍射角</a:t>
              </a:r>
            </a:p>
          </p:txBody>
        </p:sp>
      </p:grpSp>
      <p:grpSp>
        <p:nvGrpSpPr>
          <p:cNvPr id="13" name="Group 109"/>
          <p:cNvGrpSpPr>
            <a:grpSpLocks/>
          </p:cNvGrpSpPr>
          <p:nvPr/>
        </p:nvGrpSpPr>
        <p:grpSpPr bwMode="auto">
          <a:xfrm>
            <a:off x="697992" y="4218242"/>
            <a:ext cx="4191000" cy="1803400"/>
            <a:chOff x="192" y="2832"/>
            <a:chExt cx="2640" cy="1136"/>
          </a:xfrm>
        </p:grpSpPr>
        <p:sp>
          <p:nvSpPr>
            <p:cNvPr id="142352" name="Rectangle 29"/>
            <p:cNvSpPr>
              <a:spLocks noChangeArrowheads="1"/>
            </p:cNvSpPr>
            <p:nvPr/>
          </p:nvSpPr>
          <p:spPr bwMode="auto">
            <a:xfrm>
              <a:off x="192" y="2832"/>
              <a:ext cx="2640" cy="1136"/>
            </a:xfrm>
            <a:prstGeom prst="rect">
              <a:avLst/>
            </a:prstGeom>
            <a:gradFill rotWithShape="0">
              <a:gsLst>
                <a:gs pos="0">
                  <a:srgbClr val="EDFAD2"/>
                </a:gs>
                <a:gs pos="50000">
                  <a:srgbClr val="FFFFFF"/>
                </a:gs>
                <a:gs pos="100000">
                  <a:srgbClr val="EDFAD2"/>
                </a:gs>
              </a:gsLst>
              <a:lin ang="5400000" scaled="1"/>
            </a:gradFill>
            <a:ln w="9525">
              <a:solidFill>
                <a:schemeClr val="tx2"/>
              </a:solidFill>
              <a:miter lim="800000"/>
              <a:headEnd/>
              <a:tailEnd type="none" w="sm" len="lg"/>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800">
                <a:solidFill>
                  <a:srgbClr val="0000FF"/>
                </a:solidFill>
                <a:latin typeface="+mn-lt"/>
                <a:ea typeface="+mn-ea"/>
              </a:endParaRPr>
            </a:p>
          </p:txBody>
        </p:sp>
        <p:sp>
          <p:nvSpPr>
            <p:cNvPr id="142354" name="Text Box 32"/>
            <p:cNvSpPr txBox="1">
              <a:spLocks noChangeArrowheads="1"/>
            </p:cNvSpPr>
            <p:nvPr/>
          </p:nvSpPr>
          <p:spPr bwMode="auto">
            <a:xfrm>
              <a:off x="192" y="2832"/>
              <a:ext cx="264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dirty="0">
                  <a:solidFill>
                    <a:srgbClr val="0000FF"/>
                  </a:solidFill>
                  <a:latin typeface="+mn-lt"/>
                  <a:ea typeface="+mn-ea"/>
                </a:rPr>
                <a:t>干涉主极大（明纹中心）</a:t>
              </a:r>
            </a:p>
          </p:txBody>
        </p:sp>
      </p:grpSp>
      <p:sp>
        <p:nvSpPr>
          <p:cNvPr id="142350" name="Text Box 34"/>
          <p:cNvSpPr txBox="1">
            <a:spLocks noChangeArrowheads="1"/>
          </p:cNvSpPr>
          <p:nvPr/>
        </p:nvSpPr>
        <p:spPr bwMode="auto">
          <a:xfrm>
            <a:off x="697992" y="2575178"/>
            <a:ext cx="3816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dirty="0">
                <a:solidFill>
                  <a:srgbClr val="0000FF"/>
                </a:solidFill>
                <a:latin typeface="+mn-lt"/>
                <a:ea typeface="+mn-ea"/>
              </a:rPr>
              <a:t>相邻两缝间的光程差：</a:t>
            </a:r>
          </a:p>
        </p:txBody>
      </p:sp>
      <p:grpSp>
        <p:nvGrpSpPr>
          <p:cNvPr id="15" name="Group 108"/>
          <p:cNvGrpSpPr>
            <a:grpSpLocks/>
          </p:cNvGrpSpPr>
          <p:nvPr/>
        </p:nvGrpSpPr>
        <p:grpSpPr bwMode="auto">
          <a:xfrm>
            <a:off x="7406958" y="3993579"/>
            <a:ext cx="952500" cy="1257300"/>
            <a:chOff x="4224" y="2112"/>
            <a:chExt cx="600" cy="792"/>
          </a:xfrm>
        </p:grpSpPr>
        <p:sp>
          <p:nvSpPr>
            <p:cNvPr id="142345" name="Freeform 60"/>
            <p:cNvSpPr>
              <a:spLocks/>
            </p:cNvSpPr>
            <p:nvPr/>
          </p:nvSpPr>
          <p:spPr bwMode="auto">
            <a:xfrm>
              <a:off x="4224" y="2112"/>
              <a:ext cx="432" cy="732"/>
            </a:xfrm>
            <a:custGeom>
              <a:avLst/>
              <a:gdLst>
                <a:gd name="T0" fmla="*/ 0 w 432"/>
                <a:gd name="T1" fmla="*/ 0 h 732"/>
                <a:gd name="T2" fmla="*/ 432 w 432"/>
                <a:gd name="T3" fmla="*/ 732 h 732"/>
                <a:gd name="T4" fmla="*/ 0 60000 65536"/>
                <a:gd name="T5" fmla="*/ 0 60000 65536"/>
                <a:gd name="T6" fmla="*/ 0 w 432"/>
                <a:gd name="T7" fmla="*/ 0 h 732"/>
                <a:gd name="T8" fmla="*/ 432 w 432"/>
                <a:gd name="T9" fmla="*/ 732 h 732"/>
              </a:gdLst>
              <a:ahLst/>
              <a:cxnLst>
                <a:cxn ang="T4">
                  <a:pos x="T0" y="T1"/>
                </a:cxn>
                <a:cxn ang="T5">
                  <a:pos x="T2" y="T3"/>
                </a:cxn>
              </a:cxnLst>
              <a:rect l="T6" t="T7" r="T8" b="T9"/>
              <a:pathLst>
                <a:path w="432" h="732">
                  <a:moveTo>
                    <a:pt x="0" y="0"/>
                  </a:moveTo>
                  <a:lnTo>
                    <a:pt x="432" y="732"/>
                  </a:lnTo>
                </a:path>
              </a:pathLst>
            </a:custGeom>
            <a:noFill/>
            <a:ln w="28575">
              <a:solidFill>
                <a:srgbClr val="0000FF"/>
              </a:solidFill>
              <a:prstDash val="sysDash"/>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dirty="0">
                <a:solidFill>
                  <a:srgbClr val="0000FF"/>
                </a:solidFill>
                <a:latin typeface="+mn-lt"/>
                <a:ea typeface="+mn-ea"/>
              </a:endParaRPr>
            </a:p>
          </p:txBody>
        </p:sp>
        <p:sp>
          <p:nvSpPr>
            <p:cNvPr id="142346" name="Freeform 61"/>
            <p:cNvSpPr>
              <a:spLocks/>
            </p:cNvSpPr>
            <p:nvPr/>
          </p:nvSpPr>
          <p:spPr bwMode="auto">
            <a:xfrm>
              <a:off x="4224" y="2400"/>
              <a:ext cx="294" cy="504"/>
            </a:xfrm>
            <a:custGeom>
              <a:avLst/>
              <a:gdLst>
                <a:gd name="T0" fmla="*/ 0 w 294"/>
                <a:gd name="T1" fmla="*/ 0 h 504"/>
                <a:gd name="T2" fmla="*/ 294 w 294"/>
                <a:gd name="T3" fmla="*/ 504 h 504"/>
                <a:gd name="T4" fmla="*/ 0 60000 65536"/>
                <a:gd name="T5" fmla="*/ 0 60000 65536"/>
                <a:gd name="T6" fmla="*/ 0 w 294"/>
                <a:gd name="T7" fmla="*/ 0 h 504"/>
                <a:gd name="T8" fmla="*/ 294 w 294"/>
                <a:gd name="T9" fmla="*/ 504 h 504"/>
              </a:gdLst>
              <a:ahLst/>
              <a:cxnLst>
                <a:cxn ang="T4">
                  <a:pos x="T0" y="T1"/>
                </a:cxn>
                <a:cxn ang="T5">
                  <a:pos x="T2" y="T3"/>
                </a:cxn>
              </a:cxnLst>
              <a:rect l="T6" t="T7" r="T8" b="T9"/>
              <a:pathLst>
                <a:path w="294" h="504">
                  <a:moveTo>
                    <a:pt x="0" y="0"/>
                  </a:moveTo>
                  <a:lnTo>
                    <a:pt x="294" y="504"/>
                  </a:lnTo>
                </a:path>
              </a:pathLst>
            </a:custGeom>
            <a:noFill/>
            <a:ln w="28575">
              <a:solidFill>
                <a:srgbClr val="0000FF"/>
              </a:solidFill>
              <a:prstDash val="sysDash"/>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dirty="0">
                <a:solidFill>
                  <a:srgbClr val="0000FF"/>
                </a:solidFill>
                <a:latin typeface="+mn-lt"/>
                <a:ea typeface="+mn-ea"/>
              </a:endParaRPr>
            </a:p>
          </p:txBody>
        </p:sp>
        <p:sp>
          <p:nvSpPr>
            <p:cNvPr id="142347" name="Freeform 62"/>
            <p:cNvSpPr>
              <a:spLocks/>
            </p:cNvSpPr>
            <p:nvPr/>
          </p:nvSpPr>
          <p:spPr bwMode="auto">
            <a:xfrm>
              <a:off x="4272" y="2784"/>
              <a:ext cx="204" cy="120"/>
            </a:xfrm>
            <a:custGeom>
              <a:avLst/>
              <a:gdLst>
                <a:gd name="T0" fmla="*/ 0 w 204"/>
                <a:gd name="T1" fmla="*/ 120 h 120"/>
                <a:gd name="T2" fmla="*/ 204 w 204"/>
                <a:gd name="T3" fmla="*/ 0 h 120"/>
                <a:gd name="T4" fmla="*/ 0 60000 65536"/>
                <a:gd name="T5" fmla="*/ 0 60000 65536"/>
                <a:gd name="T6" fmla="*/ 0 w 204"/>
                <a:gd name="T7" fmla="*/ 0 h 120"/>
                <a:gd name="T8" fmla="*/ 204 w 204"/>
                <a:gd name="T9" fmla="*/ 120 h 120"/>
              </a:gdLst>
              <a:ahLst/>
              <a:cxnLst>
                <a:cxn ang="T4">
                  <a:pos x="T0" y="T1"/>
                </a:cxn>
                <a:cxn ang="T5">
                  <a:pos x="T2" y="T3"/>
                </a:cxn>
              </a:cxnLst>
              <a:rect l="T6" t="T7" r="T8" b="T9"/>
              <a:pathLst>
                <a:path w="204" h="120">
                  <a:moveTo>
                    <a:pt x="0" y="120"/>
                  </a:moveTo>
                  <a:lnTo>
                    <a:pt x="204" y="0"/>
                  </a:lnTo>
                </a:path>
              </a:pathLst>
            </a:custGeom>
            <a:noFill/>
            <a:ln w="28575">
              <a:solidFill>
                <a:srgbClr val="0000FF"/>
              </a:solidFill>
              <a:round/>
              <a:headEnd type="none" w="sm" len="lg"/>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n-ea"/>
              </a:endParaRPr>
            </a:p>
          </p:txBody>
        </p:sp>
        <p:sp>
          <p:nvSpPr>
            <p:cNvPr id="142348" name="Freeform 63"/>
            <p:cNvSpPr>
              <a:spLocks/>
            </p:cNvSpPr>
            <p:nvPr/>
          </p:nvSpPr>
          <p:spPr bwMode="auto">
            <a:xfrm>
              <a:off x="4584" y="2592"/>
              <a:ext cx="240" cy="144"/>
            </a:xfrm>
            <a:custGeom>
              <a:avLst/>
              <a:gdLst>
                <a:gd name="T0" fmla="*/ 0 w 240"/>
                <a:gd name="T1" fmla="*/ 144 h 144"/>
                <a:gd name="T2" fmla="*/ 240 w 240"/>
                <a:gd name="T3" fmla="*/ 0 h 144"/>
                <a:gd name="T4" fmla="*/ 0 60000 65536"/>
                <a:gd name="T5" fmla="*/ 0 60000 65536"/>
                <a:gd name="T6" fmla="*/ 0 w 240"/>
                <a:gd name="T7" fmla="*/ 0 h 144"/>
                <a:gd name="T8" fmla="*/ 240 w 240"/>
                <a:gd name="T9" fmla="*/ 144 h 144"/>
              </a:gdLst>
              <a:ahLst/>
              <a:cxnLst>
                <a:cxn ang="T4">
                  <a:pos x="T0" y="T1"/>
                </a:cxn>
                <a:cxn ang="T5">
                  <a:pos x="T2" y="T3"/>
                </a:cxn>
              </a:cxnLst>
              <a:rect l="T6" t="T7" r="T8" b="T9"/>
              <a:pathLst>
                <a:path w="240" h="144">
                  <a:moveTo>
                    <a:pt x="0" y="144"/>
                  </a:moveTo>
                  <a:lnTo>
                    <a:pt x="240" y="0"/>
                  </a:lnTo>
                </a:path>
              </a:pathLst>
            </a:custGeom>
            <a:noFill/>
            <a:ln w="28575">
              <a:solidFill>
                <a:srgbClr val="0000FF"/>
              </a:solidFill>
              <a:round/>
              <a:headEnd type="triangl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n-ea"/>
              </a:endParaRPr>
            </a:p>
          </p:txBody>
        </p:sp>
      </p:grpSp>
      <p:sp>
        <p:nvSpPr>
          <p:cNvPr id="142343" name="Text Box 81"/>
          <p:cNvSpPr txBox="1">
            <a:spLocks noChangeArrowheads="1"/>
          </p:cNvSpPr>
          <p:nvPr/>
        </p:nvSpPr>
        <p:spPr bwMode="auto">
          <a:xfrm>
            <a:off x="697992" y="503492"/>
            <a:ext cx="40211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en-US" altLang="zh-CN" sz="2800" dirty="0">
                <a:solidFill>
                  <a:srgbClr val="0000FF"/>
                </a:solidFill>
                <a:latin typeface="+mn-lt"/>
                <a:ea typeface="+mn-ea"/>
              </a:rPr>
              <a:t>2.</a:t>
            </a:r>
            <a:r>
              <a:rPr kumimoji="0" lang="zh-CN" altLang="en-US" sz="2800" dirty="0">
                <a:solidFill>
                  <a:srgbClr val="0000FF"/>
                </a:solidFill>
                <a:latin typeface="+mn-lt"/>
                <a:ea typeface="+mn-ea"/>
              </a:rPr>
              <a:t>光栅衍射条纹的形成</a:t>
            </a:r>
          </a:p>
        </p:txBody>
      </p:sp>
      <p:sp>
        <p:nvSpPr>
          <p:cNvPr id="51" name="Text Box 82"/>
          <p:cNvSpPr txBox="1">
            <a:spLocks noChangeArrowheads="1"/>
          </p:cNvSpPr>
          <p:nvPr/>
        </p:nvSpPr>
        <p:spPr bwMode="auto">
          <a:xfrm>
            <a:off x="697992" y="1268668"/>
            <a:ext cx="4472877"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20000"/>
              </a:lnSpc>
              <a:spcBef>
                <a:spcPct val="50000"/>
              </a:spcBef>
              <a:buClrTx/>
              <a:buFontTx/>
              <a:buNone/>
            </a:pPr>
            <a:r>
              <a:rPr kumimoji="0" lang="zh-CN" altLang="en-US" sz="2800" dirty="0">
                <a:solidFill>
                  <a:srgbClr val="0000FF"/>
                </a:solidFill>
                <a:latin typeface="+mn-lt"/>
                <a:ea typeface="+mn-ea"/>
              </a:rPr>
              <a:t>光栅的衍射条纹是单缝衍射和多光束干涉的总效果</a:t>
            </a:r>
            <a:r>
              <a:rPr kumimoji="0" lang="en-US" altLang="zh-CN" sz="2800" dirty="0">
                <a:solidFill>
                  <a:srgbClr val="0000FF"/>
                </a:solidFill>
                <a:latin typeface="+mn-lt"/>
                <a:ea typeface="+mn-ea"/>
              </a:rPr>
              <a:t>.</a:t>
            </a:r>
          </a:p>
        </p:txBody>
      </p:sp>
      <mc:AlternateContent xmlns:mc="http://schemas.openxmlformats.org/markup-compatibility/2006" xmlns:a14="http://schemas.microsoft.com/office/drawing/2010/main">
        <mc:Choice Requires="a14">
          <p:sp>
            <p:nvSpPr>
              <p:cNvPr id="52" name="矩形 51"/>
              <p:cNvSpPr/>
              <p:nvPr/>
            </p:nvSpPr>
            <p:spPr>
              <a:xfrm>
                <a:off x="7154487" y="1508891"/>
                <a:ext cx="2349618" cy="5280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80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−5</m:t>
                          </m:r>
                        </m:sup>
                      </m:sSup>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6</m:t>
                          </m:r>
                        </m:sup>
                      </m:sSup>
                      <m:r>
                        <a:rPr lang="en-US" altLang="zh-CN" sz="2800" b="0" i="1" smtClean="0">
                          <a:solidFill>
                            <a:srgbClr val="0000FF"/>
                          </a:solidFill>
                          <a:latin typeface="Cambria Math" panose="02040503050406030204" pitchFamily="18" charset="0"/>
                          <a:ea typeface="Cambria Math" panose="02040503050406030204" pitchFamily="18" charset="0"/>
                        </a:rPr>
                        <m:t>𝑚</m:t>
                      </m:r>
                    </m:oMath>
                  </m:oMathPara>
                </a14:m>
                <a:endParaRPr lang="zh-CN" altLang="en-US" sz="2800" i="1" dirty="0">
                  <a:solidFill>
                    <a:srgbClr val="0000FF"/>
                  </a:solidFill>
                </a:endParaRPr>
              </a:p>
            </p:txBody>
          </p:sp>
        </mc:Choice>
        <mc:Fallback xmlns="">
          <p:sp>
            <p:nvSpPr>
              <p:cNvPr id="52" name="矩形 51"/>
              <p:cNvSpPr>
                <a:spLocks noRot="1" noChangeAspect="1" noMove="1" noResize="1" noEditPoints="1" noAdjustHandles="1" noChangeArrowheads="1" noChangeShapeType="1" noTextEdit="1"/>
              </p:cNvSpPr>
              <p:nvPr/>
            </p:nvSpPr>
            <p:spPr>
              <a:xfrm>
                <a:off x="7154487" y="1508891"/>
                <a:ext cx="2349618" cy="52809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7993679" y="3092618"/>
                <a:ext cx="5029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mn-ea"/>
                        </a:rPr>
                        <m:t>𝜃</m:t>
                      </m:r>
                    </m:oMath>
                  </m:oMathPara>
                </a14:m>
                <a:endParaRPr lang="zh-CN" altLang="en-US" sz="2800" dirty="0">
                  <a:solidFill>
                    <a:srgbClr val="0000FF"/>
                  </a:solidFill>
                  <a:latin typeface="+mn-ea"/>
                  <a:ea typeface="+mn-ea"/>
                </a:endParaRPr>
              </a:p>
            </p:txBody>
          </p:sp>
        </mc:Choice>
        <mc:Fallback xmlns="">
          <p:sp>
            <p:nvSpPr>
              <p:cNvPr id="53" name="矩形 52"/>
              <p:cNvSpPr>
                <a:spLocks noRot="1" noChangeAspect="1" noMove="1" noResize="1" noEditPoints="1" noAdjustHandles="1" noChangeArrowheads="1" noChangeShapeType="1" noTextEdit="1"/>
              </p:cNvSpPr>
              <p:nvPr/>
            </p:nvSpPr>
            <p:spPr>
              <a:xfrm>
                <a:off x="7993679" y="3092618"/>
                <a:ext cx="502958"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5521417" y="2998578"/>
                <a:ext cx="1809341" cy="523220"/>
              </a:xfrm>
              <a:prstGeom prst="rect">
                <a:avLst/>
              </a:prstGeom>
            </p:spPr>
            <p:txBody>
              <a:bodyPr wrap="none">
                <a:spAutoFit/>
              </a:bodyPr>
              <a:lstStyle/>
              <a:p>
                <a:pPr algn="ctr" fontAlgn="auto">
                  <a:spcBef>
                    <a:spcPts val="0"/>
                  </a:spcBef>
                  <a:spcAft>
                    <a:spcPts val="0"/>
                  </a:spcAft>
                  <a:defRPr/>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𝑑</m:t>
                      </m:r>
                      <m:r>
                        <a:rPr lang="en-US" altLang="zh-CN" sz="2800" b="0" i="1" smtClean="0">
                          <a:solidFill>
                            <a:srgbClr val="0000FF"/>
                          </a:solidFill>
                          <a:latin typeface="Cambria Math" panose="02040503050406030204" pitchFamily="18" charset="0"/>
                        </a:rPr>
                        <m:t>=</m:t>
                      </m:r>
                      <m:r>
                        <a:rPr lang="en-US" altLang="zh-CN" sz="2800" i="1" smtClean="0">
                          <a:solidFill>
                            <a:srgbClr val="0000FF"/>
                          </a:solidFill>
                          <a:latin typeface="Cambria Math" panose="02040503050406030204" pitchFamily="18" charset="0"/>
                        </a:rPr>
                        <m:t>𝑎</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𝑏</m:t>
                      </m:r>
                    </m:oMath>
                  </m:oMathPara>
                </a14:m>
                <a:endParaRPr lang="en-US" altLang="zh-CN" sz="2800" kern="0" dirty="0">
                  <a:solidFill>
                    <a:srgbClr val="0000FF"/>
                  </a:solidFill>
                </a:endParaRPr>
              </a:p>
            </p:txBody>
          </p:sp>
        </mc:Choice>
        <mc:Fallback xmlns="">
          <p:sp>
            <p:nvSpPr>
              <p:cNvPr id="58" name="矩形 57"/>
              <p:cNvSpPr>
                <a:spLocks noRot="1" noChangeAspect="1" noMove="1" noResize="1" noEditPoints="1" noAdjustHandles="1" noChangeArrowheads="1" noChangeShapeType="1" noTextEdit="1"/>
              </p:cNvSpPr>
              <p:nvPr/>
            </p:nvSpPr>
            <p:spPr>
              <a:xfrm>
                <a:off x="5521417" y="2998578"/>
                <a:ext cx="1809341"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1342754" y="3289057"/>
                <a:ext cx="297767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mn-ea"/>
                        </a:rPr>
                        <m:t>𝛿</m:t>
                      </m:r>
                      <m:r>
                        <a:rPr lang="en-US" altLang="zh-CN" sz="2800" b="0" i="1" smtClean="0">
                          <a:solidFill>
                            <a:srgbClr val="0000FF"/>
                          </a:solidFill>
                          <a:latin typeface="Cambria Math" panose="02040503050406030204" pitchFamily="18" charset="0"/>
                          <a:ea typeface="+mn-ea"/>
                        </a:rPr>
                        <m:t>=</m:t>
                      </m:r>
                      <m:d>
                        <m:dPr>
                          <m:ctrlPr>
                            <a:rPr lang="en-US" altLang="zh-CN" sz="2800" b="0" i="1" smtClean="0">
                              <a:solidFill>
                                <a:srgbClr val="0000FF"/>
                              </a:solidFill>
                              <a:latin typeface="Cambria Math"/>
                              <a:ea typeface="+mn-ea"/>
                            </a:rPr>
                          </m:ctrlPr>
                        </m:dPr>
                        <m:e>
                          <m:r>
                            <a:rPr lang="en-US" altLang="zh-CN" sz="2800" i="1">
                              <a:solidFill>
                                <a:srgbClr val="0000FF"/>
                              </a:solidFill>
                              <a:latin typeface="Cambria Math" panose="02040503050406030204" pitchFamily="18" charset="0"/>
                            </a:rPr>
                            <m:t>𝑎</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𝑏</m:t>
                          </m:r>
                        </m:e>
                      </m:d>
                      <m:func>
                        <m:funcPr>
                          <m:ctrlPr>
                            <a:rPr lang="en-US" altLang="zh-CN" sz="2800" i="1" smtClean="0">
                              <a:solidFill>
                                <a:srgbClr val="0000FF"/>
                              </a:solidFill>
                              <a:latin typeface="Cambria Math"/>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r>
                            <a:rPr lang="zh-CN" altLang="en-US" sz="2800" b="0" i="1" smtClean="0">
                              <a:solidFill>
                                <a:srgbClr val="0000FF"/>
                              </a:solidFill>
                              <a:latin typeface="Cambria Math" panose="02040503050406030204" pitchFamily="18" charset="0"/>
                              <a:ea typeface="+mn-ea"/>
                            </a:rPr>
                            <m:t>𝜃</m:t>
                          </m:r>
                        </m:e>
                      </m:func>
                    </m:oMath>
                  </m:oMathPara>
                </a14:m>
                <a:endParaRPr lang="zh-CN" altLang="en-US" sz="2800" i="1" dirty="0">
                  <a:solidFill>
                    <a:srgbClr val="0000FF"/>
                  </a:solidFill>
                  <a:latin typeface="+mn-ea"/>
                  <a:ea typeface="+mn-ea"/>
                </a:endParaRPr>
              </a:p>
            </p:txBody>
          </p:sp>
        </mc:Choice>
        <mc:Fallback xmlns="">
          <p:sp>
            <p:nvSpPr>
              <p:cNvPr id="59" name="矩形 58"/>
              <p:cNvSpPr>
                <a:spLocks noRot="1" noChangeAspect="1" noMove="1" noResize="1" noEditPoints="1" noAdjustHandles="1" noChangeArrowheads="1" noChangeShapeType="1" noTextEdit="1"/>
              </p:cNvSpPr>
              <p:nvPr/>
            </p:nvSpPr>
            <p:spPr>
              <a:xfrm>
                <a:off x="1342754" y="3289057"/>
                <a:ext cx="2977675"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7412121" y="5112955"/>
                <a:ext cx="23040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a:ea typeface="+mn-ea"/>
                            </a:rPr>
                          </m:ctrlPr>
                        </m:dPr>
                        <m:e>
                          <m:r>
                            <a:rPr lang="en-US" altLang="zh-CN" sz="2800" i="1">
                              <a:solidFill>
                                <a:srgbClr val="0000FF"/>
                              </a:solidFill>
                              <a:latin typeface="Cambria Math" panose="02040503050406030204" pitchFamily="18" charset="0"/>
                            </a:rPr>
                            <m:t>𝑎</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𝑏</m:t>
                          </m:r>
                          <m:r>
                            <m:rPr>
                              <m:nor/>
                            </m:rPr>
                            <a:rPr lang="en-US" altLang="zh-CN" sz="2800" kern="0" dirty="0">
                              <a:solidFill>
                                <a:srgbClr val="0000FF"/>
                              </a:solidFill>
                            </a:rPr>
                            <m:t> </m:t>
                          </m:r>
                        </m:e>
                      </m:d>
                      <m:func>
                        <m:funcPr>
                          <m:ctrlPr>
                            <a:rPr lang="en-US" altLang="zh-CN" sz="2800" i="1" smtClean="0">
                              <a:solidFill>
                                <a:srgbClr val="0000FF"/>
                              </a:solidFill>
                              <a:latin typeface="Cambria Math"/>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r>
                            <a:rPr lang="zh-CN" altLang="en-US" sz="2800" b="0" i="1" smtClean="0">
                              <a:solidFill>
                                <a:srgbClr val="0000FF"/>
                              </a:solidFill>
                              <a:latin typeface="Cambria Math" panose="02040503050406030204" pitchFamily="18" charset="0"/>
                              <a:ea typeface="+mn-ea"/>
                            </a:rPr>
                            <m:t>𝜃</m:t>
                          </m:r>
                        </m:e>
                      </m:func>
                    </m:oMath>
                  </m:oMathPara>
                </a14:m>
                <a:endParaRPr lang="zh-CN" altLang="en-US" sz="2800" i="1" dirty="0">
                  <a:solidFill>
                    <a:srgbClr val="0000FF"/>
                  </a:solidFill>
                  <a:latin typeface="+mn-ea"/>
                  <a:ea typeface="+mn-ea"/>
                </a:endParaRPr>
              </a:p>
            </p:txBody>
          </p:sp>
        </mc:Choice>
        <mc:Fallback xmlns="">
          <p:sp>
            <p:nvSpPr>
              <p:cNvPr id="60" name="矩形 59"/>
              <p:cNvSpPr>
                <a:spLocks noRot="1" noChangeAspect="1" noMove="1" noResize="1" noEditPoints="1" noAdjustHandles="1" noChangeArrowheads="1" noChangeShapeType="1" noTextEdit="1"/>
              </p:cNvSpPr>
              <p:nvPr/>
            </p:nvSpPr>
            <p:spPr>
              <a:xfrm>
                <a:off x="7412121" y="5112955"/>
                <a:ext cx="2304029"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1002323" y="4808587"/>
                <a:ext cx="34124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a:ea typeface="+mn-ea"/>
                            </a:rPr>
                          </m:ctrlPr>
                        </m:dPr>
                        <m:e>
                          <m:r>
                            <a:rPr lang="en-US" altLang="zh-CN" sz="2800" i="1">
                              <a:solidFill>
                                <a:srgbClr val="0000FF"/>
                              </a:solidFill>
                              <a:latin typeface="Cambria Math" panose="02040503050406030204" pitchFamily="18" charset="0"/>
                            </a:rPr>
                            <m:t>𝑎</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𝑏</m:t>
                          </m:r>
                        </m:e>
                      </m:d>
                      <m:func>
                        <m:funcPr>
                          <m:ctrlPr>
                            <a:rPr lang="en-US" altLang="zh-CN" sz="2800" i="1" smtClean="0">
                              <a:solidFill>
                                <a:srgbClr val="0000FF"/>
                              </a:solidFill>
                              <a:latin typeface="Cambria Math"/>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r>
                            <a:rPr lang="zh-CN" altLang="en-US" sz="2800" b="0" i="1" smtClean="0">
                              <a:solidFill>
                                <a:srgbClr val="0000FF"/>
                              </a:solidFill>
                              <a:latin typeface="Cambria Math" panose="02040503050406030204" pitchFamily="18" charset="0"/>
                              <a:ea typeface="+mn-ea"/>
                            </a:rPr>
                            <m:t>𝜃</m:t>
                          </m:r>
                        </m:e>
                      </m:func>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mn-ea"/>
                        </a:rPr>
                        <m:t>𝑘</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i="1" dirty="0">
                  <a:solidFill>
                    <a:srgbClr val="0000FF"/>
                  </a:solidFill>
                  <a:latin typeface="+mn-ea"/>
                  <a:ea typeface="+mn-ea"/>
                </a:endParaRPr>
              </a:p>
            </p:txBody>
          </p:sp>
        </mc:Choice>
        <mc:Fallback xmlns="">
          <p:sp>
            <p:nvSpPr>
              <p:cNvPr id="61" name="矩形 60"/>
              <p:cNvSpPr>
                <a:spLocks noRot="1" noChangeAspect="1" noMove="1" noResize="1" noEditPoints="1" noAdjustHandles="1" noChangeArrowheads="1" noChangeShapeType="1" noTextEdit="1"/>
              </p:cNvSpPr>
              <p:nvPr/>
            </p:nvSpPr>
            <p:spPr>
              <a:xfrm>
                <a:off x="1002323" y="4808587"/>
                <a:ext cx="3412473"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a:off x="1620703" y="5374565"/>
                <a:ext cx="21521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𝑘</m:t>
                      </m:r>
                      <m:r>
                        <a:rPr lang="en-US" altLang="zh-CN" sz="2800" b="0" i="1" smtClean="0">
                          <a:solidFill>
                            <a:srgbClr val="0000FF"/>
                          </a:solidFill>
                          <a:latin typeface="Cambria Math" panose="02040503050406030204" pitchFamily="18" charset="0"/>
                          <a:ea typeface="+mn-ea"/>
                        </a:rPr>
                        <m:t>=0,1,2,⋯</m:t>
                      </m:r>
                    </m:oMath>
                  </m:oMathPara>
                </a14:m>
                <a:endParaRPr lang="zh-CN" altLang="en-US" sz="2800" dirty="0">
                  <a:solidFill>
                    <a:srgbClr val="0000FF"/>
                  </a:solidFill>
                  <a:latin typeface="+mn-ea"/>
                  <a:ea typeface="+mn-ea"/>
                </a:endParaRPr>
              </a:p>
            </p:txBody>
          </p:sp>
        </mc:Choice>
        <mc:Fallback xmlns="">
          <p:sp>
            <p:nvSpPr>
              <p:cNvPr id="62" name="矩形 61"/>
              <p:cNvSpPr>
                <a:spLocks noRot="1" noChangeAspect="1" noMove="1" noResize="1" noEditPoints="1" noAdjustHandles="1" noChangeArrowheads="1" noChangeShapeType="1" noTextEdit="1"/>
              </p:cNvSpPr>
              <p:nvPr/>
            </p:nvSpPr>
            <p:spPr>
              <a:xfrm>
                <a:off x="1620703" y="5374565"/>
                <a:ext cx="2152128" cy="523220"/>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796534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2343"/>
                                        </p:tgtEl>
                                        <p:attrNameLst>
                                          <p:attrName>style.visibility</p:attrName>
                                        </p:attrNameLst>
                                      </p:cBhvr>
                                      <p:to>
                                        <p:strVal val="visible"/>
                                      </p:to>
                                    </p:set>
                                    <p:animEffect transition="in" filter="wipe(left)">
                                      <p:cBhvr>
                                        <p:cTn id="7" dur="500"/>
                                        <p:tgtEl>
                                          <p:spTgt spid="14234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blinds(horizontal)">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2338"/>
                                        </p:tgtEl>
                                        <p:attrNameLst>
                                          <p:attrName>style.visibility</p:attrName>
                                        </p:attrNameLst>
                                      </p:cBhvr>
                                      <p:to>
                                        <p:strVal val="visible"/>
                                      </p:to>
                                    </p:set>
                                    <p:animEffect transition="in" filter="wipe(left)">
                                      <p:cBhvr>
                                        <p:cTn id="17" dur="500"/>
                                        <p:tgtEl>
                                          <p:spTgt spid="14233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wipe(left)">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wipe(left)">
                                      <p:cBhvr>
                                        <p:cTn id="27" dur="500"/>
                                        <p:tgtEl>
                                          <p:spTgt spid="58"/>
                                        </p:tgtEl>
                                      </p:cBhvr>
                                    </p:animEffect>
                                  </p:childTnLst>
                                </p:cTn>
                              </p:par>
                            </p:childTnLst>
                          </p:cTn>
                        </p:par>
                      </p:childTnLst>
                    </p:cTn>
                  </p:par>
                  <p:par>
                    <p:cTn id="28" fill="hold">
                      <p:stCondLst>
                        <p:cond delay="indefinite"/>
                      </p:stCondLst>
                      <p:childTnLst>
                        <p:par>
                          <p:cTn id="29" fill="hold">
                            <p:stCondLst>
                              <p:cond delay="0"/>
                            </p:stCondLst>
                            <p:childTnLst>
                              <p:par>
                                <p:cTn id="30" presetID="17" presetClass="entr" presetSubtype="4"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p:cTn id="32" dur="500" fill="hold"/>
                                        <p:tgtEl>
                                          <p:spTgt spid="12"/>
                                        </p:tgtEl>
                                        <p:attrNameLst>
                                          <p:attrName>ppt_x</p:attrName>
                                        </p:attrNameLst>
                                      </p:cBhvr>
                                      <p:tavLst>
                                        <p:tav tm="0">
                                          <p:val>
                                            <p:strVal val="#ppt_x"/>
                                          </p:val>
                                        </p:tav>
                                        <p:tav tm="100000">
                                          <p:val>
                                            <p:strVal val="#ppt_x"/>
                                          </p:val>
                                        </p:tav>
                                      </p:tavLst>
                                    </p:anim>
                                    <p:anim calcmode="lin" valueType="num">
                                      <p:cBhvr>
                                        <p:cTn id="33" dur="500" fill="hold"/>
                                        <p:tgtEl>
                                          <p:spTgt spid="12"/>
                                        </p:tgtEl>
                                        <p:attrNameLst>
                                          <p:attrName>ppt_y</p:attrName>
                                        </p:attrNameLst>
                                      </p:cBhvr>
                                      <p:tavLst>
                                        <p:tav tm="0">
                                          <p:val>
                                            <p:strVal val="#ppt_y+#ppt_h/2"/>
                                          </p:val>
                                        </p:tav>
                                        <p:tav tm="100000">
                                          <p:val>
                                            <p:strVal val="#ppt_y"/>
                                          </p:val>
                                        </p:tav>
                                      </p:tavLst>
                                    </p:anim>
                                    <p:anim calcmode="lin" valueType="num">
                                      <p:cBhvr>
                                        <p:cTn id="34" dur="500" fill="hold"/>
                                        <p:tgtEl>
                                          <p:spTgt spid="12"/>
                                        </p:tgtEl>
                                        <p:attrNameLst>
                                          <p:attrName>ppt_w</p:attrName>
                                        </p:attrNameLst>
                                      </p:cBhvr>
                                      <p:tavLst>
                                        <p:tav tm="0">
                                          <p:val>
                                            <p:strVal val="#ppt_w"/>
                                          </p:val>
                                        </p:tav>
                                        <p:tav tm="100000">
                                          <p:val>
                                            <p:strVal val="#ppt_w"/>
                                          </p:val>
                                        </p:tav>
                                      </p:tavLst>
                                    </p:anim>
                                    <p:anim calcmode="lin" valueType="num">
                                      <p:cBhvr>
                                        <p:cTn id="35" dur="500" fill="hold"/>
                                        <p:tgtEl>
                                          <p:spTgt spid="12"/>
                                        </p:tgtEl>
                                        <p:attrNameLst>
                                          <p:attrName>ppt_h</p:attrName>
                                        </p:attrNameLst>
                                      </p:cBhvr>
                                      <p:tavLst>
                                        <p:tav tm="0">
                                          <p:val>
                                            <p:fltVal val="0"/>
                                          </p:val>
                                        </p:tav>
                                        <p:tav tm="100000">
                                          <p:val>
                                            <p:strVal val="#ppt_h"/>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wipe(left)">
                                      <p:cBhvr>
                                        <p:cTn id="40" dur="500"/>
                                        <p:tgtEl>
                                          <p:spTgt spid="53"/>
                                        </p:tgtEl>
                                      </p:cBhvr>
                                    </p:animEffect>
                                  </p:childTnLst>
                                </p:cTn>
                              </p:par>
                            </p:childTnLst>
                          </p:cTn>
                        </p:par>
                      </p:childTnLst>
                    </p:cTn>
                  </p:par>
                  <p:par>
                    <p:cTn id="41" fill="hold">
                      <p:stCondLst>
                        <p:cond delay="indefinite"/>
                      </p:stCondLst>
                      <p:childTnLst>
                        <p:par>
                          <p:cTn id="42" fill="hold">
                            <p:stCondLst>
                              <p:cond delay="0"/>
                            </p:stCondLst>
                            <p:childTnLst>
                              <p:par>
                                <p:cTn id="43" presetID="18" presetClass="entr" presetSubtype="6"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strips(downRight)">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60"/>
                                        </p:tgtEl>
                                        <p:attrNameLst>
                                          <p:attrName>style.visibility</p:attrName>
                                        </p:attrNameLst>
                                      </p:cBhvr>
                                      <p:to>
                                        <p:strVal val="visible"/>
                                      </p:to>
                                    </p:set>
                                    <p:animEffect transition="in" filter="wipe(left)">
                                      <p:cBhvr>
                                        <p:cTn id="50" dur="500"/>
                                        <p:tgtEl>
                                          <p:spTgt spid="60"/>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42350"/>
                                        </p:tgtEl>
                                        <p:attrNameLst>
                                          <p:attrName>style.visibility</p:attrName>
                                        </p:attrNameLst>
                                      </p:cBhvr>
                                      <p:to>
                                        <p:strVal val="visible"/>
                                      </p:to>
                                    </p:set>
                                    <p:animEffect transition="in" filter="wipe(left)">
                                      <p:cBhvr>
                                        <p:cTn id="55" dur="500"/>
                                        <p:tgtEl>
                                          <p:spTgt spid="142350"/>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59"/>
                                        </p:tgtEl>
                                        <p:attrNameLst>
                                          <p:attrName>style.visibility</p:attrName>
                                        </p:attrNameLst>
                                      </p:cBhvr>
                                      <p:to>
                                        <p:strVal val="visible"/>
                                      </p:to>
                                    </p:set>
                                    <p:animEffect transition="in" filter="wipe(left)">
                                      <p:cBhvr>
                                        <p:cTn id="60" dur="500"/>
                                        <p:tgtEl>
                                          <p:spTgt spid="59"/>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blinds(horizontal)">
                                      <p:cBhvr>
                                        <p:cTn id="65" dur="500"/>
                                        <p:tgtEl>
                                          <p:spTgt spid="13"/>
                                        </p:tgtEl>
                                      </p:cBhvr>
                                    </p:animEffect>
                                  </p:childTnLst>
                                </p:cTn>
                              </p:par>
                            </p:childTnLst>
                          </p:cTn>
                        </p:par>
                        <p:par>
                          <p:cTn id="66" fill="hold">
                            <p:stCondLst>
                              <p:cond delay="500"/>
                            </p:stCondLst>
                            <p:childTnLst>
                              <p:par>
                                <p:cTn id="67" presetID="22" presetClass="entr" presetSubtype="8" fill="hold" grpId="0" nodeType="afterEffect">
                                  <p:stCondLst>
                                    <p:cond delay="0"/>
                                  </p:stCondLst>
                                  <p:childTnLst>
                                    <p:set>
                                      <p:cBhvr>
                                        <p:cTn id="68" dur="1" fill="hold">
                                          <p:stCondLst>
                                            <p:cond delay="0"/>
                                          </p:stCondLst>
                                        </p:cTn>
                                        <p:tgtEl>
                                          <p:spTgt spid="61"/>
                                        </p:tgtEl>
                                        <p:attrNameLst>
                                          <p:attrName>style.visibility</p:attrName>
                                        </p:attrNameLst>
                                      </p:cBhvr>
                                      <p:to>
                                        <p:strVal val="visible"/>
                                      </p:to>
                                    </p:set>
                                    <p:animEffect transition="in" filter="wipe(left)">
                                      <p:cBhvr>
                                        <p:cTn id="69" dur="500"/>
                                        <p:tgtEl>
                                          <p:spTgt spid="61"/>
                                        </p:tgtEl>
                                      </p:cBhvr>
                                    </p:animEffect>
                                  </p:childTnLst>
                                </p:cTn>
                              </p:par>
                            </p:childTnLst>
                          </p:cTn>
                        </p:par>
                        <p:par>
                          <p:cTn id="70" fill="hold">
                            <p:stCondLst>
                              <p:cond delay="1000"/>
                            </p:stCondLst>
                            <p:childTnLst>
                              <p:par>
                                <p:cTn id="71" presetID="22" presetClass="entr" presetSubtype="8" fill="hold" grpId="0" nodeType="afterEffect">
                                  <p:stCondLst>
                                    <p:cond delay="0"/>
                                  </p:stCondLst>
                                  <p:childTnLst>
                                    <p:set>
                                      <p:cBhvr>
                                        <p:cTn id="72" dur="1" fill="hold">
                                          <p:stCondLst>
                                            <p:cond delay="0"/>
                                          </p:stCondLst>
                                        </p:cTn>
                                        <p:tgtEl>
                                          <p:spTgt spid="62"/>
                                        </p:tgtEl>
                                        <p:attrNameLst>
                                          <p:attrName>style.visibility</p:attrName>
                                        </p:attrNameLst>
                                      </p:cBhvr>
                                      <p:to>
                                        <p:strVal val="visible"/>
                                      </p:to>
                                    </p:set>
                                    <p:animEffect transition="in" filter="wipe(left)">
                                      <p:cBhvr>
                                        <p:cTn id="73"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50" grpId="0"/>
      <p:bldP spid="142343" grpId="0"/>
      <p:bldP spid="51" grpId="0" autoUpdateAnimBg="0"/>
      <p:bldP spid="52" grpId="0"/>
      <p:bldP spid="53" grpId="0"/>
      <p:bldP spid="58" grpId="0"/>
      <p:bldP spid="59" grpId="0"/>
      <p:bldP spid="60" grpId="0"/>
      <p:bldP spid="61" grpId="0"/>
      <p:bldP spid="6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5"/>
          <p:cNvSpPr>
            <a:spLocks noChangeArrowheads="1"/>
          </p:cNvSpPr>
          <p:nvPr/>
        </p:nvSpPr>
        <p:spPr bwMode="auto">
          <a:xfrm>
            <a:off x="747682" y="694462"/>
            <a:ext cx="6045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800" dirty="0">
                <a:solidFill>
                  <a:srgbClr val="0000FF"/>
                </a:solidFill>
                <a:latin typeface="+mn-lt"/>
                <a:ea typeface="+mn-ea"/>
              </a:rPr>
              <a:t>光栅中狭缝条数越多，明纹越亮</a:t>
            </a:r>
            <a:r>
              <a:rPr lang="en-US" altLang="zh-CN" sz="2800" dirty="0">
                <a:solidFill>
                  <a:srgbClr val="0000FF"/>
                </a:solidFill>
                <a:latin typeface="+mn-lt"/>
                <a:ea typeface="+mn-ea"/>
              </a:rPr>
              <a:t>.</a:t>
            </a:r>
          </a:p>
        </p:txBody>
      </p:sp>
      <p:grpSp>
        <p:nvGrpSpPr>
          <p:cNvPr id="2" name="组合 1"/>
          <p:cNvGrpSpPr/>
          <p:nvPr/>
        </p:nvGrpSpPr>
        <p:grpSpPr>
          <a:xfrm>
            <a:off x="1425005" y="1788795"/>
            <a:ext cx="6967537" cy="4088486"/>
            <a:chOff x="1425005" y="1788795"/>
            <a:chExt cx="6967537" cy="4088486"/>
          </a:xfrm>
        </p:grpSpPr>
        <p:pic>
          <p:nvPicPr>
            <p:cNvPr id="144390" name="Picture 6" descr="f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5005" y="1788795"/>
              <a:ext cx="6967537" cy="4033838"/>
            </a:xfrm>
            <a:prstGeom prst="rect">
              <a:avLst/>
            </a:prstGeom>
            <a:solidFill>
              <a:schemeClr val="accent1"/>
            </a:solidFill>
            <a:ln w="38100">
              <a:solidFill>
                <a:srgbClr val="FF3300"/>
              </a:solidFill>
              <a:miter lim="800000"/>
              <a:headEnd/>
              <a:tailEnd/>
            </a:ln>
          </p:spPr>
        </p:pic>
        <mc:AlternateContent xmlns:mc="http://schemas.openxmlformats.org/markup-compatibility/2006" xmlns:a14="http://schemas.microsoft.com/office/drawing/2010/main">
          <mc:Choice Requires="a14">
            <p:sp>
              <p:nvSpPr>
                <p:cNvPr id="11" name="矩形 10"/>
                <p:cNvSpPr/>
                <p:nvPr/>
              </p:nvSpPr>
              <p:spPr>
                <a:xfrm>
                  <a:off x="2698240" y="4097707"/>
                  <a:ext cx="1221745" cy="523220"/>
                </a:xfrm>
                <a:prstGeom prst="rect">
                  <a:avLst/>
                </a:prstGeom>
              </p:spPr>
              <p:txBody>
                <a:bodyPr wrap="none">
                  <a:spAutoFit/>
                </a:bodyPr>
                <a:lstStyle/>
                <a:p>
                  <a:pPr algn="ctr" fontAlgn="auto">
                    <a:spcBef>
                      <a:spcPts val="0"/>
                    </a:spcBef>
                    <a:spcAft>
                      <a:spcPts val="0"/>
                    </a:spcAft>
                    <a:defRPr/>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𝑁</m:t>
                        </m:r>
                        <m:r>
                          <a:rPr lang="en-US" altLang="zh-CN" sz="2800" b="0" i="1" smtClean="0">
                            <a:solidFill>
                              <a:srgbClr val="0000FF"/>
                            </a:solidFill>
                            <a:latin typeface="Cambria Math" panose="02040503050406030204" pitchFamily="18" charset="0"/>
                          </a:rPr>
                          <m:t>=2</m:t>
                        </m:r>
                      </m:oMath>
                    </m:oMathPara>
                  </a14:m>
                  <a:endParaRPr lang="en-US" altLang="zh-CN" sz="2800" kern="0" dirty="0">
                    <a:solidFill>
                      <a:srgbClr val="0000FF"/>
                    </a:solidFill>
                  </a:endParaRPr>
                </a:p>
              </p:txBody>
            </p:sp>
          </mc:Choice>
          <mc:Fallback xmlns="">
            <p:sp>
              <p:nvSpPr>
                <p:cNvPr id="11" name="矩形 10"/>
                <p:cNvSpPr>
                  <a:spLocks noRot="1" noChangeAspect="1" noMove="1" noResize="1" noEditPoints="1" noAdjustHandles="1" noChangeArrowheads="1" noChangeShapeType="1" noTextEdit="1"/>
                </p:cNvSpPr>
                <p:nvPr/>
              </p:nvSpPr>
              <p:spPr>
                <a:xfrm>
                  <a:off x="2698240" y="4097707"/>
                  <a:ext cx="1221745"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2698240" y="2758447"/>
                  <a:ext cx="1221745" cy="523220"/>
                </a:xfrm>
                <a:prstGeom prst="rect">
                  <a:avLst/>
                </a:prstGeom>
              </p:spPr>
              <p:txBody>
                <a:bodyPr wrap="none">
                  <a:spAutoFit/>
                </a:bodyPr>
                <a:lstStyle/>
                <a:p>
                  <a:pPr algn="ctr" fontAlgn="auto">
                    <a:spcBef>
                      <a:spcPts val="0"/>
                    </a:spcBef>
                    <a:spcAft>
                      <a:spcPts val="0"/>
                    </a:spcAft>
                    <a:defRPr/>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𝑁</m:t>
                        </m:r>
                        <m:r>
                          <a:rPr lang="en-US" altLang="zh-CN" sz="2800" b="0" i="1" smtClean="0">
                            <a:solidFill>
                              <a:srgbClr val="0000FF"/>
                            </a:solidFill>
                            <a:latin typeface="Cambria Math" panose="02040503050406030204" pitchFamily="18" charset="0"/>
                          </a:rPr>
                          <m:t>=1</m:t>
                        </m:r>
                      </m:oMath>
                    </m:oMathPara>
                  </a14:m>
                  <a:endParaRPr lang="en-US" altLang="zh-CN" sz="2800" kern="0" dirty="0">
                    <a:solidFill>
                      <a:srgbClr val="0000FF"/>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2698240" y="2758447"/>
                  <a:ext cx="1221745"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698240" y="5354061"/>
                  <a:ext cx="1221745" cy="523220"/>
                </a:xfrm>
                <a:prstGeom prst="rect">
                  <a:avLst/>
                </a:prstGeom>
              </p:spPr>
              <p:txBody>
                <a:bodyPr wrap="none">
                  <a:spAutoFit/>
                </a:bodyPr>
                <a:lstStyle/>
                <a:p>
                  <a:pPr algn="ctr" fontAlgn="auto">
                    <a:spcBef>
                      <a:spcPts val="0"/>
                    </a:spcBef>
                    <a:spcAft>
                      <a:spcPts val="0"/>
                    </a:spcAft>
                    <a:defRPr/>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𝑁</m:t>
                        </m:r>
                        <m:r>
                          <a:rPr lang="en-US" altLang="zh-CN" sz="2800" b="0" i="1" smtClean="0">
                            <a:solidFill>
                              <a:srgbClr val="0000FF"/>
                            </a:solidFill>
                            <a:latin typeface="Cambria Math" panose="02040503050406030204" pitchFamily="18" charset="0"/>
                          </a:rPr>
                          <m:t>=3</m:t>
                        </m:r>
                      </m:oMath>
                    </m:oMathPara>
                  </a14:m>
                  <a:endParaRPr lang="en-US" altLang="zh-CN" sz="2800" kern="0" dirty="0">
                    <a:solidFill>
                      <a:srgbClr val="0000FF"/>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2698240" y="5354061"/>
                  <a:ext cx="1221745"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5794921" y="2786598"/>
                  <a:ext cx="1221745" cy="523220"/>
                </a:xfrm>
                <a:prstGeom prst="rect">
                  <a:avLst/>
                </a:prstGeom>
              </p:spPr>
              <p:txBody>
                <a:bodyPr wrap="none">
                  <a:spAutoFit/>
                </a:bodyPr>
                <a:lstStyle/>
                <a:p>
                  <a:pPr algn="ctr" fontAlgn="auto">
                    <a:spcBef>
                      <a:spcPts val="0"/>
                    </a:spcBef>
                    <a:spcAft>
                      <a:spcPts val="0"/>
                    </a:spcAft>
                    <a:defRPr/>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𝑁</m:t>
                        </m:r>
                        <m:r>
                          <a:rPr lang="en-US" altLang="zh-CN" sz="2800" b="0" i="1" smtClean="0">
                            <a:solidFill>
                              <a:srgbClr val="0000FF"/>
                            </a:solidFill>
                            <a:latin typeface="Cambria Math" panose="02040503050406030204" pitchFamily="18" charset="0"/>
                          </a:rPr>
                          <m:t>=5</m:t>
                        </m:r>
                      </m:oMath>
                    </m:oMathPara>
                  </a14:m>
                  <a:endParaRPr lang="en-US" altLang="zh-CN" sz="2800" kern="0" dirty="0">
                    <a:solidFill>
                      <a:srgbClr val="0000FF"/>
                    </a:solidFill>
                  </a:endParaRPr>
                </a:p>
              </p:txBody>
            </p:sp>
          </mc:Choice>
          <mc:Fallback xmlns="">
            <p:sp>
              <p:nvSpPr>
                <p:cNvPr id="14" name="矩形 13"/>
                <p:cNvSpPr>
                  <a:spLocks noRot="1" noChangeAspect="1" noMove="1" noResize="1" noEditPoints="1" noAdjustHandles="1" noChangeArrowheads="1" noChangeShapeType="1" noTextEdit="1"/>
                </p:cNvSpPr>
                <p:nvPr/>
              </p:nvSpPr>
              <p:spPr>
                <a:xfrm>
                  <a:off x="5794921" y="2786598"/>
                  <a:ext cx="1221745"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5794922" y="4097707"/>
                  <a:ext cx="1221745" cy="523220"/>
                </a:xfrm>
                <a:prstGeom prst="rect">
                  <a:avLst/>
                </a:prstGeom>
              </p:spPr>
              <p:txBody>
                <a:bodyPr wrap="none">
                  <a:spAutoFit/>
                </a:bodyPr>
                <a:lstStyle/>
                <a:p>
                  <a:pPr algn="ctr" fontAlgn="auto">
                    <a:spcBef>
                      <a:spcPts val="0"/>
                    </a:spcBef>
                    <a:spcAft>
                      <a:spcPts val="0"/>
                    </a:spcAft>
                    <a:defRPr/>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𝑁</m:t>
                        </m:r>
                        <m:r>
                          <a:rPr lang="en-US" altLang="zh-CN" sz="2800" b="0" i="1" smtClean="0">
                            <a:solidFill>
                              <a:srgbClr val="0000FF"/>
                            </a:solidFill>
                            <a:latin typeface="Cambria Math" panose="02040503050406030204" pitchFamily="18" charset="0"/>
                          </a:rPr>
                          <m:t>=6</m:t>
                        </m:r>
                      </m:oMath>
                    </m:oMathPara>
                  </a14:m>
                  <a:endParaRPr lang="en-US" altLang="zh-CN" sz="2800" kern="0" dirty="0">
                    <a:solidFill>
                      <a:srgbClr val="0000FF"/>
                    </a:solidFill>
                  </a:endParaRPr>
                </a:p>
              </p:txBody>
            </p:sp>
          </mc:Choice>
          <mc:Fallback xmlns="">
            <p:sp>
              <p:nvSpPr>
                <p:cNvPr id="15" name="矩形 14"/>
                <p:cNvSpPr>
                  <a:spLocks noRot="1" noChangeAspect="1" noMove="1" noResize="1" noEditPoints="1" noAdjustHandles="1" noChangeArrowheads="1" noChangeShapeType="1" noTextEdit="1"/>
                </p:cNvSpPr>
                <p:nvPr/>
              </p:nvSpPr>
              <p:spPr>
                <a:xfrm>
                  <a:off x="5794922" y="4097707"/>
                  <a:ext cx="1221745"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5695537" y="5354061"/>
                  <a:ext cx="1420517" cy="523220"/>
                </a:xfrm>
                <a:prstGeom prst="rect">
                  <a:avLst/>
                </a:prstGeom>
              </p:spPr>
              <p:txBody>
                <a:bodyPr wrap="none">
                  <a:spAutoFit/>
                </a:bodyPr>
                <a:lstStyle/>
                <a:p>
                  <a:pPr algn="ctr" fontAlgn="auto">
                    <a:spcBef>
                      <a:spcPts val="0"/>
                    </a:spcBef>
                    <a:spcAft>
                      <a:spcPts val="0"/>
                    </a:spcAft>
                    <a:defRPr/>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𝑁</m:t>
                        </m:r>
                        <m:r>
                          <a:rPr lang="en-US" altLang="zh-CN" sz="2800" b="0" i="1" smtClean="0">
                            <a:solidFill>
                              <a:srgbClr val="0000FF"/>
                            </a:solidFill>
                            <a:latin typeface="Cambria Math" panose="02040503050406030204" pitchFamily="18" charset="0"/>
                          </a:rPr>
                          <m:t>=20</m:t>
                        </m:r>
                      </m:oMath>
                    </m:oMathPara>
                  </a14:m>
                  <a:endParaRPr lang="en-US" altLang="zh-CN" sz="2800" kern="0" dirty="0">
                    <a:solidFill>
                      <a:srgbClr val="0000FF"/>
                    </a:solidFill>
                  </a:endParaRPr>
                </a:p>
              </p:txBody>
            </p:sp>
          </mc:Choice>
          <mc:Fallback xmlns="">
            <p:sp>
              <p:nvSpPr>
                <p:cNvPr id="16" name="矩形 15"/>
                <p:cNvSpPr>
                  <a:spLocks noRot="1" noChangeAspect="1" noMove="1" noResize="1" noEditPoints="1" noAdjustHandles="1" noChangeArrowheads="1" noChangeShapeType="1" noTextEdit="1"/>
                </p:cNvSpPr>
                <p:nvPr/>
              </p:nvSpPr>
              <p:spPr>
                <a:xfrm>
                  <a:off x="5695537" y="5354061"/>
                  <a:ext cx="1420517" cy="523220"/>
                </a:xfrm>
                <a:prstGeom prst="rect">
                  <a:avLst/>
                </a:prstGeom>
                <a:blipFill>
                  <a:blip r:embed="rId9"/>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733547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4386"/>
                                        </p:tgtEl>
                                        <p:attrNameLst>
                                          <p:attrName>style.visibility</p:attrName>
                                        </p:attrNameLst>
                                      </p:cBhvr>
                                      <p:to>
                                        <p:strVal val="visible"/>
                                      </p:to>
                                    </p:set>
                                    <p:animEffect transition="in" filter="wipe(left)">
                                      <p:cBhvr>
                                        <p:cTn id="7" dur="500"/>
                                        <p:tgtEl>
                                          <p:spTgt spid="14438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8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6434" name="Group 52"/>
          <p:cNvGrpSpPr>
            <a:grpSpLocks/>
          </p:cNvGrpSpPr>
          <p:nvPr/>
        </p:nvGrpSpPr>
        <p:grpSpPr bwMode="auto">
          <a:xfrm>
            <a:off x="729742" y="527685"/>
            <a:ext cx="1295400" cy="685800"/>
            <a:chOff x="240" y="432"/>
            <a:chExt cx="816" cy="432"/>
          </a:xfrm>
        </p:grpSpPr>
        <p:sp>
          <p:nvSpPr>
            <p:cNvPr id="146476" name="AutoShape 7"/>
            <p:cNvSpPr>
              <a:spLocks noChangeArrowheads="1"/>
            </p:cNvSpPr>
            <p:nvPr/>
          </p:nvSpPr>
          <p:spPr bwMode="auto">
            <a:xfrm>
              <a:off x="240" y="432"/>
              <a:ext cx="816" cy="432"/>
            </a:xfrm>
            <a:prstGeom prst="horizontalScroll">
              <a:avLst>
                <a:gd name="adj" fmla="val 12500"/>
              </a:avLst>
            </a:prstGeom>
            <a:gradFill rotWithShape="0">
              <a:gsLst>
                <a:gs pos="0">
                  <a:srgbClr val="EDFAD2"/>
                </a:gs>
                <a:gs pos="50000">
                  <a:srgbClr val="FFFFFF"/>
                </a:gs>
                <a:gs pos="100000">
                  <a:srgbClr val="EDFAD2"/>
                </a:gs>
              </a:gsLst>
              <a:lin ang="5400000" scaled="1"/>
            </a:gradFill>
            <a:ln w="9525">
              <a:solidFill>
                <a:schemeClr val="tx1"/>
              </a:solidFill>
              <a:round/>
              <a:headEnd/>
              <a:tailEnd type="none" w="sm" len="lg"/>
            </a:ln>
            <a:effectLst>
              <a:outerShdw dist="107763" dir="13500000" algn="ctr" rotWithShape="0">
                <a:srgbClr val="006666"/>
              </a:outerShdw>
            </a:effec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800">
                <a:solidFill>
                  <a:srgbClr val="0000FF"/>
                </a:solidFill>
                <a:latin typeface="+mn-lt"/>
                <a:ea typeface="+mn-ea"/>
              </a:endParaRPr>
            </a:p>
          </p:txBody>
        </p:sp>
        <p:sp>
          <p:nvSpPr>
            <p:cNvPr id="146477" name="Text Box 8"/>
            <p:cNvSpPr txBox="1">
              <a:spLocks noChangeArrowheads="1"/>
            </p:cNvSpPr>
            <p:nvPr/>
          </p:nvSpPr>
          <p:spPr bwMode="auto">
            <a:xfrm>
              <a:off x="288" y="480"/>
              <a:ext cx="72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dirty="0">
                  <a:solidFill>
                    <a:srgbClr val="0000FF"/>
                  </a:solidFill>
                  <a:latin typeface="+mn-lt"/>
                  <a:ea typeface="+mn-ea"/>
                </a:rPr>
                <a:t>讨 论</a:t>
              </a:r>
            </a:p>
          </p:txBody>
        </p:sp>
      </p:grpSp>
      <p:grpSp>
        <p:nvGrpSpPr>
          <p:cNvPr id="146436" name="Group 57"/>
          <p:cNvGrpSpPr>
            <a:grpSpLocks/>
          </p:cNvGrpSpPr>
          <p:nvPr/>
        </p:nvGrpSpPr>
        <p:grpSpPr bwMode="auto">
          <a:xfrm>
            <a:off x="653542" y="1289685"/>
            <a:ext cx="8610600" cy="3581400"/>
            <a:chOff x="192" y="864"/>
            <a:chExt cx="5424" cy="2256"/>
          </a:xfrm>
        </p:grpSpPr>
        <p:sp>
          <p:nvSpPr>
            <p:cNvPr id="146441" name="Rectangle 11"/>
            <p:cNvSpPr>
              <a:spLocks noChangeArrowheads="1"/>
            </p:cNvSpPr>
            <p:nvPr/>
          </p:nvSpPr>
          <p:spPr bwMode="auto">
            <a:xfrm>
              <a:off x="240" y="864"/>
              <a:ext cx="5376" cy="2256"/>
            </a:xfrm>
            <a:prstGeom prst="rect">
              <a:avLst/>
            </a:prstGeom>
            <a:noFill/>
            <a:ln w="9525">
              <a:solidFill>
                <a:schemeClr val="tx2"/>
              </a:solidFill>
              <a:miter lim="800000"/>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800">
                <a:solidFill>
                  <a:srgbClr val="0000FF"/>
                </a:solidFill>
                <a:latin typeface="+mn-lt"/>
                <a:ea typeface="+mn-ea"/>
              </a:endParaRPr>
            </a:p>
          </p:txBody>
        </p:sp>
        <p:sp>
          <p:nvSpPr>
            <p:cNvPr id="146442" name="Freeform 12"/>
            <p:cNvSpPr>
              <a:spLocks/>
            </p:cNvSpPr>
            <p:nvPr/>
          </p:nvSpPr>
          <p:spPr bwMode="auto">
            <a:xfrm>
              <a:off x="499" y="1433"/>
              <a:ext cx="4078" cy="731"/>
            </a:xfrm>
            <a:custGeom>
              <a:avLst/>
              <a:gdLst>
                <a:gd name="T0" fmla="*/ 0 w 4078"/>
                <a:gd name="T1" fmla="*/ 731 h 731"/>
                <a:gd name="T2" fmla="*/ 476 w 4078"/>
                <a:gd name="T3" fmla="*/ 454 h 731"/>
                <a:gd name="T4" fmla="*/ 906 w 4078"/>
                <a:gd name="T5" fmla="*/ 247 h 731"/>
                <a:gd name="T6" fmla="*/ 1421 w 4078"/>
                <a:gd name="T7" fmla="*/ 93 h 731"/>
                <a:gd name="T8" fmla="*/ 2028 w 4078"/>
                <a:gd name="T9" fmla="*/ 1 h 731"/>
                <a:gd name="T10" fmla="*/ 2665 w 4078"/>
                <a:gd name="T11" fmla="*/ 101 h 731"/>
                <a:gd name="T12" fmla="*/ 3157 w 4078"/>
                <a:gd name="T13" fmla="*/ 247 h 731"/>
                <a:gd name="T14" fmla="*/ 3602 w 4078"/>
                <a:gd name="T15" fmla="*/ 447 h 731"/>
                <a:gd name="T16" fmla="*/ 4078 w 4078"/>
                <a:gd name="T17" fmla="*/ 731 h 73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78"/>
                <a:gd name="T28" fmla="*/ 0 h 731"/>
                <a:gd name="T29" fmla="*/ 4078 w 4078"/>
                <a:gd name="T30" fmla="*/ 731 h 73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78" h="731">
                  <a:moveTo>
                    <a:pt x="0" y="731"/>
                  </a:moveTo>
                  <a:cubicBezTo>
                    <a:pt x="79" y="685"/>
                    <a:pt x="325" y="535"/>
                    <a:pt x="476" y="454"/>
                  </a:cubicBezTo>
                  <a:cubicBezTo>
                    <a:pt x="627" y="373"/>
                    <a:pt x="749" y="307"/>
                    <a:pt x="906" y="247"/>
                  </a:cubicBezTo>
                  <a:cubicBezTo>
                    <a:pt x="1063" y="187"/>
                    <a:pt x="1234" y="134"/>
                    <a:pt x="1421" y="93"/>
                  </a:cubicBezTo>
                  <a:cubicBezTo>
                    <a:pt x="1608" y="52"/>
                    <a:pt x="1821" y="0"/>
                    <a:pt x="2028" y="1"/>
                  </a:cubicBezTo>
                  <a:cubicBezTo>
                    <a:pt x="2235" y="2"/>
                    <a:pt x="2477" y="60"/>
                    <a:pt x="2665" y="101"/>
                  </a:cubicBezTo>
                  <a:cubicBezTo>
                    <a:pt x="2853" y="142"/>
                    <a:pt x="3001" y="189"/>
                    <a:pt x="3157" y="247"/>
                  </a:cubicBezTo>
                  <a:cubicBezTo>
                    <a:pt x="3313" y="305"/>
                    <a:pt x="3449" y="366"/>
                    <a:pt x="3602" y="447"/>
                  </a:cubicBezTo>
                  <a:cubicBezTo>
                    <a:pt x="3755" y="528"/>
                    <a:pt x="3979" y="672"/>
                    <a:pt x="4078" y="731"/>
                  </a:cubicBezTo>
                </a:path>
              </a:pathLst>
            </a:custGeom>
            <a:noFill/>
            <a:ln w="28575">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n-ea"/>
              </a:endParaRPr>
            </a:p>
          </p:txBody>
        </p:sp>
        <p:sp>
          <p:nvSpPr>
            <p:cNvPr id="146443" name="Line 14"/>
            <p:cNvSpPr>
              <a:spLocks noChangeShapeType="1"/>
            </p:cNvSpPr>
            <p:nvPr/>
          </p:nvSpPr>
          <p:spPr bwMode="auto">
            <a:xfrm flipV="1">
              <a:off x="2520" y="1008"/>
              <a:ext cx="0" cy="1797"/>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146444" name="Line 15"/>
            <p:cNvSpPr>
              <a:spLocks noChangeShapeType="1"/>
            </p:cNvSpPr>
            <p:nvPr/>
          </p:nvSpPr>
          <p:spPr bwMode="auto">
            <a:xfrm>
              <a:off x="3066" y="2709"/>
              <a:ext cx="0" cy="9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146445" name="Line 16"/>
            <p:cNvSpPr>
              <a:spLocks noChangeShapeType="1"/>
            </p:cNvSpPr>
            <p:nvPr/>
          </p:nvSpPr>
          <p:spPr bwMode="auto">
            <a:xfrm>
              <a:off x="3612" y="2709"/>
              <a:ext cx="0" cy="9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146446" name="Line 17"/>
            <p:cNvSpPr>
              <a:spLocks noChangeShapeType="1"/>
            </p:cNvSpPr>
            <p:nvPr/>
          </p:nvSpPr>
          <p:spPr bwMode="auto">
            <a:xfrm>
              <a:off x="4158" y="2709"/>
              <a:ext cx="0" cy="9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146447" name="Line 18"/>
            <p:cNvSpPr>
              <a:spLocks noChangeShapeType="1"/>
            </p:cNvSpPr>
            <p:nvPr/>
          </p:nvSpPr>
          <p:spPr bwMode="auto">
            <a:xfrm>
              <a:off x="1974" y="2709"/>
              <a:ext cx="0" cy="9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146448" name="Line 19"/>
            <p:cNvSpPr>
              <a:spLocks noChangeShapeType="1"/>
            </p:cNvSpPr>
            <p:nvPr/>
          </p:nvSpPr>
          <p:spPr bwMode="auto">
            <a:xfrm>
              <a:off x="1428" y="2709"/>
              <a:ext cx="0" cy="9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146449" name="Line 20"/>
            <p:cNvSpPr>
              <a:spLocks noChangeShapeType="1"/>
            </p:cNvSpPr>
            <p:nvPr/>
          </p:nvSpPr>
          <p:spPr bwMode="auto">
            <a:xfrm>
              <a:off x="882" y="2709"/>
              <a:ext cx="0" cy="9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146450" name="Freeform 21"/>
            <p:cNvSpPr>
              <a:spLocks/>
            </p:cNvSpPr>
            <p:nvPr/>
          </p:nvSpPr>
          <p:spPr bwMode="auto">
            <a:xfrm>
              <a:off x="2445" y="1418"/>
              <a:ext cx="150" cy="1372"/>
            </a:xfrm>
            <a:custGeom>
              <a:avLst/>
              <a:gdLst>
                <a:gd name="T0" fmla="*/ 0 w 150"/>
                <a:gd name="T1" fmla="*/ 1372 h 1372"/>
                <a:gd name="T2" fmla="*/ 66 w 150"/>
                <a:gd name="T3" fmla="*/ 1 h 1372"/>
                <a:gd name="T4" fmla="*/ 150 w 150"/>
                <a:gd name="T5" fmla="*/ 1369 h 1372"/>
                <a:gd name="T6" fmla="*/ 0 60000 65536"/>
                <a:gd name="T7" fmla="*/ 0 60000 65536"/>
                <a:gd name="T8" fmla="*/ 0 60000 65536"/>
                <a:gd name="T9" fmla="*/ 0 w 150"/>
                <a:gd name="T10" fmla="*/ 0 h 1372"/>
                <a:gd name="T11" fmla="*/ 150 w 150"/>
                <a:gd name="T12" fmla="*/ 1372 h 1372"/>
              </a:gdLst>
              <a:ahLst/>
              <a:cxnLst>
                <a:cxn ang="T6">
                  <a:pos x="T0" y="T1"/>
                </a:cxn>
                <a:cxn ang="T7">
                  <a:pos x="T2" y="T3"/>
                </a:cxn>
                <a:cxn ang="T8">
                  <a:pos x="T4" y="T5"/>
                </a:cxn>
              </a:cxnLst>
              <a:rect l="T9" t="T10" r="T11" b="T12"/>
              <a:pathLst>
                <a:path w="150" h="1372">
                  <a:moveTo>
                    <a:pt x="0" y="1372"/>
                  </a:moveTo>
                  <a:cubicBezTo>
                    <a:pt x="11" y="1144"/>
                    <a:pt x="41" y="2"/>
                    <a:pt x="66" y="1"/>
                  </a:cubicBezTo>
                  <a:cubicBezTo>
                    <a:pt x="91" y="0"/>
                    <a:pt x="133" y="1084"/>
                    <a:pt x="150" y="1369"/>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n-ea"/>
              </a:endParaRPr>
            </a:p>
          </p:txBody>
        </p:sp>
        <p:sp>
          <p:nvSpPr>
            <p:cNvPr id="146451" name="Freeform 22"/>
            <p:cNvSpPr>
              <a:spLocks/>
            </p:cNvSpPr>
            <p:nvPr/>
          </p:nvSpPr>
          <p:spPr bwMode="auto">
            <a:xfrm>
              <a:off x="3003" y="1518"/>
              <a:ext cx="120" cy="1269"/>
            </a:xfrm>
            <a:custGeom>
              <a:avLst/>
              <a:gdLst>
                <a:gd name="T0" fmla="*/ 0 w 120"/>
                <a:gd name="T1" fmla="*/ 1269 h 1269"/>
                <a:gd name="T2" fmla="*/ 61 w 120"/>
                <a:gd name="T3" fmla="*/ 1 h 1269"/>
                <a:gd name="T4" fmla="*/ 120 w 120"/>
                <a:gd name="T5" fmla="*/ 1263 h 1269"/>
                <a:gd name="T6" fmla="*/ 0 60000 65536"/>
                <a:gd name="T7" fmla="*/ 0 60000 65536"/>
                <a:gd name="T8" fmla="*/ 0 60000 65536"/>
                <a:gd name="T9" fmla="*/ 0 w 120"/>
                <a:gd name="T10" fmla="*/ 0 h 1269"/>
                <a:gd name="T11" fmla="*/ 120 w 120"/>
                <a:gd name="T12" fmla="*/ 1269 h 1269"/>
              </a:gdLst>
              <a:ahLst/>
              <a:cxnLst>
                <a:cxn ang="T6">
                  <a:pos x="T0" y="T1"/>
                </a:cxn>
                <a:cxn ang="T7">
                  <a:pos x="T2" y="T3"/>
                </a:cxn>
                <a:cxn ang="T8">
                  <a:pos x="T4" y="T5"/>
                </a:cxn>
              </a:cxnLst>
              <a:rect l="T9" t="T10" r="T11" b="T12"/>
              <a:pathLst>
                <a:path w="120" h="1269">
                  <a:moveTo>
                    <a:pt x="0" y="1269"/>
                  </a:moveTo>
                  <a:cubicBezTo>
                    <a:pt x="10" y="1058"/>
                    <a:pt x="41" y="2"/>
                    <a:pt x="61" y="1"/>
                  </a:cubicBezTo>
                  <a:cubicBezTo>
                    <a:pt x="81" y="0"/>
                    <a:pt x="108" y="1000"/>
                    <a:pt x="120" y="1263"/>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n-ea"/>
              </a:endParaRPr>
            </a:p>
          </p:txBody>
        </p:sp>
        <p:sp>
          <p:nvSpPr>
            <p:cNvPr id="146452" name="Freeform 23"/>
            <p:cNvSpPr>
              <a:spLocks/>
            </p:cNvSpPr>
            <p:nvPr/>
          </p:nvSpPr>
          <p:spPr bwMode="auto">
            <a:xfrm>
              <a:off x="3540" y="1664"/>
              <a:ext cx="132" cy="1120"/>
            </a:xfrm>
            <a:custGeom>
              <a:avLst/>
              <a:gdLst>
                <a:gd name="T0" fmla="*/ 0 w 132"/>
                <a:gd name="T1" fmla="*/ 1117 h 1120"/>
                <a:gd name="T2" fmla="*/ 77 w 132"/>
                <a:gd name="T3" fmla="*/ 1 h 1120"/>
                <a:gd name="T4" fmla="*/ 132 w 132"/>
                <a:gd name="T5" fmla="*/ 1120 h 1120"/>
                <a:gd name="T6" fmla="*/ 0 60000 65536"/>
                <a:gd name="T7" fmla="*/ 0 60000 65536"/>
                <a:gd name="T8" fmla="*/ 0 60000 65536"/>
                <a:gd name="T9" fmla="*/ 0 w 132"/>
                <a:gd name="T10" fmla="*/ 0 h 1120"/>
                <a:gd name="T11" fmla="*/ 132 w 132"/>
                <a:gd name="T12" fmla="*/ 1120 h 1120"/>
              </a:gdLst>
              <a:ahLst/>
              <a:cxnLst>
                <a:cxn ang="T6">
                  <a:pos x="T0" y="T1"/>
                </a:cxn>
                <a:cxn ang="T7">
                  <a:pos x="T2" y="T3"/>
                </a:cxn>
                <a:cxn ang="T8">
                  <a:pos x="T4" y="T5"/>
                </a:cxn>
              </a:cxnLst>
              <a:rect l="T9" t="T10" r="T11" b="T12"/>
              <a:pathLst>
                <a:path w="132" h="1120">
                  <a:moveTo>
                    <a:pt x="0" y="1117"/>
                  </a:moveTo>
                  <a:cubicBezTo>
                    <a:pt x="13" y="931"/>
                    <a:pt x="55" y="0"/>
                    <a:pt x="77" y="1"/>
                  </a:cubicBezTo>
                  <a:cubicBezTo>
                    <a:pt x="99" y="2"/>
                    <a:pt x="121" y="887"/>
                    <a:pt x="132" y="112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n-ea"/>
              </a:endParaRPr>
            </a:p>
          </p:txBody>
        </p:sp>
        <p:sp>
          <p:nvSpPr>
            <p:cNvPr id="146453" name="Freeform 24"/>
            <p:cNvSpPr>
              <a:spLocks/>
            </p:cNvSpPr>
            <p:nvPr/>
          </p:nvSpPr>
          <p:spPr bwMode="auto">
            <a:xfrm>
              <a:off x="4089" y="1902"/>
              <a:ext cx="132" cy="879"/>
            </a:xfrm>
            <a:custGeom>
              <a:avLst/>
              <a:gdLst>
                <a:gd name="T0" fmla="*/ 0 w 132"/>
                <a:gd name="T1" fmla="*/ 876 h 879"/>
                <a:gd name="T2" fmla="*/ 66 w 132"/>
                <a:gd name="T3" fmla="*/ 1 h 879"/>
                <a:gd name="T4" fmla="*/ 132 w 132"/>
                <a:gd name="T5" fmla="*/ 879 h 879"/>
                <a:gd name="T6" fmla="*/ 0 60000 65536"/>
                <a:gd name="T7" fmla="*/ 0 60000 65536"/>
                <a:gd name="T8" fmla="*/ 0 60000 65536"/>
                <a:gd name="T9" fmla="*/ 0 w 132"/>
                <a:gd name="T10" fmla="*/ 0 h 879"/>
                <a:gd name="T11" fmla="*/ 132 w 132"/>
                <a:gd name="T12" fmla="*/ 879 h 879"/>
              </a:gdLst>
              <a:ahLst/>
              <a:cxnLst>
                <a:cxn ang="T6">
                  <a:pos x="T0" y="T1"/>
                </a:cxn>
                <a:cxn ang="T7">
                  <a:pos x="T2" y="T3"/>
                </a:cxn>
                <a:cxn ang="T8">
                  <a:pos x="T4" y="T5"/>
                </a:cxn>
              </a:cxnLst>
              <a:rect l="T9" t="T10" r="T11" b="T12"/>
              <a:pathLst>
                <a:path w="132" h="879">
                  <a:moveTo>
                    <a:pt x="0" y="876"/>
                  </a:moveTo>
                  <a:cubicBezTo>
                    <a:pt x="11" y="730"/>
                    <a:pt x="44" y="0"/>
                    <a:pt x="66" y="1"/>
                  </a:cubicBezTo>
                  <a:cubicBezTo>
                    <a:pt x="88" y="2"/>
                    <a:pt x="118" y="696"/>
                    <a:pt x="132" y="879"/>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n-ea"/>
              </a:endParaRPr>
            </a:p>
          </p:txBody>
        </p:sp>
        <p:sp>
          <p:nvSpPr>
            <p:cNvPr id="146454" name="Freeform 25"/>
            <p:cNvSpPr>
              <a:spLocks/>
            </p:cNvSpPr>
            <p:nvPr/>
          </p:nvSpPr>
          <p:spPr bwMode="auto">
            <a:xfrm>
              <a:off x="1908" y="1518"/>
              <a:ext cx="144" cy="1272"/>
            </a:xfrm>
            <a:custGeom>
              <a:avLst/>
              <a:gdLst>
                <a:gd name="T0" fmla="*/ 0 w 144"/>
                <a:gd name="T1" fmla="*/ 1272 h 1272"/>
                <a:gd name="T2" fmla="*/ 66 w 144"/>
                <a:gd name="T3" fmla="*/ 1 h 1272"/>
                <a:gd name="T4" fmla="*/ 144 w 144"/>
                <a:gd name="T5" fmla="*/ 1266 h 1272"/>
                <a:gd name="T6" fmla="*/ 0 60000 65536"/>
                <a:gd name="T7" fmla="*/ 0 60000 65536"/>
                <a:gd name="T8" fmla="*/ 0 60000 65536"/>
                <a:gd name="T9" fmla="*/ 0 w 144"/>
                <a:gd name="T10" fmla="*/ 0 h 1272"/>
                <a:gd name="T11" fmla="*/ 144 w 144"/>
                <a:gd name="T12" fmla="*/ 1272 h 1272"/>
              </a:gdLst>
              <a:ahLst/>
              <a:cxnLst>
                <a:cxn ang="T6">
                  <a:pos x="T0" y="T1"/>
                </a:cxn>
                <a:cxn ang="T7">
                  <a:pos x="T2" y="T3"/>
                </a:cxn>
                <a:cxn ang="T8">
                  <a:pos x="T4" y="T5"/>
                </a:cxn>
              </a:cxnLst>
              <a:rect l="T9" t="T10" r="T11" b="T12"/>
              <a:pathLst>
                <a:path w="144" h="1272">
                  <a:moveTo>
                    <a:pt x="0" y="1272"/>
                  </a:moveTo>
                  <a:cubicBezTo>
                    <a:pt x="11" y="1060"/>
                    <a:pt x="42" y="2"/>
                    <a:pt x="66" y="1"/>
                  </a:cubicBezTo>
                  <a:cubicBezTo>
                    <a:pt x="90" y="0"/>
                    <a:pt x="128" y="1003"/>
                    <a:pt x="144" y="1266"/>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n-ea"/>
              </a:endParaRPr>
            </a:p>
          </p:txBody>
        </p:sp>
        <p:sp>
          <p:nvSpPr>
            <p:cNvPr id="146455" name="Freeform 26"/>
            <p:cNvSpPr>
              <a:spLocks/>
            </p:cNvSpPr>
            <p:nvPr/>
          </p:nvSpPr>
          <p:spPr bwMode="auto">
            <a:xfrm>
              <a:off x="1362" y="1656"/>
              <a:ext cx="126" cy="1131"/>
            </a:xfrm>
            <a:custGeom>
              <a:avLst/>
              <a:gdLst>
                <a:gd name="T0" fmla="*/ 0 w 126"/>
                <a:gd name="T1" fmla="*/ 1125 h 1131"/>
                <a:gd name="T2" fmla="*/ 66 w 126"/>
                <a:gd name="T3" fmla="*/ 1 h 1131"/>
                <a:gd name="T4" fmla="*/ 126 w 126"/>
                <a:gd name="T5" fmla="*/ 1131 h 1131"/>
                <a:gd name="T6" fmla="*/ 0 60000 65536"/>
                <a:gd name="T7" fmla="*/ 0 60000 65536"/>
                <a:gd name="T8" fmla="*/ 0 60000 65536"/>
                <a:gd name="T9" fmla="*/ 0 w 126"/>
                <a:gd name="T10" fmla="*/ 0 h 1131"/>
                <a:gd name="T11" fmla="*/ 126 w 126"/>
                <a:gd name="T12" fmla="*/ 1131 h 1131"/>
              </a:gdLst>
              <a:ahLst/>
              <a:cxnLst>
                <a:cxn ang="T6">
                  <a:pos x="T0" y="T1"/>
                </a:cxn>
                <a:cxn ang="T7">
                  <a:pos x="T2" y="T3"/>
                </a:cxn>
                <a:cxn ang="T8">
                  <a:pos x="T4" y="T5"/>
                </a:cxn>
              </a:cxnLst>
              <a:rect l="T9" t="T10" r="T11" b="T12"/>
              <a:pathLst>
                <a:path w="126" h="1131">
                  <a:moveTo>
                    <a:pt x="0" y="1125"/>
                  </a:moveTo>
                  <a:cubicBezTo>
                    <a:pt x="11" y="938"/>
                    <a:pt x="45" y="0"/>
                    <a:pt x="66" y="1"/>
                  </a:cubicBezTo>
                  <a:cubicBezTo>
                    <a:pt x="87" y="2"/>
                    <a:pt x="114" y="896"/>
                    <a:pt x="126" y="1131"/>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n-ea"/>
              </a:endParaRPr>
            </a:p>
          </p:txBody>
        </p:sp>
        <p:sp>
          <p:nvSpPr>
            <p:cNvPr id="146456" name="Freeform 27"/>
            <p:cNvSpPr>
              <a:spLocks/>
            </p:cNvSpPr>
            <p:nvPr/>
          </p:nvSpPr>
          <p:spPr bwMode="auto">
            <a:xfrm>
              <a:off x="816" y="1908"/>
              <a:ext cx="144" cy="888"/>
            </a:xfrm>
            <a:custGeom>
              <a:avLst/>
              <a:gdLst>
                <a:gd name="T0" fmla="*/ 0 w 144"/>
                <a:gd name="T1" fmla="*/ 876 h 888"/>
                <a:gd name="T2" fmla="*/ 90 w 144"/>
                <a:gd name="T3" fmla="*/ 2 h 888"/>
                <a:gd name="T4" fmla="*/ 144 w 144"/>
                <a:gd name="T5" fmla="*/ 888 h 888"/>
                <a:gd name="T6" fmla="*/ 0 60000 65536"/>
                <a:gd name="T7" fmla="*/ 0 60000 65536"/>
                <a:gd name="T8" fmla="*/ 0 60000 65536"/>
                <a:gd name="T9" fmla="*/ 0 w 144"/>
                <a:gd name="T10" fmla="*/ 0 h 888"/>
                <a:gd name="T11" fmla="*/ 144 w 144"/>
                <a:gd name="T12" fmla="*/ 888 h 888"/>
              </a:gdLst>
              <a:ahLst/>
              <a:cxnLst>
                <a:cxn ang="T6">
                  <a:pos x="T0" y="T1"/>
                </a:cxn>
                <a:cxn ang="T7">
                  <a:pos x="T2" y="T3"/>
                </a:cxn>
                <a:cxn ang="T8">
                  <a:pos x="T4" y="T5"/>
                </a:cxn>
              </a:cxnLst>
              <a:rect l="T9" t="T10" r="T11" b="T12"/>
              <a:pathLst>
                <a:path w="144" h="888">
                  <a:moveTo>
                    <a:pt x="0" y="876"/>
                  </a:moveTo>
                  <a:cubicBezTo>
                    <a:pt x="15" y="730"/>
                    <a:pt x="66" y="0"/>
                    <a:pt x="90" y="2"/>
                  </a:cubicBezTo>
                  <a:cubicBezTo>
                    <a:pt x="114" y="4"/>
                    <a:pt x="133" y="704"/>
                    <a:pt x="144" y="888"/>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n-ea"/>
              </a:endParaRPr>
            </a:p>
          </p:txBody>
        </p:sp>
        <p:sp>
          <p:nvSpPr>
            <p:cNvPr id="146466" name="Text Box 37"/>
            <p:cNvSpPr txBox="1">
              <a:spLocks noChangeArrowheads="1"/>
            </p:cNvSpPr>
            <p:nvPr/>
          </p:nvSpPr>
          <p:spPr bwMode="auto">
            <a:xfrm>
              <a:off x="192" y="912"/>
              <a:ext cx="187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Blip>
                  <a:blip r:embed="rId3"/>
                </a:buBlip>
              </a:pPr>
              <a:r>
                <a:rPr kumimoji="0" lang="zh-CN" altLang="en-US" sz="2800">
                  <a:solidFill>
                    <a:srgbClr val="0000FF"/>
                  </a:solidFill>
                  <a:latin typeface="+mn-lt"/>
                  <a:ea typeface="+mn-ea"/>
                </a:rPr>
                <a:t>   光强分布</a:t>
              </a:r>
            </a:p>
          </p:txBody>
        </p:sp>
        <p:sp>
          <p:nvSpPr>
            <p:cNvPr id="146467" name="Line 40"/>
            <p:cNvSpPr>
              <a:spLocks noChangeShapeType="1"/>
            </p:cNvSpPr>
            <p:nvPr/>
          </p:nvSpPr>
          <p:spPr bwMode="auto">
            <a:xfrm>
              <a:off x="384" y="2784"/>
              <a:ext cx="4896" cy="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146468" name="Freeform 41"/>
            <p:cNvSpPr>
              <a:spLocks/>
            </p:cNvSpPr>
            <p:nvPr/>
          </p:nvSpPr>
          <p:spPr bwMode="auto">
            <a:xfrm>
              <a:off x="960" y="2730"/>
              <a:ext cx="402" cy="55"/>
            </a:xfrm>
            <a:custGeom>
              <a:avLst/>
              <a:gdLst>
                <a:gd name="T0" fmla="*/ 0 w 402"/>
                <a:gd name="T1" fmla="*/ 54 h 55"/>
                <a:gd name="T2" fmla="*/ 78 w 402"/>
                <a:gd name="T3" fmla="*/ 6 h 55"/>
                <a:gd name="T4" fmla="*/ 144 w 402"/>
                <a:gd name="T5" fmla="*/ 54 h 55"/>
                <a:gd name="T6" fmla="*/ 204 w 402"/>
                <a:gd name="T7" fmla="*/ 0 h 55"/>
                <a:gd name="T8" fmla="*/ 276 w 402"/>
                <a:gd name="T9" fmla="*/ 54 h 55"/>
                <a:gd name="T10" fmla="*/ 342 w 402"/>
                <a:gd name="T11" fmla="*/ 0 h 55"/>
                <a:gd name="T12" fmla="*/ 402 w 402"/>
                <a:gd name="T13" fmla="*/ 54 h 55"/>
                <a:gd name="T14" fmla="*/ 0 60000 65536"/>
                <a:gd name="T15" fmla="*/ 0 60000 65536"/>
                <a:gd name="T16" fmla="*/ 0 60000 65536"/>
                <a:gd name="T17" fmla="*/ 0 60000 65536"/>
                <a:gd name="T18" fmla="*/ 0 60000 65536"/>
                <a:gd name="T19" fmla="*/ 0 60000 65536"/>
                <a:gd name="T20" fmla="*/ 0 60000 65536"/>
                <a:gd name="T21" fmla="*/ 0 w 402"/>
                <a:gd name="T22" fmla="*/ 0 h 55"/>
                <a:gd name="T23" fmla="*/ 402 w 40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2"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1" y="0"/>
                    <a:pt x="342" y="0"/>
                  </a:cubicBezTo>
                  <a:cubicBezTo>
                    <a:pt x="363" y="0"/>
                    <a:pt x="390" y="43"/>
                    <a:pt x="402"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solidFill>
                  <a:srgbClr val="0000FF"/>
                </a:solidFill>
                <a:latin typeface="+mn-lt"/>
                <a:ea typeface="+mn-ea"/>
              </a:endParaRPr>
            </a:p>
          </p:txBody>
        </p:sp>
        <p:sp>
          <p:nvSpPr>
            <p:cNvPr id="146469" name="Freeform 42"/>
            <p:cNvSpPr>
              <a:spLocks/>
            </p:cNvSpPr>
            <p:nvPr/>
          </p:nvSpPr>
          <p:spPr bwMode="auto">
            <a:xfrm>
              <a:off x="1488" y="2735"/>
              <a:ext cx="417" cy="56"/>
            </a:xfrm>
            <a:custGeom>
              <a:avLst/>
              <a:gdLst>
                <a:gd name="T0" fmla="*/ 0 w 417"/>
                <a:gd name="T1" fmla="*/ 55 h 56"/>
                <a:gd name="T2" fmla="*/ 78 w 417"/>
                <a:gd name="T3" fmla="*/ 7 h 56"/>
                <a:gd name="T4" fmla="*/ 144 w 417"/>
                <a:gd name="T5" fmla="*/ 55 h 56"/>
                <a:gd name="T6" fmla="*/ 204 w 417"/>
                <a:gd name="T7" fmla="*/ 1 h 56"/>
                <a:gd name="T8" fmla="*/ 276 w 417"/>
                <a:gd name="T9" fmla="*/ 55 h 56"/>
                <a:gd name="T10" fmla="*/ 342 w 417"/>
                <a:gd name="T11" fmla="*/ 1 h 56"/>
                <a:gd name="T12" fmla="*/ 417 w 417"/>
                <a:gd name="T13" fmla="*/ 49 h 56"/>
                <a:gd name="T14" fmla="*/ 0 60000 65536"/>
                <a:gd name="T15" fmla="*/ 0 60000 65536"/>
                <a:gd name="T16" fmla="*/ 0 60000 65536"/>
                <a:gd name="T17" fmla="*/ 0 60000 65536"/>
                <a:gd name="T18" fmla="*/ 0 60000 65536"/>
                <a:gd name="T19" fmla="*/ 0 60000 65536"/>
                <a:gd name="T20" fmla="*/ 0 60000 65536"/>
                <a:gd name="T21" fmla="*/ 0 w 417"/>
                <a:gd name="T22" fmla="*/ 0 h 56"/>
                <a:gd name="T23" fmla="*/ 417 w 417"/>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7" h="56">
                  <a:moveTo>
                    <a:pt x="0" y="55"/>
                  </a:moveTo>
                  <a:cubicBezTo>
                    <a:pt x="13" y="47"/>
                    <a:pt x="54" y="7"/>
                    <a:pt x="78" y="7"/>
                  </a:cubicBezTo>
                  <a:cubicBezTo>
                    <a:pt x="102" y="7"/>
                    <a:pt x="123" y="56"/>
                    <a:pt x="144" y="55"/>
                  </a:cubicBezTo>
                  <a:cubicBezTo>
                    <a:pt x="165" y="54"/>
                    <a:pt x="182" y="1"/>
                    <a:pt x="204" y="1"/>
                  </a:cubicBezTo>
                  <a:cubicBezTo>
                    <a:pt x="226" y="1"/>
                    <a:pt x="253" y="55"/>
                    <a:pt x="276" y="55"/>
                  </a:cubicBezTo>
                  <a:cubicBezTo>
                    <a:pt x="299" y="55"/>
                    <a:pt x="319" y="2"/>
                    <a:pt x="342" y="1"/>
                  </a:cubicBezTo>
                  <a:cubicBezTo>
                    <a:pt x="365" y="0"/>
                    <a:pt x="402" y="39"/>
                    <a:pt x="417" y="49"/>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solidFill>
                  <a:srgbClr val="0000FF"/>
                </a:solidFill>
                <a:latin typeface="+mn-lt"/>
                <a:ea typeface="+mn-ea"/>
              </a:endParaRPr>
            </a:p>
          </p:txBody>
        </p:sp>
        <p:sp>
          <p:nvSpPr>
            <p:cNvPr id="146470" name="Freeform 43"/>
            <p:cNvSpPr>
              <a:spLocks/>
            </p:cNvSpPr>
            <p:nvPr/>
          </p:nvSpPr>
          <p:spPr bwMode="auto">
            <a:xfrm>
              <a:off x="2046" y="2736"/>
              <a:ext cx="402" cy="55"/>
            </a:xfrm>
            <a:custGeom>
              <a:avLst/>
              <a:gdLst>
                <a:gd name="T0" fmla="*/ 0 w 402"/>
                <a:gd name="T1" fmla="*/ 54 h 55"/>
                <a:gd name="T2" fmla="*/ 78 w 402"/>
                <a:gd name="T3" fmla="*/ 6 h 55"/>
                <a:gd name="T4" fmla="*/ 144 w 402"/>
                <a:gd name="T5" fmla="*/ 54 h 55"/>
                <a:gd name="T6" fmla="*/ 204 w 402"/>
                <a:gd name="T7" fmla="*/ 0 h 55"/>
                <a:gd name="T8" fmla="*/ 276 w 402"/>
                <a:gd name="T9" fmla="*/ 54 h 55"/>
                <a:gd name="T10" fmla="*/ 342 w 402"/>
                <a:gd name="T11" fmla="*/ 0 h 55"/>
                <a:gd name="T12" fmla="*/ 402 w 402"/>
                <a:gd name="T13" fmla="*/ 54 h 55"/>
                <a:gd name="T14" fmla="*/ 0 60000 65536"/>
                <a:gd name="T15" fmla="*/ 0 60000 65536"/>
                <a:gd name="T16" fmla="*/ 0 60000 65536"/>
                <a:gd name="T17" fmla="*/ 0 60000 65536"/>
                <a:gd name="T18" fmla="*/ 0 60000 65536"/>
                <a:gd name="T19" fmla="*/ 0 60000 65536"/>
                <a:gd name="T20" fmla="*/ 0 60000 65536"/>
                <a:gd name="T21" fmla="*/ 0 w 402"/>
                <a:gd name="T22" fmla="*/ 0 h 55"/>
                <a:gd name="T23" fmla="*/ 402 w 40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2"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1" y="0"/>
                    <a:pt x="342" y="0"/>
                  </a:cubicBezTo>
                  <a:cubicBezTo>
                    <a:pt x="363" y="0"/>
                    <a:pt x="390" y="43"/>
                    <a:pt x="402"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solidFill>
                  <a:srgbClr val="0000FF"/>
                </a:solidFill>
                <a:latin typeface="+mn-lt"/>
                <a:ea typeface="+mn-ea"/>
              </a:endParaRPr>
            </a:p>
          </p:txBody>
        </p:sp>
        <p:sp>
          <p:nvSpPr>
            <p:cNvPr id="146471" name="Freeform 44"/>
            <p:cNvSpPr>
              <a:spLocks/>
            </p:cNvSpPr>
            <p:nvPr/>
          </p:nvSpPr>
          <p:spPr bwMode="auto">
            <a:xfrm>
              <a:off x="2592" y="2736"/>
              <a:ext cx="408" cy="55"/>
            </a:xfrm>
            <a:custGeom>
              <a:avLst/>
              <a:gdLst>
                <a:gd name="T0" fmla="*/ 0 w 408"/>
                <a:gd name="T1" fmla="*/ 54 h 55"/>
                <a:gd name="T2" fmla="*/ 78 w 408"/>
                <a:gd name="T3" fmla="*/ 6 h 55"/>
                <a:gd name="T4" fmla="*/ 144 w 408"/>
                <a:gd name="T5" fmla="*/ 54 h 55"/>
                <a:gd name="T6" fmla="*/ 204 w 408"/>
                <a:gd name="T7" fmla="*/ 0 h 55"/>
                <a:gd name="T8" fmla="*/ 276 w 408"/>
                <a:gd name="T9" fmla="*/ 54 h 55"/>
                <a:gd name="T10" fmla="*/ 342 w 408"/>
                <a:gd name="T11" fmla="*/ 0 h 55"/>
                <a:gd name="T12" fmla="*/ 408 w 408"/>
                <a:gd name="T13" fmla="*/ 54 h 55"/>
                <a:gd name="T14" fmla="*/ 0 60000 65536"/>
                <a:gd name="T15" fmla="*/ 0 60000 65536"/>
                <a:gd name="T16" fmla="*/ 0 60000 65536"/>
                <a:gd name="T17" fmla="*/ 0 60000 65536"/>
                <a:gd name="T18" fmla="*/ 0 60000 65536"/>
                <a:gd name="T19" fmla="*/ 0 60000 65536"/>
                <a:gd name="T20" fmla="*/ 0 60000 65536"/>
                <a:gd name="T21" fmla="*/ 0 w 408"/>
                <a:gd name="T22" fmla="*/ 0 h 55"/>
                <a:gd name="T23" fmla="*/ 408 w 408"/>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8"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0" y="0"/>
                    <a:pt x="342" y="0"/>
                  </a:cubicBezTo>
                  <a:cubicBezTo>
                    <a:pt x="364" y="0"/>
                    <a:pt x="394" y="43"/>
                    <a:pt x="408"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solidFill>
                  <a:srgbClr val="0000FF"/>
                </a:solidFill>
                <a:latin typeface="+mn-lt"/>
                <a:ea typeface="+mn-ea"/>
              </a:endParaRPr>
            </a:p>
          </p:txBody>
        </p:sp>
        <p:sp>
          <p:nvSpPr>
            <p:cNvPr id="146472" name="Freeform 45"/>
            <p:cNvSpPr>
              <a:spLocks/>
            </p:cNvSpPr>
            <p:nvPr/>
          </p:nvSpPr>
          <p:spPr bwMode="auto">
            <a:xfrm>
              <a:off x="3120" y="2734"/>
              <a:ext cx="420" cy="57"/>
            </a:xfrm>
            <a:custGeom>
              <a:avLst/>
              <a:gdLst>
                <a:gd name="T0" fmla="*/ 0 w 420"/>
                <a:gd name="T1" fmla="*/ 56 h 57"/>
                <a:gd name="T2" fmla="*/ 78 w 420"/>
                <a:gd name="T3" fmla="*/ 8 h 57"/>
                <a:gd name="T4" fmla="*/ 144 w 420"/>
                <a:gd name="T5" fmla="*/ 56 h 57"/>
                <a:gd name="T6" fmla="*/ 204 w 420"/>
                <a:gd name="T7" fmla="*/ 2 h 57"/>
                <a:gd name="T8" fmla="*/ 276 w 420"/>
                <a:gd name="T9" fmla="*/ 56 h 57"/>
                <a:gd name="T10" fmla="*/ 342 w 420"/>
                <a:gd name="T11" fmla="*/ 2 h 57"/>
                <a:gd name="T12" fmla="*/ 420 w 420"/>
                <a:gd name="T13" fmla="*/ 47 h 57"/>
                <a:gd name="T14" fmla="*/ 0 60000 65536"/>
                <a:gd name="T15" fmla="*/ 0 60000 65536"/>
                <a:gd name="T16" fmla="*/ 0 60000 65536"/>
                <a:gd name="T17" fmla="*/ 0 60000 65536"/>
                <a:gd name="T18" fmla="*/ 0 60000 65536"/>
                <a:gd name="T19" fmla="*/ 0 60000 65536"/>
                <a:gd name="T20" fmla="*/ 0 60000 65536"/>
                <a:gd name="T21" fmla="*/ 0 w 420"/>
                <a:gd name="T22" fmla="*/ 0 h 57"/>
                <a:gd name="T23" fmla="*/ 420 w 420"/>
                <a:gd name="T24" fmla="*/ 57 h 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20" h="57">
                  <a:moveTo>
                    <a:pt x="0" y="56"/>
                  </a:moveTo>
                  <a:cubicBezTo>
                    <a:pt x="13" y="48"/>
                    <a:pt x="54" y="8"/>
                    <a:pt x="78" y="8"/>
                  </a:cubicBezTo>
                  <a:cubicBezTo>
                    <a:pt x="102" y="8"/>
                    <a:pt x="123" y="57"/>
                    <a:pt x="144" y="56"/>
                  </a:cubicBezTo>
                  <a:cubicBezTo>
                    <a:pt x="165" y="55"/>
                    <a:pt x="182" y="2"/>
                    <a:pt x="204" y="2"/>
                  </a:cubicBezTo>
                  <a:cubicBezTo>
                    <a:pt x="226" y="2"/>
                    <a:pt x="253" y="56"/>
                    <a:pt x="276" y="56"/>
                  </a:cubicBezTo>
                  <a:cubicBezTo>
                    <a:pt x="299" y="56"/>
                    <a:pt x="318" y="4"/>
                    <a:pt x="342" y="2"/>
                  </a:cubicBezTo>
                  <a:cubicBezTo>
                    <a:pt x="366" y="0"/>
                    <a:pt x="404" y="38"/>
                    <a:pt x="420" y="47"/>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solidFill>
                  <a:srgbClr val="0000FF"/>
                </a:solidFill>
                <a:latin typeface="+mn-lt"/>
                <a:ea typeface="+mn-ea"/>
              </a:endParaRPr>
            </a:p>
          </p:txBody>
        </p:sp>
        <p:sp>
          <p:nvSpPr>
            <p:cNvPr id="146473" name="Freeform 46"/>
            <p:cNvSpPr>
              <a:spLocks/>
            </p:cNvSpPr>
            <p:nvPr/>
          </p:nvSpPr>
          <p:spPr bwMode="auto">
            <a:xfrm>
              <a:off x="3678" y="2729"/>
              <a:ext cx="411" cy="55"/>
            </a:xfrm>
            <a:custGeom>
              <a:avLst/>
              <a:gdLst>
                <a:gd name="T0" fmla="*/ 0 w 411"/>
                <a:gd name="T1" fmla="*/ 54 h 55"/>
                <a:gd name="T2" fmla="*/ 78 w 411"/>
                <a:gd name="T3" fmla="*/ 6 h 55"/>
                <a:gd name="T4" fmla="*/ 144 w 411"/>
                <a:gd name="T5" fmla="*/ 54 h 55"/>
                <a:gd name="T6" fmla="*/ 204 w 411"/>
                <a:gd name="T7" fmla="*/ 0 h 55"/>
                <a:gd name="T8" fmla="*/ 276 w 411"/>
                <a:gd name="T9" fmla="*/ 54 h 55"/>
                <a:gd name="T10" fmla="*/ 342 w 411"/>
                <a:gd name="T11" fmla="*/ 0 h 55"/>
                <a:gd name="T12" fmla="*/ 411 w 411"/>
                <a:gd name="T13" fmla="*/ 52 h 55"/>
                <a:gd name="T14" fmla="*/ 0 60000 65536"/>
                <a:gd name="T15" fmla="*/ 0 60000 65536"/>
                <a:gd name="T16" fmla="*/ 0 60000 65536"/>
                <a:gd name="T17" fmla="*/ 0 60000 65536"/>
                <a:gd name="T18" fmla="*/ 0 60000 65536"/>
                <a:gd name="T19" fmla="*/ 0 60000 65536"/>
                <a:gd name="T20" fmla="*/ 0 60000 65536"/>
                <a:gd name="T21" fmla="*/ 0 w 411"/>
                <a:gd name="T22" fmla="*/ 0 h 55"/>
                <a:gd name="T23" fmla="*/ 411 w 411"/>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1"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0" y="0"/>
                    <a:pt x="342" y="0"/>
                  </a:cubicBezTo>
                  <a:cubicBezTo>
                    <a:pt x="364" y="0"/>
                    <a:pt x="397" y="41"/>
                    <a:pt x="411" y="52"/>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solidFill>
                  <a:srgbClr val="0000FF"/>
                </a:solidFill>
                <a:latin typeface="+mn-lt"/>
                <a:ea typeface="+mn-ea"/>
              </a:endParaRPr>
            </a:p>
          </p:txBody>
        </p:sp>
        <p:sp>
          <p:nvSpPr>
            <p:cNvPr id="146474" name="Freeform 47"/>
            <p:cNvSpPr>
              <a:spLocks/>
            </p:cNvSpPr>
            <p:nvPr/>
          </p:nvSpPr>
          <p:spPr bwMode="auto">
            <a:xfrm>
              <a:off x="4224" y="2736"/>
              <a:ext cx="402" cy="55"/>
            </a:xfrm>
            <a:custGeom>
              <a:avLst/>
              <a:gdLst>
                <a:gd name="T0" fmla="*/ 0 w 402"/>
                <a:gd name="T1" fmla="*/ 54 h 55"/>
                <a:gd name="T2" fmla="*/ 78 w 402"/>
                <a:gd name="T3" fmla="*/ 6 h 55"/>
                <a:gd name="T4" fmla="*/ 144 w 402"/>
                <a:gd name="T5" fmla="*/ 54 h 55"/>
                <a:gd name="T6" fmla="*/ 204 w 402"/>
                <a:gd name="T7" fmla="*/ 0 h 55"/>
                <a:gd name="T8" fmla="*/ 276 w 402"/>
                <a:gd name="T9" fmla="*/ 54 h 55"/>
                <a:gd name="T10" fmla="*/ 342 w 402"/>
                <a:gd name="T11" fmla="*/ 0 h 55"/>
                <a:gd name="T12" fmla="*/ 402 w 402"/>
                <a:gd name="T13" fmla="*/ 54 h 55"/>
                <a:gd name="T14" fmla="*/ 0 60000 65536"/>
                <a:gd name="T15" fmla="*/ 0 60000 65536"/>
                <a:gd name="T16" fmla="*/ 0 60000 65536"/>
                <a:gd name="T17" fmla="*/ 0 60000 65536"/>
                <a:gd name="T18" fmla="*/ 0 60000 65536"/>
                <a:gd name="T19" fmla="*/ 0 60000 65536"/>
                <a:gd name="T20" fmla="*/ 0 60000 65536"/>
                <a:gd name="T21" fmla="*/ 0 w 402"/>
                <a:gd name="T22" fmla="*/ 0 h 55"/>
                <a:gd name="T23" fmla="*/ 402 w 40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2"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1" y="0"/>
                    <a:pt x="342" y="0"/>
                  </a:cubicBezTo>
                  <a:cubicBezTo>
                    <a:pt x="363" y="0"/>
                    <a:pt x="390" y="43"/>
                    <a:pt x="402"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solidFill>
                  <a:srgbClr val="0000FF"/>
                </a:solidFill>
                <a:latin typeface="+mn-lt"/>
                <a:ea typeface="+mn-ea"/>
              </a:endParaRPr>
            </a:p>
          </p:txBody>
        </p:sp>
        <p:sp>
          <p:nvSpPr>
            <p:cNvPr id="146475" name="Freeform 48"/>
            <p:cNvSpPr>
              <a:spLocks/>
            </p:cNvSpPr>
            <p:nvPr/>
          </p:nvSpPr>
          <p:spPr bwMode="auto">
            <a:xfrm>
              <a:off x="414" y="2736"/>
              <a:ext cx="402" cy="55"/>
            </a:xfrm>
            <a:custGeom>
              <a:avLst/>
              <a:gdLst>
                <a:gd name="T0" fmla="*/ 0 w 402"/>
                <a:gd name="T1" fmla="*/ 54 h 55"/>
                <a:gd name="T2" fmla="*/ 78 w 402"/>
                <a:gd name="T3" fmla="*/ 6 h 55"/>
                <a:gd name="T4" fmla="*/ 144 w 402"/>
                <a:gd name="T5" fmla="*/ 54 h 55"/>
                <a:gd name="T6" fmla="*/ 204 w 402"/>
                <a:gd name="T7" fmla="*/ 0 h 55"/>
                <a:gd name="T8" fmla="*/ 276 w 402"/>
                <a:gd name="T9" fmla="*/ 54 h 55"/>
                <a:gd name="T10" fmla="*/ 342 w 402"/>
                <a:gd name="T11" fmla="*/ 0 h 55"/>
                <a:gd name="T12" fmla="*/ 402 w 402"/>
                <a:gd name="T13" fmla="*/ 54 h 55"/>
                <a:gd name="T14" fmla="*/ 0 60000 65536"/>
                <a:gd name="T15" fmla="*/ 0 60000 65536"/>
                <a:gd name="T16" fmla="*/ 0 60000 65536"/>
                <a:gd name="T17" fmla="*/ 0 60000 65536"/>
                <a:gd name="T18" fmla="*/ 0 60000 65536"/>
                <a:gd name="T19" fmla="*/ 0 60000 65536"/>
                <a:gd name="T20" fmla="*/ 0 60000 65536"/>
                <a:gd name="T21" fmla="*/ 0 w 402"/>
                <a:gd name="T22" fmla="*/ 0 h 55"/>
                <a:gd name="T23" fmla="*/ 402 w 40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2"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1" y="0"/>
                    <a:pt x="342" y="0"/>
                  </a:cubicBezTo>
                  <a:cubicBezTo>
                    <a:pt x="363" y="0"/>
                    <a:pt x="390" y="43"/>
                    <a:pt x="402"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solidFill>
                  <a:srgbClr val="0000FF"/>
                </a:solidFill>
                <a:latin typeface="+mn-lt"/>
                <a:ea typeface="+mn-ea"/>
              </a:endParaRPr>
            </a:p>
          </p:txBody>
        </p:sp>
      </p:grpSp>
      <p:sp>
        <p:nvSpPr>
          <p:cNvPr id="42" name="AutoShape 53"/>
          <p:cNvSpPr>
            <a:spLocks noChangeArrowheads="1"/>
          </p:cNvSpPr>
          <p:nvPr/>
        </p:nvSpPr>
        <p:spPr bwMode="auto">
          <a:xfrm>
            <a:off x="4463542" y="1365885"/>
            <a:ext cx="1714500" cy="457200"/>
          </a:xfrm>
          <a:prstGeom prst="wedgeRoundRectCallout">
            <a:avLst>
              <a:gd name="adj1" fmla="val -56042"/>
              <a:gd name="adj2" fmla="val 132986"/>
              <a:gd name="adj3" fmla="val 16667"/>
            </a:avLst>
          </a:prstGeom>
          <a:gradFill rotWithShape="0">
            <a:gsLst>
              <a:gs pos="0">
                <a:srgbClr val="FEEAF9"/>
              </a:gs>
              <a:gs pos="50000">
                <a:srgbClr val="FFFFFF"/>
              </a:gs>
              <a:gs pos="100000">
                <a:srgbClr val="FEEAF9"/>
              </a:gs>
            </a:gsLst>
            <a:lin ang="5400000" scaled="1"/>
          </a:gradFill>
          <a:ln w="9525">
            <a:solidFill>
              <a:srgbClr val="CC00CC"/>
            </a:solidFill>
            <a:miter lim="800000"/>
            <a:headEnd/>
            <a:tailEnd/>
          </a:ln>
        </p:spPr>
        <p:txBody>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r>
              <a:rPr kumimoji="0" lang="zh-CN" altLang="en-US" sz="2800" dirty="0">
                <a:solidFill>
                  <a:srgbClr val="0000FF"/>
                </a:solidFill>
                <a:latin typeface="+mn-lt"/>
                <a:ea typeface="+mn-ea"/>
              </a:rPr>
              <a:t>中央明纹</a:t>
            </a:r>
          </a:p>
        </p:txBody>
      </p:sp>
      <p:sp>
        <p:nvSpPr>
          <p:cNvPr id="43" name="AutoShape 54"/>
          <p:cNvSpPr>
            <a:spLocks noChangeArrowheads="1"/>
          </p:cNvSpPr>
          <p:nvPr/>
        </p:nvSpPr>
        <p:spPr bwMode="auto">
          <a:xfrm>
            <a:off x="6270117" y="1508760"/>
            <a:ext cx="1371600" cy="762000"/>
          </a:xfrm>
          <a:prstGeom prst="wedgeRoundRectCallout">
            <a:avLst>
              <a:gd name="adj1" fmla="val -124537"/>
              <a:gd name="adj2" fmla="val 57850"/>
              <a:gd name="adj3" fmla="val 16667"/>
            </a:avLst>
          </a:prstGeom>
          <a:gradFill rotWithShape="0">
            <a:gsLst>
              <a:gs pos="0">
                <a:srgbClr val="EFF8D2"/>
              </a:gs>
              <a:gs pos="50000">
                <a:srgbClr val="FFFFFF"/>
              </a:gs>
              <a:gs pos="100000">
                <a:srgbClr val="EFF8D2"/>
              </a:gs>
            </a:gsLst>
            <a:lin ang="5400000" scaled="1"/>
          </a:gradFill>
          <a:ln w="9525">
            <a:solidFill>
              <a:srgbClr val="008000"/>
            </a:solidFill>
            <a:miter lim="800000"/>
            <a:headEnd/>
            <a:tailEnd/>
          </a:ln>
        </p:spPr>
        <p:txBody>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lnSpc>
                <a:spcPct val="80000"/>
              </a:lnSpc>
              <a:spcBef>
                <a:spcPct val="0"/>
              </a:spcBef>
              <a:buClrTx/>
              <a:buFontTx/>
              <a:buNone/>
            </a:pPr>
            <a:r>
              <a:rPr kumimoji="0" lang="zh-CN" altLang="en-US" sz="2800" dirty="0">
                <a:solidFill>
                  <a:srgbClr val="0000FF"/>
                </a:solidFill>
                <a:latin typeface="+mn-lt"/>
                <a:ea typeface="+mn-ea"/>
              </a:rPr>
              <a:t>第一级主明纹</a:t>
            </a:r>
          </a:p>
        </p:txBody>
      </p:sp>
      <p:sp>
        <p:nvSpPr>
          <p:cNvPr id="44" name="AutoShape 55"/>
          <p:cNvSpPr>
            <a:spLocks noChangeArrowheads="1"/>
          </p:cNvSpPr>
          <p:nvPr/>
        </p:nvSpPr>
        <p:spPr bwMode="auto">
          <a:xfrm>
            <a:off x="7729030" y="2143760"/>
            <a:ext cx="1511300" cy="762000"/>
          </a:xfrm>
          <a:prstGeom prst="wedgeRoundRectCallout">
            <a:avLst>
              <a:gd name="adj1" fmla="val -151907"/>
              <a:gd name="adj2" fmla="val 367"/>
              <a:gd name="adj3" fmla="val 16667"/>
            </a:avLst>
          </a:prstGeom>
          <a:gradFill rotWithShape="0">
            <a:gsLst>
              <a:gs pos="0">
                <a:srgbClr val="FEFCDE"/>
              </a:gs>
              <a:gs pos="50000">
                <a:srgbClr val="FFFFFF"/>
              </a:gs>
              <a:gs pos="100000">
                <a:srgbClr val="FEFCDE"/>
              </a:gs>
            </a:gsLst>
            <a:lin ang="5400000" scaled="1"/>
          </a:gradFill>
          <a:ln w="9525">
            <a:solidFill>
              <a:srgbClr val="FFCC66"/>
            </a:solidFill>
            <a:miter lim="800000"/>
            <a:headEnd/>
            <a:tailEnd/>
          </a:ln>
        </p:spPr>
        <p:txBody>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lnSpc>
                <a:spcPct val="80000"/>
              </a:lnSpc>
              <a:spcBef>
                <a:spcPct val="0"/>
              </a:spcBef>
              <a:buClrTx/>
              <a:buFontTx/>
              <a:buNone/>
            </a:pPr>
            <a:r>
              <a:rPr kumimoji="0" lang="zh-CN" altLang="en-US" sz="2800" dirty="0">
                <a:solidFill>
                  <a:srgbClr val="0000FF"/>
                </a:solidFill>
                <a:latin typeface="+mn-lt"/>
                <a:ea typeface="+mn-ea"/>
              </a:rPr>
              <a:t>第二级主明纹</a:t>
            </a:r>
          </a:p>
        </p:txBody>
      </p:sp>
      <mc:AlternateContent xmlns:mc="http://schemas.openxmlformats.org/markup-compatibility/2006" xmlns:a14="http://schemas.microsoft.com/office/drawing/2010/main">
        <mc:Choice Requires="a14">
          <p:sp>
            <p:nvSpPr>
              <p:cNvPr id="45" name="Text Box 56"/>
              <p:cNvSpPr txBox="1">
                <a:spLocks noChangeArrowheads="1"/>
              </p:cNvSpPr>
              <p:nvPr/>
            </p:nvSpPr>
            <p:spPr bwMode="auto">
              <a:xfrm>
                <a:off x="729742" y="4947285"/>
                <a:ext cx="8534400" cy="1514261"/>
              </a:xfrm>
              <a:prstGeom prst="rect">
                <a:avLst/>
              </a:prstGeom>
              <a:noFill/>
              <a:ln w="9525">
                <a:solidFill>
                  <a:srgbClr val="008000"/>
                </a:solidFill>
                <a:miter lim="800000"/>
                <a:headEnd/>
                <a:tailEnd/>
              </a:ln>
              <a:extLst>
                <a:ext uri="{909E8E84-426E-40DD-AFC4-6F175D3DCCD1}">
                  <a14:hiddenFill>
                    <a:solidFill>
                      <a:srgbClr val="FFFFFF"/>
                    </a:solidFill>
                  </a14:hiddenFill>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lnSpc>
                    <a:spcPct val="110000"/>
                  </a:lnSpc>
                  <a:spcBef>
                    <a:spcPct val="50000"/>
                  </a:spcBef>
                  <a:buClrTx/>
                  <a:buNone/>
                </a:pPr>
                <a:r>
                  <a:rPr kumimoji="0" lang="zh-CN" altLang="en-US" sz="2800" dirty="0">
                    <a:solidFill>
                      <a:srgbClr val="0000FF"/>
                    </a:solidFill>
                    <a:latin typeface="+mn-lt"/>
                    <a:ea typeface="+mn-ea"/>
                  </a:rPr>
                  <a:t>理论计算表明，在两相邻主明纹间有</a:t>
                </a:r>
                <a14:m>
                  <m:oMath xmlns:m="http://schemas.openxmlformats.org/officeDocument/2006/math">
                    <m:r>
                      <a:rPr lang="en-US" altLang="zh-CN" sz="2800" i="1">
                        <a:solidFill>
                          <a:srgbClr val="0000FF"/>
                        </a:solidFill>
                        <a:latin typeface="Cambria Math" panose="02040503050406030204" pitchFamily="18" charset="0"/>
                      </a:rPr>
                      <m:t>𝑁</m:t>
                    </m:r>
                    <m:r>
                      <a:rPr lang="en-US" altLang="zh-CN" sz="2800" b="0" i="1" smtClean="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1</m:t>
                    </m:r>
                  </m:oMath>
                </a14:m>
                <a:r>
                  <a:rPr kumimoji="0" lang="zh-CN" altLang="en-US" sz="2800" dirty="0">
                    <a:solidFill>
                      <a:srgbClr val="0000FF"/>
                    </a:solidFill>
                    <a:latin typeface="+mn-lt"/>
                    <a:ea typeface="+mn-ea"/>
                  </a:rPr>
                  <a:t>条暗纹和</a:t>
                </a:r>
                <a14:m>
                  <m:oMath xmlns:m="http://schemas.openxmlformats.org/officeDocument/2006/math">
                    <m:r>
                      <a:rPr lang="en-US" altLang="zh-CN" sz="2800" i="1">
                        <a:solidFill>
                          <a:srgbClr val="0000FF"/>
                        </a:solidFill>
                        <a:latin typeface="Cambria Math" panose="02040503050406030204" pitchFamily="18" charset="0"/>
                      </a:rPr>
                      <m:t>𝑁</m:t>
                    </m:r>
                    <m:r>
                      <a:rPr lang="en-US" altLang="zh-CN" sz="2800" b="0" i="1" smtClean="0">
                        <a:solidFill>
                          <a:srgbClr val="0000FF"/>
                        </a:solidFill>
                        <a:latin typeface="Cambria Math" panose="02040503050406030204" pitchFamily="18" charset="0"/>
                      </a:rPr>
                      <m:t>−2</m:t>
                    </m:r>
                  </m:oMath>
                </a14:m>
                <a:r>
                  <a:rPr kumimoji="0" lang="zh-CN" altLang="en-US" sz="2800" dirty="0">
                    <a:solidFill>
                      <a:srgbClr val="0000FF"/>
                    </a:solidFill>
                    <a:latin typeface="+mn-lt"/>
                    <a:ea typeface="+mn-ea"/>
                  </a:rPr>
                  <a:t>条次明纹，因为次明纹的光强远小于主明纹，所以暗纹和次明纹连成一片形成暗区。</a:t>
                </a:r>
              </a:p>
            </p:txBody>
          </p:sp>
        </mc:Choice>
        <mc:Fallback xmlns="">
          <p:sp>
            <p:nvSpPr>
              <p:cNvPr id="45" name="Text Box 56"/>
              <p:cNvSpPr txBox="1">
                <a:spLocks noRot="1" noChangeAspect="1" noMove="1" noResize="1" noEditPoints="1" noAdjustHandles="1" noChangeArrowheads="1" noChangeShapeType="1" noTextEdit="1"/>
              </p:cNvSpPr>
              <p:nvPr/>
            </p:nvSpPr>
            <p:spPr bwMode="auto">
              <a:xfrm>
                <a:off x="729742" y="4947285"/>
                <a:ext cx="8534400" cy="1514261"/>
              </a:xfrm>
              <a:prstGeom prst="rect">
                <a:avLst/>
              </a:prstGeom>
              <a:blipFill>
                <a:blip r:embed="rId4"/>
                <a:stretch>
                  <a:fillRect l="-1427" t="-3200" r="-1355" b="-8000"/>
                </a:stretch>
              </a:blipFill>
              <a:ln w="9525">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2422669" y="537399"/>
                <a:ext cx="34124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a:ea typeface="+mn-ea"/>
                            </a:rPr>
                          </m:ctrlPr>
                        </m:dPr>
                        <m:e>
                          <m:r>
                            <a:rPr lang="en-US" altLang="zh-CN" sz="2800" i="1">
                              <a:solidFill>
                                <a:srgbClr val="0000FF"/>
                              </a:solidFill>
                              <a:latin typeface="Cambria Math" panose="02040503050406030204" pitchFamily="18" charset="0"/>
                            </a:rPr>
                            <m:t>𝑎</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𝑏</m:t>
                          </m:r>
                        </m:e>
                      </m:d>
                      <m:func>
                        <m:funcPr>
                          <m:ctrlPr>
                            <a:rPr lang="en-US" altLang="zh-CN" sz="2800" i="1" smtClean="0">
                              <a:solidFill>
                                <a:srgbClr val="0000FF"/>
                              </a:solidFill>
                              <a:latin typeface="Cambria Math"/>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r>
                            <a:rPr lang="zh-CN" altLang="en-US" sz="2800" b="0" i="1" smtClean="0">
                              <a:solidFill>
                                <a:srgbClr val="0000FF"/>
                              </a:solidFill>
                              <a:latin typeface="Cambria Math" panose="02040503050406030204" pitchFamily="18" charset="0"/>
                              <a:ea typeface="+mn-ea"/>
                            </a:rPr>
                            <m:t>𝜃</m:t>
                          </m:r>
                        </m:e>
                      </m:func>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mn-ea"/>
                        </a:rPr>
                        <m:t>𝑘</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i="1" dirty="0">
                  <a:solidFill>
                    <a:srgbClr val="0000FF"/>
                  </a:solidFill>
                  <a:latin typeface="+mn-ea"/>
                  <a:ea typeface="+mn-ea"/>
                </a:endParaRPr>
              </a:p>
            </p:txBody>
          </p:sp>
        </mc:Choice>
        <mc:Fallback xmlns="">
          <p:sp>
            <p:nvSpPr>
              <p:cNvPr id="46" name="矩形 45"/>
              <p:cNvSpPr>
                <a:spLocks noRot="1" noChangeAspect="1" noMove="1" noResize="1" noEditPoints="1" noAdjustHandles="1" noChangeArrowheads="1" noChangeShapeType="1" noTextEdit="1"/>
              </p:cNvSpPr>
              <p:nvPr/>
            </p:nvSpPr>
            <p:spPr>
              <a:xfrm>
                <a:off x="2422669" y="537399"/>
                <a:ext cx="3412473"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6052781" y="542628"/>
                <a:ext cx="21521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𝑘</m:t>
                      </m:r>
                      <m:r>
                        <a:rPr lang="en-US" altLang="zh-CN" sz="2800" b="0" i="1" smtClean="0">
                          <a:solidFill>
                            <a:srgbClr val="0000FF"/>
                          </a:solidFill>
                          <a:latin typeface="Cambria Math" panose="02040503050406030204" pitchFamily="18" charset="0"/>
                          <a:ea typeface="+mn-ea"/>
                        </a:rPr>
                        <m:t>=0,1,2,⋯</m:t>
                      </m:r>
                    </m:oMath>
                  </m:oMathPara>
                </a14:m>
                <a:endParaRPr lang="zh-CN" altLang="en-US" sz="2800" dirty="0">
                  <a:solidFill>
                    <a:srgbClr val="0000FF"/>
                  </a:solidFill>
                  <a:latin typeface="+mn-ea"/>
                  <a:ea typeface="+mn-ea"/>
                </a:endParaRPr>
              </a:p>
            </p:txBody>
          </p:sp>
        </mc:Choice>
        <mc:Fallback xmlns="">
          <p:sp>
            <p:nvSpPr>
              <p:cNvPr id="47" name="矩形 46"/>
              <p:cNvSpPr>
                <a:spLocks noRot="1" noChangeAspect="1" noMove="1" noResize="1" noEditPoints="1" noAdjustHandles="1" noChangeArrowheads="1" noChangeShapeType="1" noTextEdit="1"/>
              </p:cNvSpPr>
              <p:nvPr/>
            </p:nvSpPr>
            <p:spPr>
              <a:xfrm>
                <a:off x="6052781" y="542628"/>
                <a:ext cx="2152128"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1178309" y="4370557"/>
                <a:ext cx="93166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−3</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i="1" dirty="0">
                  <a:solidFill>
                    <a:srgbClr val="0000FF"/>
                  </a:solidFill>
                  <a:latin typeface="+mn-ea"/>
                  <a:ea typeface="+mn-ea"/>
                </a:endParaRPr>
              </a:p>
            </p:txBody>
          </p:sp>
        </mc:Choice>
        <mc:Fallback xmlns="">
          <p:sp>
            <p:nvSpPr>
              <p:cNvPr id="48" name="矩形 47"/>
              <p:cNvSpPr>
                <a:spLocks noRot="1" noChangeAspect="1" noMove="1" noResize="1" noEditPoints="1" noAdjustHandles="1" noChangeArrowheads="1" noChangeShapeType="1" noTextEdit="1"/>
              </p:cNvSpPr>
              <p:nvPr/>
            </p:nvSpPr>
            <p:spPr>
              <a:xfrm>
                <a:off x="1178309" y="4370557"/>
                <a:ext cx="931665"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3097503" y="4378663"/>
                <a:ext cx="73289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i="1" dirty="0">
                  <a:solidFill>
                    <a:srgbClr val="0000FF"/>
                  </a:solidFill>
                  <a:latin typeface="+mn-ea"/>
                  <a:ea typeface="+mn-ea"/>
                </a:endParaRPr>
              </a:p>
            </p:txBody>
          </p:sp>
        </mc:Choice>
        <mc:Fallback xmlns="">
          <p:sp>
            <p:nvSpPr>
              <p:cNvPr id="49" name="矩形 48"/>
              <p:cNvSpPr>
                <a:spLocks noRot="1" noChangeAspect="1" noMove="1" noResize="1" noEditPoints="1" noAdjustHandles="1" noChangeArrowheads="1" noChangeShapeType="1" noTextEdit="1"/>
              </p:cNvSpPr>
              <p:nvPr/>
            </p:nvSpPr>
            <p:spPr>
              <a:xfrm>
                <a:off x="3097503" y="4378663"/>
                <a:ext cx="732893"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2059999" y="4370557"/>
                <a:ext cx="93166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i="1" dirty="0">
                  <a:solidFill>
                    <a:srgbClr val="0000FF"/>
                  </a:solidFill>
                  <a:latin typeface="+mn-ea"/>
                  <a:ea typeface="+mn-ea"/>
                </a:endParaRPr>
              </a:p>
            </p:txBody>
          </p:sp>
        </mc:Choice>
        <mc:Fallback xmlns="">
          <p:sp>
            <p:nvSpPr>
              <p:cNvPr id="50" name="矩形 49"/>
              <p:cNvSpPr>
                <a:spLocks noRot="1" noChangeAspect="1" noMove="1" noResize="1" noEditPoints="1" noAdjustHandles="1" noChangeArrowheads="1" noChangeShapeType="1" noTextEdit="1"/>
              </p:cNvSpPr>
              <p:nvPr/>
            </p:nvSpPr>
            <p:spPr>
              <a:xfrm>
                <a:off x="2059999" y="4370557"/>
                <a:ext cx="931665"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6613637" y="4351590"/>
                <a:ext cx="66396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3</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i="1" dirty="0">
                  <a:solidFill>
                    <a:srgbClr val="0000FF"/>
                  </a:solidFill>
                  <a:latin typeface="+mn-ea"/>
                  <a:ea typeface="+mn-ea"/>
                </a:endParaRPr>
              </a:p>
            </p:txBody>
          </p:sp>
        </mc:Choice>
        <mc:Fallback xmlns="">
          <p:sp>
            <p:nvSpPr>
              <p:cNvPr id="51" name="矩形 50"/>
              <p:cNvSpPr>
                <a:spLocks noRot="1" noChangeAspect="1" noMove="1" noResize="1" noEditPoints="1" noAdjustHandles="1" noChangeArrowheads="1" noChangeShapeType="1" noTextEdit="1"/>
              </p:cNvSpPr>
              <p:nvPr/>
            </p:nvSpPr>
            <p:spPr>
              <a:xfrm>
                <a:off x="6613637" y="4351590"/>
                <a:ext cx="663963"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4997895" y="4332923"/>
                <a:ext cx="46519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i="1" dirty="0">
                  <a:solidFill>
                    <a:srgbClr val="0000FF"/>
                  </a:solidFill>
                  <a:latin typeface="+mn-ea"/>
                  <a:ea typeface="+mn-ea"/>
                </a:endParaRPr>
              </a:p>
            </p:txBody>
          </p:sp>
        </mc:Choice>
        <mc:Fallback xmlns="">
          <p:sp>
            <p:nvSpPr>
              <p:cNvPr id="52" name="矩形 51"/>
              <p:cNvSpPr>
                <a:spLocks noRot="1" noChangeAspect="1" noMove="1" noResize="1" noEditPoints="1" noAdjustHandles="1" noChangeArrowheads="1" noChangeShapeType="1" noTextEdit="1"/>
              </p:cNvSpPr>
              <p:nvPr/>
            </p:nvSpPr>
            <p:spPr>
              <a:xfrm>
                <a:off x="4997895" y="4332923"/>
                <a:ext cx="465192"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5735201" y="4324817"/>
                <a:ext cx="66396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i="1" dirty="0">
                  <a:solidFill>
                    <a:srgbClr val="0000FF"/>
                  </a:solidFill>
                  <a:latin typeface="+mn-ea"/>
                  <a:ea typeface="+mn-ea"/>
                </a:endParaRPr>
              </a:p>
            </p:txBody>
          </p:sp>
        </mc:Choice>
        <mc:Fallback xmlns="">
          <p:sp>
            <p:nvSpPr>
              <p:cNvPr id="53" name="矩形 52"/>
              <p:cNvSpPr>
                <a:spLocks noRot="1" noChangeAspect="1" noMove="1" noResize="1" noEditPoints="1" noAdjustHandles="1" noChangeArrowheads="1" noChangeShapeType="1" noTextEdit="1"/>
              </p:cNvSpPr>
              <p:nvPr/>
            </p:nvSpPr>
            <p:spPr>
              <a:xfrm>
                <a:off x="5735201" y="4324817"/>
                <a:ext cx="663963"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4099166" y="4353560"/>
                <a:ext cx="4892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i="1" dirty="0">
                  <a:solidFill>
                    <a:srgbClr val="0000FF"/>
                  </a:solidFill>
                  <a:latin typeface="+mn-ea"/>
                  <a:ea typeface="+mn-ea"/>
                </a:endParaRPr>
              </a:p>
            </p:txBody>
          </p:sp>
        </mc:Choice>
        <mc:Fallback xmlns="">
          <p:sp>
            <p:nvSpPr>
              <p:cNvPr id="54" name="矩形 53"/>
              <p:cNvSpPr>
                <a:spLocks noRot="1" noChangeAspect="1" noMove="1" noResize="1" noEditPoints="1" noAdjustHandles="1" noChangeArrowheads="1" noChangeShapeType="1" noTextEdit="1"/>
              </p:cNvSpPr>
              <p:nvPr/>
            </p:nvSpPr>
            <p:spPr>
              <a:xfrm>
                <a:off x="4099166" y="4353560"/>
                <a:ext cx="489236"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3962159" y="1397964"/>
                <a:ext cx="4381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i="1" dirty="0">
                  <a:solidFill>
                    <a:srgbClr val="0000FF"/>
                  </a:solidFill>
                  <a:latin typeface="+mn-ea"/>
                  <a:ea typeface="+mn-ea"/>
                </a:endParaRPr>
              </a:p>
            </p:txBody>
          </p:sp>
        </mc:Choice>
        <mc:Fallback xmlns="">
          <p:sp>
            <p:nvSpPr>
              <p:cNvPr id="55" name="矩形 54"/>
              <p:cNvSpPr>
                <a:spLocks noRot="1" noChangeAspect="1" noMove="1" noResize="1" noEditPoints="1" noAdjustHandles="1" noChangeArrowheads="1" noChangeShapeType="1" noTextEdit="1"/>
              </p:cNvSpPr>
              <p:nvPr/>
            </p:nvSpPr>
            <p:spPr>
              <a:xfrm>
                <a:off x="3962159" y="1397964"/>
                <a:ext cx="438133"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7101968" y="3786447"/>
                <a:ext cx="23040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a:ea typeface="+mn-ea"/>
                            </a:rPr>
                          </m:ctrlPr>
                        </m:dPr>
                        <m:e>
                          <m:r>
                            <a:rPr lang="en-US" altLang="zh-CN" sz="2800" i="1">
                              <a:solidFill>
                                <a:srgbClr val="0000FF"/>
                              </a:solidFill>
                              <a:latin typeface="Cambria Math" panose="02040503050406030204" pitchFamily="18" charset="0"/>
                            </a:rPr>
                            <m:t>𝑎</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𝑏</m:t>
                          </m:r>
                          <m:r>
                            <m:rPr>
                              <m:nor/>
                            </m:rPr>
                            <a:rPr lang="en-US" altLang="zh-CN" sz="2800" kern="0" dirty="0">
                              <a:solidFill>
                                <a:srgbClr val="0000FF"/>
                              </a:solidFill>
                            </a:rPr>
                            <m:t> </m:t>
                          </m:r>
                        </m:e>
                      </m:d>
                      <m:func>
                        <m:funcPr>
                          <m:ctrlPr>
                            <a:rPr lang="en-US" altLang="zh-CN" sz="2800" i="1" smtClean="0">
                              <a:solidFill>
                                <a:srgbClr val="0000FF"/>
                              </a:solidFill>
                              <a:latin typeface="Cambria Math"/>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r>
                            <a:rPr lang="zh-CN" altLang="en-US" sz="2800" b="0" i="1" smtClean="0">
                              <a:solidFill>
                                <a:srgbClr val="0000FF"/>
                              </a:solidFill>
                              <a:latin typeface="Cambria Math" panose="02040503050406030204" pitchFamily="18" charset="0"/>
                              <a:ea typeface="+mn-ea"/>
                            </a:rPr>
                            <m:t>𝜃</m:t>
                          </m:r>
                        </m:e>
                      </m:func>
                    </m:oMath>
                  </m:oMathPara>
                </a14:m>
                <a:endParaRPr lang="zh-CN" altLang="en-US" sz="2800" i="1" dirty="0">
                  <a:solidFill>
                    <a:srgbClr val="0000FF"/>
                  </a:solidFill>
                  <a:latin typeface="+mn-ea"/>
                  <a:ea typeface="+mn-ea"/>
                </a:endParaRPr>
              </a:p>
            </p:txBody>
          </p:sp>
        </mc:Choice>
        <mc:Fallback xmlns="">
          <p:sp>
            <p:nvSpPr>
              <p:cNvPr id="56" name="矩形 55"/>
              <p:cNvSpPr>
                <a:spLocks noRot="1" noChangeAspect="1" noMove="1" noResize="1" noEditPoints="1" noAdjustHandles="1" noChangeArrowheads="1" noChangeShapeType="1" noTextEdit="1"/>
              </p:cNvSpPr>
              <p:nvPr/>
            </p:nvSpPr>
            <p:spPr>
              <a:xfrm>
                <a:off x="7101968" y="3786447"/>
                <a:ext cx="2304029" cy="523220"/>
              </a:xfrm>
              <a:prstGeom prst="rect">
                <a:avLst/>
              </a:prstGeom>
              <a:blipFill>
                <a:blip r:embed="rId1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30970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146434"/>
                                        </p:tgtEl>
                                        <p:attrNameLst>
                                          <p:attrName>style.visibility</p:attrName>
                                        </p:attrNameLst>
                                      </p:cBhvr>
                                      <p:to>
                                        <p:strVal val="visible"/>
                                      </p:to>
                                    </p:set>
                                    <p:animEffect transition="in" filter="wipe(left)">
                                      <p:cBhvr>
                                        <p:cTn id="7" dur="500"/>
                                        <p:tgtEl>
                                          <p:spTgt spid="1464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left)">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left)">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6436"/>
                                        </p:tgtEl>
                                        <p:attrNameLst>
                                          <p:attrName>style.visibility</p:attrName>
                                        </p:attrNameLst>
                                      </p:cBhvr>
                                      <p:to>
                                        <p:strVal val="visible"/>
                                      </p:to>
                                    </p:set>
                                    <p:animEffect transition="in" filter="wipe(left)">
                                      <p:cBhvr>
                                        <p:cTn id="22" dur="500"/>
                                        <p:tgtEl>
                                          <p:spTgt spid="14643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wipe(left)">
                                      <p:cBhvr>
                                        <p:cTn id="27" dur="500"/>
                                        <p:tgtEl>
                                          <p:spTgt spid="5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wipe(left)">
                                      <p:cBhvr>
                                        <p:cTn id="32" dur="500"/>
                                        <p:tgtEl>
                                          <p:spTgt spid="5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wipe(left)">
                                      <p:cBhvr>
                                        <p:cTn id="37" dur="500"/>
                                        <p:tgtEl>
                                          <p:spTgt spid="5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wipe(left)">
                                      <p:cBhvr>
                                        <p:cTn id="42" dur="500"/>
                                        <p:tgtEl>
                                          <p:spTgt spid="5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wipe(left)">
                                      <p:cBhvr>
                                        <p:cTn id="47" dur="500"/>
                                        <p:tgtEl>
                                          <p:spTgt spid="4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wipe(left)">
                                      <p:cBhvr>
                                        <p:cTn id="52" dur="500"/>
                                        <p:tgtEl>
                                          <p:spTgt spid="5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left)">
                                      <p:cBhvr>
                                        <p:cTn id="57" dur="500"/>
                                        <p:tgtEl>
                                          <p:spTgt spid="5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wipe(left)">
                                      <p:cBhvr>
                                        <p:cTn id="62" dur="500"/>
                                        <p:tgtEl>
                                          <p:spTgt spid="5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wipe(left)">
                                      <p:cBhvr>
                                        <p:cTn id="67" dur="500"/>
                                        <p:tgtEl>
                                          <p:spTgt spid="48"/>
                                        </p:tgtEl>
                                      </p:cBhvr>
                                    </p:animEffect>
                                  </p:childTnLst>
                                </p:cTn>
                              </p:par>
                            </p:childTnLst>
                          </p:cTn>
                        </p:par>
                      </p:childTnLst>
                    </p:cTn>
                  </p:par>
                  <p:par>
                    <p:cTn id="68" fill="hold">
                      <p:stCondLst>
                        <p:cond delay="indefinite"/>
                      </p:stCondLst>
                      <p:childTnLst>
                        <p:par>
                          <p:cTn id="69" fill="hold">
                            <p:stCondLst>
                              <p:cond delay="0"/>
                            </p:stCondLst>
                            <p:childTnLst>
                              <p:par>
                                <p:cTn id="70" presetID="18" presetClass="entr" presetSubtype="12" fill="hold" grpId="0" nodeType="click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strips(downLeft)">
                                      <p:cBhvr>
                                        <p:cTn id="72" dur="500"/>
                                        <p:tgtEl>
                                          <p:spTgt spid="42"/>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8" presetClass="entr" presetSubtype="12" fill="hold" grpId="0" nodeType="clickEffect">
                                  <p:stCondLst>
                                    <p:cond delay="0"/>
                                  </p:stCondLst>
                                  <p:childTnLst>
                                    <p:set>
                                      <p:cBhvr>
                                        <p:cTn id="76" dur="1" fill="hold">
                                          <p:stCondLst>
                                            <p:cond delay="0"/>
                                          </p:stCondLst>
                                        </p:cTn>
                                        <p:tgtEl>
                                          <p:spTgt spid="43"/>
                                        </p:tgtEl>
                                        <p:attrNameLst>
                                          <p:attrName>style.visibility</p:attrName>
                                        </p:attrNameLst>
                                      </p:cBhvr>
                                      <p:to>
                                        <p:strVal val="visible"/>
                                      </p:to>
                                    </p:set>
                                    <p:animEffect transition="in" filter="strips(downLeft)">
                                      <p:cBhvr>
                                        <p:cTn id="77" dur="500"/>
                                        <p:tgtEl>
                                          <p:spTgt spid="43"/>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8" presetClass="entr" presetSubtype="12" fill="hold" grpId="0" nodeType="clickEffect">
                                  <p:stCondLst>
                                    <p:cond delay="0"/>
                                  </p:stCondLst>
                                  <p:childTnLst>
                                    <p:set>
                                      <p:cBhvr>
                                        <p:cTn id="81" dur="1" fill="hold">
                                          <p:stCondLst>
                                            <p:cond delay="0"/>
                                          </p:stCondLst>
                                        </p:cTn>
                                        <p:tgtEl>
                                          <p:spTgt spid="44"/>
                                        </p:tgtEl>
                                        <p:attrNameLst>
                                          <p:attrName>style.visibility</p:attrName>
                                        </p:attrNameLst>
                                      </p:cBhvr>
                                      <p:to>
                                        <p:strVal val="visible"/>
                                      </p:to>
                                    </p:set>
                                    <p:animEffect transition="in" filter="strips(downLeft)">
                                      <p:cBhvr>
                                        <p:cTn id="82" dur="500"/>
                                        <p:tgtEl>
                                          <p:spTgt spid="44"/>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45"/>
                                        </p:tgtEl>
                                        <p:attrNameLst>
                                          <p:attrName>style.visibility</p:attrName>
                                        </p:attrNameLst>
                                      </p:cBhvr>
                                      <p:to>
                                        <p:strVal val="visible"/>
                                      </p:to>
                                    </p:set>
                                    <p:animEffect transition="in" filter="blinds(horizontal)">
                                      <p:cBhvr>
                                        <p:cTn id="8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autoUpdateAnimBg="0"/>
      <p:bldP spid="43" grpId="0" animBg="1" autoUpdateAnimBg="0"/>
      <p:bldP spid="44" grpId="0" animBg="1" autoUpdateAnimBg="0"/>
      <p:bldP spid="45" grpId="0" animBg="1" autoUpdateAnimBg="0"/>
      <p:bldP spid="46" grpId="0"/>
      <p:bldP spid="47" grpId="0"/>
      <p:bldP spid="48" grpId="0"/>
      <p:bldP spid="49" grpId="0"/>
      <p:bldP spid="50" grpId="0"/>
      <p:bldP spid="51" grpId="0"/>
      <p:bldP spid="52" grpId="0"/>
      <p:bldP spid="53" grpId="0"/>
      <p:bldP spid="54" grpId="0"/>
      <p:bldP spid="55" grpId="0"/>
      <p:bldP spid="5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8499" name="Text Box 5"/>
              <p:cNvSpPr txBox="1">
                <a:spLocks noChangeArrowheads="1"/>
              </p:cNvSpPr>
              <p:nvPr/>
            </p:nvSpPr>
            <p:spPr bwMode="auto">
              <a:xfrm>
                <a:off x="1627252" y="4318381"/>
                <a:ext cx="8007078"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14:m>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λ</m:t>
                    </m:r>
                  </m:oMath>
                </a14:m>
                <a:r>
                  <a:rPr kumimoji="0" lang="zh-CN" altLang="en-US" sz="2800" dirty="0">
                    <a:solidFill>
                      <a:srgbClr val="0000FF"/>
                    </a:solidFill>
                    <a:latin typeface="+mn-lt"/>
                    <a:ea typeface="+mn-ea"/>
                  </a:rPr>
                  <a:t>一定，</a:t>
                </a:r>
                <a14:m>
                  <m:oMath xmlns:m="http://schemas.openxmlformats.org/officeDocument/2006/math">
                    <m:r>
                      <a:rPr lang="en-US" altLang="zh-CN" sz="2800" i="1">
                        <a:solidFill>
                          <a:srgbClr val="0000FF"/>
                        </a:solidFill>
                        <a:latin typeface="Cambria Math" panose="02040503050406030204" pitchFamily="18" charset="0"/>
                      </a:rPr>
                      <m:t>𝑎</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𝑏</m:t>
                    </m:r>
                  </m:oMath>
                </a14:m>
                <a:r>
                  <a:rPr kumimoji="0" lang="zh-CN" altLang="en-US" sz="2800" dirty="0">
                    <a:solidFill>
                      <a:srgbClr val="0000FF"/>
                    </a:solidFill>
                    <a:latin typeface="+mn-lt"/>
                    <a:ea typeface="+mn-ea"/>
                  </a:rPr>
                  <a:t>减少，</a:t>
                </a:r>
                <a14:m>
                  <m:oMath xmlns:m="http://schemas.openxmlformats.org/officeDocument/2006/math">
                    <m:func>
                      <m:funcPr>
                        <m:ctrlPr>
                          <a:rPr lang="en-US" altLang="zh-CN" sz="2800" i="1">
                            <a:solidFill>
                              <a:srgbClr val="0000FF"/>
                            </a:solidFill>
                            <a:latin typeface="Cambria Math"/>
                          </a:rPr>
                        </m:ctrlPr>
                      </m:funcPr>
                      <m:fName>
                        <m:r>
                          <m:rPr>
                            <m:sty m:val="p"/>
                          </m:rPr>
                          <a:rPr lang="en-US" altLang="zh-CN" sz="2800">
                            <a:solidFill>
                              <a:srgbClr val="0000FF"/>
                            </a:solidFill>
                            <a:latin typeface="Cambria Math" panose="02040503050406030204" pitchFamily="18" charset="0"/>
                          </a:rPr>
                          <m:t>sin</m:t>
                        </m:r>
                      </m:fName>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i="1">
                                <a:solidFill>
                                  <a:srgbClr val="0000FF"/>
                                </a:solidFill>
                                <a:latin typeface="Cambria Math" panose="02040503050406030204" pitchFamily="18" charset="0"/>
                              </a:rPr>
                              <m:t>𝑘</m:t>
                            </m:r>
                            <m:r>
                              <a:rPr lang="en-US" altLang="zh-CN" sz="2800" i="1">
                                <a:solidFill>
                                  <a:srgbClr val="0000FF"/>
                                </a:solidFill>
                                <a:latin typeface="Cambria Math" panose="02040503050406030204" pitchFamily="18" charset="0"/>
                              </a:rPr>
                              <m:t>+1</m:t>
                            </m:r>
                          </m:sub>
                        </m:sSub>
                      </m:e>
                    </m:func>
                    <m:r>
                      <a:rPr lang="en-US" altLang="zh-CN" sz="2800" i="1">
                        <a:solidFill>
                          <a:srgbClr val="0000FF"/>
                        </a:solidFill>
                        <a:latin typeface="Cambria Math" panose="02040503050406030204" pitchFamily="18" charset="0"/>
                      </a:rPr>
                      <m:t>−</m:t>
                    </m:r>
                    <m:func>
                      <m:funcPr>
                        <m:ctrlPr>
                          <a:rPr lang="en-US" altLang="zh-CN" sz="2800" i="1">
                            <a:solidFill>
                              <a:srgbClr val="0000FF"/>
                            </a:solidFill>
                            <a:latin typeface="Cambria Math"/>
                          </a:rPr>
                        </m:ctrlPr>
                      </m:funcPr>
                      <m:fName>
                        <m:r>
                          <m:rPr>
                            <m:sty m:val="p"/>
                          </m:rPr>
                          <a:rPr lang="en-US" altLang="zh-CN" sz="2800">
                            <a:solidFill>
                              <a:srgbClr val="0000FF"/>
                            </a:solidFill>
                            <a:latin typeface="Cambria Math" panose="02040503050406030204" pitchFamily="18" charset="0"/>
                          </a:rPr>
                          <m:t>sin</m:t>
                        </m:r>
                      </m:fName>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i="1">
                                <a:solidFill>
                                  <a:srgbClr val="0000FF"/>
                                </a:solidFill>
                                <a:latin typeface="Cambria Math" panose="02040503050406030204" pitchFamily="18" charset="0"/>
                              </a:rPr>
                              <m:t>𝑘</m:t>
                            </m:r>
                          </m:sub>
                        </m:sSub>
                      </m:e>
                    </m:func>
                  </m:oMath>
                </a14:m>
                <a:r>
                  <a:rPr kumimoji="0" lang="zh-CN" altLang="en-US" sz="2800" dirty="0">
                    <a:solidFill>
                      <a:srgbClr val="0000FF"/>
                    </a:solidFill>
                    <a:latin typeface="+mn-lt"/>
                    <a:ea typeface="+mn-ea"/>
                  </a:rPr>
                  <a:t>增大。</a:t>
                </a:r>
              </a:p>
            </p:txBody>
          </p:sp>
        </mc:Choice>
        <mc:Fallback xmlns="">
          <p:sp>
            <p:nvSpPr>
              <p:cNvPr id="148499" name="Text Box 5"/>
              <p:cNvSpPr txBox="1">
                <a:spLocks noRot="1" noChangeAspect="1" noMove="1" noResize="1" noEditPoints="1" noAdjustHandles="1" noChangeArrowheads="1" noChangeShapeType="1" noTextEdit="1"/>
              </p:cNvSpPr>
              <p:nvPr/>
            </p:nvSpPr>
            <p:spPr bwMode="auto">
              <a:xfrm>
                <a:off x="1627252" y="4318381"/>
                <a:ext cx="8007078" cy="523220"/>
              </a:xfrm>
              <a:prstGeom prst="rect">
                <a:avLst/>
              </a:prstGeom>
              <a:blipFill>
                <a:blip r:embed="rId3"/>
                <a:stretch>
                  <a:fillRect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8495" name="Rectangle 10"/>
              <p:cNvSpPr>
                <a:spLocks noChangeArrowheads="1"/>
              </p:cNvSpPr>
              <p:nvPr/>
            </p:nvSpPr>
            <p:spPr bwMode="auto">
              <a:xfrm>
                <a:off x="1627252" y="5733467"/>
                <a:ext cx="6577013"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14:m>
                  <m:oMath xmlns:m="http://schemas.openxmlformats.org/officeDocument/2006/math">
                    <m:r>
                      <a:rPr lang="en-US" altLang="zh-CN" sz="2800" i="1">
                        <a:solidFill>
                          <a:srgbClr val="0000FF"/>
                        </a:solidFill>
                        <a:latin typeface="Cambria Math" panose="02040503050406030204" pitchFamily="18" charset="0"/>
                      </a:rPr>
                      <m:t>𝑎</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𝑏</m:t>
                    </m:r>
                  </m:oMath>
                </a14:m>
                <a:r>
                  <a:rPr kumimoji="0" lang="zh-CN" altLang="en-US" sz="2800" dirty="0">
                    <a:solidFill>
                      <a:srgbClr val="0000FF"/>
                    </a:solidFill>
                    <a:latin typeface="+mn-lt"/>
                    <a:ea typeface="+mn-ea"/>
                  </a:rPr>
                  <a:t>一定，</a:t>
                </a:r>
                <a14:m>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λ</m:t>
                    </m:r>
                  </m:oMath>
                </a14:m>
                <a:r>
                  <a:rPr kumimoji="0" lang="zh-CN" altLang="en-US" sz="2800" dirty="0">
                    <a:solidFill>
                      <a:srgbClr val="0000FF"/>
                    </a:solidFill>
                    <a:latin typeface="+mn-lt"/>
                    <a:ea typeface="+mn-ea"/>
                  </a:rPr>
                  <a:t>增大，</a:t>
                </a:r>
                <a14:m>
                  <m:oMath xmlns:m="http://schemas.openxmlformats.org/officeDocument/2006/math">
                    <m:func>
                      <m:funcPr>
                        <m:ctrlPr>
                          <a:rPr lang="en-US" altLang="zh-CN" sz="2800" i="1">
                            <a:solidFill>
                              <a:srgbClr val="0000FF"/>
                            </a:solidFill>
                            <a:latin typeface="Cambria Math"/>
                          </a:rPr>
                        </m:ctrlPr>
                      </m:funcPr>
                      <m:fName>
                        <m:r>
                          <m:rPr>
                            <m:sty m:val="p"/>
                          </m:rPr>
                          <a:rPr lang="en-US" altLang="zh-CN" sz="2800">
                            <a:solidFill>
                              <a:srgbClr val="0000FF"/>
                            </a:solidFill>
                            <a:latin typeface="Cambria Math" panose="02040503050406030204" pitchFamily="18" charset="0"/>
                          </a:rPr>
                          <m:t>sin</m:t>
                        </m:r>
                      </m:fName>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i="1">
                                <a:solidFill>
                                  <a:srgbClr val="0000FF"/>
                                </a:solidFill>
                                <a:latin typeface="Cambria Math" panose="02040503050406030204" pitchFamily="18" charset="0"/>
                              </a:rPr>
                              <m:t>𝑘</m:t>
                            </m:r>
                            <m:r>
                              <a:rPr lang="en-US" altLang="zh-CN" sz="2800" i="1">
                                <a:solidFill>
                                  <a:srgbClr val="0000FF"/>
                                </a:solidFill>
                                <a:latin typeface="Cambria Math" panose="02040503050406030204" pitchFamily="18" charset="0"/>
                              </a:rPr>
                              <m:t>+1</m:t>
                            </m:r>
                          </m:sub>
                        </m:sSub>
                      </m:e>
                    </m:func>
                    <m:r>
                      <a:rPr lang="en-US" altLang="zh-CN" sz="2800" i="1">
                        <a:solidFill>
                          <a:srgbClr val="0000FF"/>
                        </a:solidFill>
                        <a:latin typeface="Cambria Math" panose="02040503050406030204" pitchFamily="18" charset="0"/>
                      </a:rPr>
                      <m:t>−</m:t>
                    </m:r>
                    <m:func>
                      <m:funcPr>
                        <m:ctrlPr>
                          <a:rPr lang="en-US" altLang="zh-CN" sz="2800" i="1">
                            <a:solidFill>
                              <a:srgbClr val="0000FF"/>
                            </a:solidFill>
                            <a:latin typeface="Cambria Math"/>
                          </a:rPr>
                        </m:ctrlPr>
                      </m:funcPr>
                      <m:fName>
                        <m:r>
                          <m:rPr>
                            <m:sty m:val="p"/>
                          </m:rPr>
                          <a:rPr lang="en-US" altLang="zh-CN" sz="2800">
                            <a:solidFill>
                              <a:srgbClr val="0000FF"/>
                            </a:solidFill>
                            <a:latin typeface="Cambria Math" panose="02040503050406030204" pitchFamily="18" charset="0"/>
                          </a:rPr>
                          <m:t>sin</m:t>
                        </m:r>
                      </m:fName>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i="1">
                                <a:solidFill>
                                  <a:srgbClr val="0000FF"/>
                                </a:solidFill>
                                <a:latin typeface="Cambria Math" panose="02040503050406030204" pitchFamily="18" charset="0"/>
                              </a:rPr>
                              <m:t>𝑘</m:t>
                            </m:r>
                          </m:sub>
                        </m:sSub>
                      </m:e>
                    </m:func>
                  </m:oMath>
                </a14:m>
                <a:r>
                  <a:rPr kumimoji="0" lang="zh-CN" altLang="en-US" sz="2800" dirty="0">
                    <a:solidFill>
                      <a:srgbClr val="0000FF"/>
                    </a:solidFill>
                    <a:latin typeface="+mn-lt"/>
                    <a:ea typeface="+mn-ea"/>
                  </a:rPr>
                  <a:t>增大。</a:t>
                </a:r>
              </a:p>
            </p:txBody>
          </p:sp>
        </mc:Choice>
        <mc:Fallback xmlns="">
          <p:sp>
            <p:nvSpPr>
              <p:cNvPr id="148495" name="Rectangle 10"/>
              <p:cNvSpPr>
                <a:spLocks noRot="1" noChangeAspect="1" noMove="1" noResize="1" noEditPoints="1" noAdjustHandles="1" noChangeArrowheads="1" noChangeShapeType="1" noTextEdit="1"/>
              </p:cNvSpPr>
              <p:nvPr/>
            </p:nvSpPr>
            <p:spPr bwMode="auto">
              <a:xfrm>
                <a:off x="1627252" y="5733467"/>
                <a:ext cx="6577013" cy="523875"/>
              </a:xfrm>
              <a:prstGeom prst="rect">
                <a:avLst/>
              </a:prstGeom>
              <a:blipFill>
                <a:blip r:embed="rId4"/>
                <a:stretch>
                  <a:fillRect t="-12941" r="-7322"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3" name="Text Box 13"/>
          <p:cNvSpPr txBox="1">
            <a:spLocks noChangeArrowheads="1"/>
          </p:cNvSpPr>
          <p:nvPr/>
        </p:nvSpPr>
        <p:spPr bwMode="auto">
          <a:xfrm>
            <a:off x="704914" y="3605722"/>
            <a:ext cx="8153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Blip>
                <a:blip r:embed="rId5"/>
              </a:buBlip>
            </a:pPr>
            <a:r>
              <a:rPr kumimoji="0" lang="zh-CN" altLang="en-US" sz="2800" dirty="0">
                <a:solidFill>
                  <a:srgbClr val="0000FF"/>
                </a:solidFill>
                <a:latin typeface="+mn-lt"/>
                <a:ea typeface="+mn-ea"/>
              </a:rPr>
              <a:t>光栅常数越小，明纹越窄，明纹间相隔越远</a:t>
            </a:r>
          </a:p>
        </p:txBody>
      </p:sp>
      <p:sp>
        <p:nvSpPr>
          <p:cNvPr id="14" name="Text Box 15"/>
          <p:cNvSpPr txBox="1">
            <a:spLocks noChangeArrowheads="1"/>
          </p:cNvSpPr>
          <p:nvPr/>
        </p:nvSpPr>
        <p:spPr bwMode="auto">
          <a:xfrm>
            <a:off x="704914" y="5053522"/>
            <a:ext cx="7772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Blip>
                <a:blip r:embed="rId5"/>
              </a:buBlip>
            </a:pPr>
            <a:r>
              <a:rPr kumimoji="0" lang="zh-CN" altLang="en-US" sz="2800" dirty="0">
                <a:solidFill>
                  <a:srgbClr val="0000FF"/>
                </a:solidFill>
                <a:latin typeface="+mn-lt"/>
                <a:ea typeface="+mn-ea"/>
              </a:rPr>
              <a:t>入射光波长越大，明纹间相隔越远</a:t>
            </a:r>
          </a:p>
        </p:txBody>
      </p:sp>
      <p:sp>
        <p:nvSpPr>
          <p:cNvPr id="17" name="Text Box 18"/>
          <p:cNvSpPr txBox="1">
            <a:spLocks noChangeArrowheads="1"/>
          </p:cNvSpPr>
          <p:nvPr/>
        </p:nvSpPr>
        <p:spPr bwMode="auto">
          <a:xfrm>
            <a:off x="704914" y="1348297"/>
            <a:ext cx="3886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Blip>
                <a:blip r:embed="rId5"/>
              </a:buBlip>
            </a:pPr>
            <a:r>
              <a:rPr kumimoji="0" lang="zh-CN" altLang="en-US" sz="2800" dirty="0">
                <a:solidFill>
                  <a:srgbClr val="0000FF"/>
                </a:solidFill>
                <a:latin typeface="+mn-lt"/>
                <a:ea typeface="+mn-ea"/>
              </a:rPr>
              <a:t>条纹最高级数</a:t>
            </a:r>
          </a:p>
        </p:txBody>
      </p:sp>
      <p:grpSp>
        <p:nvGrpSpPr>
          <p:cNvPr id="148490" name="Group 19"/>
          <p:cNvGrpSpPr>
            <a:grpSpLocks/>
          </p:cNvGrpSpPr>
          <p:nvPr/>
        </p:nvGrpSpPr>
        <p:grpSpPr bwMode="auto">
          <a:xfrm>
            <a:off x="704914" y="557721"/>
            <a:ext cx="1295400" cy="685800"/>
            <a:chOff x="240" y="432"/>
            <a:chExt cx="816" cy="432"/>
          </a:xfrm>
        </p:grpSpPr>
        <p:sp>
          <p:nvSpPr>
            <p:cNvPr id="148492" name="AutoShape 20"/>
            <p:cNvSpPr>
              <a:spLocks noChangeArrowheads="1"/>
            </p:cNvSpPr>
            <p:nvPr/>
          </p:nvSpPr>
          <p:spPr bwMode="auto">
            <a:xfrm>
              <a:off x="240" y="432"/>
              <a:ext cx="816" cy="432"/>
            </a:xfrm>
            <a:prstGeom prst="horizontalScroll">
              <a:avLst>
                <a:gd name="adj" fmla="val 12500"/>
              </a:avLst>
            </a:prstGeom>
            <a:gradFill rotWithShape="0">
              <a:gsLst>
                <a:gs pos="0">
                  <a:srgbClr val="EDFAD2"/>
                </a:gs>
                <a:gs pos="50000">
                  <a:srgbClr val="FFFFFF"/>
                </a:gs>
                <a:gs pos="100000">
                  <a:srgbClr val="EDFAD2"/>
                </a:gs>
              </a:gsLst>
              <a:lin ang="5400000" scaled="1"/>
            </a:gradFill>
            <a:ln w="9525">
              <a:solidFill>
                <a:schemeClr val="tx1"/>
              </a:solidFill>
              <a:round/>
              <a:headEnd/>
              <a:tailEnd type="none" w="sm" len="lg"/>
            </a:ln>
            <a:effectLst>
              <a:outerShdw dist="107763" dir="13500000" algn="ctr" rotWithShape="0">
                <a:srgbClr val="006666"/>
              </a:outerShdw>
            </a:effec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sp>
          <p:nvSpPr>
            <p:cNvPr id="148493" name="Text Box 21"/>
            <p:cNvSpPr txBox="1">
              <a:spLocks noChangeArrowheads="1"/>
            </p:cNvSpPr>
            <p:nvPr/>
          </p:nvSpPr>
          <p:spPr bwMode="auto">
            <a:xfrm>
              <a:off x="296" y="480"/>
              <a:ext cx="72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50000"/>
                </a:spcBef>
                <a:buClrTx/>
                <a:buFontTx/>
                <a:buNone/>
              </a:pPr>
              <a:r>
                <a:rPr kumimoji="0" lang="zh-CN" altLang="en-US" sz="2800" dirty="0">
                  <a:solidFill>
                    <a:srgbClr val="0000FF"/>
                  </a:solidFill>
                  <a:latin typeface="+mn-lt"/>
                  <a:ea typeface="+mn-ea"/>
                </a:rPr>
                <a:t>讨论</a:t>
              </a:r>
            </a:p>
          </p:txBody>
        </p:sp>
      </p:grpSp>
      <mc:AlternateContent xmlns:mc="http://schemas.openxmlformats.org/markup-compatibility/2006" xmlns:a14="http://schemas.microsoft.com/office/drawing/2010/main">
        <mc:Choice Requires="a14">
          <p:sp>
            <p:nvSpPr>
              <p:cNvPr id="22" name="矩形 21"/>
              <p:cNvSpPr/>
              <p:nvPr/>
            </p:nvSpPr>
            <p:spPr>
              <a:xfrm>
                <a:off x="2422669" y="537399"/>
                <a:ext cx="34124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a:ea typeface="+mn-ea"/>
                            </a:rPr>
                          </m:ctrlPr>
                        </m:dPr>
                        <m:e>
                          <m:r>
                            <a:rPr lang="en-US" altLang="zh-CN" sz="2800" i="1">
                              <a:solidFill>
                                <a:srgbClr val="0000FF"/>
                              </a:solidFill>
                              <a:latin typeface="Cambria Math" panose="02040503050406030204" pitchFamily="18" charset="0"/>
                            </a:rPr>
                            <m:t>𝑎</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𝑏</m:t>
                          </m:r>
                        </m:e>
                      </m:d>
                      <m:func>
                        <m:funcPr>
                          <m:ctrlPr>
                            <a:rPr lang="en-US" altLang="zh-CN" sz="2800" i="1" smtClean="0">
                              <a:solidFill>
                                <a:srgbClr val="0000FF"/>
                              </a:solidFill>
                              <a:latin typeface="Cambria Math"/>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r>
                            <a:rPr lang="zh-CN" altLang="en-US" sz="2800" b="0" i="1" smtClean="0">
                              <a:solidFill>
                                <a:srgbClr val="0000FF"/>
                              </a:solidFill>
                              <a:latin typeface="Cambria Math" panose="02040503050406030204" pitchFamily="18" charset="0"/>
                              <a:ea typeface="+mn-ea"/>
                            </a:rPr>
                            <m:t>𝜃</m:t>
                          </m:r>
                        </m:e>
                      </m:func>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mn-ea"/>
                        </a:rPr>
                        <m:t>𝑘</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i="1" dirty="0">
                  <a:solidFill>
                    <a:srgbClr val="0000FF"/>
                  </a:solidFill>
                  <a:latin typeface="+mn-ea"/>
                  <a:ea typeface="+mn-ea"/>
                </a:endParaRPr>
              </a:p>
            </p:txBody>
          </p:sp>
        </mc:Choice>
        <mc:Fallback xmlns="">
          <p:sp>
            <p:nvSpPr>
              <p:cNvPr id="22" name="矩形 21"/>
              <p:cNvSpPr>
                <a:spLocks noRot="1" noChangeAspect="1" noMove="1" noResize="1" noEditPoints="1" noAdjustHandles="1" noChangeArrowheads="1" noChangeShapeType="1" noTextEdit="1"/>
              </p:cNvSpPr>
              <p:nvPr/>
            </p:nvSpPr>
            <p:spPr>
              <a:xfrm>
                <a:off x="2422669" y="537399"/>
                <a:ext cx="3412473"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6052781" y="542628"/>
                <a:ext cx="21521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𝑘</m:t>
                      </m:r>
                      <m:r>
                        <a:rPr lang="en-US" altLang="zh-CN" sz="2800" b="0" i="1" smtClean="0">
                          <a:solidFill>
                            <a:srgbClr val="0000FF"/>
                          </a:solidFill>
                          <a:latin typeface="Cambria Math" panose="02040503050406030204" pitchFamily="18" charset="0"/>
                          <a:ea typeface="+mn-ea"/>
                        </a:rPr>
                        <m:t>=0,1,2,⋯</m:t>
                      </m:r>
                    </m:oMath>
                  </m:oMathPara>
                </a14:m>
                <a:endParaRPr lang="zh-CN" altLang="en-US" sz="2800" dirty="0">
                  <a:solidFill>
                    <a:srgbClr val="0000FF"/>
                  </a:solidFill>
                  <a:latin typeface="+mn-ea"/>
                  <a:ea typeface="+mn-ea"/>
                </a:endParaRPr>
              </a:p>
            </p:txBody>
          </p:sp>
        </mc:Choice>
        <mc:Fallback xmlns="">
          <p:sp>
            <p:nvSpPr>
              <p:cNvPr id="23" name="矩形 22"/>
              <p:cNvSpPr>
                <a:spLocks noRot="1" noChangeAspect="1" noMove="1" noResize="1" noEditPoints="1" noAdjustHandles="1" noChangeArrowheads="1" noChangeShapeType="1" noTextEdit="1"/>
              </p:cNvSpPr>
              <p:nvPr/>
            </p:nvSpPr>
            <p:spPr>
              <a:xfrm>
                <a:off x="6052781" y="542628"/>
                <a:ext cx="2152128"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1627252" y="1825452"/>
                <a:ext cx="2807563" cy="9177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i="1" smtClean="0">
                              <a:solidFill>
                                <a:srgbClr val="0000FF"/>
                              </a:solidFill>
                              <a:latin typeface="Cambria Math"/>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b="0" i="1" smtClean="0">
                                  <a:solidFill>
                                    <a:srgbClr val="0000FF"/>
                                  </a:solidFill>
                                  <a:latin typeface="Cambria Math" panose="02040503050406030204" pitchFamily="18" charset="0"/>
                                </a:rPr>
                                <m:t>𝑘</m:t>
                              </m:r>
                            </m:sub>
                          </m:sSub>
                        </m:e>
                      </m:func>
                      <m:r>
                        <a:rPr lang="en-US" altLang="zh-CN" sz="2800" b="0" i="1" smtClean="0">
                          <a:solidFill>
                            <a:srgbClr val="0000FF"/>
                          </a:solidFill>
                          <a:latin typeface="Cambria Math" panose="02040503050406030204" pitchFamily="18" charset="0"/>
                          <a:ea typeface="+mn-ea"/>
                        </a:rPr>
                        <m:t>=</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mn-ea"/>
                            </a:rPr>
                          </m:ctrlPr>
                        </m:fPr>
                        <m:num>
                          <m:r>
                            <a:rPr lang="en-US" altLang="zh-CN" sz="2800" i="1">
                              <a:solidFill>
                                <a:srgbClr val="0000FF"/>
                              </a:solidFill>
                              <a:latin typeface="Cambria Math" panose="02040503050406030204" pitchFamily="18" charset="0"/>
                            </a:rPr>
                            <m:t>𝑘</m:t>
                          </m:r>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mn-ea"/>
                            </a:rPr>
                            <m:t>𝑎</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𝑏</m:t>
                          </m:r>
                        </m:den>
                      </m:f>
                    </m:oMath>
                  </m:oMathPara>
                </a14:m>
                <a:endParaRPr lang="zh-CN" altLang="en-US" sz="2800" i="1" dirty="0">
                  <a:solidFill>
                    <a:srgbClr val="0000FF"/>
                  </a:solidFill>
                  <a:latin typeface="+mn-ea"/>
                  <a:ea typeface="+mn-ea"/>
                </a:endParaRPr>
              </a:p>
            </p:txBody>
          </p:sp>
        </mc:Choice>
        <mc:Fallback xmlns="">
          <p:sp>
            <p:nvSpPr>
              <p:cNvPr id="24" name="矩形 23"/>
              <p:cNvSpPr>
                <a:spLocks noRot="1" noChangeAspect="1" noMove="1" noResize="1" noEditPoints="1" noAdjustHandles="1" noChangeArrowheads="1" noChangeShapeType="1" noTextEdit="1"/>
              </p:cNvSpPr>
              <p:nvPr/>
            </p:nvSpPr>
            <p:spPr>
              <a:xfrm>
                <a:off x="1627252" y="1825452"/>
                <a:ext cx="2807563" cy="91775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4798588" y="1920365"/>
                <a:ext cx="1518621" cy="8244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𝜃</m:t>
                      </m:r>
                      <m:r>
                        <a:rPr lang="en-US" altLang="zh-CN" sz="2800" b="0" i="1" smtClean="0">
                          <a:solidFill>
                            <a:srgbClr val="0000FF"/>
                          </a:solidFill>
                          <a:latin typeface="Cambria Math" panose="02040503050406030204" pitchFamily="18" charset="0"/>
                          <a:ea typeface="+mn-ea"/>
                        </a:rPr>
                        <m:t>=</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r>
                            <a:rPr lang="zh-CN" altLang="en-US" sz="2800" i="1">
                              <a:solidFill>
                                <a:srgbClr val="0000FF"/>
                              </a:solidFill>
                              <a:latin typeface="Cambria Math" panose="02040503050406030204" pitchFamily="18" charset="0"/>
                              <a:ea typeface="Cambria Math" panose="02040503050406030204" pitchFamily="18" charset="0"/>
                            </a:rPr>
                            <m:t>𝜋</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i="1" dirty="0">
                  <a:solidFill>
                    <a:srgbClr val="0000FF"/>
                  </a:solidFill>
                  <a:latin typeface="+mn-ea"/>
                  <a:ea typeface="+mn-ea"/>
                </a:endParaRPr>
              </a:p>
            </p:txBody>
          </p:sp>
        </mc:Choice>
        <mc:Fallback xmlns="">
          <p:sp>
            <p:nvSpPr>
              <p:cNvPr id="26" name="矩形 25"/>
              <p:cNvSpPr>
                <a:spLocks noRot="1" noChangeAspect="1" noMove="1" noResize="1" noEditPoints="1" noAdjustHandles="1" noChangeArrowheads="1" noChangeShapeType="1" noTextEdit="1"/>
              </p:cNvSpPr>
              <p:nvPr/>
            </p:nvSpPr>
            <p:spPr>
              <a:xfrm>
                <a:off x="4798588" y="1920365"/>
                <a:ext cx="1518621" cy="824456"/>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6676189" y="1771420"/>
                <a:ext cx="3057440"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𝑘</m:t>
                      </m:r>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𝑘</m:t>
                          </m:r>
                        </m:e>
                        <m:sub>
                          <m:r>
                            <a:rPr lang="en-US" altLang="zh-CN" sz="2800" b="0" i="1" smtClean="0">
                              <a:solidFill>
                                <a:srgbClr val="0000FF"/>
                              </a:solidFill>
                              <a:latin typeface="Cambria Math" panose="02040503050406030204" pitchFamily="18" charset="0"/>
                            </a:rPr>
                            <m:t>𝑚𝑎𝑥</m:t>
                          </m:r>
                        </m:sub>
                      </m:sSub>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en-US" altLang="zh-CN" sz="2800" i="1">
                              <a:solidFill>
                                <a:srgbClr val="0000FF"/>
                              </a:solidFill>
                              <a:latin typeface="Cambria Math" panose="02040503050406030204" pitchFamily="18" charset="0"/>
                            </a:rPr>
                            <m:t>𝑎</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𝑏</m:t>
                          </m:r>
                        </m:num>
                        <m:den>
                          <m:r>
                            <m:rPr>
                              <m:sty m:val="p"/>
                            </m:rPr>
                            <a:rPr lang="el-GR" altLang="zh-CN" sz="2800" i="1">
                              <a:solidFill>
                                <a:srgbClr val="0000FF"/>
                              </a:solidFill>
                              <a:latin typeface="Cambria Math" panose="02040503050406030204" pitchFamily="18" charset="0"/>
                              <a:ea typeface="Cambria Math" panose="02040503050406030204" pitchFamily="18" charset="0"/>
                            </a:rPr>
                            <m:t>λ</m:t>
                          </m:r>
                        </m:den>
                      </m:f>
                    </m:oMath>
                  </m:oMathPara>
                </a14:m>
                <a:endParaRPr lang="zh-CN" altLang="en-US" sz="2800" i="1" dirty="0">
                  <a:solidFill>
                    <a:srgbClr val="0000FF"/>
                  </a:solidFill>
                  <a:latin typeface="+mn-ea"/>
                  <a:ea typeface="+mn-ea"/>
                </a:endParaRPr>
              </a:p>
            </p:txBody>
          </p:sp>
        </mc:Choice>
        <mc:Fallback xmlns="">
          <p:sp>
            <p:nvSpPr>
              <p:cNvPr id="27" name="矩形 26"/>
              <p:cNvSpPr>
                <a:spLocks noRot="1" noChangeAspect="1" noMove="1" noResize="1" noEditPoints="1" noAdjustHandles="1" noChangeArrowheads="1" noChangeShapeType="1" noTextEdit="1"/>
              </p:cNvSpPr>
              <p:nvPr/>
            </p:nvSpPr>
            <p:spPr>
              <a:xfrm>
                <a:off x="6676189" y="1771420"/>
                <a:ext cx="3057440" cy="91037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1627252" y="2851003"/>
                <a:ext cx="137896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mn-ea"/>
                        </a:rPr>
                        <m:t>𝑘</m:t>
                      </m:r>
                      <m:r>
                        <a:rPr lang="en-US" altLang="zh-CN" sz="2800" b="0" i="1" smtClean="0">
                          <a:solidFill>
                            <a:srgbClr val="0000FF"/>
                          </a:solidFill>
                          <a:latin typeface="Cambria Math" panose="02040503050406030204" pitchFamily="18" charset="0"/>
                          <a:ea typeface="+mn-ea"/>
                        </a:rPr>
                        <m:t>=1</m:t>
                      </m:r>
                    </m:oMath>
                  </m:oMathPara>
                </a14:m>
                <a:endParaRPr lang="zh-CN" altLang="en-US" sz="2800" i="1" dirty="0">
                  <a:solidFill>
                    <a:srgbClr val="0000FF"/>
                  </a:solidFill>
                  <a:latin typeface="+mn-ea"/>
                  <a:ea typeface="+mn-ea"/>
                </a:endParaRPr>
              </a:p>
            </p:txBody>
          </p:sp>
        </mc:Choice>
        <mc:Fallback xmlns="">
          <p:sp>
            <p:nvSpPr>
              <p:cNvPr id="28" name="矩形 27"/>
              <p:cNvSpPr>
                <a:spLocks noRot="1" noChangeAspect="1" noMove="1" noResize="1" noEditPoints="1" noAdjustHandles="1" noChangeArrowheads="1" noChangeShapeType="1" noTextEdit="1"/>
              </p:cNvSpPr>
              <p:nvPr/>
            </p:nvSpPr>
            <p:spPr>
              <a:xfrm>
                <a:off x="1627252" y="2851003"/>
                <a:ext cx="1378967"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3124989" y="2599863"/>
                <a:ext cx="4134401" cy="9177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i="1" smtClean="0">
                              <a:solidFill>
                                <a:srgbClr val="0000FF"/>
                              </a:solidFill>
                              <a:latin typeface="Cambria Math"/>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b="0" i="1" smtClean="0">
                                  <a:solidFill>
                                    <a:srgbClr val="0000FF"/>
                                  </a:solidFill>
                                  <a:latin typeface="Cambria Math" panose="02040503050406030204" pitchFamily="18" charset="0"/>
                                </a:rPr>
                                <m:t>𝑘</m:t>
                              </m:r>
                              <m:r>
                                <a:rPr lang="en-US" altLang="zh-CN" sz="2800" b="0" i="1" smtClean="0">
                                  <a:solidFill>
                                    <a:srgbClr val="0000FF"/>
                                  </a:solidFill>
                                  <a:latin typeface="Cambria Math" panose="02040503050406030204" pitchFamily="18" charset="0"/>
                                </a:rPr>
                                <m:t>+1</m:t>
                              </m:r>
                            </m:sub>
                          </m:sSub>
                        </m:e>
                      </m:func>
                      <m:r>
                        <a:rPr lang="en-US" altLang="zh-CN" sz="2800" b="0" i="1" smtClean="0">
                          <a:solidFill>
                            <a:srgbClr val="0000FF"/>
                          </a:solidFill>
                          <a:latin typeface="Cambria Math" panose="02040503050406030204" pitchFamily="18" charset="0"/>
                          <a:ea typeface="+mn-ea"/>
                        </a:rPr>
                        <m:t>−</m:t>
                      </m:r>
                      <m:func>
                        <m:funcPr>
                          <m:ctrlPr>
                            <a:rPr lang="en-US" altLang="zh-CN" sz="2800" i="1">
                              <a:solidFill>
                                <a:srgbClr val="0000FF"/>
                              </a:solidFill>
                              <a:latin typeface="Cambria Math"/>
                            </a:rPr>
                          </m:ctrlPr>
                        </m:funcPr>
                        <m:fName>
                          <m:r>
                            <m:rPr>
                              <m:sty m:val="p"/>
                            </m:rPr>
                            <a:rPr lang="en-US" altLang="zh-CN" sz="2800">
                              <a:solidFill>
                                <a:srgbClr val="0000FF"/>
                              </a:solidFill>
                              <a:latin typeface="Cambria Math" panose="02040503050406030204" pitchFamily="18" charset="0"/>
                            </a:rPr>
                            <m:t>sin</m:t>
                          </m:r>
                        </m:fName>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i="1">
                                  <a:solidFill>
                                    <a:srgbClr val="0000FF"/>
                                  </a:solidFill>
                                  <a:latin typeface="Cambria Math" panose="02040503050406030204" pitchFamily="18" charset="0"/>
                                </a:rPr>
                                <m:t>𝑘</m:t>
                              </m:r>
                            </m:sub>
                          </m:sSub>
                        </m:e>
                      </m:func>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mn-ea"/>
                            </a:rPr>
                            <m:t>𝑎</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𝑏</m:t>
                          </m:r>
                        </m:den>
                      </m:f>
                    </m:oMath>
                  </m:oMathPara>
                </a14:m>
                <a:endParaRPr lang="zh-CN" altLang="en-US" sz="2800" i="1" dirty="0">
                  <a:solidFill>
                    <a:srgbClr val="0000FF"/>
                  </a:solidFill>
                  <a:latin typeface="+mn-ea"/>
                  <a:ea typeface="+mn-ea"/>
                </a:endParaRPr>
              </a:p>
            </p:txBody>
          </p:sp>
        </mc:Choice>
        <mc:Fallback xmlns="">
          <p:sp>
            <p:nvSpPr>
              <p:cNvPr id="30" name="矩形 29"/>
              <p:cNvSpPr>
                <a:spLocks noRot="1" noChangeAspect="1" noMove="1" noResize="1" noEditPoints="1" noAdjustHandles="1" noChangeArrowheads="1" noChangeShapeType="1" noTextEdit="1"/>
              </p:cNvSpPr>
              <p:nvPr/>
            </p:nvSpPr>
            <p:spPr>
              <a:xfrm>
                <a:off x="3124989" y="2599863"/>
                <a:ext cx="4134401" cy="917752"/>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82599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8490"/>
                                        </p:tgtEl>
                                        <p:attrNameLst>
                                          <p:attrName>style.visibility</p:attrName>
                                        </p:attrNameLst>
                                      </p:cBhvr>
                                      <p:to>
                                        <p:strVal val="visible"/>
                                      </p:to>
                                    </p:set>
                                    <p:animEffect transition="in" filter="wipe(left)">
                                      <p:cBhvr>
                                        <p:cTn id="7" dur="500"/>
                                        <p:tgtEl>
                                          <p:spTgt spid="1484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left)">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left)">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left)">
                                      <p:cBhvr>
                                        <p:cTn id="47" dur="500"/>
                                        <p:tgtEl>
                                          <p:spTgt spid="3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left)">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48499"/>
                                        </p:tgtEl>
                                        <p:attrNameLst>
                                          <p:attrName>style.visibility</p:attrName>
                                        </p:attrNameLst>
                                      </p:cBhvr>
                                      <p:to>
                                        <p:strVal val="visible"/>
                                      </p:to>
                                    </p:set>
                                    <p:animEffect transition="in" filter="wipe(left)">
                                      <p:cBhvr>
                                        <p:cTn id="57" dur="500"/>
                                        <p:tgtEl>
                                          <p:spTgt spid="14849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left)">
                                      <p:cBhvr>
                                        <p:cTn id="62" dur="5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48495"/>
                                        </p:tgtEl>
                                        <p:attrNameLst>
                                          <p:attrName>style.visibility</p:attrName>
                                        </p:attrNameLst>
                                      </p:cBhvr>
                                      <p:to>
                                        <p:strVal val="visible"/>
                                      </p:to>
                                    </p:set>
                                    <p:animEffect transition="in" filter="wipe(left)">
                                      <p:cBhvr>
                                        <p:cTn id="67" dur="500"/>
                                        <p:tgtEl>
                                          <p:spTgt spid="1484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99" grpId="0"/>
      <p:bldP spid="148495" grpId="0"/>
      <p:bldP spid="13" grpId="0"/>
      <p:bldP spid="14" grpId="0"/>
      <p:bldP spid="17" grpId="0"/>
      <p:bldP spid="22" grpId="0"/>
      <p:bldP spid="23" grpId="0"/>
      <p:bldP spid="24" grpId="0"/>
      <p:bldP spid="26" grpId="0"/>
      <p:bldP spid="27" grpId="0"/>
      <p:bldP spid="28" grpId="0"/>
      <p:bldP spid="3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40" name="Rectangle 8"/>
          <p:cNvSpPr>
            <a:spLocks noChangeArrowheads="1"/>
          </p:cNvSpPr>
          <p:nvPr/>
        </p:nvSpPr>
        <p:spPr bwMode="auto">
          <a:xfrm>
            <a:off x="665227" y="1209421"/>
            <a:ext cx="2362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
                <a:srgbClr val="0000FF"/>
              </a:buClr>
              <a:buFont typeface="Wingdings" panose="05000000000000000000" pitchFamily="2" charset="2"/>
              <a:buChar char="Ø"/>
            </a:pPr>
            <a:r>
              <a:rPr kumimoji="0" lang="zh-CN" altLang="en-US" sz="2800" dirty="0">
                <a:solidFill>
                  <a:srgbClr val="0000FF"/>
                </a:solidFill>
                <a:latin typeface="+mn-lt"/>
                <a:ea typeface="+mn-ea"/>
              </a:rPr>
              <a:t> 单缝衍射</a:t>
            </a:r>
          </a:p>
        </p:txBody>
      </p:sp>
      <p:sp>
        <p:nvSpPr>
          <p:cNvPr id="8" name="Text Box 9"/>
          <p:cNvSpPr txBox="1">
            <a:spLocks noChangeArrowheads="1"/>
          </p:cNvSpPr>
          <p:nvPr/>
        </p:nvSpPr>
        <p:spPr bwMode="auto">
          <a:xfrm>
            <a:off x="665226" y="537909"/>
            <a:ext cx="7467600" cy="523220"/>
          </a:xfrm>
          <a:prstGeom prst="rect">
            <a:avLst/>
          </a:prstGeom>
          <a:noFill/>
          <a:ln w="9525">
            <a:noFill/>
            <a:miter lim="800000"/>
            <a:headEnd/>
            <a:tailEnd/>
          </a:ln>
          <a:effectLst/>
        </p:spPr>
        <p:txBody>
          <a:bodyPr>
            <a:spAutoFit/>
          </a:bodyPr>
          <a:lstStyle/>
          <a:p>
            <a:pPr>
              <a:spcBef>
                <a:spcPct val="50000"/>
              </a:spcBef>
              <a:buFontTx/>
              <a:buBlip>
                <a:blip r:embed="rId3"/>
              </a:buBlip>
              <a:defRPr/>
            </a:pPr>
            <a:r>
              <a:rPr lang="zh-CN" altLang="en-US" sz="2800" dirty="0">
                <a:solidFill>
                  <a:srgbClr val="0000FF"/>
                </a:solidFill>
                <a:latin typeface="+mn-lt"/>
                <a:ea typeface="+mn-ea"/>
              </a:rPr>
              <a:t>单缝衍射对光栅衍射的影响（</a:t>
            </a:r>
            <a:r>
              <a:rPr lang="zh-CN" altLang="en-US" sz="2800" dirty="0">
                <a:solidFill>
                  <a:srgbClr val="0000FF"/>
                </a:solidFill>
                <a:effectLst>
                  <a:outerShdw blurRad="38100" dist="38100" dir="2700000" algn="tl">
                    <a:srgbClr val="C0C0C0"/>
                  </a:outerShdw>
                </a:effectLst>
                <a:latin typeface="+mn-lt"/>
                <a:ea typeface="+mn-ea"/>
              </a:rPr>
              <a:t>缺级现象）</a:t>
            </a:r>
          </a:p>
        </p:txBody>
      </p:sp>
      <p:sp>
        <p:nvSpPr>
          <p:cNvPr id="150535" name="Text Box 13"/>
          <p:cNvSpPr txBox="1">
            <a:spLocks noChangeArrowheads="1"/>
          </p:cNvSpPr>
          <p:nvPr/>
        </p:nvSpPr>
        <p:spPr bwMode="auto">
          <a:xfrm>
            <a:off x="665226" y="5087747"/>
            <a:ext cx="3124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
                <a:srgbClr val="0000FF"/>
              </a:buClr>
              <a:buFont typeface="Wingdings" panose="05000000000000000000" pitchFamily="2" charset="2"/>
              <a:buChar char="Ø"/>
            </a:pPr>
            <a:r>
              <a:rPr kumimoji="0" lang="zh-CN" altLang="en-US" sz="2800" dirty="0">
                <a:solidFill>
                  <a:srgbClr val="0000FF"/>
                </a:solidFill>
                <a:latin typeface="+mn-lt"/>
                <a:ea typeface="+mn-ea"/>
              </a:rPr>
              <a:t> 多缝干涉极大</a:t>
            </a:r>
          </a:p>
        </p:txBody>
      </p:sp>
      <mc:AlternateContent xmlns:mc="http://schemas.openxmlformats.org/markup-compatibility/2006" xmlns:a14="http://schemas.microsoft.com/office/drawing/2010/main">
        <mc:Choice Requires="a14">
          <p:sp>
            <p:nvSpPr>
              <p:cNvPr id="13" name="矩形 12"/>
              <p:cNvSpPr/>
              <p:nvPr/>
            </p:nvSpPr>
            <p:spPr>
              <a:xfrm>
                <a:off x="1461636" y="2415278"/>
                <a:ext cx="2687018"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func>
                        <m:funcPr>
                          <m:ctrlPr>
                            <a:rPr lang="en-US" altLang="zh-CN" sz="2800" i="1" smtClean="0">
                              <a:solidFill>
                                <a:srgbClr val="0000FF"/>
                              </a:solidFill>
                              <a:latin typeface="Cambria Math"/>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r>
                            <a:rPr lang="zh-CN" altLang="en-US" sz="2800" b="0" i="1" smtClean="0">
                              <a:solidFill>
                                <a:srgbClr val="0000FF"/>
                              </a:solidFill>
                              <a:latin typeface="Cambria Math" panose="02040503050406030204" pitchFamily="18" charset="0"/>
                              <a:ea typeface="+mn-ea"/>
                            </a:rPr>
                            <m:t>𝜃</m:t>
                          </m:r>
                        </m:e>
                      </m:func>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mn-ea"/>
                        </a:rPr>
                        <m:t>𝑘</m:t>
                      </m:r>
                      <m:f>
                        <m:fPr>
                          <m:ctrlPr>
                            <a:rPr lang="en-US" altLang="zh-CN" sz="2800" b="0" i="1" smtClean="0">
                              <a:solidFill>
                                <a:srgbClr val="0000FF"/>
                              </a:solidFill>
                              <a:latin typeface="Cambria Math"/>
                              <a:ea typeface="+mn-ea"/>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mn-ea"/>
                            </a:rPr>
                            <m:t>2</m:t>
                          </m:r>
                        </m:den>
                      </m:f>
                    </m:oMath>
                  </m:oMathPara>
                </a14:m>
                <a:endParaRPr lang="zh-CN" altLang="en-US" sz="2800" i="1" dirty="0">
                  <a:solidFill>
                    <a:srgbClr val="0000FF"/>
                  </a:solidFill>
                  <a:latin typeface="+mn-ea"/>
                  <a:ea typeface="+mn-ea"/>
                </a:endParaRPr>
              </a:p>
            </p:txBody>
          </p:sp>
        </mc:Choice>
        <mc:Fallback xmlns="">
          <p:sp>
            <p:nvSpPr>
              <p:cNvPr id="13" name="矩形 12"/>
              <p:cNvSpPr>
                <a:spLocks noRot="1" noChangeAspect="1" noMove="1" noResize="1" noEditPoints="1" noAdjustHandles="1" noChangeArrowheads="1" noChangeShapeType="1" noTextEdit="1"/>
              </p:cNvSpPr>
              <p:nvPr/>
            </p:nvSpPr>
            <p:spPr>
              <a:xfrm>
                <a:off x="1461636" y="2415278"/>
                <a:ext cx="2687018" cy="90774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1464386" y="3943096"/>
                <a:ext cx="3611053"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func>
                        <m:funcPr>
                          <m:ctrlPr>
                            <a:rPr lang="en-US" altLang="zh-CN" sz="2800" i="1" smtClean="0">
                              <a:solidFill>
                                <a:srgbClr val="0000FF"/>
                              </a:solidFill>
                              <a:latin typeface="Cambria Math"/>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r>
                            <a:rPr lang="zh-CN" altLang="en-US" sz="2800" b="0" i="1" smtClean="0">
                              <a:solidFill>
                                <a:srgbClr val="0000FF"/>
                              </a:solidFill>
                              <a:latin typeface="Cambria Math" panose="02040503050406030204" pitchFamily="18" charset="0"/>
                              <a:ea typeface="+mn-ea"/>
                            </a:rPr>
                            <m:t>𝜃</m:t>
                          </m:r>
                        </m:e>
                      </m:func>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b="0" i="1" smtClean="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rPr>
                            <m:t>𝑘</m:t>
                          </m:r>
                          <m:r>
                            <a:rPr lang="en-US" altLang="zh-CN" sz="2800" b="0" i="1" smtClean="0">
                              <a:solidFill>
                                <a:srgbClr val="0000FF"/>
                              </a:solidFill>
                              <a:latin typeface="Cambria Math" panose="02040503050406030204" pitchFamily="18" charset="0"/>
                            </a:rPr>
                            <m:t>+1</m:t>
                          </m:r>
                        </m:e>
                      </m:d>
                      <m:f>
                        <m:fPr>
                          <m:ctrlPr>
                            <a:rPr lang="en-US" altLang="zh-CN" sz="2800" b="0" i="1" smtClean="0">
                              <a:solidFill>
                                <a:srgbClr val="0000FF"/>
                              </a:solidFill>
                              <a:latin typeface="Cambria Math"/>
                              <a:ea typeface="+mn-ea"/>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mn-ea"/>
                            </a:rPr>
                            <m:t>2</m:t>
                          </m:r>
                        </m:den>
                      </m:f>
                    </m:oMath>
                  </m:oMathPara>
                </a14:m>
                <a:endParaRPr lang="zh-CN" altLang="en-US" sz="2800" i="1" dirty="0">
                  <a:solidFill>
                    <a:srgbClr val="0000FF"/>
                  </a:solidFill>
                  <a:latin typeface="+mn-ea"/>
                  <a:ea typeface="+mn-ea"/>
                </a:endParaRPr>
              </a:p>
            </p:txBody>
          </p:sp>
        </mc:Choice>
        <mc:Fallback xmlns="">
          <p:sp>
            <p:nvSpPr>
              <p:cNvPr id="14" name="矩形 13"/>
              <p:cNvSpPr>
                <a:spLocks noRot="1" noChangeAspect="1" noMove="1" noResize="1" noEditPoints="1" noAdjustHandles="1" noChangeArrowheads="1" noChangeShapeType="1" noTextEdit="1"/>
              </p:cNvSpPr>
              <p:nvPr/>
            </p:nvSpPr>
            <p:spPr>
              <a:xfrm>
                <a:off x="1464386" y="3943096"/>
                <a:ext cx="3611053" cy="90774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1461636" y="5784993"/>
                <a:ext cx="34124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a:ea typeface="+mn-ea"/>
                            </a:rPr>
                          </m:ctrlPr>
                        </m:dPr>
                        <m:e>
                          <m:r>
                            <a:rPr lang="en-US" altLang="zh-CN" sz="2800" i="1">
                              <a:solidFill>
                                <a:srgbClr val="0000FF"/>
                              </a:solidFill>
                              <a:latin typeface="Cambria Math" panose="02040503050406030204" pitchFamily="18" charset="0"/>
                            </a:rPr>
                            <m:t>𝑎</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𝑏</m:t>
                          </m:r>
                        </m:e>
                      </m:d>
                      <m:func>
                        <m:funcPr>
                          <m:ctrlPr>
                            <a:rPr lang="en-US" altLang="zh-CN" sz="2800" i="1" smtClean="0">
                              <a:solidFill>
                                <a:srgbClr val="0000FF"/>
                              </a:solidFill>
                              <a:latin typeface="Cambria Math"/>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r>
                            <a:rPr lang="zh-CN" altLang="en-US" sz="2800" b="0" i="1" smtClean="0">
                              <a:solidFill>
                                <a:srgbClr val="0000FF"/>
                              </a:solidFill>
                              <a:latin typeface="Cambria Math" panose="02040503050406030204" pitchFamily="18" charset="0"/>
                              <a:ea typeface="+mn-ea"/>
                            </a:rPr>
                            <m:t>𝜃</m:t>
                          </m:r>
                        </m:e>
                      </m:func>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mn-ea"/>
                        </a:rPr>
                        <m:t>𝑘</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i="1" dirty="0">
                  <a:solidFill>
                    <a:srgbClr val="0000FF"/>
                  </a:solidFill>
                  <a:latin typeface="+mn-ea"/>
                  <a:ea typeface="+mn-ea"/>
                </a:endParaRPr>
              </a:p>
            </p:txBody>
          </p:sp>
        </mc:Choice>
        <mc:Fallback xmlns="">
          <p:sp>
            <p:nvSpPr>
              <p:cNvPr id="15" name="矩形 14"/>
              <p:cNvSpPr>
                <a:spLocks noRot="1" noChangeAspect="1" noMove="1" noResize="1" noEditPoints="1" noAdjustHandles="1" noChangeArrowheads="1" noChangeShapeType="1" noTextEdit="1"/>
              </p:cNvSpPr>
              <p:nvPr/>
            </p:nvSpPr>
            <p:spPr>
              <a:xfrm>
                <a:off x="1461636" y="5784993"/>
                <a:ext cx="3412473"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5289684" y="5784993"/>
                <a:ext cx="21521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𝑘</m:t>
                      </m:r>
                      <m:r>
                        <a:rPr lang="en-US" altLang="zh-CN" sz="2800" b="0" i="1" smtClean="0">
                          <a:solidFill>
                            <a:srgbClr val="0000FF"/>
                          </a:solidFill>
                          <a:latin typeface="Cambria Math" panose="02040503050406030204" pitchFamily="18" charset="0"/>
                          <a:ea typeface="+mn-ea"/>
                        </a:rPr>
                        <m:t>=0,1,2,⋯</m:t>
                      </m:r>
                    </m:oMath>
                  </m:oMathPara>
                </a14:m>
                <a:endParaRPr lang="zh-CN" altLang="en-US" sz="2800" dirty="0">
                  <a:solidFill>
                    <a:srgbClr val="0000FF"/>
                  </a:solidFill>
                  <a:latin typeface="+mn-ea"/>
                  <a:ea typeface="+mn-ea"/>
                </a:endParaRPr>
              </a:p>
            </p:txBody>
          </p:sp>
        </mc:Choice>
        <mc:Fallback xmlns="">
          <p:sp>
            <p:nvSpPr>
              <p:cNvPr id="16" name="矩形 15"/>
              <p:cNvSpPr>
                <a:spLocks noRot="1" noChangeAspect="1" noMove="1" noResize="1" noEditPoints="1" noAdjustHandles="1" noChangeArrowheads="1" noChangeShapeType="1" noTextEdit="1"/>
              </p:cNvSpPr>
              <p:nvPr/>
            </p:nvSpPr>
            <p:spPr>
              <a:xfrm>
                <a:off x="5289684" y="5784993"/>
                <a:ext cx="2152128" cy="523220"/>
              </a:xfrm>
              <a:prstGeom prst="rect">
                <a:avLst/>
              </a:prstGeom>
              <a:blipFill>
                <a:blip r:embed="rId7"/>
                <a:stretch>
                  <a:fillRect/>
                </a:stretch>
              </a:blipFill>
            </p:spPr>
            <p:txBody>
              <a:bodyPr/>
              <a:lstStyle/>
              <a:p>
                <a:r>
                  <a:rPr lang="zh-CN" altLang="en-US">
                    <a:noFill/>
                  </a:rPr>
                  <a:t> </a:t>
                </a:r>
              </a:p>
            </p:txBody>
          </p:sp>
        </mc:Fallback>
      </mc:AlternateContent>
      <p:sp>
        <p:nvSpPr>
          <p:cNvPr id="17" name="Text Box 4"/>
          <p:cNvSpPr txBox="1">
            <a:spLocks noChangeArrowheads="1"/>
          </p:cNvSpPr>
          <p:nvPr/>
        </p:nvSpPr>
        <p:spPr bwMode="auto">
          <a:xfrm>
            <a:off x="665227" y="1880934"/>
            <a:ext cx="3044825" cy="523875"/>
          </a:xfrm>
          <a:prstGeom prst="rect">
            <a:avLst/>
          </a:prstGeom>
          <a:noFill/>
          <a:ln w="9525">
            <a:noFill/>
            <a:miter lim="800000"/>
            <a:headEnd/>
            <a:tailEnd/>
          </a:ln>
          <a:effectLst/>
        </p:spPr>
        <p:txBody>
          <a:bodyPr>
            <a:spAutoFit/>
          </a:bodyPr>
          <a:lstStyle/>
          <a:p>
            <a:pPr>
              <a:spcBef>
                <a:spcPct val="50000"/>
              </a:spcBef>
              <a:defRPr/>
            </a:pPr>
            <a:r>
              <a:rPr lang="zh-CN" altLang="en-US" sz="2800" dirty="0">
                <a:solidFill>
                  <a:srgbClr val="0000FF"/>
                </a:solidFill>
                <a:latin typeface="+mn-lt"/>
                <a:ea typeface="+mn-ea"/>
              </a:rPr>
              <a:t>干涉相消（</a:t>
            </a:r>
            <a:r>
              <a:rPr lang="zh-CN" altLang="en-US" sz="2800" dirty="0">
                <a:solidFill>
                  <a:srgbClr val="0000FF"/>
                </a:solidFill>
                <a:effectLst>
                  <a:outerShdw blurRad="38100" dist="38100" dir="2700000" algn="tl">
                    <a:srgbClr val="C0C0C0"/>
                  </a:outerShdw>
                </a:effectLst>
                <a:latin typeface="+mn-lt"/>
                <a:ea typeface="+mn-ea"/>
              </a:rPr>
              <a:t>暗纹</a:t>
            </a:r>
            <a:r>
              <a:rPr lang="zh-CN" altLang="en-US" sz="2800" dirty="0">
                <a:solidFill>
                  <a:srgbClr val="0000FF"/>
                </a:solidFill>
                <a:latin typeface="+mn-lt"/>
                <a:ea typeface="+mn-ea"/>
              </a:rPr>
              <a:t>）</a:t>
            </a:r>
          </a:p>
        </p:txBody>
      </p:sp>
      <p:sp>
        <p:nvSpPr>
          <p:cNvPr id="18" name="Text Box 6"/>
          <p:cNvSpPr txBox="1">
            <a:spLocks noChangeArrowheads="1"/>
          </p:cNvSpPr>
          <p:nvPr/>
        </p:nvSpPr>
        <p:spPr bwMode="auto">
          <a:xfrm>
            <a:off x="668402" y="3419221"/>
            <a:ext cx="3121025" cy="523875"/>
          </a:xfrm>
          <a:prstGeom prst="rect">
            <a:avLst/>
          </a:prstGeom>
          <a:noFill/>
          <a:ln w="9525">
            <a:noFill/>
            <a:miter lim="800000"/>
            <a:headEnd/>
            <a:tailEnd/>
          </a:ln>
          <a:effectLst/>
        </p:spPr>
        <p:txBody>
          <a:bodyPr>
            <a:spAutoFit/>
          </a:bodyPr>
          <a:lstStyle/>
          <a:p>
            <a:pPr>
              <a:spcBef>
                <a:spcPct val="50000"/>
              </a:spcBef>
              <a:defRPr/>
            </a:pPr>
            <a:r>
              <a:rPr lang="zh-CN" altLang="en-US" sz="2800" dirty="0">
                <a:solidFill>
                  <a:srgbClr val="0000FF"/>
                </a:solidFill>
                <a:latin typeface="+mn-lt"/>
                <a:ea typeface="+mn-ea"/>
              </a:rPr>
              <a:t>干涉加强（</a:t>
            </a:r>
            <a:r>
              <a:rPr lang="zh-CN" altLang="en-US" sz="2800" dirty="0">
                <a:solidFill>
                  <a:srgbClr val="0000FF"/>
                </a:solidFill>
                <a:effectLst>
                  <a:outerShdw blurRad="38100" dist="38100" dir="2700000" algn="tl">
                    <a:srgbClr val="C0C0C0"/>
                  </a:outerShdw>
                </a:effectLst>
                <a:latin typeface="+mn-lt"/>
                <a:ea typeface="+mn-ea"/>
              </a:rPr>
              <a:t>明纹</a:t>
            </a:r>
            <a:r>
              <a:rPr lang="zh-CN" altLang="en-US" sz="2800" dirty="0">
                <a:solidFill>
                  <a:srgbClr val="0000FF"/>
                </a:solidFill>
                <a:latin typeface="+mn-lt"/>
                <a:ea typeface="+mn-ea"/>
              </a:rPr>
              <a:t>）</a:t>
            </a:r>
          </a:p>
        </p:txBody>
      </p:sp>
    </p:spTree>
    <p:extLst>
      <p:ext uri="{BB962C8B-B14F-4D97-AF65-F5344CB8AC3E}">
        <p14:creationId xmlns:p14="http://schemas.microsoft.com/office/powerpoint/2010/main" val="3310354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0540"/>
                                        </p:tgtEl>
                                        <p:attrNameLst>
                                          <p:attrName>style.visibility</p:attrName>
                                        </p:attrNameLst>
                                      </p:cBhvr>
                                      <p:to>
                                        <p:strVal val="visible"/>
                                      </p:to>
                                    </p:set>
                                    <p:animEffect transition="in" filter="wipe(left)">
                                      <p:cBhvr>
                                        <p:cTn id="12" dur="500"/>
                                        <p:tgtEl>
                                          <p:spTgt spid="1505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0535"/>
                                        </p:tgtEl>
                                        <p:attrNameLst>
                                          <p:attrName>style.visibility</p:attrName>
                                        </p:attrNameLst>
                                      </p:cBhvr>
                                      <p:to>
                                        <p:strVal val="visible"/>
                                      </p:to>
                                    </p:set>
                                    <p:animEffect transition="in" filter="wipe(left)">
                                      <p:cBhvr>
                                        <p:cTn id="37" dur="500"/>
                                        <p:tgtEl>
                                          <p:spTgt spid="15053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40" grpId="0"/>
      <p:bldP spid="8" grpId="0"/>
      <p:bldP spid="150535" grpId="0"/>
      <p:bldP spid="13" grpId="0"/>
      <p:bldP spid="14" grpId="0"/>
      <p:bldP spid="15" grpId="0"/>
      <p:bldP spid="16" grpId="0"/>
      <p:bldP spid="17" grpId="0"/>
      <p:bldP spid="1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2578" name="Group 184"/>
          <p:cNvGrpSpPr>
            <a:grpSpLocks/>
          </p:cNvGrpSpPr>
          <p:nvPr/>
        </p:nvGrpSpPr>
        <p:grpSpPr bwMode="auto">
          <a:xfrm>
            <a:off x="651194" y="706755"/>
            <a:ext cx="8728075" cy="5562600"/>
            <a:chOff x="144" y="528"/>
            <a:chExt cx="5498" cy="3504"/>
          </a:xfrm>
        </p:grpSpPr>
        <p:sp>
          <p:nvSpPr>
            <p:cNvPr id="152669" name="Rectangle 5"/>
            <p:cNvSpPr>
              <a:spLocks noChangeArrowheads="1"/>
            </p:cNvSpPr>
            <p:nvPr/>
          </p:nvSpPr>
          <p:spPr bwMode="auto">
            <a:xfrm>
              <a:off x="144" y="528"/>
              <a:ext cx="5472" cy="3504"/>
            </a:xfrm>
            <a:prstGeom prst="rect">
              <a:avLst/>
            </a:prstGeom>
            <a:noFill/>
            <a:ln w="9525">
              <a:solidFill>
                <a:schemeClr val="tx2"/>
              </a:solidFill>
              <a:miter lim="800000"/>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00"/>
                </a:solidFill>
                <a:latin typeface="+mn-lt"/>
                <a:ea typeface="+mn-ea"/>
              </a:endParaRPr>
            </a:p>
          </p:txBody>
        </p:sp>
        <p:grpSp>
          <p:nvGrpSpPr>
            <p:cNvPr id="152670" name="Group 181"/>
            <p:cNvGrpSpPr>
              <a:grpSpLocks/>
            </p:cNvGrpSpPr>
            <p:nvPr/>
          </p:nvGrpSpPr>
          <p:grpSpPr bwMode="auto">
            <a:xfrm>
              <a:off x="144" y="672"/>
              <a:ext cx="5498" cy="742"/>
              <a:chOff x="166" y="528"/>
              <a:chExt cx="5498" cy="742"/>
            </a:xfrm>
          </p:grpSpPr>
          <p:grpSp>
            <p:nvGrpSpPr>
              <p:cNvPr id="152673" name="Group 89"/>
              <p:cNvGrpSpPr>
                <a:grpSpLocks/>
              </p:cNvGrpSpPr>
              <p:nvPr/>
            </p:nvGrpSpPr>
            <p:grpSpPr bwMode="auto">
              <a:xfrm>
                <a:off x="576" y="1152"/>
                <a:ext cx="4224" cy="96"/>
                <a:chOff x="576" y="1200"/>
                <a:chExt cx="4224" cy="96"/>
              </a:xfrm>
            </p:grpSpPr>
            <p:sp>
              <p:nvSpPr>
                <p:cNvPr id="152682" name="Line 10"/>
                <p:cNvSpPr>
                  <a:spLocks noChangeShapeType="1"/>
                </p:cNvSpPr>
                <p:nvPr/>
              </p:nvSpPr>
              <p:spPr bwMode="auto">
                <a:xfrm>
                  <a:off x="3744" y="1200"/>
                  <a:ext cx="0" cy="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52683" name="Line 11"/>
                <p:cNvSpPr>
                  <a:spLocks noChangeShapeType="1"/>
                </p:cNvSpPr>
                <p:nvPr/>
              </p:nvSpPr>
              <p:spPr bwMode="auto">
                <a:xfrm>
                  <a:off x="4800" y="1200"/>
                  <a:ext cx="0" cy="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52684" name="Line 13"/>
                <p:cNvSpPr>
                  <a:spLocks noChangeShapeType="1"/>
                </p:cNvSpPr>
                <p:nvPr/>
              </p:nvSpPr>
              <p:spPr bwMode="auto">
                <a:xfrm>
                  <a:off x="1632" y="1200"/>
                  <a:ext cx="0" cy="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52685" name="Line 14"/>
                <p:cNvSpPr>
                  <a:spLocks noChangeShapeType="1"/>
                </p:cNvSpPr>
                <p:nvPr/>
              </p:nvSpPr>
              <p:spPr bwMode="auto">
                <a:xfrm>
                  <a:off x="576" y="1200"/>
                  <a:ext cx="0" cy="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sp>
            <p:nvSpPr>
              <p:cNvPr id="152675" name="Line 18"/>
              <p:cNvSpPr>
                <a:spLocks noChangeShapeType="1"/>
              </p:cNvSpPr>
              <p:nvPr/>
            </p:nvSpPr>
            <p:spPr bwMode="auto">
              <a:xfrm>
                <a:off x="166" y="1248"/>
                <a:ext cx="5328" cy="0"/>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52676" name="Text Box 28"/>
              <p:cNvSpPr txBox="1">
                <a:spLocks noChangeArrowheads="1"/>
              </p:cNvSpPr>
              <p:nvPr/>
            </p:nvSpPr>
            <p:spPr bwMode="auto">
              <a:xfrm>
                <a:off x="4608" y="528"/>
                <a:ext cx="105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单</a:t>
                </a:r>
                <a:r>
                  <a:rPr kumimoji="0" lang="zh-CN" altLang="en-US" sz="2800" dirty="0">
                    <a:solidFill>
                      <a:srgbClr val="000000"/>
                    </a:solidFill>
                    <a:latin typeface="+mn-lt"/>
                    <a:ea typeface="+mn-ea"/>
                  </a:rPr>
                  <a:t>缝衍射</a:t>
                </a:r>
              </a:p>
            </p:txBody>
          </p:sp>
          <p:sp>
            <p:nvSpPr>
              <p:cNvPr id="152677" name="Line 50"/>
              <p:cNvSpPr>
                <a:spLocks noChangeShapeType="1"/>
              </p:cNvSpPr>
              <p:nvPr/>
            </p:nvSpPr>
            <p:spPr bwMode="auto">
              <a:xfrm flipV="1">
                <a:off x="2688" y="528"/>
                <a:ext cx="0" cy="720"/>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grpSp>
            <p:nvGrpSpPr>
              <p:cNvPr id="152678" name="Group 95"/>
              <p:cNvGrpSpPr>
                <a:grpSpLocks/>
              </p:cNvGrpSpPr>
              <p:nvPr/>
            </p:nvGrpSpPr>
            <p:grpSpPr bwMode="auto">
              <a:xfrm>
                <a:off x="240" y="672"/>
                <a:ext cx="4896" cy="598"/>
                <a:chOff x="240" y="598"/>
                <a:chExt cx="4896" cy="720"/>
              </a:xfrm>
            </p:grpSpPr>
            <p:sp>
              <p:nvSpPr>
                <p:cNvPr id="152679" name="Freeform 16"/>
                <p:cNvSpPr>
                  <a:spLocks/>
                </p:cNvSpPr>
                <p:nvPr/>
              </p:nvSpPr>
              <p:spPr bwMode="auto">
                <a:xfrm>
                  <a:off x="1632" y="598"/>
                  <a:ext cx="2112" cy="706"/>
                </a:xfrm>
                <a:custGeom>
                  <a:avLst/>
                  <a:gdLst>
                    <a:gd name="T0" fmla="*/ 0 w 2112"/>
                    <a:gd name="T1" fmla="*/ 706 h 706"/>
                    <a:gd name="T2" fmla="*/ 354 w 2112"/>
                    <a:gd name="T3" fmla="*/ 471 h 706"/>
                    <a:gd name="T4" fmla="*/ 1059 w 2112"/>
                    <a:gd name="T5" fmla="*/ 1 h 706"/>
                    <a:gd name="T6" fmla="*/ 1756 w 2112"/>
                    <a:gd name="T7" fmla="*/ 478 h 706"/>
                    <a:gd name="T8" fmla="*/ 2112 w 2112"/>
                    <a:gd name="T9" fmla="*/ 693 h 706"/>
                    <a:gd name="T10" fmla="*/ 0 60000 65536"/>
                    <a:gd name="T11" fmla="*/ 0 60000 65536"/>
                    <a:gd name="T12" fmla="*/ 0 60000 65536"/>
                    <a:gd name="T13" fmla="*/ 0 60000 65536"/>
                    <a:gd name="T14" fmla="*/ 0 60000 65536"/>
                    <a:gd name="T15" fmla="*/ 0 w 2112"/>
                    <a:gd name="T16" fmla="*/ 0 h 706"/>
                    <a:gd name="T17" fmla="*/ 2112 w 2112"/>
                    <a:gd name="T18" fmla="*/ 706 h 706"/>
                  </a:gdLst>
                  <a:ahLst/>
                  <a:cxnLst>
                    <a:cxn ang="T10">
                      <a:pos x="T0" y="T1"/>
                    </a:cxn>
                    <a:cxn ang="T11">
                      <a:pos x="T2" y="T3"/>
                    </a:cxn>
                    <a:cxn ang="T12">
                      <a:pos x="T4" y="T5"/>
                    </a:cxn>
                    <a:cxn ang="T13">
                      <a:pos x="T6" y="T7"/>
                    </a:cxn>
                    <a:cxn ang="T14">
                      <a:pos x="T8" y="T9"/>
                    </a:cxn>
                  </a:cxnLst>
                  <a:rect l="T15" t="T16" r="T17" b="T18"/>
                  <a:pathLst>
                    <a:path w="2112" h="706">
                      <a:moveTo>
                        <a:pt x="0" y="706"/>
                      </a:moveTo>
                      <a:cubicBezTo>
                        <a:pt x="59" y="667"/>
                        <a:pt x="178" y="588"/>
                        <a:pt x="354" y="471"/>
                      </a:cubicBezTo>
                      <a:cubicBezTo>
                        <a:pt x="530" y="354"/>
                        <a:pt x="825" y="0"/>
                        <a:pt x="1059" y="1"/>
                      </a:cubicBezTo>
                      <a:cubicBezTo>
                        <a:pt x="1293" y="2"/>
                        <a:pt x="1581" y="363"/>
                        <a:pt x="1756" y="478"/>
                      </a:cubicBezTo>
                      <a:cubicBezTo>
                        <a:pt x="1931" y="593"/>
                        <a:pt x="2038" y="648"/>
                        <a:pt x="2112" y="693"/>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2680" name="Freeform 87"/>
                <p:cNvSpPr>
                  <a:spLocks/>
                </p:cNvSpPr>
                <p:nvPr/>
              </p:nvSpPr>
              <p:spPr bwMode="auto">
                <a:xfrm>
                  <a:off x="3744" y="1114"/>
                  <a:ext cx="1392" cy="204"/>
                </a:xfrm>
                <a:custGeom>
                  <a:avLst/>
                  <a:gdLst>
                    <a:gd name="T0" fmla="*/ 0 w 1392"/>
                    <a:gd name="T1" fmla="*/ 182 h 204"/>
                    <a:gd name="T2" fmla="*/ 493 w 1392"/>
                    <a:gd name="T3" fmla="*/ 0 h 204"/>
                    <a:gd name="T4" fmla="*/ 1056 w 1392"/>
                    <a:gd name="T5" fmla="*/ 182 h 204"/>
                    <a:gd name="T6" fmla="*/ 1392 w 1392"/>
                    <a:gd name="T7" fmla="*/ 134 h 204"/>
                    <a:gd name="T8" fmla="*/ 0 60000 65536"/>
                    <a:gd name="T9" fmla="*/ 0 60000 65536"/>
                    <a:gd name="T10" fmla="*/ 0 60000 65536"/>
                    <a:gd name="T11" fmla="*/ 0 60000 65536"/>
                    <a:gd name="T12" fmla="*/ 0 w 1392"/>
                    <a:gd name="T13" fmla="*/ 0 h 204"/>
                    <a:gd name="T14" fmla="*/ 1392 w 1392"/>
                    <a:gd name="T15" fmla="*/ 204 h 204"/>
                  </a:gdLst>
                  <a:ahLst/>
                  <a:cxnLst>
                    <a:cxn ang="T8">
                      <a:pos x="T0" y="T1"/>
                    </a:cxn>
                    <a:cxn ang="T9">
                      <a:pos x="T2" y="T3"/>
                    </a:cxn>
                    <a:cxn ang="T10">
                      <a:pos x="T4" y="T5"/>
                    </a:cxn>
                    <a:cxn ang="T11">
                      <a:pos x="T6" y="T7"/>
                    </a:cxn>
                  </a:cxnLst>
                  <a:rect l="T12" t="T13" r="T14" b="T15"/>
                  <a:pathLst>
                    <a:path w="1392" h="204">
                      <a:moveTo>
                        <a:pt x="0" y="182"/>
                      </a:moveTo>
                      <a:cubicBezTo>
                        <a:pt x="82" y="152"/>
                        <a:pt x="317" y="0"/>
                        <a:pt x="493" y="0"/>
                      </a:cubicBezTo>
                      <a:cubicBezTo>
                        <a:pt x="669" y="0"/>
                        <a:pt x="906" y="160"/>
                        <a:pt x="1056" y="182"/>
                      </a:cubicBezTo>
                      <a:cubicBezTo>
                        <a:pt x="1206" y="204"/>
                        <a:pt x="1300" y="170"/>
                        <a:pt x="1392" y="134"/>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sp>
              <p:nvSpPr>
                <p:cNvPr id="152681" name="Freeform 88"/>
                <p:cNvSpPr>
                  <a:spLocks/>
                </p:cNvSpPr>
                <p:nvPr/>
              </p:nvSpPr>
              <p:spPr bwMode="auto">
                <a:xfrm flipH="1">
                  <a:off x="240" y="1104"/>
                  <a:ext cx="1392" cy="204"/>
                </a:xfrm>
                <a:custGeom>
                  <a:avLst/>
                  <a:gdLst>
                    <a:gd name="T0" fmla="*/ 0 w 1392"/>
                    <a:gd name="T1" fmla="*/ 182 h 204"/>
                    <a:gd name="T2" fmla="*/ 493 w 1392"/>
                    <a:gd name="T3" fmla="*/ 0 h 204"/>
                    <a:gd name="T4" fmla="*/ 1056 w 1392"/>
                    <a:gd name="T5" fmla="*/ 182 h 204"/>
                    <a:gd name="T6" fmla="*/ 1392 w 1392"/>
                    <a:gd name="T7" fmla="*/ 134 h 204"/>
                    <a:gd name="T8" fmla="*/ 0 60000 65536"/>
                    <a:gd name="T9" fmla="*/ 0 60000 65536"/>
                    <a:gd name="T10" fmla="*/ 0 60000 65536"/>
                    <a:gd name="T11" fmla="*/ 0 60000 65536"/>
                    <a:gd name="T12" fmla="*/ 0 w 1392"/>
                    <a:gd name="T13" fmla="*/ 0 h 204"/>
                    <a:gd name="T14" fmla="*/ 1392 w 1392"/>
                    <a:gd name="T15" fmla="*/ 204 h 204"/>
                  </a:gdLst>
                  <a:ahLst/>
                  <a:cxnLst>
                    <a:cxn ang="T8">
                      <a:pos x="T0" y="T1"/>
                    </a:cxn>
                    <a:cxn ang="T9">
                      <a:pos x="T2" y="T3"/>
                    </a:cxn>
                    <a:cxn ang="T10">
                      <a:pos x="T4" y="T5"/>
                    </a:cxn>
                    <a:cxn ang="T11">
                      <a:pos x="T6" y="T7"/>
                    </a:cxn>
                  </a:cxnLst>
                  <a:rect l="T12" t="T13" r="T14" b="T15"/>
                  <a:pathLst>
                    <a:path w="1392" h="204">
                      <a:moveTo>
                        <a:pt x="0" y="182"/>
                      </a:moveTo>
                      <a:cubicBezTo>
                        <a:pt x="82" y="152"/>
                        <a:pt x="317" y="0"/>
                        <a:pt x="493" y="0"/>
                      </a:cubicBezTo>
                      <a:cubicBezTo>
                        <a:pt x="669" y="0"/>
                        <a:pt x="906" y="160"/>
                        <a:pt x="1056" y="182"/>
                      </a:cubicBezTo>
                      <a:cubicBezTo>
                        <a:pt x="1206" y="204"/>
                        <a:pt x="1300" y="170"/>
                        <a:pt x="1392" y="134"/>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grpSp>
        </p:grpSp>
      </p:grpSp>
      <p:grpSp>
        <p:nvGrpSpPr>
          <p:cNvPr id="6" name="Group 180"/>
          <p:cNvGrpSpPr>
            <a:grpSpLocks/>
          </p:cNvGrpSpPr>
          <p:nvPr/>
        </p:nvGrpSpPr>
        <p:grpSpPr bwMode="auto">
          <a:xfrm>
            <a:off x="651194" y="2383155"/>
            <a:ext cx="8804275" cy="1270000"/>
            <a:chOff x="166" y="1392"/>
            <a:chExt cx="5546" cy="800"/>
          </a:xfrm>
        </p:grpSpPr>
        <p:sp>
          <p:nvSpPr>
            <p:cNvPr id="152630" name="Line 61"/>
            <p:cNvSpPr>
              <a:spLocks noChangeShapeType="1"/>
            </p:cNvSpPr>
            <p:nvPr/>
          </p:nvSpPr>
          <p:spPr bwMode="auto">
            <a:xfrm>
              <a:off x="166" y="2160"/>
              <a:ext cx="5328" cy="0"/>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52632" name="Text Box 65"/>
            <p:cNvSpPr txBox="1">
              <a:spLocks noChangeArrowheads="1"/>
            </p:cNvSpPr>
            <p:nvPr/>
          </p:nvSpPr>
          <p:spPr bwMode="auto">
            <a:xfrm>
              <a:off x="4608" y="1392"/>
              <a:ext cx="110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CC0000"/>
                  </a:solidFill>
                  <a:latin typeface="+mn-lt"/>
                  <a:ea typeface="+mn-ea"/>
                </a:rPr>
                <a:t>多</a:t>
              </a:r>
              <a:r>
                <a:rPr kumimoji="0" lang="zh-CN" altLang="en-US" sz="2800" dirty="0">
                  <a:solidFill>
                    <a:srgbClr val="000000"/>
                  </a:solidFill>
                  <a:latin typeface="+mn-lt"/>
                  <a:ea typeface="+mn-ea"/>
                </a:rPr>
                <a:t>缝干涉</a:t>
              </a:r>
            </a:p>
          </p:txBody>
        </p:sp>
        <p:sp>
          <p:nvSpPr>
            <p:cNvPr id="152633" name="Line 66"/>
            <p:cNvSpPr>
              <a:spLocks noChangeShapeType="1"/>
            </p:cNvSpPr>
            <p:nvPr/>
          </p:nvSpPr>
          <p:spPr bwMode="auto">
            <a:xfrm flipV="1">
              <a:off x="2688" y="1584"/>
              <a:ext cx="0" cy="576"/>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grpSp>
          <p:nvGrpSpPr>
            <p:cNvPr id="152634" name="Group 137"/>
            <p:cNvGrpSpPr>
              <a:grpSpLocks/>
            </p:cNvGrpSpPr>
            <p:nvPr/>
          </p:nvGrpSpPr>
          <p:grpSpPr bwMode="auto">
            <a:xfrm>
              <a:off x="288" y="1730"/>
              <a:ext cx="4848" cy="462"/>
              <a:chOff x="288" y="1617"/>
              <a:chExt cx="4848" cy="573"/>
            </a:xfrm>
          </p:grpSpPr>
          <p:sp>
            <p:nvSpPr>
              <p:cNvPr id="152635" name="Freeform 84"/>
              <p:cNvSpPr>
                <a:spLocks/>
              </p:cNvSpPr>
              <p:nvPr/>
            </p:nvSpPr>
            <p:spPr bwMode="auto">
              <a:xfrm>
                <a:off x="2640" y="1632"/>
                <a:ext cx="96" cy="543"/>
              </a:xfrm>
              <a:custGeom>
                <a:avLst/>
                <a:gdLst>
                  <a:gd name="T0" fmla="*/ 0 w 132"/>
                  <a:gd name="T1" fmla="*/ 1 h 879"/>
                  <a:gd name="T2" fmla="*/ 1 w 132"/>
                  <a:gd name="T3" fmla="*/ 1 h 879"/>
                  <a:gd name="T4" fmla="*/ 2 w 132"/>
                  <a:gd name="T5" fmla="*/ 1 h 879"/>
                  <a:gd name="T6" fmla="*/ 0 60000 65536"/>
                  <a:gd name="T7" fmla="*/ 0 60000 65536"/>
                  <a:gd name="T8" fmla="*/ 0 60000 65536"/>
                  <a:gd name="T9" fmla="*/ 0 w 132"/>
                  <a:gd name="T10" fmla="*/ 0 h 879"/>
                  <a:gd name="T11" fmla="*/ 132 w 132"/>
                  <a:gd name="T12" fmla="*/ 879 h 879"/>
                </a:gdLst>
                <a:ahLst/>
                <a:cxnLst>
                  <a:cxn ang="T6">
                    <a:pos x="T0" y="T1"/>
                  </a:cxn>
                  <a:cxn ang="T7">
                    <a:pos x="T2" y="T3"/>
                  </a:cxn>
                  <a:cxn ang="T8">
                    <a:pos x="T4" y="T5"/>
                  </a:cxn>
                </a:cxnLst>
                <a:rect l="T9" t="T10" r="T11" b="T12"/>
                <a:pathLst>
                  <a:path w="132" h="879">
                    <a:moveTo>
                      <a:pt x="0" y="876"/>
                    </a:moveTo>
                    <a:cubicBezTo>
                      <a:pt x="11" y="730"/>
                      <a:pt x="44" y="0"/>
                      <a:pt x="66" y="1"/>
                    </a:cubicBezTo>
                    <a:cubicBezTo>
                      <a:pt x="88" y="2"/>
                      <a:pt x="118" y="696"/>
                      <a:pt x="132" y="879"/>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2636" name="Freeform 85"/>
              <p:cNvSpPr>
                <a:spLocks/>
              </p:cNvSpPr>
              <p:nvPr/>
            </p:nvSpPr>
            <p:spPr bwMode="auto">
              <a:xfrm>
                <a:off x="2736" y="2112"/>
                <a:ext cx="240" cy="48"/>
              </a:xfrm>
              <a:custGeom>
                <a:avLst/>
                <a:gdLst>
                  <a:gd name="T0" fmla="*/ 0 w 402"/>
                  <a:gd name="T1" fmla="*/ 9 h 55"/>
                  <a:gd name="T2" fmla="*/ 1 w 402"/>
                  <a:gd name="T3" fmla="*/ 3 h 55"/>
                  <a:gd name="T4" fmla="*/ 1 w 402"/>
                  <a:gd name="T5" fmla="*/ 9 h 55"/>
                  <a:gd name="T6" fmla="*/ 1 w 402"/>
                  <a:gd name="T7" fmla="*/ 0 h 55"/>
                  <a:gd name="T8" fmla="*/ 1 w 402"/>
                  <a:gd name="T9" fmla="*/ 9 h 55"/>
                  <a:gd name="T10" fmla="*/ 1 w 402"/>
                  <a:gd name="T11" fmla="*/ 0 h 55"/>
                  <a:gd name="T12" fmla="*/ 1 w 402"/>
                  <a:gd name="T13" fmla="*/ 9 h 55"/>
                  <a:gd name="T14" fmla="*/ 0 60000 65536"/>
                  <a:gd name="T15" fmla="*/ 0 60000 65536"/>
                  <a:gd name="T16" fmla="*/ 0 60000 65536"/>
                  <a:gd name="T17" fmla="*/ 0 60000 65536"/>
                  <a:gd name="T18" fmla="*/ 0 60000 65536"/>
                  <a:gd name="T19" fmla="*/ 0 60000 65536"/>
                  <a:gd name="T20" fmla="*/ 0 60000 65536"/>
                  <a:gd name="T21" fmla="*/ 0 w 402"/>
                  <a:gd name="T22" fmla="*/ 0 h 55"/>
                  <a:gd name="T23" fmla="*/ 402 w 40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2"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1" y="0"/>
                      <a:pt x="342" y="0"/>
                    </a:cubicBezTo>
                    <a:cubicBezTo>
                      <a:pt x="363" y="0"/>
                      <a:pt x="390" y="43"/>
                      <a:pt x="402"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grpSp>
            <p:nvGrpSpPr>
              <p:cNvPr id="152637" name="Group 90"/>
              <p:cNvGrpSpPr>
                <a:grpSpLocks/>
              </p:cNvGrpSpPr>
              <p:nvPr/>
            </p:nvGrpSpPr>
            <p:grpSpPr bwMode="auto">
              <a:xfrm>
                <a:off x="576" y="2064"/>
                <a:ext cx="4224" cy="96"/>
                <a:chOff x="576" y="1200"/>
                <a:chExt cx="4224" cy="96"/>
              </a:xfrm>
            </p:grpSpPr>
            <p:sp>
              <p:nvSpPr>
                <p:cNvPr id="152665" name="Line 91"/>
                <p:cNvSpPr>
                  <a:spLocks noChangeShapeType="1"/>
                </p:cNvSpPr>
                <p:nvPr/>
              </p:nvSpPr>
              <p:spPr bwMode="auto">
                <a:xfrm>
                  <a:off x="3744" y="1200"/>
                  <a:ext cx="0" cy="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52666" name="Line 92"/>
                <p:cNvSpPr>
                  <a:spLocks noChangeShapeType="1"/>
                </p:cNvSpPr>
                <p:nvPr/>
              </p:nvSpPr>
              <p:spPr bwMode="auto">
                <a:xfrm>
                  <a:off x="4800" y="1200"/>
                  <a:ext cx="0" cy="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52667" name="Line 93"/>
                <p:cNvSpPr>
                  <a:spLocks noChangeShapeType="1"/>
                </p:cNvSpPr>
                <p:nvPr/>
              </p:nvSpPr>
              <p:spPr bwMode="auto">
                <a:xfrm>
                  <a:off x="1632" y="1200"/>
                  <a:ext cx="0" cy="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52668" name="Line 94"/>
                <p:cNvSpPr>
                  <a:spLocks noChangeShapeType="1"/>
                </p:cNvSpPr>
                <p:nvPr/>
              </p:nvSpPr>
              <p:spPr bwMode="auto">
                <a:xfrm>
                  <a:off x="576" y="1200"/>
                  <a:ext cx="0" cy="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sp>
            <p:nvSpPr>
              <p:cNvPr id="152638" name="Freeform 106"/>
              <p:cNvSpPr>
                <a:spLocks/>
              </p:cNvSpPr>
              <p:nvPr/>
            </p:nvSpPr>
            <p:spPr bwMode="auto">
              <a:xfrm>
                <a:off x="3696" y="1617"/>
                <a:ext cx="96" cy="543"/>
              </a:xfrm>
              <a:custGeom>
                <a:avLst/>
                <a:gdLst>
                  <a:gd name="T0" fmla="*/ 0 w 132"/>
                  <a:gd name="T1" fmla="*/ 1 h 879"/>
                  <a:gd name="T2" fmla="*/ 1 w 132"/>
                  <a:gd name="T3" fmla="*/ 1 h 879"/>
                  <a:gd name="T4" fmla="*/ 2 w 132"/>
                  <a:gd name="T5" fmla="*/ 1 h 879"/>
                  <a:gd name="T6" fmla="*/ 0 60000 65536"/>
                  <a:gd name="T7" fmla="*/ 0 60000 65536"/>
                  <a:gd name="T8" fmla="*/ 0 60000 65536"/>
                  <a:gd name="T9" fmla="*/ 0 w 132"/>
                  <a:gd name="T10" fmla="*/ 0 h 879"/>
                  <a:gd name="T11" fmla="*/ 132 w 132"/>
                  <a:gd name="T12" fmla="*/ 879 h 879"/>
                </a:gdLst>
                <a:ahLst/>
                <a:cxnLst>
                  <a:cxn ang="T6">
                    <a:pos x="T0" y="T1"/>
                  </a:cxn>
                  <a:cxn ang="T7">
                    <a:pos x="T2" y="T3"/>
                  </a:cxn>
                  <a:cxn ang="T8">
                    <a:pos x="T4" y="T5"/>
                  </a:cxn>
                </a:cxnLst>
                <a:rect l="T9" t="T10" r="T11" b="T12"/>
                <a:pathLst>
                  <a:path w="132" h="879">
                    <a:moveTo>
                      <a:pt x="0" y="876"/>
                    </a:moveTo>
                    <a:cubicBezTo>
                      <a:pt x="11" y="730"/>
                      <a:pt x="44" y="0"/>
                      <a:pt x="66" y="1"/>
                    </a:cubicBezTo>
                    <a:cubicBezTo>
                      <a:pt x="88" y="2"/>
                      <a:pt x="118" y="696"/>
                      <a:pt x="132" y="879"/>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2639" name="Freeform 107"/>
              <p:cNvSpPr>
                <a:spLocks/>
              </p:cNvSpPr>
              <p:nvPr/>
            </p:nvSpPr>
            <p:spPr bwMode="auto">
              <a:xfrm>
                <a:off x="2976" y="1617"/>
                <a:ext cx="96" cy="543"/>
              </a:xfrm>
              <a:custGeom>
                <a:avLst/>
                <a:gdLst>
                  <a:gd name="T0" fmla="*/ 0 w 132"/>
                  <a:gd name="T1" fmla="*/ 1 h 879"/>
                  <a:gd name="T2" fmla="*/ 1 w 132"/>
                  <a:gd name="T3" fmla="*/ 1 h 879"/>
                  <a:gd name="T4" fmla="*/ 2 w 132"/>
                  <a:gd name="T5" fmla="*/ 1 h 879"/>
                  <a:gd name="T6" fmla="*/ 0 60000 65536"/>
                  <a:gd name="T7" fmla="*/ 0 60000 65536"/>
                  <a:gd name="T8" fmla="*/ 0 60000 65536"/>
                  <a:gd name="T9" fmla="*/ 0 w 132"/>
                  <a:gd name="T10" fmla="*/ 0 h 879"/>
                  <a:gd name="T11" fmla="*/ 132 w 132"/>
                  <a:gd name="T12" fmla="*/ 879 h 879"/>
                </a:gdLst>
                <a:ahLst/>
                <a:cxnLst>
                  <a:cxn ang="T6">
                    <a:pos x="T0" y="T1"/>
                  </a:cxn>
                  <a:cxn ang="T7">
                    <a:pos x="T2" y="T3"/>
                  </a:cxn>
                  <a:cxn ang="T8">
                    <a:pos x="T4" y="T5"/>
                  </a:cxn>
                </a:cxnLst>
                <a:rect l="T9" t="T10" r="T11" b="T12"/>
                <a:pathLst>
                  <a:path w="132" h="879">
                    <a:moveTo>
                      <a:pt x="0" y="876"/>
                    </a:moveTo>
                    <a:cubicBezTo>
                      <a:pt x="11" y="730"/>
                      <a:pt x="44" y="0"/>
                      <a:pt x="66" y="1"/>
                    </a:cubicBezTo>
                    <a:cubicBezTo>
                      <a:pt x="88" y="2"/>
                      <a:pt x="118" y="696"/>
                      <a:pt x="132" y="879"/>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2640" name="Freeform 108"/>
              <p:cNvSpPr>
                <a:spLocks/>
              </p:cNvSpPr>
              <p:nvPr/>
            </p:nvSpPr>
            <p:spPr bwMode="auto">
              <a:xfrm>
                <a:off x="3312" y="1617"/>
                <a:ext cx="96" cy="543"/>
              </a:xfrm>
              <a:custGeom>
                <a:avLst/>
                <a:gdLst>
                  <a:gd name="T0" fmla="*/ 0 w 132"/>
                  <a:gd name="T1" fmla="*/ 1 h 879"/>
                  <a:gd name="T2" fmla="*/ 1 w 132"/>
                  <a:gd name="T3" fmla="*/ 1 h 879"/>
                  <a:gd name="T4" fmla="*/ 2 w 132"/>
                  <a:gd name="T5" fmla="*/ 1 h 879"/>
                  <a:gd name="T6" fmla="*/ 0 60000 65536"/>
                  <a:gd name="T7" fmla="*/ 0 60000 65536"/>
                  <a:gd name="T8" fmla="*/ 0 60000 65536"/>
                  <a:gd name="T9" fmla="*/ 0 w 132"/>
                  <a:gd name="T10" fmla="*/ 0 h 879"/>
                  <a:gd name="T11" fmla="*/ 132 w 132"/>
                  <a:gd name="T12" fmla="*/ 879 h 879"/>
                </a:gdLst>
                <a:ahLst/>
                <a:cxnLst>
                  <a:cxn ang="T6">
                    <a:pos x="T0" y="T1"/>
                  </a:cxn>
                  <a:cxn ang="T7">
                    <a:pos x="T2" y="T3"/>
                  </a:cxn>
                  <a:cxn ang="T8">
                    <a:pos x="T4" y="T5"/>
                  </a:cxn>
                </a:cxnLst>
                <a:rect l="T9" t="T10" r="T11" b="T12"/>
                <a:pathLst>
                  <a:path w="132" h="879">
                    <a:moveTo>
                      <a:pt x="0" y="876"/>
                    </a:moveTo>
                    <a:cubicBezTo>
                      <a:pt x="11" y="730"/>
                      <a:pt x="44" y="0"/>
                      <a:pt x="66" y="1"/>
                    </a:cubicBezTo>
                    <a:cubicBezTo>
                      <a:pt x="88" y="2"/>
                      <a:pt x="118" y="696"/>
                      <a:pt x="132" y="879"/>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2641" name="Freeform 109"/>
              <p:cNvSpPr>
                <a:spLocks/>
              </p:cNvSpPr>
              <p:nvPr/>
            </p:nvSpPr>
            <p:spPr bwMode="auto">
              <a:xfrm>
                <a:off x="3072" y="2112"/>
                <a:ext cx="240" cy="48"/>
              </a:xfrm>
              <a:custGeom>
                <a:avLst/>
                <a:gdLst>
                  <a:gd name="T0" fmla="*/ 0 w 402"/>
                  <a:gd name="T1" fmla="*/ 9 h 55"/>
                  <a:gd name="T2" fmla="*/ 1 w 402"/>
                  <a:gd name="T3" fmla="*/ 3 h 55"/>
                  <a:gd name="T4" fmla="*/ 1 w 402"/>
                  <a:gd name="T5" fmla="*/ 9 h 55"/>
                  <a:gd name="T6" fmla="*/ 1 w 402"/>
                  <a:gd name="T7" fmla="*/ 0 h 55"/>
                  <a:gd name="T8" fmla="*/ 1 w 402"/>
                  <a:gd name="T9" fmla="*/ 9 h 55"/>
                  <a:gd name="T10" fmla="*/ 1 w 402"/>
                  <a:gd name="T11" fmla="*/ 0 h 55"/>
                  <a:gd name="T12" fmla="*/ 1 w 402"/>
                  <a:gd name="T13" fmla="*/ 9 h 55"/>
                  <a:gd name="T14" fmla="*/ 0 60000 65536"/>
                  <a:gd name="T15" fmla="*/ 0 60000 65536"/>
                  <a:gd name="T16" fmla="*/ 0 60000 65536"/>
                  <a:gd name="T17" fmla="*/ 0 60000 65536"/>
                  <a:gd name="T18" fmla="*/ 0 60000 65536"/>
                  <a:gd name="T19" fmla="*/ 0 60000 65536"/>
                  <a:gd name="T20" fmla="*/ 0 60000 65536"/>
                  <a:gd name="T21" fmla="*/ 0 w 402"/>
                  <a:gd name="T22" fmla="*/ 0 h 55"/>
                  <a:gd name="T23" fmla="*/ 402 w 40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2"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1" y="0"/>
                      <a:pt x="342" y="0"/>
                    </a:cubicBezTo>
                    <a:cubicBezTo>
                      <a:pt x="363" y="0"/>
                      <a:pt x="390" y="43"/>
                      <a:pt x="402"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sp>
            <p:nvSpPr>
              <p:cNvPr id="152642" name="Freeform 110"/>
              <p:cNvSpPr>
                <a:spLocks/>
              </p:cNvSpPr>
              <p:nvPr/>
            </p:nvSpPr>
            <p:spPr bwMode="auto">
              <a:xfrm>
                <a:off x="3408" y="2112"/>
                <a:ext cx="288" cy="48"/>
              </a:xfrm>
              <a:custGeom>
                <a:avLst/>
                <a:gdLst>
                  <a:gd name="T0" fmla="*/ 0 w 402"/>
                  <a:gd name="T1" fmla="*/ 9 h 55"/>
                  <a:gd name="T2" fmla="*/ 1 w 402"/>
                  <a:gd name="T3" fmla="*/ 3 h 55"/>
                  <a:gd name="T4" fmla="*/ 2 w 402"/>
                  <a:gd name="T5" fmla="*/ 9 h 55"/>
                  <a:gd name="T6" fmla="*/ 3 w 402"/>
                  <a:gd name="T7" fmla="*/ 0 h 55"/>
                  <a:gd name="T8" fmla="*/ 4 w 402"/>
                  <a:gd name="T9" fmla="*/ 9 h 55"/>
                  <a:gd name="T10" fmla="*/ 4 w 402"/>
                  <a:gd name="T11" fmla="*/ 0 h 55"/>
                  <a:gd name="T12" fmla="*/ 5 w 402"/>
                  <a:gd name="T13" fmla="*/ 9 h 55"/>
                  <a:gd name="T14" fmla="*/ 0 60000 65536"/>
                  <a:gd name="T15" fmla="*/ 0 60000 65536"/>
                  <a:gd name="T16" fmla="*/ 0 60000 65536"/>
                  <a:gd name="T17" fmla="*/ 0 60000 65536"/>
                  <a:gd name="T18" fmla="*/ 0 60000 65536"/>
                  <a:gd name="T19" fmla="*/ 0 60000 65536"/>
                  <a:gd name="T20" fmla="*/ 0 60000 65536"/>
                  <a:gd name="T21" fmla="*/ 0 w 402"/>
                  <a:gd name="T22" fmla="*/ 0 h 55"/>
                  <a:gd name="T23" fmla="*/ 402 w 40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2"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1" y="0"/>
                      <a:pt x="342" y="0"/>
                    </a:cubicBezTo>
                    <a:cubicBezTo>
                      <a:pt x="363" y="0"/>
                      <a:pt x="390" y="43"/>
                      <a:pt x="402"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sp>
            <p:nvSpPr>
              <p:cNvPr id="152643" name="Freeform 115"/>
              <p:cNvSpPr>
                <a:spLocks/>
              </p:cNvSpPr>
              <p:nvPr/>
            </p:nvSpPr>
            <p:spPr bwMode="auto">
              <a:xfrm>
                <a:off x="1584" y="1632"/>
                <a:ext cx="96" cy="543"/>
              </a:xfrm>
              <a:custGeom>
                <a:avLst/>
                <a:gdLst>
                  <a:gd name="T0" fmla="*/ 0 w 132"/>
                  <a:gd name="T1" fmla="*/ 1 h 879"/>
                  <a:gd name="T2" fmla="*/ 1 w 132"/>
                  <a:gd name="T3" fmla="*/ 1 h 879"/>
                  <a:gd name="T4" fmla="*/ 2 w 132"/>
                  <a:gd name="T5" fmla="*/ 1 h 879"/>
                  <a:gd name="T6" fmla="*/ 0 60000 65536"/>
                  <a:gd name="T7" fmla="*/ 0 60000 65536"/>
                  <a:gd name="T8" fmla="*/ 0 60000 65536"/>
                  <a:gd name="T9" fmla="*/ 0 w 132"/>
                  <a:gd name="T10" fmla="*/ 0 h 879"/>
                  <a:gd name="T11" fmla="*/ 132 w 132"/>
                  <a:gd name="T12" fmla="*/ 879 h 879"/>
                </a:gdLst>
                <a:ahLst/>
                <a:cxnLst>
                  <a:cxn ang="T6">
                    <a:pos x="T0" y="T1"/>
                  </a:cxn>
                  <a:cxn ang="T7">
                    <a:pos x="T2" y="T3"/>
                  </a:cxn>
                  <a:cxn ang="T8">
                    <a:pos x="T4" y="T5"/>
                  </a:cxn>
                </a:cxnLst>
                <a:rect l="T9" t="T10" r="T11" b="T12"/>
                <a:pathLst>
                  <a:path w="132" h="879">
                    <a:moveTo>
                      <a:pt x="0" y="876"/>
                    </a:moveTo>
                    <a:cubicBezTo>
                      <a:pt x="11" y="730"/>
                      <a:pt x="44" y="0"/>
                      <a:pt x="66" y="1"/>
                    </a:cubicBezTo>
                    <a:cubicBezTo>
                      <a:pt x="88" y="2"/>
                      <a:pt x="118" y="696"/>
                      <a:pt x="132" y="879"/>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2644" name="Freeform 117"/>
              <p:cNvSpPr>
                <a:spLocks/>
              </p:cNvSpPr>
              <p:nvPr/>
            </p:nvSpPr>
            <p:spPr bwMode="auto">
              <a:xfrm>
                <a:off x="528" y="1632"/>
                <a:ext cx="96" cy="543"/>
              </a:xfrm>
              <a:custGeom>
                <a:avLst/>
                <a:gdLst>
                  <a:gd name="T0" fmla="*/ 0 w 132"/>
                  <a:gd name="T1" fmla="*/ 1 h 879"/>
                  <a:gd name="T2" fmla="*/ 1 w 132"/>
                  <a:gd name="T3" fmla="*/ 1 h 879"/>
                  <a:gd name="T4" fmla="*/ 2 w 132"/>
                  <a:gd name="T5" fmla="*/ 1 h 879"/>
                  <a:gd name="T6" fmla="*/ 0 60000 65536"/>
                  <a:gd name="T7" fmla="*/ 0 60000 65536"/>
                  <a:gd name="T8" fmla="*/ 0 60000 65536"/>
                  <a:gd name="T9" fmla="*/ 0 w 132"/>
                  <a:gd name="T10" fmla="*/ 0 h 879"/>
                  <a:gd name="T11" fmla="*/ 132 w 132"/>
                  <a:gd name="T12" fmla="*/ 879 h 879"/>
                </a:gdLst>
                <a:ahLst/>
                <a:cxnLst>
                  <a:cxn ang="T6">
                    <a:pos x="T0" y="T1"/>
                  </a:cxn>
                  <a:cxn ang="T7">
                    <a:pos x="T2" y="T3"/>
                  </a:cxn>
                  <a:cxn ang="T8">
                    <a:pos x="T4" y="T5"/>
                  </a:cxn>
                </a:cxnLst>
                <a:rect l="T9" t="T10" r="T11" b="T12"/>
                <a:pathLst>
                  <a:path w="132" h="879">
                    <a:moveTo>
                      <a:pt x="0" y="876"/>
                    </a:moveTo>
                    <a:cubicBezTo>
                      <a:pt x="11" y="730"/>
                      <a:pt x="44" y="0"/>
                      <a:pt x="66" y="1"/>
                    </a:cubicBezTo>
                    <a:cubicBezTo>
                      <a:pt x="88" y="2"/>
                      <a:pt x="118" y="696"/>
                      <a:pt x="132" y="879"/>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grpSp>
            <p:nvGrpSpPr>
              <p:cNvPr id="152645" name="Group 120"/>
              <p:cNvGrpSpPr>
                <a:grpSpLocks/>
              </p:cNvGrpSpPr>
              <p:nvPr/>
            </p:nvGrpSpPr>
            <p:grpSpPr bwMode="auto">
              <a:xfrm>
                <a:off x="1968" y="1632"/>
                <a:ext cx="672" cy="558"/>
                <a:chOff x="1274" y="1632"/>
                <a:chExt cx="672" cy="558"/>
              </a:xfrm>
            </p:grpSpPr>
            <p:sp>
              <p:nvSpPr>
                <p:cNvPr id="152661" name="Freeform 113"/>
                <p:cNvSpPr>
                  <a:spLocks/>
                </p:cNvSpPr>
                <p:nvPr/>
              </p:nvSpPr>
              <p:spPr bwMode="auto">
                <a:xfrm>
                  <a:off x="1274" y="1647"/>
                  <a:ext cx="96" cy="543"/>
                </a:xfrm>
                <a:custGeom>
                  <a:avLst/>
                  <a:gdLst>
                    <a:gd name="T0" fmla="*/ 0 w 132"/>
                    <a:gd name="T1" fmla="*/ 1 h 879"/>
                    <a:gd name="T2" fmla="*/ 1 w 132"/>
                    <a:gd name="T3" fmla="*/ 1 h 879"/>
                    <a:gd name="T4" fmla="*/ 2 w 132"/>
                    <a:gd name="T5" fmla="*/ 1 h 879"/>
                    <a:gd name="T6" fmla="*/ 0 60000 65536"/>
                    <a:gd name="T7" fmla="*/ 0 60000 65536"/>
                    <a:gd name="T8" fmla="*/ 0 60000 65536"/>
                    <a:gd name="T9" fmla="*/ 0 w 132"/>
                    <a:gd name="T10" fmla="*/ 0 h 879"/>
                    <a:gd name="T11" fmla="*/ 132 w 132"/>
                    <a:gd name="T12" fmla="*/ 879 h 879"/>
                  </a:gdLst>
                  <a:ahLst/>
                  <a:cxnLst>
                    <a:cxn ang="T6">
                      <a:pos x="T0" y="T1"/>
                    </a:cxn>
                    <a:cxn ang="T7">
                      <a:pos x="T2" y="T3"/>
                    </a:cxn>
                    <a:cxn ang="T8">
                      <a:pos x="T4" y="T5"/>
                    </a:cxn>
                  </a:cxnLst>
                  <a:rect l="T9" t="T10" r="T11" b="T12"/>
                  <a:pathLst>
                    <a:path w="132" h="879">
                      <a:moveTo>
                        <a:pt x="0" y="876"/>
                      </a:moveTo>
                      <a:cubicBezTo>
                        <a:pt x="11" y="730"/>
                        <a:pt x="44" y="0"/>
                        <a:pt x="66" y="1"/>
                      </a:cubicBezTo>
                      <a:cubicBezTo>
                        <a:pt x="88" y="2"/>
                        <a:pt x="118" y="696"/>
                        <a:pt x="132" y="879"/>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2662" name="Freeform 114"/>
                <p:cNvSpPr>
                  <a:spLocks/>
                </p:cNvSpPr>
                <p:nvPr/>
              </p:nvSpPr>
              <p:spPr bwMode="auto">
                <a:xfrm>
                  <a:off x="1370" y="2127"/>
                  <a:ext cx="240" cy="48"/>
                </a:xfrm>
                <a:custGeom>
                  <a:avLst/>
                  <a:gdLst>
                    <a:gd name="T0" fmla="*/ 0 w 402"/>
                    <a:gd name="T1" fmla="*/ 9 h 55"/>
                    <a:gd name="T2" fmla="*/ 1 w 402"/>
                    <a:gd name="T3" fmla="*/ 3 h 55"/>
                    <a:gd name="T4" fmla="*/ 1 w 402"/>
                    <a:gd name="T5" fmla="*/ 9 h 55"/>
                    <a:gd name="T6" fmla="*/ 1 w 402"/>
                    <a:gd name="T7" fmla="*/ 0 h 55"/>
                    <a:gd name="T8" fmla="*/ 1 w 402"/>
                    <a:gd name="T9" fmla="*/ 9 h 55"/>
                    <a:gd name="T10" fmla="*/ 1 w 402"/>
                    <a:gd name="T11" fmla="*/ 0 h 55"/>
                    <a:gd name="T12" fmla="*/ 1 w 402"/>
                    <a:gd name="T13" fmla="*/ 9 h 55"/>
                    <a:gd name="T14" fmla="*/ 0 60000 65536"/>
                    <a:gd name="T15" fmla="*/ 0 60000 65536"/>
                    <a:gd name="T16" fmla="*/ 0 60000 65536"/>
                    <a:gd name="T17" fmla="*/ 0 60000 65536"/>
                    <a:gd name="T18" fmla="*/ 0 60000 65536"/>
                    <a:gd name="T19" fmla="*/ 0 60000 65536"/>
                    <a:gd name="T20" fmla="*/ 0 60000 65536"/>
                    <a:gd name="T21" fmla="*/ 0 w 402"/>
                    <a:gd name="T22" fmla="*/ 0 h 55"/>
                    <a:gd name="T23" fmla="*/ 402 w 40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2"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1" y="0"/>
                        <a:pt x="342" y="0"/>
                      </a:cubicBezTo>
                      <a:cubicBezTo>
                        <a:pt x="363" y="0"/>
                        <a:pt x="390" y="43"/>
                        <a:pt x="402"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sp>
              <p:nvSpPr>
                <p:cNvPr id="152663" name="Freeform 116"/>
                <p:cNvSpPr>
                  <a:spLocks/>
                </p:cNvSpPr>
                <p:nvPr/>
              </p:nvSpPr>
              <p:spPr bwMode="auto">
                <a:xfrm>
                  <a:off x="1610" y="1632"/>
                  <a:ext cx="96" cy="543"/>
                </a:xfrm>
                <a:custGeom>
                  <a:avLst/>
                  <a:gdLst>
                    <a:gd name="T0" fmla="*/ 0 w 132"/>
                    <a:gd name="T1" fmla="*/ 1 h 879"/>
                    <a:gd name="T2" fmla="*/ 1 w 132"/>
                    <a:gd name="T3" fmla="*/ 1 h 879"/>
                    <a:gd name="T4" fmla="*/ 2 w 132"/>
                    <a:gd name="T5" fmla="*/ 1 h 879"/>
                    <a:gd name="T6" fmla="*/ 0 60000 65536"/>
                    <a:gd name="T7" fmla="*/ 0 60000 65536"/>
                    <a:gd name="T8" fmla="*/ 0 60000 65536"/>
                    <a:gd name="T9" fmla="*/ 0 w 132"/>
                    <a:gd name="T10" fmla="*/ 0 h 879"/>
                    <a:gd name="T11" fmla="*/ 132 w 132"/>
                    <a:gd name="T12" fmla="*/ 879 h 879"/>
                  </a:gdLst>
                  <a:ahLst/>
                  <a:cxnLst>
                    <a:cxn ang="T6">
                      <a:pos x="T0" y="T1"/>
                    </a:cxn>
                    <a:cxn ang="T7">
                      <a:pos x="T2" y="T3"/>
                    </a:cxn>
                    <a:cxn ang="T8">
                      <a:pos x="T4" y="T5"/>
                    </a:cxn>
                  </a:cxnLst>
                  <a:rect l="T9" t="T10" r="T11" b="T12"/>
                  <a:pathLst>
                    <a:path w="132" h="879">
                      <a:moveTo>
                        <a:pt x="0" y="876"/>
                      </a:moveTo>
                      <a:cubicBezTo>
                        <a:pt x="11" y="730"/>
                        <a:pt x="44" y="0"/>
                        <a:pt x="66" y="1"/>
                      </a:cubicBezTo>
                      <a:cubicBezTo>
                        <a:pt x="88" y="2"/>
                        <a:pt x="118" y="696"/>
                        <a:pt x="132" y="879"/>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2664" name="Freeform 118"/>
                <p:cNvSpPr>
                  <a:spLocks/>
                </p:cNvSpPr>
                <p:nvPr/>
              </p:nvSpPr>
              <p:spPr bwMode="auto">
                <a:xfrm>
                  <a:off x="1706" y="2127"/>
                  <a:ext cx="240" cy="48"/>
                </a:xfrm>
                <a:custGeom>
                  <a:avLst/>
                  <a:gdLst>
                    <a:gd name="T0" fmla="*/ 0 w 402"/>
                    <a:gd name="T1" fmla="*/ 9 h 55"/>
                    <a:gd name="T2" fmla="*/ 1 w 402"/>
                    <a:gd name="T3" fmla="*/ 3 h 55"/>
                    <a:gd name="T4" fmla="*/ 1 w 402"/>
                    <a:gd name="T5" fmla="*/ 9 h 55"/>
                    <a:gd name="T6" fmla="*/ 1 w 402"/>
                    <a:gd name="T7" fmla="*/ 0 h 55"/>
                    <a:gd name="T8" fmla="*/ 1 w 402"/>
                    <a:gd name="T9" fmla="*/ 9 h 55"/>
                    <a:gd name="T10" fmla="*/ 1 w 402"/>
                    <a:gd name="T11" fmla="*/ 0 h 55"/>
                    <a:gd name="T12" fmla="*/ 1 w 402"/>
                    <a:gd name="T13" fmla="*/ 9 h 55"/>
                    <a:gd name="T14" fmla="*/ 0 60000 65536"/>
                    <a:gd name="T15" fmla="*/ 0 60000 65536"/>
                    <a:gd name="T16" fmla="*/ 0 60000 65536"/>
                    <a:gd name="T17" fmla="*/ 0 60000 65536"/>
                    <a:gd name="T18" fmla="*/ 0 60000 65536"/>
                    <a:gd name="T19" fmla="*/ 0 60000 65536"/>
                    <a:gd name="T20" fmla="*/ 0 60000 65536"/>
                    <a:gd name="T21" fmla="*/ 0 w 402"/>
                    <a:gd name="T22" fmla="*/ 0 h 55"/>
                    <a:gd name="T23" fmla="*/ 402 w 40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2"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1" y="0"/>
                        <a:pt x="342" y="0"/>
                      </a:cubicBezTo>
                      <a:cubicBezTo>
                        <a:pt x="363" y="0"/>
                        <a:pt x="390" y="43"/>
                        <a:pt x="402"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grpSp>
          <p:sp>
            <p:nvSpPr>
              <p:cNvPr id="152646" name="Freeform 119"/>
              <p:cNvSpPr>
                <a:spLocks/>
              </p:cNvSpPr>
              <p:nvPr/>
            </p:nvSpPr>
            <p:spPr bwMode="auto">
              <a:xfrm>
                <a:off x="1680" y="2112"/>
                <a:ext cx="288" cy="48"/>
              </a:xfrm>
              <a:custGeom>
                <a:avLst/>
                <a:gdLst>
                  <a:gd name="T0" fmla="*/ 0 w 402"/>
                  <a:gd name="T1" fmla="*/ 9 h 55"/>
                  <a:gd name="T2" fmla="*/ 1 w 402"/>
                  <a:gd name="T3" fmla="*/ 3 h 55"/>
                  <a:gd name="T4" fmla="*/ 2 w 402"/>
                  <a:gd name="T5" fmla="*/ 9 h 55"/>
                  <a:gd name="T6" fmla="*/ 3 w 402"/>
                  <a:gd name="T7" fmla="*/ 0 h 55"/>
                  <a:gd name="T8" fmla="*/ 4 w 402"/>
                  <a:gd name="T9" fmla="*/ 9 h 55"/>
                  <a:gd name="T10" fmla="*/ 4 w 402"/>
                  <a:gd name="T11" fmla="*/ 0 h 55"/>
                  <a:gd name="T12" fmla="*/ 5 w 402"/>
                  <a:gd name="T13" fmla="*/ 9 h 55"/>
                  <a:gd name="T14" fmla="*/ 0 60000 65536"/>
                  <a:gd name="T15" fmla="*/ 0 60000 65536"/>
                  <a:gd name="T16" fmla="*/ 0 60000 65536"/>
                  <a:gd name="T17" fmla="*/ 0 60000 65536"/>
                  <a:gd name="T18" fmla="*/ 0 60000 65536"/>
                  <a:gd name="T19" fmla="*/ 0 60000 65536"/>
                  <a:gd name="T20" fmla="*/ 0 60000 65536"/>
                  <a:gd name="T21" fmla="*/ 0 w 402"/>
                  <a:gd name="T22" fmla="*/ 0 h 55"/>
                  <a:gd name="T23" fmla="*/ 402 w 40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2"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1" y="0"/>
                      <a:pt x="342" y="0"/>
                    </a:cubicBezTo>
                    <a:cubicBezTo>
                      <a:pt x="363" y="0"/>
                      <a:pt x="390" y="43"/>
                      <a:pt x="402"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sp>
            <p:nvSpPr>
              <p:cNvPr id="152647" name="Freeform 122"/>
              <p:cNvSpPr>
                <a:spLocks/>
              </p:cNvSpPr>
              <p:nvPr/>
            </p:nvSpPr>
            <p:spPr bwMode="auto">
              <a:xfrm>
                <a:off x="4080" y="1617"/>
                <a:ext cx="96" cy="543"/>
              </a:xfrm>
              <a:custGeom>
                <a:avLst/>
                <a:gdLst>
                  <a:gd name="T0" fmla="*/ 0 w 132"/>
                  <a:gd name="T1" fmla="*/ 1 h 879"/>
                  <a:gd name="T2" fmla="*/ 1 w 132"/>
                  <a:gd name="T3" fmla="*/ 1 h 879"/>
                  <a:gd name="T4" fmla="*/ 2 w 132"/>
                  <a:gd name="T5" fmla="*/ 1 h 879"/>
                  <a:gd name="T6" fmla="*/ 0 60000 65536"/>
                  <a:gd name="T7" fmla="*/ 0 60000 65536"/>
                  <a:gd name="T8" fmla="*/ 0 60000 65536"/>
                  <a:gd name="T9" fmla="*/ 0 w 132"/>
                  <a:gd name="T10" fmla="*/ 0 h 879"/>
                  <a:gd name="T11" fmla="*/ 132 w 132"/>
                  <a:gd name="T12" fmla="*/ 879 h 879"/>
                </a:gdLst>
                <a:ahLst/>
                <a:cxnLst>
                  <a:cxn ang="T6">
                    <a:pos x="T0" y="T1"/>
                  </a:cxn>
                  <a:cxn ang="T7">
                    <a:pos x="T2" y="T3"/>
                  </a:cxn>
                  <a:cxn ang="T8">
                    <a:pos x="T4" y="T5"/>
                  </a:cxn>
                </a:cxnLst>
                <a:rect l="T9" t="T10" r="T11" b="T12"/>
                <a:pathLst>
                  <a:path w="132" h="879">
                    <a:moveTo>
                      <a:pt x="0" y="876"/>
                    </a:moveTo>
                    <a:cubicBezTo>
                      <a:pt x="11" y="730"/>
                      <a:pt x="44" y="0"/>
                      <a:pt x="66" y="1"/>
                    </a:cubicBezTo>
                    <a:cubicBezTo>
                      <a:pt x="88" y="2"/>
                      <a:pt x="118" y="696"/>
                      <a:pt x="132" y="879"/>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2648" name="Freeform 123"/>
              <p:cNvSpPr>
                <a:spLocks/>
              </p:cNvSpPr>
              <p:nvPr/>
            </p:nvSpPr>
            <p:spPr bwMode="auto">
              <a:xfrm>
                <a:off x="4176" y="2112"/>
                <a:ext cx="240" cy="48"/>
              </a:xfrm>
              <a:custGeom>
                <a:avLst/>
                <a:gdLst>
                  <a:gd name="T0" fmla="*/ 0 w 402"/>
                  <a:gd name="T1" fmla="*/ 9 h 55"/>
                  <a:gd name="T2" fmla="*/ 1 w 402"/>
                  <a:gd name="T3" fmla="*/ 3 h 55"/>
                  <a:gd name="T4" fmla="*/ 1 w 402"/>
                  <a:gd name="T5" fmla="*/ 9 h 55"/>
                  <a:gd name="T6" fmla="*/ 1 w 402"/>
                  <a:gd name="T7" fmla="*/ 0 h 55"/>
                  <a:gd name="T8" fmla="*/ 1 w 402"/>
                  <a:gd name="T9" fmla="*/ 9 h 55"/>
                  <a:gd name="T10" fmla="*/ 1 w 402"/>
                  <a:gd name="T11" fmla="*/ 0 h 55"/>
                  <a:gd name="T12" fmla="*/ 1 w 402"/>
                  <a:gd name="T13" fmla="*/ 9 h 55"/>
                  <a:gd name="T14" fmla="*/ 0 60000 65536"/>
                  <a:gd name="T15" fmla="*/ 0 60000 65536"/>
                  <a:gd name="T16" fmla="*/ 0 60000 65536"/>
                  <a:gd name="T17" fmla="*/ 0 60000 65536"/>
                  <a:gd name="T18" fmla="*/ 0 60000 65536"/>
                  <a:gd name="T19" fmla="*/ 0 60000 65536"/>
                  <a:gd name="T20" fmla="*/ 0 60000 65536"/>
                  <a:gd name="T21" fmla="*/ 0 w 402"/>
                  <a:gd name="T22" fmla="*/ 0 h 55"/>
                  <a:gd name="T23" fmla="*/ 402 w 40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2"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1" y="0"/>
                      <a:pt x="342" y="0"/>
                    </a:cubicBezTo>
                    <a:cubicBezTo>
                      <a:pt x="363" y="0"/>
                      <a:pt x="390" y="43"/>
                      <a:pt x="402"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sp>
            <p:nvSpPr>
              <p:cNvPr id="152649" name="Freeform 125"/>
              <p:cNvSpPr>
                <a:spLocks/>
              </p:cNvSpPr>
              <p:nvPr/>
            </p:nvSpPr>
            <p:spPr bwMode="auto">
              <a:xfrm>
                <a:off x="4416" y="1617"/>
                <a:ext cx="96" cy="543"/>
              </a:xfrm>
              <a:custGeom>
                <a:avLst/>
                <a:gdLst>
                  <a:gd name="T0" fmla="*/ 0 w 132"/>
                  <a:gd name="T1" fmla="*/ 1 h 879"/>
                  <a:gd name="T2" fmla="*/ 1 w 132"/>
                  <a:gd name="T3" fmla="*/ 1 h 879"/>
                  <a:gd name="T4" fmla="*/ 2 w 132"/>
                  <a:gd name="T5" fmla="*/ 1 h 879"/>
                  <a:gd name="T6" fmla="*/ 0 60000 65536"/>
                  <a:gd name="T7" fmla="*/ 0 60000 65536"/>
                  <a:gd name="T8" fmla="*/ 0 60000 65536"/>
                  <a:gd name="T9" fmla="*/ 0 w 132"/>
                  <a:gd name="T10" fmla="*/ 0 h 879"/>
                  <a:gd name="T11" fmla="*/ 132 w 132"/>
                  <a:gd name="T12" fmla="*/ 879 h 879"/>
                </a:gdLst>
                <a:ahLst/>
                <a:cxnLst>
                  <a:cxn ang="T6">
                    <a:pos x="T0" y="T1"/>
                  </a:cxn>
                  <a:cxn ang="T7">
                    <a:pos x="T2" y="T3"/>
                  </a:cxn>
                  <a:cxn ang="T8">
                    <a:pos x="T4" y="T5"/>
                  </a:cxn>
                </a:cxnLst>
                <a:rect l="T9" t="T10" r="T11" b="T12"/>
                <a:pathLst>
                  <a:path w="132" h="879">
                    <a:moveTo>
                      <a:pt x="0" y="876"/>
                    </a:moveTo>
                    <a:cubicBezTo>
                      <a:pt x="11" y="730"/>
                      <a:pt x="44" y="0"/>
                      <a:pt x="66" y="1"/>
                    </a:cubicBezTo>
                    <a:cubicBezTo>
                      <a:pt x="88" y="2"/>
                      <a:pt x="118" y="696"/>
                      <a:pt x="132" y="879"/>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2650" name="Freeform 126"/>
              <p:cNvSpPr>
                <a:spLocks/>
              </p:cNvSpPr>
              <p:nvPr/>
            </p:nvSpPr>
            <p:spPr bwMode="auto">
              <a:xfrm>
                <a:off x="4752" y="1617"/>
                <a:ext cx="96" cy="543"/>
              </a:xfrm>
              <a:custGeom>
                <a:avLst/>
                <a:gdLst>
                  <a:gd name="T0" fmla="*/ 0 w 132"/>
                  <a:gd name="T1" fmla="*/ 1 h 879"/>
                  <a:gd name="T2" fmla="*/ 1 w 132"/>
                  <a:gd name="T3" fmla="*/ 1 h 879"/>
                  <a:gd name="T4" fmla="*/ 2 w 132"/>
                  <a:gd name="T5" fmla="*/ 1 h 879"/>
                  <a:gd name="T6" fmla="*/ 0 60000 65536"/>
                  <a:gd name="T7" fmla="*/ 0 60000 65536"/>
                  <a:gd name="T8" fmla="*/ 0 60000 65536"/>
                  <a:gd name="T9" fmla="*/ 0 w 132"/>
                  <a:gd name="T10" fmla="*/ 0 h 879"/>
                  <a:gd name="T11" fmla="*/ 132 w 132"/>
                  <a:gd name="T12" fmla="*/ 879 h 879"/>
                </a:gdLst>
                <a:ahLst/>
                <a:cxnLst>
                  <a:cxn ang="T6">
                    <a:pos x="T0" y="T1"/>
                  </a:cxn>
                  <a:cxn ang="T7">
                    <a:pos x="T2" y="T3"/>
                  </a:cxn>
                  <a:cxn ang="T8">
                    <a:pos x="T4" y="T5"/>
                  </a:cxn>
                </a:cxnLst>
                <a:rect l="T9" t="T10" r="T11" b="T12"/>
                <a:pathLst>
                  <a:path w="132" h="879">
                    <a:moveTo>
                      <a:pt x="0" y="876"/>
                    </a:moveTo>
                    <a:cubicBezTo>
                      <a:pt x="11" y="730"/>
                      <a:pt x="44" y="0"/>
                      <a:pt x="66" y="1"/>
                    </a:cubicBezTo>
                    <a:cubicBezTo>
                      <a:pt x="88" y="2"/>
                      <a:pt x="118" y="696"/>
                      <a:pt x="132" y="879"/>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2651" name="Freeform 127"/>
              <p:cNvSpPr>
                <a:spLocks/>
              </p:cNvSpPr>
              <p:nvPr/>
            </p:nvSpPr>
            <p:spPr bwMode="auto">
              <a:xfrm>
                <a:off x="4512" y="2112"/>
                <a:ext cx="240" cy="48"/>
              </a:xfrm>
              <a:custGeom>
                <a:avLst/>
                <a:gdLst>
                  <a:gd name="T0" fmla="*/ 0 w 402"/>
                  <a:gd name="T1" fmla="*/ 9 h 55"/>
                  <a:gd name="T2" fmla="*/ 1 w 402"/>
                  <a:gd name="T3" fmla="*/ 3 h 55"/>
                  <a:gd name="T4" fmla="*/ 1 w 402"/>
                  <a:gd name="T5" fmla="*/ 9 h 55"/>
                  <a:gd name="T6" fmla="*/ 1 w 402"/>
                  <a:gd name="T7" fmla="*/ 0 h 55"/>
                  <a:gd name="T8" fmla="*/ 1 w 402"/>
                  <a:gd name="T9" fmla="*/ 9 h 55"/>
                  <a:gd name="T10" fmla="*/ 1 w 402"/>
                  <a:gd name="T11" fmla="*/ 0 h 55"/>
                  <a:gd name="T12" fmla="*/ 1 w 402"/>
                  <a:gd name="T13" fmla="*/ 9 h 55"/>
                  <a:gd name="T14" fmla="*/ 0 60000 65536"/>
                  <a:gd name="T15" fmla="*/ 0 60000 65536"/>
                  <a:gd name="T16" fmla="*/ 0 60000 65536"/>
                  <a:gd name="T17" fmla="*/ 0 60000 65536"/>
                  <a:gd name="T18" fmla="*/ 0 60000 65536"/>
                  <a:gd name="T19" fmla="*/ 0 60000 65536"/>
                  <a:gd name="T20" fmla="*/ 0 60000 65536"/>
                  <a:gd name="T21" fmla="*/ 0 w 402"/>
                  <a:gd name="T22" fmla="*/ 0 h 55"/>
                  <a:gd name="T23" fmla="*/ 402 w 40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2"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1" y="0"/>
                      <a:pt x="342" y="0"/>
                    </a:cubicBezTo>
                    <a:cubicBezTo>
                      <a:pt x="363" y="0"/>
                      <a:pt x="390" y="43"/>
                      <a:pt x="402"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sp>
            <p:nvSpPr>
              <p:cNvPr id="152652" name="Freeform 128"/>
              <p:cNvSpPr>
                <a:spLocks/>
              </p:cNvSpPr>
              <p:nvPr/>
            </p:nvSpPr>
            <p:spPr bwMode="auto">
              <a:xfrm>
                <a:off x="4848" y="2112"/>
                <a:ext cx="288" cy="48"/>
              </a:xfrm>
              <a:custGeom>
                <a:avLst/>
                <a:gdLst>
                  <a:gd name="T0" fmla="*/ 0 w 402"/>
                  <a:gd name="T1" fmla="*/ 9 h 55"/>
                  <a:gd name="T2" fmla="*/ 1 w 402"/>
                  <a:gd name="T3" fmla="*/ 3 h 55"/>
                  <a:gd name="T4" fmla="*/ 2 w 402"/>
                  <a:gd name="T5" fmla="*/ 9 h 55"/>
                  <a:gd name="T6" fmla="*/ 3 w 402"/>
                  <a:gd name="T7" fmla="*/ 0 h 55"/>
                  <a:gd name="T8" fmla="*/ 4 w 402"/>
                  <a:gd name="T9" fmla="*/ 9 h 55"/>
                  <a:gd name="T10" fmla="*/ 4 w 402"/>
                  <a:gd name="T11" fmla="*/ 0 h 55"/>
                  <a:gd name="T12" fmla="*/ 5 w 402"/>
                  <a:gd name="T13" fmla="*/ 9 h 55"/>
                  <a:gd name="T14" fmla="*/ 0 60000 65536"/>
                  <a:gd name="T15" fmla="*/ 0 60000 65536"/>
                  <a:gd name="T16" fmla="*/ 0 60000 65536"/>
                  <a:gd name="T17" fmla="*/ 0 60000 65536"/>
                  <a:gd name="T18" fmla="*/ 0 60000 65536"/>
                  <a:gd name="T19" fmla="*/ 0 60000 65536"/>
                  <a:gd name="T20" fmla="*/ 0 60000 65536"/>
                  <a:gd name="T21" fmla="*/ 0 w 402"/>
                  <a:gd name="T22" fmla="*/ 0 h 55"/>
                  <a:gd name="T23" fmla="*/ 402 w 40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2"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1" y="0"/>
                      <a:pt x="342" y="0"/>
                    </a:cubicBezTo>
                    <a:cubicBezTo>
                      <a:pt x="363" y="0"/>
                      <a:pt x="390" y="43"/>
                      <a:pt x="402"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sp>
            <p:nvSpPr>
              <p:cNvPr id="152653" name="Freeform 129"/>
              <p:cNvSpPr>
                <a:spLocks/>
              </p:cNvSpPr>
              <p:nvPr/>
            </p:nvSpPr>
            <p:spPr bwMode="auto">
              <a:xfrm>
                <a:off x="3792" y="2112"/>
                <a:ext cx="288" cy="48"/>
              </a:xfrm>
              <a:custGeom>
                <a:avLst/>
                <a:gdLst>
                  <a:gd name="T0" fmla="*/ 0 w 402"/>
                  <a:gd name="T1" fmla="*/ 9 h 55"/>
                  <a:gd name="T2" fmla="*/ 1 w 402"/>
                  <a:gd name="T3" fmla="*/ 3 h 55"/>
                  <a:gd name="T4" fmla="*/ 2 w 402"/>
                  <a:gd name="T5" fmla="*/ 9 h 55"/>
                  <a:gd name="T6" fmla="*/ 3 w 402"/>
                  <a:gd name="T7" fmla="*/ 0 h 55"/>
                  <a:gd name="T8" fmla="*/ 4 w 402"/>
                  <a:gd name="T9" fmla="*/ 9 h 55"/>
                  <a:gd name="T10" fmla="*/ 4 w 402"/>
                  <a:gd name="T11" fmla="*/ 0 h 55"/>
                  <a:gd name="T12" fmla="*/ 5 w 402"/>
                  <a:gd name="T13" fmla="*/ 9 h 55"/>
                  <a:gd name="T14" fmla="*/ 0 60000 65536"/>
                  <a:gd name="T15" fmla="*/ 0 60000 65536"/>
                  <a:gd name="T16" fmla="*/ 0 60000 65536"/>
                  <a:gd name="T17" fmla="*/ 0 60000 65536"/>
                  <a:gd name="T18" fmla="*/ 0 60000 65536"/>
                  <a:gd name="T19" fmla="*/ 0 60000 65536"/>
                  <a:gd name="T20" fmla="*/ 0 60000 65536"/>
                  <a:gd name="T21" fmla="*/ 0 w 402"/>
                  <a:gd name="T22" fmla="*/ 0 h 55"/>
                  <a:gd name="T23" fmla="*/ 402 w 40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2"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1" y="0"/>
                      <a:pt x="342" y="0"/>
                    </a:cubicBezTo>
                    <a:cubicBezTo>
                      <a:pt x="363" y="0"/>
                      <a:pt x="390" y="43"/>
                      <a:pt x="402"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grpSp>
            <p:nvGrpSpPr>
              <p:cNvPr id="152654" name="Group 130"/>
              <p:cNvGrpSpPr>
                <a:grpSpLocks/>
              </p:cNvGrpSpPr>
              <p:nvPr/>
            </p:nvGrpSpPr>
            <p:grpSpPr bwMode="auto">
              <a:xfrm>
                <a:off x="912" y="1632"/>
                <a:ext cx="672" cy="558"/>
                <a:chOff x="1274" y="1632"/>
                <a:chExt cx="672" cy="558"/>
              </a:xfrm>
            </p:grpSpPr>
            <p:sp>
              <p:nvSpPr>
                <p:cNvPr id="152657" name="Freeform 131"/>
                <p:cNvSpPr>
                  <a:spLocks/>
                </p:cNvSpPr>
                <p:nvPr/>
              </p:nvSpPr>
              <p:spPr bwMode="auto">
                <a:xfrm>
                  <a:off x="1274" y="1647"/>
                  <a:ext cx="96" cy="543"/>
                </a:xfrm>
                <a:custGeom>
                  <a:avLst/>
                  <a:gdLst>
                    <a:gd name="T0" fmla="*/ 0 w 132"/>
                    <a:gd name="T1" fmla="*/ 1 h 879"/>
                    <a:gd name="T2" fmla="*/ 1 w 132"/>
                    <a:gd name="T3" fmla="*/ 1 h 879"/>
                    <a:gd name="T4" fmla="*/ 2 w 132"/>
                    <a:gd name="T5" fmla="*/ 1 h 879"/>
                    <a:gd name="T6" fmla="*/ 0 60000 65536"/>
                    <a:gd name="T7" fmla="*/ 0 60000 65536"/>
                    <a:gd name="T8" fmla="*/ 0 60000 65536"/>
                    <a:gd name="T9" fmla="*/ 0 w 132"/>
                    <a:gd name="T10" fmla="*/ 0 h 879"/>
                    <a:gd name="T11" fmla="*/ 132 w 132"/>
                    <a:gd name="T12" fmla="*/ 879 h 879"/>
                  </a:gdLst>
                  <a:ahLst/>
                  <a:cxnLst>
                    <a:cxn ang="T6">
                      <a:pos x="T0" y="T1"/>
                    </a:cxn>
                    <a:cxn ang="T7">
                      <a:pos x="T2" y="T3"/>
                    </a:cxn>
                    <a:cxn ang="T8">
                      <a:pos x="T4" y="T5"/>
                    </a:cxn>
                  </a:cxnLst>
                  <a:rect l="T9" t="T10" r="T11" b="T12"/>
                  <a:pathLst>
                    <a:path w="132" h="879">
                      <a:moveTo>
                        <a:pt x="0" y="876"/>
                      </a:moveTo>
                      <a:cubicBezTo>
                        <a:pt x="11" y="730"/>
                        <a:pt x="44" y="0"/>
                        <a:pt x="66" y="1"/>
                      </a:cubicBezTo>
                      <a:cubicBezTo>
                        <a:pt x="88" y="2"/>
                        <a:pt x="118" y="696"/>
                        <a:pt x="132" y="879"/>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2658" name="Freeform 132"/>
                <p:cNvSpPr>
                  <a:spLocks/>
                </p:cNvSpPr>
                <p:nvPr/>
              </p:nvSpPr>
              <p:spPr bwMode="auto">
                <a:xfrm>
                  <a:off x="1370" y="2127"/>
                  <a:ext cx="240" cy="48"/>
                </a:xfrm>
                <a:custGeom>
                  <a:avLst/>
                  <a:gdLst>
                    <a:gd name="T0" fmla="*/ 0 w 402"/>
                    <a:gd name="T1" fmla="*/ 9 h 55"/>
                    <a:gd name="T2" fmla="*/ 1 w 402"/>
                    <a:gd name="T3" fmla="*/ 3 h 55"/>
                    <a:gd name="T4" fmla="*/ 1 w 402"/>
                    <a:gd name="T5" fmla="*/ 9 h 55"/>
                    <a:gd name="T6" fmla="*/ 1 w 402"/>
                    <a:gd name="T7" fmla="*/ 0 h 55"/>
                    <a:gd name="T8" fmla="*/ 1 w 402"/>
                    <a:gd name="T9" fmla="*/ 9 h 55"/>
                    <a:gd name="T10" fmla="*/ 1 w 402"/>
                    <a:gd name="T11" fmla="*/ 0 h 55"/>
                    <a:gd name="T12" fmla="*/ 1 w 402"/>
                    <a:gd name="T13" fmla="*/ 9 h 55"/>
                    <a:gd name="T14" fmla="*/ 0 60000 65536"/>
                    <a:gd name="T15" fmla="*/ 0 60000 65536"/>
                    <a:gd name="T16" fmla="*/ 0 60000 65536"/>
                    <a:gd name="T17" fmla="*/ 0 60000 65536"/>
                    <a:gd name="T18" fmla="*/ 0 60000 65536"/>
                    <a:gd name="T19" fmla="*/ 0 60000 65536"/>
                    <a:gd name="T20" fmla="*/ 0 60000 65536"/>
                    <a:gd name="T21" fmla="*/ 0 w 402"/>
                    <a:gd name="T22" fmla="*/ 0 h 55"/>
                    <a:gd name="T23" fmla="*/ 402 w 40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2"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1" y="0"/>
                        <a:pt x="342" y="0"/>
                      </a:cubicBezTo>
                      <a:cubicBezTo>
                        <a:pt x="363" y="0"/>
                        <a:pt x="390" y="43"/>
                        <a:pt x="402"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sp>
              <p:nvSpPr>
                <p:cNvPr id="152659" name="Freeform 133"/>
                <p:cNvSpPr>
                  <a:spLocks/>
                </p:cNvSpPr>
                <p:nvPr/>
              </p:nvSpPr>
              <p:spPr bwMode="auto">
                <a:xfrm>
                  <a:off x="1610" y="1632"/>
                  <a:ext cx="96" cy="543"/>
                </a:xfrm>
                <a:custGeom>
                  <a:avLst/>
                  <a:gdLst>
                    <a:gd name="T0" fmla="*/ 0 w 132"/>
                    <a:gd name="T1" fmla="*/ 1 h 879"/>
                    <a:gd name="T2" fmla="*/ 1 w 132"/>
                    <a:gd name="T3" fmla="*/ 1 h 879"/>
                    <a:gd name="T4" fmla="*/ 2 w 132"/>
                    <a:gd name="T5" fmla="*/ 1 h 879"/>
                    <a:gd name="T6" fmla="*/ 0 60000 65536"/>
                    <a:gd name="T7" fmla="*/ 0 60000 65536"/>
                    <a:gd name="T8" fmla="*/ 0 60000 65536"/>
                    <a:gd name="T9" fmla="*/ 0 w 132"/>
                    <a:gd name="T10" fmla="*/ 0 h 879"/>
                    <a:gd name="T11" fmla="*/ 132 w 132"/>
                    <a:gd name="T12" fmla="*/ 879 h 879"/>
                  </a:gdLst>
                  <a:ahLst/>
                  <a:cxnLst>
                    <a:cxn ang="T6">
                      <a:pos x="T0" y="T1"/>
                    </a:cxn>
                    <a:cxn ang="T7">
                      <a:pos x="T2" y="T3"/>
                    </a:cxn>
                    <a:cxn ang="T8">
                      <a:pos x="T4" y="T5"/>
                    </a:cxn>
                  </a:cxnLst>
                  <a:rect l="T9" t="T10" r="T11" b="T12"/>
                  <a:pathLst>
                    <a:path w="132" h="879">
                      <a:moveTo>
                        <a:pt x="0" y="876"/>
                      </a:moveTo>
                      <a:cubicBezTo>
                        <a:pt x="11" y="730"/>
                        <a:pt x="44" y="0"/>
                        <a:pt x="66" y="1"/>
                      </a:cubicBezTo>
                      <a:cubicBezTo>
                        <a:pt x="88" y="2"/>
                        <a:pt x="118" y="696"/>
                        <a:pt x="132" y="879"/>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2660" name="Freeform 134"/>
                <p:cNvSpPr>
                  <a:spLocks/>
                </p:cNvSpPr>
                <p:nvPr/>
              </p:nvSpPr>
              <p:spPr bwMode="auto">
                <a:xfrm>
                  <a:off x="1706" y="2127"/>
                  <a:ext cx="240" cy="48"/>
                </a:xfrm>
                <a:custGeom>
                  <a:avLst/>
                  <a:gdLst>
                    <a:gd name="T0" fmla="*/ 0 w 402"/>
                    <a:gd name="T1" fmla="*/ 9 h 55"/>
                    <a:gd name="T2" fmla="*/ 1 w 402"/>
                    <a:gd name="T3" fmla="*/ 3 h 55"/>
                    <a:gd name="T4" fmla="*/ 1 w 402"/>
                    <a:gd name="T5" fmla="*/ 9 h 55"/>
                    <a:gd name="T6" fmla="*/ 1 w 402"/>
                    <a:gd name="T7" fmla="*/ 0 h 55"/>
                    <a:gd name="T8" fmla="*/ 1 w 402"/>
                    <a:gd name="T9" fmla="*/ 9 h 55"/>
                    <a:gd name="T10" fmla="*/ 1 w 402"/>
                    <a:gd name="T11" fmla="*/ 0 h 55"/>
                    <a:gd name="T12" fmla="*/ 1 w 402"/>
                    <a:gd name="T13" fmla="*/ 9 h 55"/>
                    <a:gd name="T14" fmla="*/ 0 60000 65536"/>
                    <a:gd name="T15" fmla="*/ 0 60000 65536"/>
                    <a:gd name="T16" fmla="*/ 0 60000 65536"/>
                    <a:gd name="T17" fmla="*/ 0 60000 65536"/>
                    <a:gd name="T18" fmla="*/ 0 60000 65536"/>
                    <a:gd name="T19" fmla="*/ 0 60000 65536"/>
                    <a:gd name="T20" fmla="*/ 0 60000 65536"/>
                    <a:gd name="T21" fmla="*/ 0 w 402"/>
                    <a:gd name="T22" fmla="*/ 0 h 55"/>
                    <a:gd name="T23" fmla="*/ 402 w 40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2"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1" y="0"/>
                        <a:pt x="342" y="0"/>
                      </a:cubicBezTo>
                      <a:cubicBezTo>
                        <a:pt x="363" y="0"/>
                        <a:pt x="390" y="43"/>
                        <a:pt x="402"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grpSp>
          <p:sp>
            <p:nvSpPr>
              <p:cNvPr id="152655" name="Freeform 135"/>
              <p:cNvSpPr>
                <a:spLocks/>
              </p:cNvSpPr>
              <p:nvPr/>
            </p:nvSpPr>
            <p:spPr bwMode="auto">
              <a:xfrm>
                <a:off x="624" y="2112"/>
                <a:ext cx="288" cy="48"/>
              </a:xfrm>
              <a:custGeom>
                <a:avLst/>
                <a:gdLst>
                  <a:gd name="T0" fmla="*/ 0 w 402"/>
                  <a:gd name="T1" fmla="*/ 9 h 55"/>
                  <a:gd name="T2" fmla="*/ 1 w 402"/>
                  <a:gd name="T3" fmla="*/ 3 h 55"/>
                  <a:gd name="T4" fmla="*/ 2 w 402"/>
                  <a:gd name="T5" fmla="*/ 9 h 55"/>
                  <a:gd name="T6" fmla="*/ 3 w 402"/>
                  <a:gd name="T7" fmla="*/ 0 h 55"/>
                  <a:gd name="T8" fmla="*/ 4 w 402"/>
                  <a:gd name="T9" fmla="*/ 9 h 55"/>
                  <a:gd name="T10" fmla="*/ 4 w 402"/>
                  <a:gd name="T11" fmla="*/ 0 h 55"/>
                  <a:gd name="T12" fmla="*/ 5 w 402"/>
                  <a:gd name="T13" fmla="*/ 9 h 55"/>
                  <a:gd name="T14" fmla="*/ 0 60000 65536"/>
                  <a:gd name="T15" fmla="*/ 0 60000 65536"/>
                  <a:gd name="T16" fmla="*/ 0 60000 65536"/>
                  <a:gd name="T17" fmla="*/ 0 60000 65536"/>
                  <a:gd name="T18" fmla="*/ 0 60000 65536"/>
                  <a:gd name="T19" fmla="*/ 0 60000 65536"/>
                  <a:gd name="T20" fmla="*/ 0 60000 65536"/>
                  <a:gd name="T21" fmla="*/ 0 w 402"/>
                  <a:gd name="T22" fmla="*/ 0 h 55"/>
                  <a:gd name="T23" fmla="*/ 402 w 40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2"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1" y="0"/>
                      <a:pt x="342" y="0"/>
                    </a:cubicBezTo>
                    <a:cubicBezTo>
                      <a:pt x="363" y="0"/>
                      <a:pt x="390" y="43"/>
                      <a:pt x="402"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sp>
            <p:nvSpPr>
              <p:cNvPr id="152656" name="Freeform 136"/>
              <p:cNvSpPr>
                <a:spLocks/>
              </p:cNvSpPr>
              <p:nvPr/>
            </p:nvSpPr>
            <p:spPr bwMode="auto">
              <a:xfrm>
                <a:off x="288" y="2112"/>
                <a:ext cx="240" cy="48"/>
              </a:xfrm>
              <a:custGeom>
                <a:avLst/>
                <a:gdLst>
                  <a:gd name="T0" fmla="*/ 0 w 402"/>
                  <a:gd name="T1" fmla="*/ 9 h 55"/>
                  <a:gd name="T2" fmla="*/ 1 w 402"/>
                  <a:gd name="T3" fmla="*/ 3 h 55"/>
                  <a:gd name="T4" fmla="*/ 1 w 402"/>
                  <a:gd name="T5" fmla="*/ 9 h 55"/>
                  <a:gd name="T6" fmla="*/ 1 w 402"/>
                  <a:gd name="T7" fmla="*/ 0 h 55"/>
                  <a:gd name="T8" fmla="*/ 1 w 402"/>
                  <a:gd name="T9" fmla="*/ 9 h 55"/>
                  <a:gd name="T10" fmla="*/ 1 w 402"/>
                  <a:gd name="T11" fmla="*/ 0 h 55"/>
                  <a:gd name="T12" fmla="*/ 1 w 402"/>
                  <a:gd name="T13" fmla="*/ 9 h 55"/>
                  <a:gd name="T14" fmla="*/ 0 60000 65536"/>
                  <a:gd name="T15" fmla="*/ 0 60000 65536"/>
                  <a:gd name="T16" fmla="*/ 0 60000 65536"/>
                  <a:gd name="T17" fmla="*/ 0 60000 65536"/>
                  <a:gd name="T18" fmla="*/ 0 60000 65536"/>
                  <a:gd name="T19" fmla="*/ 0 60000 65536"/>
                  <a:gd name="T20" fmla="*/ 0 60000 65536"/>
                  <a:gd name="T21" fmla="*/ 0 w 402"/>
                  <a:gd name="T22" fmla="*/ 0 h 55"/>
                  <a:gd name="T23" fmla="*/ 402 w 40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2"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1" y="0"/>
                      <a:pt x="342" y="0"/>
                    </a:cubicBezTo>
                    <a:cubicBezTo>
                      <a:pt x="363" y="0"/>
                      <a:pt x="390" y="43"/>
                      <a:pt x="402"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grpSp>
      </p:grpSp>
      <p:grpSp>
        <p:nvGrpSpPr>
          <p:cNvPr id="11" name="Group 183"/>
          <p:cNvGrpSpPr>
            <a:grpSpLocks/>
          </p:cNvGrpSpPr>
          <p:nvPr/>
        </p:nvGrpSpPr>
        <p:grpSpPr bwMode="auto">
          <a:xfrm>
            <a:off x="651194" y="4059555"/>
            <a:ext cx="8880475" cy="1905000"/>
            <a:chOff x="166" y="2256"/>
            <a:chExt cx="5594" cy="1200"/>
          </a:xfrm>
        </p:grpSpPr>
        <p:sp>
          <p:nvSpPr>
            <p:cNvPr id="152583" name="Line 77"/>
            <p:cNvSpPr>
              <a:spLocks noChangeShapeType="1"/>
            </p:cNvSpPr>
            <p:nvPr/>
          </p:nvSpPr>
          <p:spPr bwMode="auto">
            <a:xfrm>
              <a:off x="166" y="3408"/>
              <a:ext cx="5328" cy="0"/>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52585" name="Text Box 81"/>
            <p:cNvSpPr txBox="1">
              <a:spLocks noChangeArrowheads="1"/>
            </p:cNvSpPr>
            <p:nvPr/>
          </p:nvSpPr>
          <p:spPr bwMode="auto">
            <a:xfrm>
              <a:off x="4656" y="2400"/>
              <a:ext cx="110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CC0000"/>
                  </a:solidFill>
                  <a:latin typeface="+mn-lt"/>
                  <a:ea typeface="+mn-ea"/>
                </a:rPr>
                <a:t>光栅</a:t>
              </a:r>
              <a:r>
                <a:rPr kumimoji="0" lang="zh-CN" altLang="en-US" sz="2800" dirty="0">
                  <a:solidFill>
                    <a:srgbClr val="000000"/>
                  </a:solidFill>
                  <a:latin typeface="+mn-lt"/>
                  <a:ea typeface="+mn-ea"/>
                </a:rPr>
                <a:t>衍射</a:t>
              </a:r>
            </a:p>
          </p:txBody>
        </p:sp>
        <p:sp>
          <p:nvSpPr>
            <p:cNvPr id="152586" name="Line 82"/>
            <p:cNvSpPr>
              <a:spLocks noChangeShapeType="1"/>
            </p:cNvSpPr>
            <p:nvPr/>
          </p:nvSpPr>
          <p:spPr bwMode="auto">
            <a:xfrm flipV="1">
              <a:off x="2688" y="2256"/>
              <a:ext cx="0" cy="1152"/>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pPr algn="just"/>
              <a:endParaRPr lang="zh-CN" altLang="en-US" sz="2800">
                <a:latin typeface="+mn-lt"/>
                <a:ea typeface="+mn-ea"/>
              </a:endParaRPr>
            </a:p>
          </p:txBody>
        </p:sp>
        <p:grpSp>
          <p:nvGrpSpPr>
            <p:cNvPr id="152587" name="Group 96"/>
            <p:cNvGrpSpPr>
              <a:grpSpLocks/>
            </p:cNvGrpSpPr>
            <p:nvPr/>
          </p:nvGrpSpPr>
          <p:grpSpPr bwMode="auto">
            <a:xfrm>
              <a:off x="576" y="3335"/>
              <a:ext cx="4224" cy="96"/>
              <a:chOff x="576" y="1200"/>
              <a:chExt cx="4224" cy="96"/>
            </a:xfrm>
          </p:grpSpPr>
          <p:sp>
            <p:nvSpPr>
              <p:cNvPr id="152624" name="Line 97"/>
              <p:cNvSpPr>
                <a:spLocks noChangeShapeType="1"/>
              </p:cNvSpPr>
              <p:nvPr/>
            </p:nvSpPr>
            <p:spPr bwMode="auto">
              <a:xfrm>
                <a:off x="3744" y="1200"/>
                <a:ext cx="0" cy="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52625" name="Line 98"/>
              <p:cNvSpPr>
                <a:spLocks noChangeShapeType="1"/>
              </p:cNvSpPr>
              <p:nvPr/>
            </p:nvSpPr>
            <p:spPr bwMode="auto">
              <a:xfrm>
                <a:off x="4800" y="1200"/>
                <a:ext cx="0" cy="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52626" name="Line 99"/>
              <p:cNvSpPr>
                <a:spLocks noChangeShapeType="1"/>
              </p:cNvSpPr>
              <p:nvPr/>
            </p:nvSpPr>
            <p:spPr bwMode="auto">
              <a:xfrm>
                <a:off x="1632" y="1200"/>
                <a:ext cx="0" cy="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52627" name="Line 100"/>
              <p:cNvSpPr>
                <a:spLocks noChangeShapeType="1"/>
              </p:cNvSpPr>
              <p:nvPr/>
            </p:nvSpPr>
            <p:spPr bwMode="auto">
              <a:xfrm>
                <a:off x="576" y="1200"/>
                <a:ext cx="0" cy="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grpSp>
          <p:nvGrpSpPr>
            <p:cNvPr id="152588" name="Group 182"/>
            <p:cNvGrpSpPr>
              <a:grpSpLocks/>
            </p:cNvGrpSpPr>
            <p:nvPr/>
          </p:nvGrpSpPr>
          <p:grpSpPr bwMode="auto">
            <a:xfrm>
              <a:off x="240" y="2400"/>
              <a:ext cx="4896" cy="1032"/>
              <a:chOff x="240" y="2545"/>
              <a:chExt cx="4896" cy="887"/>
            </a:xfrm>
          </p:grpSpPr>
          <p:sp>
            <p:nvSpPr>
              <p:cNvPr id="152621" name="Freeform 102"/>
              <p:cNvSpPr>
                <a:spLocks/>
              </p:cNvSpPr>
              <p:nvPr/>
            </p:nvSpPr>
            <p:spPr bwMode="auto">
              <a:xfrm>
                <a:off x="1632" y="2545"/>
                <a:ext cx="2112" cy="869"/>
              </a:xfrm>
              <a:custGeom>
                <a:avLst/>
                <a:gdLst>
                  <a:gd name="T0" fmla="*/ 0 w 2112"/>
                  <a:gd name="T1" fmla="*/ 869 h 869"/>
                  <a:gd name="T2" fmla="*/ 369 w 2112"/>
                  <a:gd name="T3" fmla="*/ 585 h 869"/>
                  <a:gd name="T4" fmla="*/ 1059 w 2112"/>
                  <a:gd name="T5" fmla="*/ 0 h 869"/>
                  <a:gd name="T6" fmla="*/ 1756 w 2112"/>
                  <a:gd name="T7" fmla="*/ 588 h 869"/>
                  <a:gd name="T8" fmla="*/ 2112 w 2112"/>
                  <a:gd name="T9" fmla="*/ 853 h 869"/>
                  <a:gd name="T10" fmla="*/ 0 60000 65536"/>
                  <a:gd name="T11" fmla="*/ 0 60000 65536"/>
                  <a:gd name="T12" fmla="*/ 0 60000 65536"/>
                  <a:gd name="T13" fmla="*/ 0 60000 65536"/>
                  <a:gd name="T14" fmla="*/ 0 60000 65536"/>
                  <a:gd name="T15" fmla="*/ 0 w 2112"/>
                  <a:gd name="T16" fmla="*/ 0 h 869"/>
                  <a:gd name="T17" fmla="*/ 2112 w 2112"/>
                  <a:gd name="T18" fmla="*/ 869 h 869"/>
                </a:gdLst>
                <a:ahLst/>
                <a:cxnLst>
                  <a:cxn ang="T10">
                    <a:pos x="T0" y="T1"/>
                  </a:cxn>
                  <a:cxn ang="T11">
                    <a:pos x="T2" y="T3"/>
                  </a:cxn>
                  <a:cxn ang="T12">
                    <a:pos x="T4" y="T5"/>
                  </a:cxn>
                  <a:cxn ang="T13">
                    <a:pos x="T6" y="T7"/>
                  </a:cxn>
                  <a:cxn ang="T14">
                    <a:pos x="T8" y="T9"/>
                  </a:cxn>
                </a:cxnLst>
                <a:rect l="T15" t="T16" r="T17" b="T18"/>
                <a:pathLst>
                  <a:path w="2112" h="869">
                    <a:moveTo>
                      <a:pt x="0" y="869"/>
                    </a:moveTo>
                    <a:cubicBezTo>
                      <a:pt x="61" y="822"/>
                      <a:pt x="192" y="730"/>
                      <a:pt x="369" y="585"/>
                    </a:cubicBezTo>
                    <a:cubicBezTo>
                      <a:pt x="546" y="440"/>
                      <a:pt x="828" y="0"/>
                      <a:pt x="1059" y="0"/>
                    </a:cubicBezTo>
                    <a:cubicBezTo>
                      <a:pt x="1290" y="0"/>
                      <a:pt x="1581" y="446"/>
                      <a:pt x="1756" y="588"/>
                    </a:cubicBezTo>
                    <a:cubicBezTo>
                      <a:pt x="1931" y="730"/>
                      <a:pt x="2038" y="798"/>
                      <a:pt x="2112" y="853"/>
                    </a:cubicBezTo>
                  </a:path>
                </a:pathLst>
              </a:custGeom>
              <a:noFill/>
              <a:ln w="28575">
                <a:solidFill>
                  <a:srgbClr val="0000FF"/>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2622" name="Freeform 103"/>
              <p:cNvSpPr>
                <a:spLocks/>
              </p:cNvSpPr>
              <p:nvPr/>
            </p:nvSpPr>
            <p:spPr bwMode="auto">
              <a:xfrm>
                <a:off x="3744" y="3176"/>
                <a:ext cx="1392" cy="256"/>
              </a:xfrm>
              <a:custGeom>
                <a:avLst/>
                <a:gdLst>
                  <a:gd name="T0" fmla="*/ 0 w 1392"/>
                  <a:gd name="T1" fmla="*/ 228 h 256"/>
                  <a:gd name="T2" fmla="*/ 531 w 1392"/>
                  <a:gd name="T3" fmla="*/ 0 h 256"/>
                  <a:gd name="T4" fmla="*/ 1056 w 1392"/>
                  <a:gd name="T5" fmla="*/ 228 h 256"/>
                  <a:gd name="T6" fmla="*/ 1392 w 1392"/>
                  <a:gd name="T7" fmla="*/ 169 h 256"/>
                  <a:gd name="T8" fmla="*/ 0 60000 65536"/>
                  <a:gd name="T9" fmla="*/ 0 60000 65536"/>
                  <a:gd name="T10" fmla="*/ 0 60000 65536"/>
                  <a:gd name="T11" fmla="*/ 0 60000 65536"/>
                  <a:gd name="T12" fmla="*/ 0 w 1392"/>
                  <a:gd name="T13" fmla="*/ 0 h 256"/>
                  <a:gd name="T14" fmla="*/ 1392 w 1392"/>
                  <a:gd name="T15" fmla="*/ 256 h 256"/>
                </a:gdLst>
                <a:ahLst/>
                <a:cxnLst>
                  <a:cxn ang="T8">
                    <a:pos x="T0" y="T1"/>
                  </a:cxn>
                  <a:cxn ang="T9">
                    <a:pos x="T2" y="T3"/>
                  </a:cxn>
                  <a:cxn ang="T10">
                    <a:pos x="T4" y="T5"/>
                  </a:cxn>
                  <a:cxn ang="T11">
                    <a:pos x="T6" y="T7"/>
                  </a:cxn>
                </a:cxnLst>
                <a:rect l="T12" t="T13" r="T14" b="T15"/>
                <a:pathLst>
                  <a:path w="1392" h="256">
                    <a:moveTo>
                      <a:pt x="0" y="228"/>
                    </a:moveTo>
                    <a:cubicBezTo>
                      <a:pt x="88" y="190"/>
                      <a:pt x="355" y="0"/>
                      <a:pt x="531" y="0"/>
                    </a:cubicBezTo>
                    <a:cubicBezTo>
                      <a:pt x="707" y="0"/>
                      <a:pt x="913" y="200"/>
                      <a:pt x="1056" y="228"/>
                    </a:cubicBezTo>
                    <a:cubicBezTo>
                      <a:pt x="1199" y="256"/>
                      <a:pt x="1300" y="213"/>
                      <a:pt x="1392" y="169"/>
                    </a:cubicBezTo>
                  </a:path>
                </a:pathLst>
              </a:custGeom>
              <a:noFill/>
              <a:ln w="28575">
                <a:solidFill>
                  <a:srgbClr val="0000FF"/>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sp>
            <p:nvSpPr>
              <p:cNvPr id="152623" name="Freeform 104"/>
              <p:cNvSpPr>
                <a:spLocks/>
              </p:cNvSpPr>
              <p:nvPr/>
            </p:nvSpPr>
            <p:spPr bwMode="auto">
              <a:xfrm flipH="1">
                <a:off x="240" y="3167"/>
                <a:ext cx="1392" cy="252"/>
              </a:xfrm>
              <a:custGeom>
                <a:avLst/>
                <a:gdLst>
                  <a:gd name="T0" fmla="*/ 0 w 1392"/>
                  <a:gd name="T1" fmla="*/ 2839 h 204"/>
                  <a:gd name="T2" fmla="*/ 493 w 1392"/>
                  <a:gd name="T3" fmla="*/ 0 h 204"/>
                  <a:gd name="T4" fmla="*/ 1056 w 1392"/>
                  <a:gd name="T5" fmla="*/ 2839 h 204"/>
                  <a:gd name="T6" fmla="*/ 1392 w 1392"/>
                  <a:gd name="T7" fmla="*/ 2099 h 204"/>
                  <a:gd name="T8" fmla="*/ 0 60000 65536"/>
                  <a:gd name="T9" fmla="*/ 0 60000 65536"/>
                  <a:gd name="T10" fmla="*/ 0 60000 65536"/>
                  <a:gd name="T11" fmla="*/ 0 60000 65536"/>
                  <a:gd name="T12" fmla="*/ 0 w 1392"/>
                  <a:gd name="T13" fmla="*/ 0 h 204"/>
                  <a:gd name="T14" fmla="*/ 1392 w 1392"/>
                  <a:gd name="T15" fmla="*/ 204 h 204"/>
                </a:gdLst>
                <a:ahLst/>
                <a:cxnLst>
                  <a:cxn ang="T8">
                    <a:pos x="T0" y="T1"/>
                  </a:cxn>
                  <a:cxn ang="T9">
                    <a:pos x="T2" y="T3"/>
                  </a:cxn>
                  <a:cxn ang="T10">
                    <a:pos x="T4" y="T5"/>
                  </a:cxn>
                  <a:cxn ang="T11">
                    <a:pos x="T6" y="T7"/>
                  </a:cxn>
                </a:cxnLst>
                <a:rect l="T12" t="T13" r="T14" b="T15"/>
                <a:pathLst>
                  <a:path w="1392" h="204">
                    <a:moveTo>
                      <a:pt x="0" y="182"/>
                    </a:moveTo>
                    <a:cubicBezTo>
                      <a:pt x="82" y="152"/>
                      <a:pt x="317" y="0"/>
                      <a:pt x="493" y="0"/>
                    </a:cubicBezTo>
                    <a:cubicBezTo>
                      <a:pt x="669" y="0"/>
                      <a:pt x="906" y="160"/>
                      <a:pt x="1056" y="182"/>
                    </a:cubicBezTo>
                    <a:cubicBezTo>
                      <a:pt x="1206" y="204"/>
                      <a:pt x="1300" y="170"/>
                      <a:pt x="1392" y="134"/>
                    </a:cubicBezTo>
                  </a:path>
                </a:pathLst>
              </a:custGeom>
              <a:noFill/>
              <a:ln w="28575">
                <a:solidFill>
                  <a:srgbClr val="0000FF"/>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grpSp>
        <p:sp>
          <p:nvSpPr>
            <p:cNvPr id="152589" name="Freeform 139"/>
            <p:cNvSpPr>
              <a:spLocks/>
            </p:cNvSpPr>
            <p:nvPr/>
          </p:nvSpPr>
          <p:spPr bwMode="auto">
            <a:xfrm>
              <a:off x="2640" y="2400"/>
              <a:ext cx="96" cy="1041"/>
            </a:xfrm>
            <a:custGeom>
              <a:avLst/>
              <a:gdLst>
                <a:gd name="T0" fmla="*/ 0 w 132"/>
                <a:gd name="T1" fmla="*/ 7890 h 879"/>
                <a:gd name="T2" fmla="*/ 1 w 132"/>
                <a:gd name="T3" fmla="*/ 1 h 879"/>
                <a:gd name="T4" fmla="*/ 2 w 132"/>
                <a:gd name="T5" fmla="*/ 7923 h 879"/>
                <a:gd name="T6" fmla="*/ 0 60000 65536"/>
                <a:gd name="T7" fmla="*/ 0 60000 65536"/>
                <a:gd name="T8" fmla="*/ 0 60000 65536"/>
                <a:gd name="T9" fmla="*/ 0 w 132"/>
                <a:gd name="T10" fmla="*/ 0 h 879"/>
                <a:gd name="T11" fmla="*/ 132 w 132"/>
                <a:gd name="T12" fmla="*/ 879 h 879"/>
              </a:gdLst>
              <a:ahLst/>
              <a:cxnLst>
                <a:cxn ang="T6">
                  <a:pos x="T0" y="T1"/>
                </a:cxn>
                <a:cxn ang="T7">
                  <a:pos x="T2" y="T3"/>
                </a:cxn>
                <a:cxn ang="T8">
                  <a:pos x="T4" y="T5"/>
                </a:cxn>
              </a:cxnLst>
              <a:rect l="T9" t="T10" r="T11" b="T12"/>
              <a:pathLst>
                <a:path w="132" h="879">
                  <a:moveTo>
                    <a:pt x="0" y="876"/>
                  </a:moveTo>
                  <a:cubicBezTo>
                    <a:pt x="11" y="730"/>
                    <a:pt x="44" y="0"/>
                    <a:pt x="66" y="1"/>
                  </a:cubicBezTo>
                  <a:cubicBezTo>
                    <a:pt x="88" y="2"/>
                    <a:pt x="118" y="696"/>
                    <a:pt x="132" y="879"/>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2590" name="Freeform 140"/>
            <p:cNvSpPr>
              <a:spLocks/>
            </p:cNvSpPr>
            <p:nvPr/>
          </p:nvSpPr>
          <p:spPr bwMode="auto">
            <a:xfrm>
              <a:off x="2736" y="3378"/>
              <a:ext cx="240" cy="48"/>
            </a:xfrm>
            <a:custGeom>
              <a:avLst/>
              <a:gdLst>
                <a:gd name="T0" fmla="*/ 0 w 402"/>
                <a:gd name="T1" fmla="*/ 9 h 55"/>
                <a:gd name="T2" fmla="*/ 1 w 402"/>
                <a:gd name="T3" fmla="*/ 3 h 55"/>
                <a:gd name="T4" fmla="*/ 1 w 402"/>
                <a:gd name="T5" fmla="*/ 9 h 55"/>
                <a:gd name="T6" fmla="*/ 1 w 402"/>
                <a:gd name="T7" fmla="*/ 0 h 55"/>
                <a:gd name="T8" fmla="*/ 1 w 402"/>
                <a:gd name="T9" fmla="*/ 9 h 55"/>
                <a:gd name="T10" fmla="*/ 1 w 402"/>
                <a:gd name="T11" fmla="*/ 0 h 55"/>
                <a:gd name="T12" fmla="*/ 1 w 402"/>
                <a:gd name="T13" fmla="*/ 9 h 55"/>
                <a:gd name="T14" fmla="*/ 0 60000 65536"/>
                <a:gd name="T15" fmla="*/ 0 60000 65536"/>
                <a:gd name="T16" fmla="*/ 0 60000 65536"/>
                <a:gd name="T17" fmla="*/ 0 60000 65536"/>
                <a:gd name="T18" fmla="*/ 0 60000 65536"/>
                <a:gd name="T19" fmla="*/ 0 60000 65536"/>
                <a:gd name="T20" fmla="*/ 0 60000 65536"/>
                <a:gd name="T21" fmla="*/ 0 w 402"/>
                <a:gd name="T22" fmla="*/ 0 h 55"/>
                <a:gd name="T23" fmla="*/ 402 w 40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2"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1" y="0"/>
                    <a:pt x="342" y="0"/>
                  </a:cubicBezTo>
                  <a:cubicBezTo>
                    <a:pt x="363" y="0"/>
                    <a:pt x="390" y="43"/>
                    <a:pt x="402"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grpSp>
          <p:nvGrpSpPr>
            <p:cNvPr id="152591" name="Group 141"/>
            <p:cNvGrpSpPr>
              <a:grpSpLocks/>
            </p:cNvGrpSpPr>
            <p:nvPr/>
          </p:nvGrpSpPr>
          <p:grpSpPr bwMode="auto">
            <a:xfrm>
              <a:off x="576" y="3330"/>
              <a:ext cx="4224" cy="96"/>
              <a:chOff x="576" y="1200"/>
              <a:chExt cx="4224" cy="96"/>
            </a:xfrm>
          </p:grpSpPr>
          <p:sp>
            <p:nvSpPr>
              <p:cNvPr id="152617" name="Line 142"/>
              <p:cNvSpPr>
                <a:spLocks noChangeShapeType="1"/>
              </p:cNvSpPr>
              <p:nvPr/>
            </p:nvSpPr>
            <p:spPr bwMode="auto">
              <a:xfrm>
                <a:off x="3744" y="1200"/>
                <a:ext cx="0" cy="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52618" name="Line 143"/>
              <p:cNvSpPr>
                <a:spLocks noChangeShapeType="1"/>
              </p:cNvSpPr>
              <p:nvPr/>
            </p:nvSpPr>
            <p:spPr bwMode="auto">
              <a:xfrm>
                <a:off x="4800" y="1200"/>
                <a:ext cx="0" cy="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52619" name="Line 144"/>
              <p:cNvSpPr>
                <a:spLocks noChangeShapeType="1"/>
              </p:cNvSpPr>
              <p:nvPr/>
            </p:nvSpPr>
            <p:spPr bwMode="auto">
              <a:xfrm>
                <a:off x="1632" y="1200"/>
                <a:ext cx="0" cy="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52620" name="Line 145"/>
              <p:cNvSpPr>
                <a:spLocks noChangeShapeType="1"/>
              </p:cNvSpPr>
              <p:nvPr/>
            </p:nvSpPr>
            <p:spPr bwMode="auto">
              <a:xfrm>
                <a:off x="576" y="1200"/>
                <a:ext cx="0" cy="9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sp>
          <p:nvSpPr>
            <p:cNvPr id="152592" name="Freeform 147"/>
            <p:cNvSpPr>
              <a:spLocks/>
            </p:cNvSpPr>
            <p:nvPr/>
          </p:nvSpPr>
          <p:spPr bwMode="auto">
            <a:xfrm>
              <a:off x="2976" y="2640"/>
              <a:ext cx="96" cy="786"/>
            </a:xfrm>
            <a:custGeom>
              <a:avLst/>
              <a:gdLst>
                <a:gd name="T0" fmla="*/ 0 w 132"/>
                <a:gd name="T1" fmla="*/ 206 h 879"/>
                <a:gd name="T2" fmla="*/ 1 w 132"/>
                <a:gd name="T3" fmla="*/ 1 h 879"/>
                <a:gd name="T4" fmla="*/ 2 w 132"/>
                <a:gd name="T5" fmla="*/ 206 h 879"/>
                <a:gd name="T6" fmla="*/ 0 60000 65536"/>
                <a:gd name="T7" fmla="*/ 0 60000 65536"/>
                <a:gd name="T8" fmla="*/ 0 60000 65536"/>
                <a:gd name="T9" fmla="*/ 0 w 132"/>
                <a:gd name="T10" fmla="*/ 0 h 879"/>
                <a:gd name="T11" fmla="*/ 132 w 132"/>
                <a:gd name="T12" fmla="*/ 879 h 879"/>
              </a:gdLst>
              <a:ahLst/>
              <a:cxnLst>
                <a:cxn ang="T6">
                  <a:pos x="T0" y="T1"/>
                </a:cxn>
                <a:cxn ang="T7">
                  <a:pos x="T2" y="T3"/>
                </a:cxn>
                <a:cxn ang="T8">
                  <a:pos x="T4" y="T5"/>
                </a:cxn>
              </a:cxnLst>
              <a:rect l="T9" t="T10" r="T11" b="T12"/>
              <a:pathLst>
                <a:path w="132" h="879">
                  <a:moveTo>
                    <a:pt x="0" y="876"/>
                  </a:moveTo>
                  <a:cubicBezTo>
                    <a:pt x="11" y="730"/>
                    <a:pt x="44" y="0"/>
                    <a:pt x="66" y="1"/>
                  </a:cubicBezTo>
                  <a:cubicBezTo>
                    <a:pt x="88" y="2"/>
                    <a:pt x="118" y="696"/>
                    <a:pt x="132" y="879"/>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2593" name="Freeform 148"/>
            <p:cNvSpPr>
              <a:spLocks/>
            </p:cNvSpPr>
            <p:nvPr/>
          </p:nvSpPr>
          <p:spPr bwMode="auto">
            <a:xfrm>
              <a:off x="3312" y="3072"/>
              <a:ext cx="96" cy="354"/>
            </a:xfrm>
            <a:custGeom>
              <a:avLst/>
              <a:gdLst>
                <a:gd name="T0" fmla="*/ 0 w 132"/>
                <a:gd name="T1" fmla="*/ 0 h 879"/>
                <a:gd name="T2" fmla="*/ 1 w 132"/>
                <a:gd name="T3" fmla="*/ 0 h 879"/>
                <a:gd name="T4" fmla="*/ 2 w 132"/>
                <a:gd name="T5" fmla="*/ 0 h 879"/>
                <a:gd name="T6" fmla="*/ 0 60000 65536"/>
                <a:gd name="T7" fmla="*/ 0 60000 65536"/>
                <a:gd name="T8" fmla="*/ 0 60000 65536"/>
                <a:gd name="T9" fmla="*/ 0 w 132"/>
                <a:gd name="T10" fmla="*/ 0 h 879"/>
                <a:gd name="T11" fmla="*/ 132 w 132"/>
                <a:gd name="T12" fmla="*/ 879 h 879"/>
              </a:gdLst>
              <a:ahLst/>
              <a:cxnLst>
                <a:cxn ang="T6">
                  <a:pos x="T0" y="T1"/>
                </a:cxn>
                <a:cxn ang="T7">
                  <a:pos x="T2" y="T3"/>
                </a:cxn>
                <a:cxn ang="T8">
                  <a:pos x="T4" y="T5"/>
                </a:cxn>
              </a:cxnLst>
              <a:rect l="T9" t="T10" r="T11" b="T12"/>
              <a:pathLst>
                <a:path w="132" h="879">
                  <a:moveTo>
                    <a:pt x="0" y="876"/>
                  </a:moveTo>
                  <a:cubicBezTo>
                    <a:pt x="11" y="730"/>
                    <a:pt x="44" y="0"/>
                    <a:pt x="66" y="1"/>
                  </a:cubicBezTo>
                  <a:cubicBezTo>
                    <a:pt x="88" y="2"/>
                    <a:pt x="118" y="696"/>
                    <a:pt x="132" y="879"/>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2594" name="Freeform 149"/>
            <p:cNvSpPr>
              <a:spLocks/>
            </p:cNvSpPr>
            <p:nvPr/>
          </p:nvSpPr>
          <p:spPr bwMode="auto">
            <a:xfrm>
              <a:off x="3072" y="3378"/>
              <a:ext cx="240" cy="48"/>
            </a:xfrm>
            <a:custGeom>
              <a:avLst/>
              <a:gdLst>
                <a:gd name="T0" fmla="*/ 0 w 402"/>
                <a:gd name="T1" fmla="*/ 9 h 55"/>
                <a:gd name="T2" fmla="*/ 1 w 402"/>
                <a:gd name="T3" fmla="*/ 3 h 55"/>
                <a:gd name="T4" fmla="*/ 1 w 402"/>
                <a:gd name="T5" fmla="*/ 9 h 55"/>
                <a:gd name="T6" fmla="*/ 1 w 402"/>
                <a:gd name="T7" fmla="*/ 0 h 55"/>
                <a:gd name="T8" fmla="*/ 1 w 402"/>
                <a:gd name="T9" fmla="*/ 9 h 55"/>
                <a:gd name="T10" fmla="*/ 1 w 402"/>
                <a:gd name="T11" fmla="*/ 0 h 55"/>
                <a:gd name="T12" fmla="*/ 1 w 402"/>
                <a:gd name="T13" fmla="*/ 9 h 55"/>
                <a:gd name="T14" fmla="*/ 0 60000 65536"/>
                <a:gd name="T15" fmla="*/ 0 60000 65536"/>
                <a:gd name="T16" fmla="*/ 0 60000 65536"/>
                <a:gd name="T17" fmla="*/ 0 60000 65536"/>
                <a:gd name="T18" fmla="*/ 0 60000 65536"/>
                <a:gd name="T19" fmla="*/ 0 60000 65536"/>
                <a:gd name="T20" fmla="*/ 0 60000 65536"/>
                <a:gd name="T21" fmla="*/ 0 w 402"/>
                <a:gd name="T22" fmla="*/ 0 h 55"/>
                <a:gd name="T23" fmla="*/ 402 w 40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2"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1" y="0"/>
                    <a:pt x="342" y="0"/>
                  </a:cubicBezTo>
                  <a:cubicBezTo>
                    <a:pt x="363" y="0"/>
                    <a:pt x="390" y="43"/>
                    <a:pt x="402"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sp>
          <p:nvSpPr>
            <p:cNvPr id="152595" name="Freeform 150"/>
            <p:cNvSpPr>
              <a:spLocks/>
            </p:cNvSpPr>
            <p:nvPr/>
          </p:nvSpPr>
          <p:spPr bwMode="auto">
            <a:xfrm>
              <a:off x="3408" y="3378"/>
              <a:ext cx="288" cy="48"/>
            </a:xfrm>
            <a:custGeom>
              <a:avLst/>
              <a:gdLst>
                <a:gd name="T0" fmla="*/ 0 w 402"/>
                <a:gd name="T1" fmla="*/ 9 h 55"/>
                <a:gd name="T2" fmla="*/ 1 w 402"/>
                <a:gd name="T3" fmla="*/ 3 h 55"/>
                <a:gd name="T4" fmla="*/ 2 w 402"/>
                <a:gd name="T5" fmla="*/ 9 h 55"/>
                <a:gd name="T6" fmla="*/ 3 w 402"/>
                <a:gd name="T7" fmla="*/ 0 h 55"/>
                <a:gd name="T8" fmla="*/ 4 w 402"/>
                <a:gd name="T9" fmla="*/ 9 h 55"/>
                <a:gd name="T10" fmla="*/ 4 w 402"/>
                <a:gd name="T11" fmla="*/ 0 h 55"/>
                <a:gd name="T12" fmla="*/ 5 w 402"/>
                <a:gd name="T13" fmla="*/ 9 h 55"/>
                <a:gd name="T14" fmla="*/ 0 60000 65536"/>
                <a:gd name="T15" fmla="*/ 0 60000 65536"/>
                <a:gd name="T16" fmla="*/ 0 60000 65536"/>
                <a:gd name="T17" fmla="*/ 0 60000 65536"/>
                <a:gd name="T18" fmla="*/ 0 60000 65536"/>
                <a:gd name="T19" fmla="*/ 0 60000 65536"/>
                <a:gd name="T20" fmla="*/ 0 60000 65536"/>
                <a:gd name="T21" fmla="*/ 0 w 402"/>
                <a:gd name="T22" fmla="*/ 0 h 55"/>
                <a:gd name="T23" fmla="*/ 402 w 40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2"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1" y="0"/>
                    <a:pt x="342" y="0"/>
                  </a:cubicBezTo>
                  <a:cubicBezTo>
                    <a:pt x="363" y="0"/>
                    <a:pt x="390" y="43"/>
                    <a:pt x="402"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sp>
          <p:nvSpPr>
            <p:cNvPr id="152596" name="Freeform 154"/>
            <p:cNvSpPr>
              <a:spLocks/>
            </p:cNvSpPr>
            <p:nvPr/>
          </p:nvSpPr>
          <p:spPr bwMode="auto">
            <a:xfrm>
              <a:off x="1968" y="3072"/>
              <a:ext cx="96" cy="384"/>
            </a:xfrm>
            <a:custGeom>
              <a:avLst/>
              <a:gdLst>
                <a:gd name="T0" fmla="*/ 0 w 132"/>
                <a:gd name="T1" fmla="*/ 0 h 879"/>
                <a:gd name="T2" fmla="*/ 1 w 132"/>
                <a:gd name="T3" fmla="*/ 0 h 879"/>
                <a:gd name="T4" fmla="*/ 2 w 132"/>
                <a:gd name="T5" fmla="*/ 0 h 879"/>
                <a:gd name="T6" fmla="*/ 0 60000 65536"/>
                <a:gd name="T7" fmla="*/ 0 60000 65536"/>
                <a:gd name="T8" fmla="*/ 0 60000 65536"/>
                <a:gd name="T9" fmla="*/ 0 w 132"/>
                <a:gd name="T10" fmla="*/ 0 h 879"/>
                <a:gd name="T11" fmla="*/ 132 w 132"/>
                <a:gd name="T12" fmla="*/ 879 h 879"/>
              </a:gdLst>
              <a:ahLst/>
              <a:cxnLst>
                <a:cxn ang="T6">
                  <a:pos x="T0" y="T1"/>
                </a:cxn>
                <a:cxn ang="T7">
                  <a:pos x="T2" y="T3"/>
                </a:cxn>
                <a:cxn ang="T8">
                  <a:pos x="T4" y="T5"/>
                </a:cxn>
              </a:cxnLst>
              <a:rect l="T9" t="T10" r="T11" b="T12"/>
              <a:pathLst>
                <a:path w="132" h="879">
                  <a:moveTo>
                    <a:pt x="0" y="876"/>
                  </a:moveTo>
                  <a:cubicBezTo>
                    <a:pt x="11" y="730"/>
                    <a:pt x="44" y="0"/>
                    <a:pt x="66" y="1"/>
                  </a:cubicBezTo>
                  <a:cubicBezTo>
                    <a:pt x="88" y="2"/>
                    <a:pt x="118" y="696"/>
                    <a:pt x="132" y="879"/>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2597" name="Freeform 155"/>
            <p:cNvSpPr>
              <a:spLocks/>
            </p:cNvSpPr>
            <p:nvPr/>
          </p:nvSpPr>
          <p:spPr bwMode="auto">
            <a:xfrm>
              <a:off x="2064" y="3360"/>
              <a:ext cx="240" cy="48"/>
            </a:xfrm>
            <a:custGeom>
              <a:avLst/>
              <a:gdLst>
                <a:gd name="T0" fmla="*/ 0 w 402"/>
                <a:gd name="T1" fmla="*/ 9 h 55"/>
                <a:gd name="T2" fmla="*/ 1 w 402"/>
                <a:gd name="T3" fmla="*/ 3 h 55"/>
                <a:gd name="T4" fmla="*/ 1 w 402"/>
                <a:gd name="T5" fmla="*/ 9 h 55"/>
                <a:gd name="T6" fmla="*/ 1 w 402"/>
                <a:gd name="T7" fmla="*/ 0 h 55"/>
                <a:gd name="T8" fmla="*/ 1 w 402"/>
                <a:gd name="T9" fmla="*/ 9 h 55"/>
                <a:gd name="T10" fmla="*/ 1 w 402"/>
                <a:gd name="T11" fmla="*/ 0 h 55"/>
                <a:gd name="T12" fmla="*/ 1 w 402"/>
                <a:gd name="T13" fmla="*/ 9 h 55"/>
                <a:gd name="T14" fmla="*/ 0 60000 65536"/>
                <a:gd name="T15" fmla="*/ 0 60000 65536"/>
                <a:gd name="T16" fmla="*/ 0 60000 65536"/>
                <a:gd name="T17" fmla="*/ 0 60000 65536"/>
                <a:gd name="T18" fmla="*/ 0 60000 65536"/>
                <a:gd name="T19" fmla="*/ 0 60000 65536"/>
                <a:gd name="T20" fmla="*/ 0 60000 65536"/>
                <a:gd name="T21" fmla="*/ 0 w 402"/>
                <a:gd name="T22" fmla="*/ 0 h 55"/>
                <a:gd name="T23" fmla="*/ 402 w 40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2"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1" y="0"/>
                    <a:pt x="342" y="0"/>
                  </a:cubicBezTo>
                  <a:cubicBezTo>
                    <a:pt x="363" y="0"/>
                    <a:pt x="390" y="43"/>
                    <a:pt x="402"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sp>
          <p:nvSpPr>
            <p:cNvPr id="152598" name="Freeform 156"/>
            <p:cNvSpPr>
              <a:spLocks/>
            </p:cNvSpPr>
            <p:nvPr/>
          </p:nvSpPr>
          <p:spPr bwMode="auto">
            <a:xfrm>
              <a:off x="2304" y="2640"/>
              <a:ext cx="96" cy="801"/>
            </a:xfrm>
            <a:custGeom>
              <a:avLst/>
              <a:gdLst>
                <a:gd name="T0" fmla="*/ 0 w 132"/>
                <a:gd name="T1" fmla="*/ 261 h 879"/>
                <a:gd name="T2" fmla="*/ 1 w 132"/>
                <a:gd name="T3" fmla="*/ 1 h 879"/>
                <a:gd name="T4" fmla="*/ 2 w 132"/>
                <a:gd name="T5" fmla="*/ 262 h 879"/>
                <a:gd name="T6" fmla="*/ 0 60000 65536"/>
                <a:gd name="T7" fmla="*/ 0 60000 65536"/>
                <a:gd name="T8" fmla="*/ 0 60000 65536"/>
                <a:gd name="T9" fmla="*/ 0 w 132"/>
                <a:gd name="T10" fmla="*/ 0 h 879"/>
                <a:gd name="T11" fmla="*/ 132 w 132"/>
                <a:gd name="T12" fmla="*/ 879 h 879"/>
              </a:gdLst>
              <a:ahLst/>
              <a:cxnLst>
                <a:cxn ang="T6">
                  <a:pos x="T0" y="T1"/>
                </a:cxn>
                <a:cxn ang="T7">
                  <a:pos x="T2" y="T3"/>
                </a:cxn>
                <a:cxn ang="T8">
                  <a:pos x="T4" y="T5"/>
                </a:cxn>
              </a:cxnLst>
              <a:rect l="T9" t="T10" r="T11" b="T12"/>
              <a:pathLst>
                <a:path w="132" h="879">
                  <a:moveTo>
                    <a:pt x="0" y="876"/>
                  </a:moveTo>
                  <a:cubicBezTo>
                    <a:pt x="11" y="730"/>
                    <a:pt x="44" y="0"/>
                    <a:pt x="66" y="1"/>
                  </a:cubicBezTo>
                  <a:cubicBezTo>
                    <a:pt x="88" y="2"/>
                    <a:pt x="118" y="696"/>
                    <a:pt x="132" y="879"/>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2599" name="Freeform 157"/>
            <p:cNvSpPr>
              <a:spLocks/>
            </p:cNvSpPr>
            <p:nvPr/>
          </p:nvSpPr>
          <p:spPr bwMode="auto">
            <a:xfrm>
              <a:off x="2400" y="3360"/>
              <a:ext cx="240" cy="48"/>
            </a:xfrm>
            <a:custGeom>
              <a:avLst/>
              <a:gdLst>
                <a:gd name="T0" fmla="*/ 0 w 402"/>
                <a:gd name="T1" fmla="*/ 9 h 55"/>
                <a:gd name="T2" fmla="*/ 1 w 402"/>
                <a:gd name="T3" fmla="*/ 3 h 55"/>
                <a:gd name="T4" fmla="*/ 1 w 402"/>
                <a:gd name="T5" fmla="*/ 9 h 55"/>
                <a:gd name="T6" fmla="*/ 1 w 402"/>
                <a:gd name="T7" fmla="*/ 0 h 55"/>
                <a:gd name="T8" fmla="*/ 1 w 402"/>
                <a:gd name="T9" fmla="*/ 9 h 55"/>
                <a:gd name="T10" fmla="*/ 1 w 402"/>
                <a:gd name="T11" fmla="*/ 0 h 55"/>
                <a:gd name="T12" fmla="*/ 1 w 402"/>
                <a:gd name="T13" fmla="*/ 9 h 55"/>
                <a:gd name="T14" fmla="*/ 0 60000 65536"/>
                <a:gd name="T15" fmla="*/ 0 60000 65536"/>
                <a:gd name="T16" fmla="*/ 0 60000 65536"/>
                <a:gd name="T17" fmla="*/ 0 60000 65536"/>
                <a:gd name="T18" fmla="*/ 0 60000 65536"/>
                <a:gd name="T19" fmla="*/ 0 60000 65536"/>
                <a:gd name="T20" fmla="*/ 0 60000 65536"/>
                <a:gd name="T21" fmla="*/ 0 w 402"/>
                <a:gd name="T22" fmla="*/ 0 h 55"/>
                <a:gd name="T23" fmla="*/ 402 w 40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2"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1" y="0"/>
                    <a:pt x="342" y="0"/>
                  </a:cubicBezTo>
                  <a:cubicBezTo>
                    <a:pt x="363" y="0"/>
                    <a:pt x="390" y="43"/>
                    <a:pt x="402"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sp>
          <p:nvSpPr>
            <p:cNvPr id="152600" name="Freeform 158"/>
            <p:cNvSpPr>
              <a:spLocks/>
            </p:cNvSpPr>
            <p:nvPr/>
          </p:nvSpPr>
          <p:spPr bwMode="auto">
            <a:xfrm>
              <a:off x="1680" y="3378"/>
              <a:ext cx="288" cy="48"/>
            </a:xfrm>
            <a:custGeom>
              <a:avLst/>
              <a:gdLst>
                <a:gd name="T0" fmla="*/ 0 w 402"/>
                <a:gd name="T1" fmla="*/ 9 h 55"/>
                <a:gd name="T2" fmla="*/ 1 w 402"/>
                <a:gd name="T3" fmla="*/ 3 h 55"/>
                <a:gd name="T4" fmla="*/ 2 w 402"/>
                <a:gd name="T5" fmla="*/ 9 h 55"/>
                <a:gd name="T6" fmla="*/ 3 w 402"/>
                <a:gd name="T7" fmla="*/ 0 h 55"/>
                <a:gd name="T8" fmla="*/ 4 w 402"/>
                <a:gd name="T9" fmla="*/ 9 h 55"/>
                <a:gd name="T10" fmla="*/ 4 w 402"/>
                <a:gd name="T11" fmla="*/ 0 h 55"/>
                <a:gd name="T12" fmla="*/ 5 w 402"/>
                <a:gd name="T13" fmla="*/ 9 h 55"/>
                <a:gd name="T14" fmla="*/ 0 60000 65536"/>
                <a:gd name="T15" fmla="*/ 0 60000 65536"/>
                <a:gd name="T16" fmla="*/ 0 60000 65536"/>
                <a:gd name="T17" fmla="*/ 0 60000 65536"/>
                <a:gd name="T18" fmla="*/ 0 60000 65536"/>
                <a:gd name="T19" fmla="*/ 0 60000 65536"/>
                <a:gd name="T20" fmla="*/ 0 60000 65536"/>
                <a:gd name="T21" fmla="*/ 0 w 402"/>
                <a:gd name="T22" fmla="*/ 0 h 55"/>
                <a:gd name="T23" fmla="*/ 402 w 40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2"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1" y="0"/>
                    <a:pt x="342" y="0"/>
                  </a:cubicBezTo>
                  <a:cubicBezTo>
                    <a:pt x="363" y="0"/>
                    <a:pt x="390" y="43"/>
                    <a:pt x="402"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sp>
          <p:nvSpPr>
            <p:cNvPr id="152601" name="Freeform 159"/>
            <p:cNvSpPr>
              <a:spLocks/>
            </p:cNvSpPr>
            <p:nvPr/>
          </p:nvSpPr>
          <p:spPr bwMode="auto">
            <a:xfrm>
              <a:off x="4080" y="3168"/>
              <a:ext cx="96" cy="258"/>
            </a:xfrm>
            <a:custGeom>
              <a:avLst/>
              <a:gdLst>
                <a:gd name="T0" fmla="*/ 0 w 132"/>
                <a:gd name="T1" fmla="*/ 0 h 879"/>
                <a:gd name="T2" fmla="*/ 1 w 132"/>
                <a:gd name="T3" fmla="*/ 0 h 879"/>
                <a:gd name="T4" fmla="*/ 2 w 132"/>
                <a:gd name="T5" fmla="*/ 0 h 879"/>
                <a:gd name="T6" fmla="*/ 0 60000 65536"/>
                <a:gd name="T7" fmla="*/ 0 60000 65536"/>
                <a:gd name="T8" fmla="*/ 0 60000 65536"/>
                <a:gd name="T9" fmla="*/ 0 w 132"/>
                <a:gd name="T10" fmla="*/ 0 h 879"/>
                <a:gd name="T11" fmla="*/ 132 w 132"/>
                <a:gd name="T12" fmla="*/ 879 h 879"/>
              </a:gdLst>
              <a:ahLst/>
              <a:cxnLst>
                <a:cxn ang="T6">
                  <a:pos x="T0" y="T1"/>
                </a:cxn>
                <a:cxn ang="T7">
                  <a:pos x="T2" y="T3"/>
                </a:cxn>
                <a:cxn ang="T8">
                  <a:pos x="T4" y="T5"/>
                </a:cxn>
              </a:cxnLst>
              <a:rect l="T9" t="T10" r="T11" b="T12"/>
              <a:pathLst>
                <a:path w="132" h="879">
                  <a:moveTo>
                    <a:pt x="0" y="876"/>
                  </a:moveTo>
                  <a:cubicBezTo>
                    <a:pt x="11" y="730"/>
                    <a:pt x="44" y="0"/>
                    <a:pt x="66" y="1"/>
                  </a:cubicBezTo>
                  <a:cubicBezTo>
                    <a:pt x="88" y="2"/>
                    <a:pt x="118" y="696"/>
                    <a:pt x="132" y="879"/>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2602" name="Freeform 160"/>
            <p:cNvSpPr>
              <a:spLocks/>
            </p:cNvSpPr>
            <p:nvPr/>
          </p:nvSpPr>
          <p:spPr bwMode="auto">
            <a:xfrm>
              <a:off x="4176" y="3378"/>
              <a:ext cx="240" cy="48"/>
            </a:xfrm>
            <a:custGeom>
              <a:avLst/>
              <a:gdLst>
                <a:gd name="T0" fmla="*/ 0 w 402"/>
                <a:gd name="T1" fmla="*/ 9 h 55"/>
                <a:gd name="T2" fmla="*/ 1 w 402"/>
                <a:gd name="T3" fmla="*/ 3 h 55"/>
                <a:gd name="T4" fmla="*/ 1 w 402"/>
                <a:gd name="T5" fmla="*/ 9 h 55"/>
                <a:gd name="T6" fmla="*/ 1 w 402"/>
                <a:gd name="T7" fmla="*/ 0 h 55"/>
                <a:gd name="T8" fmla="*/ 1 w 402"/>
                <a:gd name="T9" fmla="*/ 9 h 55"/>
                <a:gd name="T10" fmla="*/ 1 w 402"/>
                <a:gd name="T11" fmla="*/ 0 h 55"/>
                <a:gd name="T12" fmla="*/ 1 w 402"/>
                <a:gd name="T13" fmla="*/ 9 h 55"/>
                <a:gd name="T14" fmla="*/ 0 60000 65536"/>
                <a:gd name="T15" fmla="*/ 0 60000 65536"/>
                <a:gd name="T16" fmla="*/ 0 60000 65536"/>
                <a:gd name="T17" fmla="*/ 0 60000 65536"/>
                <a:gd name="T18" fmla="*/ 0 60000 65536"/>
                <a:gd name="T19" fmla="*/ 0 60000 65536"/>
                <a:gd name="T20" fmla="*/ 0 60000 65536"/>
                <a:gd name="T21" fmla="*/ 0 w 402"/>
                <a:gd name="T22" fmla="*/ 0 h 55"/>
                <a:gd name="T23" fmla="*/ 402 w 40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2"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1" y="0"/>
                    <a:pt x="342" y="0"/>
                  </a:cubicBezTo>
                  <a:cubicBezTo>
                    <a:pt x="363" y="0"/>
                    <a:pt x="390" y="43"/>
                    <a:pt x="402"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sp>
          <p:nvSpPr>
            <p:cNvPr id="152603" name="Freeform 161"/>
            <p:cNvSpPr>
              <a:spLocks/>
            </p:cNvSpPr>
            <p:nvPr/>
          </p:nvSpPr>
          <p:spPr bwMode="auto">
            <a:xfrm>
              <a:off x="4416" y="3216"/>
              <a:ext cx="96" cy="210"/>
            </a:xfrm>
            <a:custGeom>
              <a:avLst/>
              <a:gdLst>
                <a:gd name="T0" fmla="*/ 0 w 132"/>
                <a:gd name="T1" fmla="*/ 0 h 879"/>
                <a:gd name="T2" fmla="*/ 1 w 132"/>
                <a:gd name="T3" fmla="*/ 0 h 879"/>
                <a:gd name="T4" fmla="*/ 2 w 132"/>
                <a:gd name="T5" fmla="*/ 0 h 879"/>
                <a:gd name="T6" fmla="*/ 0 60000 65536"/>
                <a:gd name="T7" fmla="*/ 0 60000 65536"/>
                <a:gd name="T8" fmla="*/ 0 60000 65536"/>
                <a:gd name="T9" fmla="*/ 0 w 132"/>
                <a:gd name="T10" fmla="*/ 0 h 879"/>
                <a:gd name="T11" fmla="*/ 132 w 132"/>
                <a:gd name="T12" fmla="*/ 879 h 879"/>
              </a:gdLst>
              <a:ahLst/>
              <a:cxnLst>
                <a:cxn ang="T6">
                  <a:pos x="T0" y="T1"/>
                </a:cxn>
                <a:cxn ang="T7">
                  <a:pos x="T2" y="T3"/>
                </a:cxn>
                <a:cxn ang="T8">
                  <a:pos x="T4" y="T5"/>
                </a:cxn>
              </a:cxnLst>
              <a:rect l="T9" t="T10" r="T11" b="T12"/>
              <a:pathLst>
                <a:path w="132" h="879">
                  <a:moveTo>
                    <a:pt x="0" y="876"/>
                  </a:moveTo>
                  <a:cubicBezTo>
                    <a:pt x="11" y="730"/>
                    <a:pt x="44" y="0"/>
                    <a:pt x="66" y="1"/>
                  </a:cubicBezTo>
                  <a:cubicBezTo>
                    <a:pt x="88" y="2"/>
                    <a:pt x="118" y="696"/>
                    <a:pt x="132" y="879"/>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2604" name="Freeform 162"/>
            <p:cNvSpPr>
              <a:spLocks/>
            </p:cNvSpPr>
            <p:nvPr/>
          </p:nvSpPr>
          <p:spPr bwMode="auto">
            <a:xfrm>
              <a:off x="4752" y="3388"/>
              <a:ext cx="96" cy="20"/>
            </a:xfrm>
            <a:custGeom>
              <a:avLst/>
              <a:gdLst>
                <a:gd name="T0" fmla="*/ 0 w 132"/>
                <a:gd name="T1" fmla="*/ 0 h 879"/>
                <a:gd name="T2" fmla="*/ 1 w 132"/>
                <a:gd name="T3" fmla="*/ 0 h 879"/>
                <a:gd name="T4" fmla="*/ 2 w 132"/>
                <a:gd name="T5" fmla="*/ 0 h 879"/>
                <a:gd name="T6" fmla="*/ 0 60000 65536"/>
                <a:gd name="T7" fmla="*/ 0 60000 65536"/>
                <a:gd name="T8" fmla="*/ 0 60000 65536"/>
                <a:gd name="T9" fmla="*/ 0 w 132"/>
                <a:gd name="T10" fmla="*/ 0 h 879"/>
                <a:gd name="T11" fmla="*/ 132 w 132"/>
                <a:gd name="T12" fmla="*/ 879 h 879"/>
              </a:gdLst>
              <a:ahLst/>
              <a:cxnLst>
                <a:cxn ang="T6">
                  <a:pos x="T0" y="T1"/>
                </a:cxn>
                <a:cxn ang="T7">
                  <a:pos x="T2" y="T3"/>
                </a:cxn>
                <a:cxn ang="T8">
                  <a:pos x="T4" y="T5"/>
                </a:cxn>
              </a:cxnLst>
              <a:rect l="T9" t="T10" r="T11" b="T12"/>
              <a:pathLst>
                <a:path w="132" h="879">
                  <a:moveTo>
                    <a:pt x="0" y="876"/>
                  </a:moveTo>
                  <a:cubicBezTo>
                    <a:pt x="11" y="730"/>
                    <a:pt x="44" y="0"/>
                    <a:pt x="66" y="1"/>
                  </a:cubicBezTo>
                  <a:cubicBezTo>
                    <a:pt x="88" y="2"/>
                    <a:pt x="118" y="696"/>
                    <a:pt x="132" y="879"/>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2605" name="Freeform 163"/>
            <p:cNvSpPr>
              <a:spLocks/>
            </p:cNvSpPr>
            <p:nvPr/>
          </p:nvSpPr>
          <p:spPr bwMode="auto">
            <a:xfrm>
              <a:off x="4512" y="3378"/>
              <a:ext cx="240" cy="48"/>
            </a:xfrm>
            <a:custGeom>
              <a:avLst/>
              <a:gdLst>
                <a:gd name="T0" fmla="*/ 0 w 402"/>
                <a:gd name="T1" fmla="*/ 9 h 55"/>
                <a:gd name="T2" fmla="*/ 1 w 402"/>
                <a:gd name="T3" fmla="*/ 3 h 55"/>
                <a:gd name="T4" fmla="*/ 1 w 402"/>
                <a:gd name="T5" fmla="*/ 9 h 55"/>
                <a:gd name="T6" fmla="*/ 1 w 402"/>
                <a:gd name="T7" fmla="*/ 0 h 55"/>
                <a:gd name="T8" fmla="*/ 1 w 402"/>
                <a:gd name="T9" fmla="*/ 9 h 55"/>
                <a:gd name="T10" fmla="*/ 1 w 402"/>
                <a:gd name="T11" fmla="*/ 0 h 55"/>
                <a:gd name="T12" fmla="*/ 1 w 402"/>
                <a:gd name="T13" fmla="*/ 9 h 55"/>
                <a:gd name="T14" fmla="*/ 0 60000 65536"/>
                <a:gd name="T15" fmla="*/ 0 60000 65536"/>
                <a:gd name="T16" fmla="*/ 0 60000 65536"/>
                <a:gd name="T17" fmla="*/ 0 60000 65536"/>
                <a:gd name="T18" fmla="*/ 0 60000 65536"/>
                <a:gd name="T19" fmla="*/ 0 60000 65536"/>
                <a:gd name="T20" fmla="*/ 0 60000 65536"/>
                <a:gd name="T21" fmla="*/ 0 w 402"/>
                <a:gd name="T22" fmla="*/ 0 h 55"/>
                <a:gd name="T23" fmla="*/ 402 w 40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2"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1" y="0"/>
                    <a:pt x="342" y="0"/>
                  </a:cubicBezTo>
                  <a:cubicBezTo>
                    <a:pt x="363" y="0"/>
                    <a:pt x="390" y="43"/>
                    <a:pt x="402"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sp>
          <p:nvSpPr>
            <p:cNvPr id="152606" name="Freeform 164"/>
            <p:cNvSpPr>
              <a:spLocks/>
            </p:cNvSpPr>
            <p:nvPr/>
          </p:nvSpPr>
          <p:spPr bwMode="auto">
            <a:xfrm>
              <a:off x="4848" y="3378"/>
              <a:ext cx="288" cy="48"/>
            </a:xfrm>
            <a:custGeom>
              <a:avLst/>
              <a:gdLst>
                <a:gd name="T0" fmla="*/ 0 w 402"/>
                <a:gd name="T1" fmla="*/ 9 h 55"/>
                <a:gd name="T2" fmla="*/ 1 w 402"/>
                <a:gd name="T3" fmla="*/ 3 h 55"/>
                <a:gd name="T4" fmla="*/ 2 w 402"/>
                <a:gd name="T5" fmla="*/ 9 h 55"/>
                <a:gd name="T6" fmla="*/ 3 w 402"/>
                <a:gd name="T7" fmla="*/ 0 h 55"/>
                <a:gd name="T8" fmla="*/ 4 w 402"/>
                <a:gd name="T9" fmla="*/ 9 h 55"/>
                <a:gd name="T10" fmla="*/ 4 w 402"/>
                <a:gd name="T11" fmla="*/ 0 h 55"/>
                <a:gd name="T12" fmla="*/ 5 w 402"/>
                <a:gd name="T13" fmla="*/ 9 h 55"/>
                <a:gd name="T14" fmla="*/ 0 60000 65536"/>
                <a:gd name="T15" fmla="*/ 0 60000 65536"/>
                <a:gd name="T16" fmla="*/ 0 60000 65536"/>
                <a:gd name="T17" fmla="*/ 0 60000 65536"/>
                <a:gd name="T18" fmla="*/ 0 60000 65536"/>
                <a:gd name="T19" fmla="*/ 0 60000 65536"/>
                <a:gd name="T20" fmla="*/ 0 60000 65536"/>
                <a:gd name="T21" fmla="*/ 0 w 402"/>
                <a:gd name="T22" fmla="*/ 0 h 55"/>
                <a:gd name="T23" fmla="*/ 402 w 40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2"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1" y="0"/>
                    <a:pt x="342" y="0"/>
                  </a:cubicBezTo>
                  <a:cubicBezTo>
                    <a:pt x="363" y="0"/>
                    <a:pt x="390" y="43"/>
                    <a:pt x="402"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sp>
          <p:nvSpPr>
            <p:cNvPr id="152607" name="Freeform 165"/>
            <p:cNvSpPr>
              <a:spLocks/>
            </p:cNvSpPr>
            <p:nvPr/>
          </p:nvSpPr>
          <p:spPr bwMode="auto">
            <a:xfrm>
              <a:off x="3792" y="3378"/>
              <a:ext cx="288" cy="48"/>
            </a:xfrm>
            <a:custGeom>
              <a:avLst/>
              <a:gdLst>
                <a:gd name="T0" fmla="*/ 0 w 402"/>
                <a:gd name="T1" fmla="*/ 9 h 55"/>
                <a:gd name="T2" fmla="*/ 1 w 402"/>
                <a:gd name="T3" fmla="*/ 3 h 55"/>
                <a:gd name="T4" fmla="*/ 2 w 402"/>
                <a:gd name="T5" fmla="*/ 9 h 55"/>
                <a:gd name="T6" fmla="*/ 3 w 402"/>
                <a:gd name="T7" fmla="*/ 0 h 55"/>
                <a:gd name="T8" fmla="*/ 4 w 402"/>
                <a:gd name="T9" fmla="*/ 9 h 55"/>
                <a:gd name="T10" fmla="*/ 4 w 402"/>
                <a:gd name="T11" fmla="*/ 0 h 55"/>
                <a:gd name="T12" fmla="*/ 5 w 402"/>
                <a:gd name="T13" fmla="*/ 9 h 55"/>
                <a:gd name="T14" fmla="*/ 0 60000 65536"/>
                <a:gd name="T15" fmla="*/ 0 60000 65536"/>
                <a:gd name="T16" fmla="*/ 0 60000 65536"/>
                <a:gd name="T17" fmla="*/ 0 60000 65536"/>
                <a:gd name="T18" fmla="*/ 0 60000 65536"/>
                <a:gd name="T19" fmla="*/ 0 60000 65536"/>
                <a:gd name="T20" fmla="*/ 0 60000 65536"/>
                <a:gd name="T21" fmla="*/ 0 w 402"/>
                <a:gd name="T22" fmla="*/ 0 h 55"/>
                <a:gd name="T23" fmla="*/ 402 w 40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2"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1" y="0"/>
                    <a:pt x="342" y="0"/>
                  </a:cubicBezTo>
                  <a:cubicBezTo>
                    <a:pt x="363" y="0"/>
                    <a:pt x="390" y="43"/>
                    <a:pt x="402"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sp>
          <p:nvSpPr>
            <p:cNvPr id="152608" name="Freeform 167"/>
            <p:cNvSpPr>
              <a:spLocks/>
            </p:cNvSpPr>
            <p:nvPr/>
          </p:nvSpPr>
          <p:spPr bwMode="auto">
            <a:xfrm>
              <a:off x="912" y="3168"/>
              <a:ext cx="96" cy="240"/>
            </a:xfrm>
            <a:custGeom>
              <a:avLst/>
              <a:gdLst>
                <a:gd name="T0" fmla="*/ 0 w 132"/>
                <a:gd name="T1" fmla="*/ 0 h 879"/>
                <a:gd name="T2" fmla="*/ 1 w 132"/>
                <a:gd name="T3" fmla="*/ 0 h 879"/>
                <a:gd name="T4" fmla="*/ 2 w 132"/>
                <a:gd name="T5" fmla="*/ 0 h 879"/>
                <a:gd name="T6" fmla="*/ 0 60000 65536"/>
                <a:gd name="T7" fmla="*/ 0 60000 65536"/>
                <a:gd name="T8" fmla="*/ 0 60000 65536"/>
                <a:gd name="T9" fmla="*/ 0 w 132"/>
                <a:gd name="T10" fmla="*/ 0 h 879"/>
                <a:gd name="T11" fmla="*/ 132 w 132"/>
                <a:gd name="T12" fmla="*/ 879 h 879"/>
              </a:gdLst>
              <a:ahLst/>
              <a:cxnLst>
                <a:cxn ang="T6">
                  <a:pos x="T0" y="T1"/>
                </a:cxn>
                <a:cxn ang="T7">
                  <a:pos x="T2" y="T3"/>
                </a:cxn>
                <a:cxn ang="T8">
                  <a:pos x="T4" y="T5"/>
                </a:cxn>
              </a:cxnLst>
              <a:rect l="T9" t="T10" r="T11" b="T12"/>
              <a:pathLst>
                <a:path w="132" h="879">
                  <a:moveTo>
                    <a:pt x="0" y="876"/>
                  </a:moveTo>
                  <a:cubicBezTo>
                    <a:pt x="11" y="730"/>
                    <a:pt x="44" y="0"/>
                    <a:pt x="66" y="1"/>
                  </a:cubicBezTo>
                  <a:cubicBezTo>
                    <a:pt x="88" y="2"/>
                    <a:pt x="118" y="696"/>
                    <a:pt x="132" y="879"/>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2609" name="Freeform 168"/>
            <p:cNvSpPr>
              <a:spLocks/>
            </p:cNvSpPr>
            <p:nvPr/>
          </p:nvSpPr>
          <p:spPr bwMode="auto">
            <a:xfrm>
              <a:off x="1008" y="3360"/>
              <a:ext cx="240" cy="48"/>
            </a:xfrm>
            <a:custGeom>
              <a:avLst/>
              <a:gdLst>
                <a:gd name="T0" fmla="*/ 0 w 402"/>
                <a:gd name="T1" fmla="*/ 9 h 55"/>
                <a:gd name="T2" fmla="*/ 1 w 402"/>
                <a:gd name="T3" fmla="*/ 3 h 55"/>
                <a:gd name="T4" fmla="*/ 1 w 402"/>
                <a:gd name="T5" fmla="*/ 9 h 55"/>
                <a:gd name="T6" fmla="*/ 1 w 402"/>
                <a:gd name="T7" fmla="*/ 0 h 55"/>
                <a:gd name="T8" fmla="*/ 1 w 402"/>
                <a:gd name="T9" fmla="*/ 9 h 55"/>
                <a:gd name="T10" fmla="*/ 1 w 402"/>
                <a:gd name="T11" fmla="*/ 0 h 55"/>
                <a:gd name="T12" fmla="*/ 1 w 402"/>
                <a:gd name="T13" fmla="*/ 9 h 55"/>
                <a:gd name="T14" fmla="*/ 0 60000 65536"/>
                <a:gd name="T15" fmla="*/ 0 60000 65536"/>
                <a:gd name="T16" fmla="*/ 0 60000 65536"/>
                <a:gd name="T17" fmla="*/ 0 60000 65536"/>
                <a:gd name="T18" fmla="*/ 0 60000 65536"/>
                <a:gd name="T19" fmla="*/ 0 60000 65536"/>
                <a:gd name="T20" fmla="*/ 0 60000 65536"/>
                <a:gd name="T21" fmla="*/ 0 w 402"/>
                <a:gd name="T22" fmla="*/ 0 h 55"/>
                <a:gd name="T23" fmla="*/ 402 w 40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2"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1" y="0"/>
                    <a:pt x="342" y="0"/>
                  </a:cubicBezTo>
                  <a:cubicBezTo>
                    <a:pt x="363" y="0"/>
                    <a:pt x="390" y="43"/>
                    <a:pt x="402"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sp>
          <p:nvSpPr>
            <p:cNvPr id="152610" name="Freeform 169"/>
            <p:cNvSpPr>
              <a:spLocks/>
            </p:cNvSpPr>
            <p:nvPr/>
          </p:nvSpPr>
          <p:spPr bwMode="auto">
            <a:xfrm>
              <a:off x="1248" y="3168"/>
              <a:ext cx="96" cy="240"/>
            </a:xfrm>
            <a:custGeom>
              <a:avLst/>
              <a:gdLst>
                <a:gd name="T0" fmla="*/ 0 w 132"/>
                <a:gd name="T1" fmla="*/ 0 h 879"/>
                <a:gd name="T2" fmla="*/ 1 w 132"/>
                <a:gd name="T3" fmla="*/ 0 h 879"/>
                <a:gd name="T4" fmla="*/ 2 w 132"/>
                <a:gd name="T5" fmla="*/ 0 h 879"/>
                <a:gd name="T6" fmla="*/ 0 60000 65536"/>
                <a:gd name="T7" fmla="*/ 0 60000 65536"/>
                <a:gd name="T8" fmla="*/ 0 60000 65536"/>
                <a:gd name="T9" fmla="*/ 0 w 132"/>
                <a:gd name="T10" fmla="*/ 0 h 879"/>
                <a:gd name="T11" fmla="*/ 132 w 132"/>
                <a:gd name="T12" fmla="*/ 879 h 879"/>
              </a:gdLst>
              <a:ahLst/>
              <a:cxnLst>
                <a:cxn ang="T6">
                  <a:pos x="T0" y="T1"/>
                </a:cxn>
                <a:cxn ang="T7">
                  <a:pos x="T2" y="T3"/>
                </a:cxn>
                <a:cxn ang="T8">
                  <a:pos x="T4" y="T5"/>
                </a:cxn>
              </a:cxnLst>
              <a:rect l="T9" t="T10" r="T11" b="T12"/>
              <a:pathLst>
                <a:path w="132" h="879">
                  <a:moveTo>
                    <a:pt x="0" y="876"/>
                  </a:moveTo>
                  <a:cubicBezTo>
                    <a:pt x="11" y="730"/>
                    <a:pt x="44" y="0"/>
                    <a:pt x="66" y="1"/>
                  </a:cubicBezTo>
                  <a:cubicBezTo>
                    <a:pt x="88" y="2"/>
                    <a:pt x="118" y="696"/>
                    <a:pt x="132" y="879"/>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2611" name="Freeform 170"/>
            <p:cNvSpPr>
              <a:spLocks/>
            </p:cNvSpPr>
            <p:nvPr/>
          </p:nvSpPr>
          <p:spPr bwMode="auto">
            <a:xfrm>
              <a:off x="1344" y="3360"/>
              <a:ext cx="240" cy="48"/>
            </a:xfrm>
            <a:custGeom>
              <a:avLst/>
              <a:gdLst>
                <a:gd name="T0" fmla="*/ 0 w 402"/>
                <a:gd name="T1" fmla="*/ 9 h 55"/>
                <a:gd name="T2" fmla="*/ 1 w 402"/>
                <a:gd name="T3" fmla="*/ 3 h 55"/>
                <a:gd name="T4" fmla="*/ 1 w 402"/>
                <a:gd name="T5" fmla="*/ 9 h 55"/>
                <a:gd name="T6" fmla="*/ 1 w 402"/>
                <a:gd name="T7" fmla="*/ 0 h 55"/>
                <a:gd name="T8" fmla="*/ 1 w 402"/>
                <a:gd name="T9" fmla="*/ 9 h 55"/>
                <a:gd name="T10" fmla="*/ 1 w 402"/>
                <a:gd name="T11" fmla="*/ 0 h 55"/>
                <a:gd name="T12" fmla="*/ 1 w 402"/>
                <a:gd name="T13" fmla="*/ 9 h 55"/>
                <a:gd name="T14" fmla="*/ 0 60000 65536"/>
                <a:gd name="T15" fmla="*/ 0 60000 65536"/>
                <a:gd name="T16" fmla="*/ 0 60000 65536"/>
                <a:gd name="T17" fmla="*/ 0 60000 65536"/>
                <a:gd name="T18" fmla="*/ 0 60000 65536"/>
                <a:gd name="T19" fmla="*/ 0 60000 65536"/>
                <a:gd name="T20" fmla="*/ 0 60000 65536"/>
                <a:gd name="T21" fmla="*/ 0 w 402"/>
                <a:gd name="T22" fmla="*/ 0 h 55"/>
                <a:gd name="T23" fmla="*/ 402 w 40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2"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1" y="0"/>
                    <a:pt x="342" y="0"/>
                  </a:cubicBezTo>
                  <a:cubicBezTo>
                    <a:pt x="363" y="0"/>
                    <a:pt x="390" y="43"/>
                    <a:pt x="402"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sp>
          <p:nvSpPr>
            <p:cNvPr id="152612" name="Freeform 171"/>
            <p:cNvSpPr>
              <a:spLocks/>
            </p:cNvSpPr>
            <p:nvPr/>
          </p:nvSpPr>
          <p:spPr bwMode="auto">
            <a:xfrm>
              <a:off x="624" y="3378"/>
              <a:ext cx="288" cy="48"/>
            </a:xfrm>
            <a:custGeom>
              <a:avLst/>
              <a:gdLst>
                <a:gd name="T0" fmla="*/ 0 w 402"/>
                <a:gd name="T1" fmla="*/ 9 h 55"/>
                <a:gd name="T2" fmla="*/ 1 w 402"/>
                <a:gd name="T3" fmla="*/ 3 h 55"/>
                <a:gd name="T4" fmla="*/ 2 w 402"/>
                <a:gd name="T5" fmla="*/ 9 h 55"/>
                <a:gd name="T6" fmla="*/ 3 w 402"/>
                <a:gd name="T7" fmla="*/ 0 h 55"/>
                <a:gd name="T8" fmla="*/ 4 w 402"/>
                <a:gd name="T9" fmla="*/ 9 h 55"/>
                <a:gd name="T10" fmla="*/ 4 w 402"/>
                <a:gd name="T11" fmla="*/ 0 h 55"/>
                <a:gd name="T12" fmla="*/ 5 w 402"/>
                <a:gd name="T13" fmla="*/ 9 h 55"/>
                <a:gd name="T14" fmla="*/ 0 60000 65536"/>
                <a:gd name="T15" fmla="*/ 0 60000 65536"/>
                <a:gd name="T16" fmla="*/ 0 60000 65536"/>
                <a:gd name="T17" fmla="*/ 0 60000 65536"/>
                <a:gd name="T18" fmla="*/ 0 60000 65536"/>
                <a:gd name="T19" fmla="*/ 0 60000 65536"/>
                <a:gd name="T20" fmla="*/ 0 60000 65536"/>
                <a:gd name="T21" fmla="*/ 0 w 402"/>
                <a:gd name="T22" fmla="*/ 0 h 55"/>
                <a:gd name="T23" fmla="*/ 402 w 40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2"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1" y="0"/>
                    <a:pt x="342" y="0"/>
                  </a:cubicBezTo>
                  <a:cubicBezTo>
                    <a:pt x="363" y="0"/>
                    <a:pt x="390" y="43"/>
                    <a:pt x="402"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sp>
          <p:nvSpPr>
            <p:cNvPr id="152613" name="Freeform 172"/>
            <p:cNvSpPr>
              <a:spLocks/>
            </p:cNvSpPr>
            <p:nvPr/>
          </p:nvSpPr>
          <p:spPr bwMode="auto">
            <a:xfrm>
              <a:off x="288" y="3378"/>
              <a:ext cx="240" cy="48"/>
            </a:xfrm>
            <a:custGeom>
              <a:avLst/>
              <a:gdLst>
                <a:gd name="T0" fmla="*/ 0 w 402"/>
                <a:gd name="T1" fmla="*/ 9 h 55"/>
                <a:gd name="T2" fmla="*/ 1 w 402"/>
                <a:gd name="T3" fmla="*/ 3 h 55"/>
                <a:gd name="T4" fmla="*/ 1 w 402"/>
                <a:gd name="T5" fmla="*/ 9 h 55"/>
                <a:gd name="T6" fmla="*/ 1 w 402"/>
                <a:gd name="T7" fmla="*/ 0 h 55"/>
                <a:gd name="T8" fmla="*/ 1 w 402"/>
                <a:gd name="T9" fmla="*/ 9 h 55"/>
                <a:gd name="T10" fmla="*/ 1 w 402"/>
                <a:gd name="T11" fmla="*/ 0 h 55"/>
                <a:gd name="T12" fmla="*/ 1 w 402"/>
                <a:gd name="T13" fmla="*/ 9 h 55"/>
                <a:gd name="T14" fmla="*/ 0 60000 65536"/>
                <a:gd name="T15" fmla="*/ 0 60000 65536"/>
                <a:gd name="T16" fmla="*/ 0 60000 65536"/>
                <a:gd name="T17" fmla="*/ 0 60000 65536"/>
                <a:gd name="T18" fmla="*/ 0 60000 65536"/>
                <a:gd name="T19" fmla="*/ 0 60000 65536"/>
                <a:gd name="T20" fmla="*/ 0 60000 65536"/>
                <a:gd name="T21" fmla="*/ 0 w 402"/>
                <a:gd name="T22" fmla="*/ 0 h 55"/>
                <a:gd name="T23" fmla="*/ 402 w 402"/>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02" h="55">
                  <a:moveTo>
                    <a:pt x="0" y="54"/>
                  </a:moveTo>
                  <a:cubicBezTo>
                    <a:pt x="13" y="46"/>
                    <a:pt x="54" y="6"/>
                    <a:pt x="78" y="6"/>
                  </a:cubicBezTo>
                  <a:cubicBezTo>
                    <a:pt x="102" y="6"/>
                    <a:pt x="123" y="55"/>
                    <a:pt x="144" y="54"/>
                  </a:cubicBezTo>
                  <a:cubicBezTo>
                    <a:pt x="165" y="53"/>
                    <a:pt x="182" y="0"/>
                    <a:pt x="204" y="0"/>
                  </a:cubicBezTo>
                  <a:cubicBezTo>
                    <a:pt x="226" y="0"/>
                    <a:pt x="253" y="54"/>
                    <a:pt x="276" y="54"/>
                  </a:cubicBezTo>
                  <a:cubicBezTo>
                    <a:pt x="299" y="54"/>
                    <a:pt x="321" y="0"/>
                    <a:pt x="342" y="0"/>
                  </a:cubicBezTo>
                  <a:cubicBezTo>
                    <a:pt x="363" y="0"/>
                    <a:pt x="390" y="43"/>
                    <a:pt x="402" y="5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lt"/>
                <a:ea typeface="+mn-ea"/>
              </a:endParaRPr>
            </a:p>
          </p:txBody>
        </p:sp>
        <p:sp>
          <p:nvSpPr>
            <p:cNvPr id="152614" name="Freeform 175"/>
            <p:cNvSpPr>
              <a:spLocks/>
            </p:cNvSpPr>
            <p:nvPr/>
          </p:nvSpPr>
          <p:spPr bwMode="auto">
            <a:xfrm>
              <a:off x="3696" y="3408"/>
              <a:ext cx="96" cy="20"/>
            </a:xfrm>
            <a:custGeom>
              <a:avLst/>
              <a:gdLst>
                <a:gd name="T0" fmla="*/ 0 w 132"/>
                <a:gd name="T1" fmla="*/ 0 h 879"/>
                <a:gd name="T2" fmla="*/ 1 w 132"/>
                <a:gd name="T3" fmla="*/ 0 h 879"/>
                <a:gd name="T4" fmla="*/ 2 w 132"/>
                <a:gd name="T5" fmla="*/ 0 h 879"/>
                <a:gd name="T6" fmla="*/ 0 60000 65536"/>
                <a:gd name="T7" fmla="*/ 0 60000 65536"/>
                <a:gd name="T8" fmla="*/ 0 60000 65536"/>
                <a:gd name="T9" fmla="*/ 0 w 132"/>
                <a:gd name="T10" fmla="*/ 0 h 879"/>
                <a:gd name="T11" fmla="*/ 132 w 132"/>
                <a:gd name="T12" fmla="*/ 879 h 879"/>
              </a:gdLst>
              <a:ahLst/>
              <a:cxnLst>
                <a:cxn ang="T6">
                  <a:pos x="T0" y="T1"/>
                </a:cxn>
                <a:cxn ang="T7">
                  <a:pos x="T2" y="T3"/>
                </a:cxn>
                <a:cxn ang="T8">
                  <a:pos x="T4" y="T5"/>
                </a:cxn>
              </a:cxnLst>
              <a:rect l="T9" t="T10" r="T11" b="T12"/>
              <a:pathLst>
                <a:path w="132" h="879">
                  <a:moveTo>
                    <a:pt x="0" y="876"/>
                  </a:moveTo>
                  <a:cubicBezTo>
                    <a:pt x="11" y="730"/>
                    <a:pt x="44" y="0"/>
                    <a:pt x="66" y="1"/>
                  </a:cubicBezTo>
                  <a:cubicBezTo>
                    <a:pt x="88" y="2"/>
                    <a:pt x="118" y="696"/>
                    <a:pt x="132" y="879"/>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2615" name="Freeform 176"/>
            <p:cNvSpPr>
              <a:spLocks/>
            </p:cNvSpPr>
            <p:nvPr/>
          </p:nvSpPr>
          <p:spPr bwMode="auto">
            <a:xfrm>
              <a:off x="1584" y="3408"/>
              <a:ext cx="96" cy="20"/>
            </a:xfrm>
            <a:custGeom>
              <a:avLst/>
              <a:gdLst>
                <a:gd name="T0" fmla="*/ 0 w 132"/>
                <a:gd name="T1" fmla="*/ 0 h 879"/>
                <a:gd name="T2" fmla="*/ 1 w 132"/>
                <a:gd name="T3" fmla="*/ 0 h 879"/>
                <a:gd name="T4" fmla="*/ 2 w 132"/>
                <a:gd name="T5" fmla="*/ 0 h 879"/>
                <a:gd name="T6" fmla="*/ 0 60000 65536"/>
                <a:gd name="T7" fmla="*/ 0 60000 65536"/>
                <a:gd name="T8" fmla="*/ 0 60000 65536"/>
                <a:gd name="T9" fmla="*/ 0 w 132"/>
                <a:gd name="T10" fmla="*/ 0 h 879"/>
                <a:gd name="T11" fmla="*/ 132 w 132"/>
                <a:gd name="T12" fmla="*/ 879 h 879"/>
              </a:gdLst>
              <a:ahLst/>
              <a:cxnLst>
                <a:cxn ang="T6">
                  <a:pos x="T0" y="T1"/>
                </a:cxn>
                <a:cxn ang="T7">
                  <a:pos x="T2" y="T3"/>
                </a:cxn>
                <a:cxn ang="T8">
                  <a:pos x="T4" y="T5"/>
                </a:cxn>
              </a:cxnLst>
              <a:rect l="T9" t="T10" r="T11" b="T12"/>
              <a:pathLst>
                <a:path w="132" h="879">
                  <a:moveTo>
                    <a:pt x="0" y="876"/>
                  </a:moveTo>
                  <a:cubicBezTo>
                    <a:pt x="11" y="730"/>
                    <a:pt x="44" y="0"/>
                    <a:pt x="66" y="1"/>
                  </a:cubicBezTo>
                  <a:cubicBezTo>
                    <a:pt x="88" y="2"/>
                    <a:pt x="118" y="696"/>
                    <a:pt x="132" y="879"/>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2616" name="Freeform 178"/>
            <p:cNvSpPr>
              <a:spLocks/>
            </p:cNvSpPr>
            <p:nvPr/>
          </p:nvSpPr>
          <p:spPr bwMode="auto">
            <a:xfrm>
              <a:off x="528" y="3408"/>
              <a:ext cx="96" cy="20"/>
            </a:xfrm>
            <a:custGeom>
              <a:avLst/>
              <a:gdLst>
                <a:gd name="T0" fmla="*/ 0 w 132"/>
                <a:gd name="T1" fmla="*/ 0 h 879"/>
                <a:gd name="T2" fmla="*/ 1 w 132"/>
                <a:gd name="T3" fmla="*/ 0 h 879"/>
                <a:gd name="T4" fmla="*/ 2 w 132"/>
                <a:gd name="T5" fmla="*/ 0 h 879"/>
                <a:gd name="T6" fmla="*/ 0 60000 65536"/>
                <a:gd name="T7" fmla="*/ 0 60000 65536"/>
                <a:gd name="T8" fmla="*/ 0 60000 65536"/>
                <a:gd name="T9" fmla="*/ 0 w 132"/>
                <a:gd name="T10" fmla="*/ 0 h 879"/>
                <a:gd name="T11" fmla="*/ 132 w 132"/>
                <a:gd name="T12" fmla="*/ 879 h 879"/>
              </a:gdLst>
              <a:ahLst/>
              <a:cxnLst>
                <a:cxn ang="T6">
                  <a:pos x="T0" y="T1"/>
                </a:cxn>
                <a:cxn ang="T7">
                  <a:pos x="T2" y="T3"/>
                </a:cxn>
                <a:cxn ang="T8">
                  <a:pos x="T4" y="T5"/>
                </a:cxn>
              </a:cxnLst>
              <a:rect l="T9" t="T10" r="T11" b="T12"/>
              <a:pathLst>
                <a:path w="132" h="879">
                  <a:moveTo>
                    <a:pt x="0" y="876"/>
                  </a:moveTo>
                  <a:cubicBezTo>
                    <a:pt x="11" y="730"/>
                    <a:pt x="44" y="0"/>
                    <a:pt x="66" y="1"/>
                  </a:cubicBezTo>
                  <a:cubicBezTo>
                    <a:pt x="88" y="2"/>
                    <a:pt x="118" y="696"/>
                    <a:pt x="132" y="879"/>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grpSp>
      <mc:AlternateContent xmlns:mc="http://schemas.openxmlformats.org/markup-compatibility/2006" xmlns:a14="http://schemas.microsoft.com/office/drawing/2010/main">
        <mc:Choice Requires="a14">
          <p:sp>
            <p:nvSpPr>
              <p:cNvPr id="110" name="矩形 109"/>
              <p:cNvSpPr/>
              <p:nvPr/>
            </p:nvSpPr>
            <p:spPr>
              <a:xfrm>
                <a:off x="8421712" y="1604710"/>
                <a:ext cx="10164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i="1" smtClean="0">
                              <a:solidFill>
                                <a:srgbClr val="0000FF"/>
                              </a:solidFill>
                              <a:latin typeface="Cambria Math"/>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r>
                            <a:rPr lang="zh-CN" altLang="en-US" sz="2800" b="0" i="1" smtClean="0">
                              <a:solidFill>
                                <a:srgbClr val="0000FF"/>
                              </a:solidFill>
                              <a:latin typeface="Cambria Math" panose="02040503050406030204" pitchFamily="18" charset="0"/>
                              <a:ea typeface="+mn-ea"/>
                            </a:rPr>
                            <m:t>𝜃</m:t>
                          </m:r>
                        </m:e>
                      </m:func>
                    </m:oMath>
                  </m:oMathPara>
                </a14:m>
                <a:endParaRPr lang="zh-CN" altLang="en-US" sz="2800" i="1" dirty="0">
                  <a:solidFill>
                    <a:srgbClr val="0000FF"/>
                  </a:solidFill>
                  <a:latin typeface="+mn-ea"/>
                  <a:ea typeface="+mn-ea"/>
                </a:endParaRPr>
              </a:p>
            </p:txBody>
          </p:sp>
        </mc:Choice>
        <mc:Fallback xmlns="">
          <p:sp>
            <p:nvSpPr>
              <p:cNvPr id="110" name="矩形 109"/>
              <p:cNvSpPr>
                <a:spLocks noRot="1" noChangeAspect="1" noMove="1" noResize="1" noEditPoints="1" noAdjustHandles="1" noChangeArrowheads="1" noChangeShapeType="1" noTextEdit="1"/>
              </p:cNvSpPr>
              <p:nvPr/>
            </p:nvSpPr>
            <p:spPr>
              <a:xfrm>
                <a:off x="8421712" y="1604710"/>
                <a:ext cx="1016432"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矩形 110"/>
              <p:cNvSpPr/>
              <p:nvPr/>
            </p:nvSpPr>
            <p:spPr>
              <a:xfrm>
                <a:off x="8454213" y="5417523"/>
                <a:ext cx="10164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i="1" smtClean="0">
                              <a:solidFill>
                                <a:srgbClr val="0000FF"/>
                              </a:solidFill>
                              <a:latin typeface="Cambria Math"/>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r>
                            <a:rPr lang="zh-CN" altLang="en-US" sz="2800" b="0" i="1" smtClean="0">
                              <a:solidFill>
                                <a:srgbClr val="0000FF"/>
                              </a:solidFill>
                              <a:latin typeface="Cambria Math" panose="02040503050406030204" pitchFamily="18" charset="0"/>
                              <a:ea typeface="+mn-ea"/>
                            </a:rPr>
                            <m:t>𝜃</m:t>
                          </m:r>
                        </m:e>
                      </m:func>
                    </m:oMath>
                  </m:oMathPara>
                </a14:m>
                <a:endParaRPr lang="zh-CN" altLang="en-US" sz="2800" i="1" dirty="0">
                  <a:solidFill>
                    <a:srgbClr val="0000FF"/>
                  </a:solidFill>
                  <a:latin typeface="+mn-ea"/>
                  <a:ea typeface="+mn-ea"/>
                </a:endParaRPr>
              </a:p>
            </p:txBody>
          </p:sp>
        </mc:Choice>
        <mc:Fallback xmlns="">
          <p:sp>
            <p:nvSpPr>
              <p:cNvPr id="111" name="矩形 110"/>
              <p:cNvSpPr>
                <a:spLocks noRot="1" noChangeAspect="1" noMove="1" noResize="1" noEditPoints="1" noAdjustHandles="1" noChangeArrowheads="1" noChangeShapeType="1" noTextEdit="1"/>
              </p:cNvSpPr>
              <p:nvPr/>
            </p:nvSpPr>
            <p:spPr>
              <a:xfrm>
                <a:off x="8454213" y="5417523"/>
                <a:ext cx="1016432"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2" name="矩形 111"/>
              <p:cNvSpPr/>
              <p:nvPr/>
            </p:nvSpPr>
            <p:spPr>
              <a:xfrm>
                <a:off x="8434964" y="3151878"/>
                <a:ext cx="10164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i="1" smtClean="0">
                              <a:solidFill>
                                <a:srgbClr val="0000FF"/>
                              </a:solidFill>
                              <a:latin typeface="Cambria Math"/>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r>
                            <a:rPr lang="zh-CN" altLang="en-US" sz="2800" b="0" i="1" smtClean="0">
                              <a:solidFill>
                                <a:srgbClr val="0000FF"/>
                              </a:solidFill>
                              <a:latin typeface="Cambria Math" panose="02040503050406030204" pitchFamily="18" charset="0"/>
                              <a:ea typeface="+mn-ea"/>
                            </a:rPr>
                            <m:t>𝜃</m:t>
                          </m:r>
                        </m:e>
                      </m:func>
                    </m:oMath>
                  </m:oMathPara>
                </a14:m>
                <a:endParaRPr lang="zh-CN" altLang="en-US" sz="2800" i="1" dirty="0">
                  <a:solidFill>
                    <a:srgbClr val="0000FF"/>
                  </a:solidFill>
                  <a:latin typeface="+mn-ea"/>
                  <a:ea typeface="+mn-ea"/>
                </a:endParaRPr>
              </a:p>
            </p:txBody>
          </p:sp>
        </mc:Choice>
        <mc:Fallback xmlns="">
          <p:sp>
            <p:nvSpPr>
              <p:cNvPr id="112" name="矩形 111"/>
              <p:cNvSpPr>
                <a:spLocks noRot="1" noChangeAspect="1" noMove="1" noResize="1" noEditPoints="1" noAdjustHandles="1" noChangeArrowheads="1" noChangeShapeType="1" noTextEdit="1"/>
              </p:cNvSpPr>
              <p:nvPr/>
            </p:nvSpPr>
            <p:spPr>
              <a:xfrm>
                <a:off x="8434964" y="3151878"/>
                <a:ext cx="1016432"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3" name="矩形 112"/>
              <p:cNvSpPr/>
              <p:nvPr/>
            </p:nvSpPr>
            <p:spPr>
              <a:xfrm>
                <a:off x="4285345" y="5800463"/>
                <a:ext cx="54130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𝑂</m:t>
                      </m:r>
                    </m:oMath>
                  </m:oMathPara>
                </a14:m>
                <a:endParaRPr lang="zh-CN" altLang="en-US" sz="2800" i="1" dirty="0">
                  <a:solidFill>
                    <a:srgbClr val="0000FF"/>
                  </a:solidFill>
                  <a:latin typeface="+mn-ea"/>
                  <a:ea typeface="+mn-ea"/>
                </a:endParaRPr>
              </a:p>
            </p:txBody>
          </p:sp>
        </mc:Choice>
        <mc:Fallback xmlns="">
          <p:sp>
            <p:nvSpPr>
              <p:cNvPr id="113" name="矩形 112"/>
              <p:cNvSpPr>
                <a:spLocks noRot="1" noChangeAspect="1" noMove="1" noResize="1" noEditPoints="1" noAdjustHandles="1" noChangeArrowheads="1" noChangeShapeType="1" noTextEdit="1"/>
              </p:cNvSpPr>
              <p:nvPr/>
            </p:nvSpPr>
            <p:spPr>
              <a:xfrm>
                <a:off x="4285345" y="5800463"/>
                <a:ext cx="541302"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4" name="矩形 113"/>
              <p:cNvSpPr/>
              <p:nvPr/>
            </p:nvSpPr>
            <p:spPr>
              <a:xfrm>
                <a:off x="4578526" y="676466"/>
                <a:ext cx="4381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𝐼</m:t>
                      </m:r>
                    </m:oMath>
                  </m:oMathPara>
                </a14:m>
                <a:endParaRPr lang="zh-CN" altLang="en-US" sz="2800" i="1" dirty="0">
                  <a:solidFill>
                    <a:srgbClr val="0000FF"/>
                  </a:solidFill>
                  <a:latin typeface="+mn-ea"/>
                  <a:ea typeface="+mn-ea"/>
                </a:endParaRPr>
              </a:p>
            </p:txBody>
          </p:sp>
        </mc:Choice>
        <mc:Fallback xmlns="">
          <p:sp>
            <p:nvSpPr>
              <p:cNvPr id="114" name="矩形 113"/>
              <p:cNvSpPr>
                <a:spLocks noRot="1" noChangeAspect="1" noMove="1" noResize="1" noEditPoints="1" noAdjustHandles="1" noChangeArrowheads="1" noChangeShapeType="1" noTextEdit="1"/>
              </p:cNvSpPr>
              <p:nvPr/>
            </p:nvSpPr>
            <p:spPr>
              <a:xfrm>
                <a:off x="4578526" y="676466"/>
                <a:ext cx="438132"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5" name="矩形 114"/>
              <p:cNvSpPr/>
              <p:nvPr/>
            </p:nvSpPr>
            <p:spPr>
              <a:xfrm>
                <a:off x="4307242" y="3542018"/>
                <a:ext cx="54130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𝑂</m:t>
                      </m:r>
                    </m:oMath>
                  </m:oMathPara>
                </a14:m>
                <a:endParaRPr lang="zh-CN" altLang="en-US" sz="2800" i="1" dirty="0">
                  <a:solidFill>
                    <a:srgbClr val="0000FF"/>
                  </a:solidFill>
                  <a:latin typeface="+mn-ea"/>
                  <a:ea typeface="+mn-ea"/>
                </a:endParaRPr>
              </a:p>
            </p:txBody>
          </p:sp>
        </mc:Choice>
        <mc:Fallback xmlns="">
          <p:sp>
            <p:nvSpPr>
              <p:cNvPr id="115" name="矩形 114"/>
              <p:cNvSpPr>
                <a:spLocks noRot="1" noChangeAspect="1" noMove="1" noResize="1" noEditPoints="1" noAdjustHandles="1" noChangeArrowheads="1" noChangeShapeType="1" noTextEdit="1"/>
              </p:cNvSpPr>
              <p:nvPr/>
            </p:nvSpPr>
            <p:spPr>
              <a:xfrm>
                <a:off x="4307242" y="3542018"/>
                <a:ext cx="541302"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6" name="矩形 115"/>
              <p:cNvSpPr/>
              <p:nvPr/>
            </p:nvSpPr>
            <p:spPr>
              <a:xfrm>
                <a:off x="4588203" y="3823704"/>
                <a:ext cx="4381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𝐼</m:t>
                      </m:r>
                    </m:oMath>
                  </m:oMathPara>
                </a14:m>
                <a:endParaRPr lang="zh-CN" altLang="en-US" sz="2800" i="1" dirty="0">
                  <a:solidFill>
                    <a:srgbClr val="0000FF"/>
                  </a:solidFill>
                  <a:latin typeface="+mn-ea"/>
                  <a:ea typeface="+mn-ea"/>
                </a:endParaRPr>
              </a:p>
            </p:txBody>
          </p:sp>
        </mc:Choice>
        <mc:Fallback xmlns="">
          <p:sp>
            <p:nvSpPr>
              <p:cNvPr id="116" name="矩形 115"/>
              <p:cNvSpPr>
                <a:spLocks noRot="1" noChangeAspect="1" noMove="1" noResize="1" noEditPoints="1" noAdjustHandles="1" noChangeArrowheads="1" noChangeShapeType="1" noTextEdit="1"/>
              </p:cNvSpPr>
              <p:nvPr/>
            </p:nvSpPr>
            <p:spPr>
              <a:xfrm>
                <a:off x="4588203" y="3823704"/>
                <a:ext cx="438132"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7" name="矩形 116"/>
              <p:cNvSpPr/>
              <p:nvPr/>
            </p:nvSpPr>
            <p:spPr>
              <a:xfrm>
                <a:off x="4338992" y="1984055"/>
                <a:ext cx="54130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𝑂</m:t>
                      </m:r>
                    </m:oMath>
                  </m:oMathPara>
                </a14:m>
                <a:endParaRPr lang="zh-CN" altLang="en-US" sz="2800" i="1" dirty="0">
                  <a:solidFill>
                    <a:srgbClr val="0000FF"/>
                  </a:solidFill>
                  <a:latin typeface="+mn-ea"/>
                  <a:ea typeface="+mn-ea"/>
                </a:endParaRPr>
              </a:p>
            </p:txBody>
          </p:sp>
        </mc:Choice>
        <mc:Fallback xmlns="">
          <p:sp>
            <p:nvSpPr>
              <p:cNvPr id="117" name="矩形 116"/>
              <p:cNvSpPr>
                <a:spLocks noRot="1" noChangeAspect="1" noMove="1" noResize="1" noEditPoints="1" noAdjustHandles="1" noChangeArrowheads="1" noChangeShapeType="1" noTextEdit="1"/>
              </p:cNvSpPr>
              <p:nvPr/>
            </p:nvSpPr>
            <p:spPr>
              <a:xfrm>
                <a:off x="4338992" y="1984055"/>
                <a:ext cx="541302"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8" name="矩形 117"/>
              <p:cNvSpPr/>
              <p:nvPr/>
            </p:nvSpPr>
            <p:spPr>
              <a:xfrm>
                <a:off x="4584348" y="2400123"/>
                <a:ext cx="4381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𝐼</m:t>
                      </m:r>
                    </m:oMath>
                  </m:oMathPara>
                </a14:m>
                <a:endParaRPr lang="zh-CN" altLang="en-US" sz="2800" i="1" dirty="0">
                  <a:solidFill>
                    <a:srgbClr val="0000FF"/>
                  </a:solidFill>
                  <a:latin typeface="+mn-ea"/>
                  <a:ea typeface="+mn-ea"/>
                </a:endParaRPr>
              </a:p>
            </p:txBody>
          </p:sp>
        </mc:Choice>
        <mc:Fallback xmlns="">
          <p:sp>
            <p:nvSpPr>
              <p:cNvPr id="118" name="矩形 117"/>
              <p:cNvSpPr>
                <a:spLocks noRot="1" noChangeAspect="1" noMove="1" noResize="1" noEditPoints="1" noAdjustHandles="1" noChangeArrowheads="1" noChangeShapeType="1" noTextEdit="1"/>
              </p:cNvSpPr>
              <p:nvPr/>
            </p:nvSpPr>
            <p:spPr>
              <a:xfrm>
                <a:off x="4584348" y="2400123"/>
                <a:ext cx="438132" cy="523220"/>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516503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52578"/>
                                        </p:tgtEl>
                                        <p:attrNameLst>
                                          <p:attrName>style.visibility</p:attrName>
                                        </p:attrNameLst>
                                      </p:cBhvr>
                                      <p:to>
                                        <p:strVal val="visible"/>
                                      </p:to>
                                    </p:set>
                                    <p:animEffect transition="in" filter="wipe(left)">
                                      <p:cBhvr>
                                        <p:cTn id="7" dur="500"/>
                                        <p:tgtEl>
                                          <p:spTgt spid="15257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7"/>
                                        </p:tgtEl>
                                        <p:attrNameLst>
                                          <p:attrName>style.visibility</p:attrName>
                                        </p:attrNameLst>
                                      </p:cBhvr>
                                      <p:to>
                                        <p:strVal val="visible"/>
                                      </p:to>
                                    </p:set>
                                    <p:animEffect transition="in" filter="wipe(left)">
                                      <p:cBhvr>
                                        <p:cTn id="10" dur="500"/>
                                        <p:tgtEl>
                                          <p:spTgt spid="11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14"/>
                                        </p:tgtEl>
                                        <p:attrNameLst>
                                          <p:attrName>style.visibility</p:attrName>
                                        </p:attrNameLst>
                                      </p:cBhvr>
                                      <p:to>
                                        <p:strVal val="visible"/>
                                      </p:to>
                                    </p:set>
                                    <p:animEffect transition="in" filter="wipe(left)">
                                      <p:cBhvr>
                                        <p:cTn id="13" dur="500"/>
                                        <p:tgtEl>
                                          <p:spTgt spid="11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10"/>
                                        </p:tgtEl>
                                        <p:attrNameLst>
                                          <p:attrName>style.visibility</p:attrName>
                                        </p:attrNameLst>
                                      </p:cBhvr>
                                      <p:to>
                                        <p:strVal val="visible"/>
                                      </p:to>
                                    </p:set>
                                    <p:animEffect transition="in" filter="wipe(left)">
                                      <p:cBhvr>
                                        <p:cTn id="16" dur="500"/>
                                        <p:tgtEl>
                                          <p:spTgt spid="110"/>
                                        </p:tgtEl>
                                      </p:cBhvr>
                                    </p:animEffect>
                                  </p:childTnLst>
                                </p:cTn>
                              </p:par>
                            </p:childTnLst>
                          </p:cTn>
                        </p:par>
                      </p:childTnLst>
                    </p:cTn>
                  </p:par>
                  <p:par>
                    <p:cTn id="17" fill="hold">
                      <p:stCondLst>
                        <p:cond delay="indefinite"/>
                      </p:stCondLst>
                      <p:childTnLst>
                        <p:par>
                          <p:cTn id="18" fill="hold">
                            <p:stCondLst>
                              <p:cond delay="0"/>
                            </p:stCondLst>
                            <p:childTnLst>
                              <p:par>
                                <p:cTn id="19" presetID="4" presetClass="entr" presetSubtype="32"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ox(out)">
                                      <p:cBhvr>
                                        <p:cTn id="21" dur="500"/>
                                        <p:tgtEl>
                                          <p:spTgt spid="6"/>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15"/>
                                        </p:tgtEl>
                                        <p:attrNameLst>
                                          <p:attrName>style.visibility</p:attrName>
                                        </p:attrNameLst>
                                      </p:cBhvr>
                                      <p:to>
                                        <p:strVal val="visible"/>
                                      </p:to>
                                    </p:set>
                                    <p:animEffect transition="in" filter="wipe(left)">
                                      <p:cBhvr>
                                        <p:cTn id="24" dur="500"/>
                                        <p:tgtEl>
                                          <p:spTgt spid="115"/>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12"/>
                                        </p:tgtEl>
                                        <p:attrNameLst>
                                          <p:attrName>style.visibility</p:attrName>
                                        </p:attrNameLst>
                                      </p:cBhvr>
                                      <p:to>
                                        <p:strVal val="visible"/>
                                      </p:to>
                                    </p:set>
                                    <p:animEffect transition="in" filter="wipe(left)">
                                      <p:cBhvr>
                                        <p:cTn id="27" dur="500"/>
                                        <p:tgtEl>
                                          <p:spTgt spid="112"/>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18"/>
                                        </p:tgtEl>
                                        <p:attrNameLst>
                                          <p:attrName>style.visibility</p:attrName>
                                        </p:attrNameLst>
                                      </p:cBhvr>
                                      <p:to>
                                        <p:strVal val="visible"/>
                                      </p:to>
                                    </p:set>
                                    <p:animEffect transition="in" filter="wipe(left)">
                                      <p:cBhvr>
                                        <p:cTn id="30" dur="500"/>
                                        <p:tgtEl>
                                          <p:spTgt spid="118"/>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4" presetClass="entr" presetSubtype="32"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box(out)">
                                      <p:cBhvr>
                                        <p:cTn id="35" dur="500"/>
                                        <p:tgtEl>
                                          <p:spTgt spid="11"/>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13"/>
                                        </p:tgtEl>
                                        <p:attrNameLst>
                                          <p:attrName>style.visibility</p:attrName>
                                        </p:attrNameLst>
                                      </p:cBhvr>
                                      <p:to>
                                        <p:strVal val="visible"/>
                                      </p:to>
                                    </p:set>
                                    <p:animEffect transition="in" filter="wipe(left)">
                                      <p:cBhvr>
                                        <p:cTn id="38" dur="500"/>
                                        <p:tgtEl>
                                          <p:spTgt spid="113"/>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11"/>
                                        </p:tgtEl>
                                        <p:attrNameLst>
                                          <p:attrName>style.visibility</p:attrName>
                                        </p:attrNameLst>
                                      </p:cBhvr>
                                      <p:to>
                                        <p:strVal val="visible"/>
                                      </p:to>
                                    </p:set>
                                    <p:animEffect transition="in" filter="wipe(left)">
                                      <p:cBhvr>
                                        <p:cTn id="41" dur="500"/>
                                        <p:tgtEl>
                                          <p:spTgt spid="111"/>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116"/>
                                        </p:tgtEl>
                                        <p:attrNameLst>
                                          <p:attrName>style.visibility</p:attrName>
                                        </p:attrNameLst>
                                      </p:cBhvr>
                                      <p:to>
                                        <p:strVal val="visible"/>
                                      </p:to>
                                    </p:set>
                                    <p:animEffect transition="in" filter="wipe(left)">
                                      <p:cBhvr>
                                        <p:cTn id="44"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P spid="111" grpId="0"/>
      <p:bldP spid="112" grpId="0"/>
      <p:bldP spid="113" grpId="0"/>
      <p:bldP spid="114" grpId="0"/>
      <p:bldP spid="115" grpId="0"/>
      <p:bldP spid="116" grpId="0"/>
      <p:bldP spid="117" grpId="0"/>
      <p:bldP spid="118"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93" name="Text Box 46"/>
          <p:cNvSpPr txBox="1">
            <a:spLocks noChangeArrowheads="1"/>
          </p:cNvSpPr>
          <p:nvPr/>
        </p:nvSpPr>
        <p:spPr bwMode="auto">
          <a:xfrm>
            <a:off x="3457734" y="5936133"/>
            <a:ext cx="16208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（缺级）</a:t>
            </a:r>
          </a:p>
        </p:txBody>
      </p:sp>
      <p:sp>
        <p:nvSpPr>
          <p:cNvPr id="154640" name="Rectangle 58"/>
          <p:cNvSpPr>
            <a:spLocks noChangeArrowheads="1"/>
          </p:cNvSpPr>
          <p:nvPr/>
        </p:nvSpPr>
        <p:spPr bwMode="auto">
          <a:xfrm>
            <a:off x="6023930" y="3877310"/>
            <a:ext cx="990600" cy="954088"/>
          </a:xfrm>
          <a:prstGeom prst="rect">
            <a:avLst/>
          </a:prstGeom>
          <a:gradFill rotWithShape="0">
            <a:gsLst>
              <a:gs pos="0">
                <a:srgbClr val="F2DFFD"/>
              </a:gs>
              <a:gs pos="50000">
                <a:srgbClr val="FFFFFF"/>
              </a:gs>
              <a:gs pos="100000">
                <a:srgbClr val="F2DFFD"/>
              </a:gs>
            </a:gsLst>
            <a:lin ang="5400000" scaled="1"/>
          </a:gradFill>
          <a:ln w="9525">
            <a:solidFill>
              <a:srgbClr val="CC00CC"/>
            </a:solidFill>
            <a:miter lim="800000"/>
            <a:headEnd/>
            <a:tailEnd type="none" w="sm" len="lg"/>
          </a:ln>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a:solidFill>
                  <a:srgbClr val="0000FF"/>
                </a:solidFill>
                <a:latin typeface="+mn-lt"/>
                <a:ea typeface="+mn-ea"/>
              </a:rPr>
              <a:t>出现缺级</a:t>
            </a:r>
          </a:p>
        </p:txBody>
      </p:sp>
      <p:sp>
        <p:nvSpPr>
          <p:cNvPr id="154638" name="Text Box 69"/>
          <p:cNvSpPr txBox="1">
            <a:spLocks noChangeArrowheads="1"/>
          </p:cNvSpPr>
          <p:nvPr/>
        </p:nvSpPr>
        <p:spPr bwMode="auto">
          <a:xfrm>
            <a:off x="815341" y="5250494"/>
            <a:ext cx="1828800" cy="523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a:solidFill>
                  <a:srgbClr val="0000FF"/>
                </a:solidFill>
                <a:latin typeface="+mn-lt"/>
                <a:ea typeface="+mn-ea"/>
              </a:rPr>
              <a:t>例：假如</a:t>
            </a:r>
          </a:p>
        </p:txBody>
      </p:sp>
      <p:sp>
        <p:nvSpPr>
          <p:cNvPr id="154636" name="Text Box 74"/>
          <p:cNvSpPr txBox="1">
            <a:spLocks noChangeArrowheads="1"/>
          </p:cNvSpPr>
          <p:nvPr/>
        </p:nvSpPr>
        <p:spPr bwMode="auto">
          <a:xfrm>
            <a:off x="537529" y="3877315"/>
            <a:ext cx="914400" cy="954088"/>
          </a:xfrm>
          <a:prstGeom prst="rect">
            <a:avLst/>
          </a:prstGeom>
          <a:gradFill rotWithShape="0">
            <a:gsLst>
              <a:gs pos="0">
                <a:srgbClr val="F2DFFD"/>
              </a:gs>
              <a:gs pos="50000">
                <a:srgbClr val="FFFFFF"/>
              </a:gs>
              <a:gs pos="100000">
                <a:srgbClr val="F2DFFD"/>
              </a:gs>
            </a:gsLst>
            <a:lin ang="5400000" scaled="1"/>
          </a:gradFill>
          <a:ln w="9525">
            <a:solidFill>
              <a:srgbClr val="CC00CC"/>
            </a:solidFill>
            <a:miter lim="800000"/>
            <a:headEnd/>
            <a:tailEnd type="none" w="sm" len="lg"/>
          </a:ln>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a:solidFill>
                  <a:srgbClr val="0000FF"/>
                </a:solidFill>
                <a:latin typeface="+mn-lt"/>
                <a:ea typeface="+mn-ea"/>
              </a:rPr>
              <a:t>同时满足</a:t>
            </a:r>
          </a:p>
        </p:txBody>
      </p:sp>
      <mc:AlternateContent xmlns:mc="http://schemas.openxmlformats.org/markup-compatibility/2006" xmlns:a14="http://schemas.microsoft.com/office/drawing/2010/main">
        <mc:Choice Requires="a14">
          <p:sp>
            <p:nvSpPr>
              <p:cNvPr id="70" name="矩形 69"/>
              <p:cNvSpPr/>
              <p:nvPr/>
            </p:nvSpPr>
            <p:spPr>
              <a:xfrm>
                <a:off x="1833536" y="3842247"/>
                <a:ext cx="248683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func>
                        <m:funcPr>
                          <m:ctrlPr>
                            <a:rPr lang="en-US" altLang="zh-CN" sz="2800" i="1" smtClean="0">
                              <a:solidFill>
                                <a:srgbClr val="0000FF"/>
                              </a:solidFill>
                              <a:latin typeface="Cambria Math"/>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r>
                            <a:rPr lang="zh-CN" altLang="en-US" sz="2800" b="0" i="1" smtClean="0">
                              <a:solidFill>
                                <a:srgbClr val="0000FF"/>
                              </a:solidFill>
                              <a:latin typeface="Cambria Math" panose="02040503050406030204" pitchFamily="18" charset="0"/>
                              <a:ea typeface="+mn-ea"/>
                            </a:rPr>
                            <m:t>𝜃</m:t>
                          </m:r>
                        </m:e>
                      </m:func>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mn-ea"/>
                        </a:rPr>
                        <m:t>𝑘</m:t>
                      </m:r>
                      <m:r>
                        <a:rPr lang="en-US" altLang="zh-CN" sz="2800" b="0" i="1" smtClean="0">
                          <a:solidFill>
                            <a:srgbClr val="0000FF"/>
                          </a:solidFill>
                          <a:latin typeface="Cambria Math" panose="02040503050406030204" pitchFamily="18" charset="0"/>
                          <a:ea typeface="+mn-ea"/>
                        </a:rPr>
                        <m:t>′</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i="1" dirty="0">
                  <a:solidFill>
                    <a:srgbClr val="0000FF"/>
                  </a:solidFill>
                  <a:latin typeface="+mn-ea"/>
                  <a:ea typeface="+mn-ea"/>
                </a:endParaRPr>
              </a:p>
            </p:txBody>
          </p:sp>
        </mc:Choice>
        <mc:Fallback xmlns="">
          <p:sp>
            <p:nvSpPr>
              <p:cNvPr id="70" name="矩形 69"/>
              <p:cNvSpPr>
                <a:spLocks noRot="1" noChangeAspect="1" noMove="1" noResize="1" noEditPoints="1" noAdjustHandles="1" noChangeArrowheads="1" noChangeShapeType="1" noTextEdit="1"/>
              </p:cNvSpPr>
              <p:nvPr/>
            </p:nvSpPr>
            <p:spPr>
              <a:xfrm>
                <a:off x="1833536" y="3842247"/>
                <a:ext cx="2486835"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矩形 70"/>
              <p:cNvSpPr/>
              <p:nvPr/>
            </p:nvSpPr>
            <p:spPr>
              <a:xfrm>
                <a:off x="1695593" y="4443830"/>
                <a:ext cx="34124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a:ea typeface="+mn-ea"/>
                            </a:rPr>
                          </m:ctrlPr>
                        </m:dPr>
                        <m:e>
                          <m:r>
                            <a:rPr lang="en-US" altLang="zh-CN" sz="2800" i="1">
                              <a:solidFill>
                                <a:srgbClr val="0000FF"/>
                              </a:solidFill>
                              <a:latin typeface="Cambria Math" panose="02040503050406030204" pitchFamily="18" charset="0"/>
                            </a:rPr>
                            <m:t>𝑎</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𝑏</m:t>
                          </m:r>
                        </m:e>
                      </m:d>
                      <m:func>
                        <m:funcPr>
                          <m:ctrlPr>
                            <a:rPr lang="en-US" altLang="zh-CN" sz="2800" i="1" smtClean="0">
                              <a:solidFill>
                                <a:srgbClr val="0000FF"/>
                              </a:solidFill>
                              <a:latin typeface="Cambria Math"/>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r>
                            <a:rPr lang="zh-CN" altLang="en-US" sz="2800" b="0" i="1" smtClean="0">
                              <a:solidFill>
                                <a:srgbClr val="0000FF"/>
                              </a:solidFill>
                              <a:latin typeface="Cambria Math" panose="02040503050406030204" pitchFamily="18" charset="0"/>
                              <a:ea typeface="+mn-ea"/>
                            </a:rPr>
                            <m:t>𝜃</m:t>
                          </m:r>
                        </m:e>
                      </m:func>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mn-ea"/>
                        </a:rPr>
                        <m:t>𝑘</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i="1" dirty="0">
                  <a:solidFill>
                    <a:srgbClr val="0000FF"/>
                  </a:solidFill>
                  <a:latin typeface="+mn-ea"/>
                  <a:ea typeface="+mn-ea"/>
                </a:endParaRPr>
              </a:p>
            </p:txBody>
          </p:sp>
        </mc:Choice>
        <mc:Fallback xmlns="">
          <p:sp>
            <p:nvSpPr>
              <p:cNvPr id="71" name="矩形 70"/>
              <p:cNvSpPr>
                <a:spLocks noRot="1" noChangeAspect="1" noMove="1" noResize="1" noEditPoints="1" noAdjustHandles="1" noChangeArrowheads="1" noChangeShapeType="1" noTextEdit="1"/>
              </p:cNvSpPr>
              <p:nvPr/>
            </p:nvSpPr>
            <p:spPr>
              <a:xfrm>
                <a:off x="1695593" y="4443830"/>
                <a:ext cx="3412473"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p:cNvSpPr/>
              <p:nvPr/>
            </p:nvSpPr>
            <p:spPr>
              <a:xfrm>
                <a:off x="1480764" y="5936133"/>
                <a:ext cx="21521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𝑘</m:t>
                      </m:r>
                      <m:r>
                        <a:rPr lang="en-US" altLang="zh-CN" sz="2800" b="0" i="1" smtClean="0">
                          <a:solidFill>
                            <a:srgbClr val="0000FF"/>
                          </a:solidFill>
                          <a:latin typeface="Cambria Math" panose="02040503050406030204" pitchFamily="18" charset="0"/>
                          <a:ea typeface="+mn-ea"/>
                        </a:rPr>
                        <m:t>=3,6,9,⋯</m:t>
                      </m:r>
                    </m:oMath>
                  </m:oMathPara>
                </a14:m>
                <a:endParaRPr lang="zh-CN" altLang="en-US" sz="2800" dirty="0">
                  <a:solidFill>
                    <a:srgbClr val="0000FF"/>
                  </a:solidFill>
                  <a:latin typeface="+mn-ea"/>
                  <a:ea typeface="+mn-ea"/>
                </a:endParaRPr>
              </a:p>
            </p:txBody>
          </p:sp>
        </mc:Choice>
        <mc:Fallback xmlns="">
          <p:sp>
            <p:nvSpPr>
              <p:cNvPr id="72" name="矩形 71"/>
              <p:cNvSpPr>
                <a:spLocks noRot="1" noChangeAspect="1" noMove="1" noResize="1" noEditPoints="1" noAdjustHandles="1" noChangeArrowheads="1" noChangeShapeType="1" noTextEdit="1"/>
              </p:cNvSpPr>
              <p:nvPr/>
            </p:nvSpPr>
            <p:spPr>
              <a:xfrm>
                <a:off x="1480764" y="5936133"/>
                <a:ext cx="2152128" cy="523220"/>
              </a:xfrm>
              <a:prstGeom prst="rect">
                <a:avLst/>
              </a:prstGeom>
              <a:blipFill>
                <a:blip r:embed="rId5"/>
                <a:stretch>
                  <a:fillRect/>
                </a:stretch>
              </a:blipFill>
            </p:spPr>
            <p:txBody>
              <a:bodyPr/>
              <a:lstStyle/>
              <a:p>
                <a:r>
                  <a:rPr lang="zh-CN" altLang="en-US">
                    <a:noFill/>
                  </a:rPr>
                  <a:t> </a:t>
                </a:r>
              </a:p>
            </p:txBody>
          </p:sp>
        </mc:Fallback>
      </mc:AlternateContent>
      <p:grpSp>
        <p:nvGrpSpPr>
          <p:cNvPr id="2" name="组合 1"/>
          <p:cNvGrpSpPr/>
          <p:nvPr/>
        </p:nvGrpSpPr>
        <p:grpSpPr>
          <a:xfrm>
            <a:off x="537528" y="374678"/>
            <a:ext cx="8555171" cy="3305150"/>
            <a:chOff x="537528" y="374678"/>
            <a:chExt cx="8555171" cy="3305150"/>
          </a:xfrm>
        </p:grpSpPr>
        <p:grpSp>
          <p:nvGrpSpPr>
            <p:cNvPr id="154628" name="Group 86"/>
            <p:cNvGrpSpPr>
              <a:grpSpLocks/>
            </p:cNvGrpSpPr>
            <p:nvPr/>
          </p:nvGrpSpPr>
          <p:grpSpPr bwMode="auto">
            <a:xfrm>
              <a:off x="537528" y="448310"/>
              <a:ext cx="8534400" cy="3200400"/>
              <a:chOff x="192" y="432"/>
              <a:chExt cx="5376" cy="2016"/>
            </a:xfrm>
          </p:grpSpPr>
          <p:sp>
            <p:nvSpPr>
              <p:cNvPr id="154641" name="Rectangle 81"/>
              <p:cNvSpPr>
                <a:spLocks noChangeArrowheads="1"/>
              </p:cNvSpPr>
              <p:nvPr/>
            </p:nvSpPr>
            <p:spPr bwMode="auto">
              <a:xfrm>
                <a:off x="192" y="432"/>
                <a:ext cx="5376" cy="201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grpSp>
            <p:nvGrpSpPr>
              <p:cNvPr id="154642" name="Group 85"/>
              <p:cNvGrpSpPr>
                <a:grpSpLocks/>
              </p:cNvGrpSpPr>
              <p:nvPr/>
            </p:nvGrpSpPr>
            <p:grpSpPr bwMode="auto">
              <a:xfrm>
                <a:off x="288" y="474"/>
                <a:ext cx="4960" cy="1454"/>
                <a:chOff x="288" y="474"/>
                <a:chExt cx="4960" cy="1454"/>
              </a:xfrm>
            </p:grpSpPr>
            <p:sp>
              <p:nvSpPr>
                <p:cNvPr id="154676" name="Line 3"/>
                <p:cNvSpPr>
                  <a:spLocks noChangeShapeType="1"/>
                </p:cNvSpPr>
                <p:nvPr/>
              </p:nvSpPr>
              <p:spPr bwMode="auto">
                <a:xfrm>
                  <a:off x="288" y="1920"/>
                  <a:ext cx="4960" cy="0"/>
                </a:xfrm>
                <a:prstGeom prst="line">
                  <a:avLst/>
                </a:prstGeom>
                <a:noFill/>
                <a:ln w="28575">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54677" name="Freeform 4"/>
                <p:cNvSpPr>
                  <a:spLocks/>
                </p:cNvSpPr>
                <p:nvPr/>
              </p:nvSpPr>
              <p:spPr bwMode="auto">
                <a:xfrm>
                  <a:off x="2742" y="474"/>
                  <a:ext cx="1" cy="1446"/>
                </a:xfrm>
                <a:custGeom>
                  <a:avLst/>
                  <a:gdLst>
                    <a:gd name="T0" fmla="*/ 0 w 1"/>
                    <a:gd name="T1" fmla="*/ 1446 h 1446"/>
                    <a:gd name="T2" fmla="*/ 0 w 1"/>
                    <a:gd name="T3" fmla="*/ 0 h 1446"/>
                    <a:gd name="T4" fmla="*/ 0 60000 65536"/>
                    <a:gd name="T5" fmla="*/ 0 60000 65536"/>
                    <a:gd name="T6" fmla="*/ 0 w 1"/>
                    <a:gd name="T7" fmla="*/ 0 h 1446"/>
                    <a:gd name="T8" fmla="*/ 1 w 1"/>
                    <a:gd name="T9" fmla="*/ 1446 h 1446"/>
                  </a:gdLst>
                  <a:ahLst/>
                  <a:cxnLst>
                    <a:cxn ang="T4">
                      <a:pos x="T0" y="T1"/>
                    </a:cxn>
                    <a:cxn ang="T5">
                      <a:pos x="T2" y="T3"/>
                    </a:cxn>
                  </a:cxnLst>
                  <a:rect l="T6" t="T7" r="T8" b="T9"/>
                  <a:pathLst>
                    <a:path w="1" h="1446">
                      <a:moveTo>
                        <a:pt x="0" y="1446"/>
                      </a:moveTo>
                      <a:lnTo>
                        <a:pt x="0" y="0"/>
                      </a:lnTo>
                    </a:path>
                  </a:pathLst>
                </a:custGeom>
                <a:noFill/>
                <a:ln w="19050">
                  <a:solidFill>
                    <a:schemeClr val="tx1"/>
                  </a:solidFill>
                  <a:round/>
                  <a:headEnd/>
                  <a:tailEnd type="triangl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4680" name="Line 7"/>
                <p:cNvSpPr>
                  <a:spLocks noChangeShapeType="1"/>
                </p:cNvSpPr>
                <p:nvPr/>
              </p:nvSpPr>
              <p:spPr bwMode="auto">
                <a:xfrm>
                  <a:off x="3722" y="1824"/>
                  <a:ext cx="0" cy="96"/>
                </a:xfrm>
                <a:prstGeom prst="line">
                  <a:avLst/>
                </a:prstGeom>
                <a:noFill/>
                <a:ln w="28575">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54681" name="Line 8"/>
                <p:cNvSpPr>
                  <a:spLocks noChangeShapeType="1"/>
                </p:cNvSpPr>
                <p:nvPr/>
              </p:nvSpPr>
              <p:spPr bwMode="auto">
                <a:xfrm>
                  <a:off x="4703" y="1824"/>
                  <a:ext cx="0" cy="96"/>
                </a:xfrm>
                <a:prstGeom prst="line">
                  <a:avLst/>
                </a:prstGeom>
                <a:noFill/>
                <a:ln w="28575">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54682" name="Line 9"/>
                <p:cNvSpPr>
                  <a:spLocks noChangeShapeType="1"/>
                </p:cNvSpPr>
                <p:nvPr/>
              </p:nvSpPr>
              <p:spPr bwMode="auto">
                <a:xfrm>
                  <a:off x="1760" y="1824"/>
                  <a:ext cx="0" cy="96"/>
                </a:xfrm>
                <a:prstGeom prst="line">
                  <a:avLst/>
                </a:prstGeom>
                <a:noFill/>
                <a:ln w="28575">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54683" name="Line 10"/>
                <p:cNvSpPr>
                  <a:spLocks noChangeShapeType="1"/>
                </p:cNvSpPr>
                <p:nvPr/>
              </p:nvSpPr>
              <p:spPr bwMode="auto">
                <a:xfrm>
                  <a:off x="833" y="1824"/>
                  <a:ext cx="0" cy="96"/>
                </a:xfrm>
                <a:prstGeom prst="line">
                  <a:avLst/>
                </a:prstGeom>
                <a:noFill/>
                <a:ln w="28575">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54684" name="Freeform 11"/>
                <p:cNvSpPr>
                  <a:spLocks/>
                </p:cNvSpPr>
                <p:nvPr/>
              </p:nvSpPr>
              <p:spPr bwMode="auto">
                <a:xfrm>
                  <a:off x="1760" y="672"/>
                  <a:ext cx="1962" cy="1248"/>
                </a:xfrm>
                <a:custGeom>
                  <a:avLst/>
                  <a:gdLst>
                    <a:gd name="T0" fmla="*/ 0 w 864"/>
                    <a:gd name="T1" fmla="*/ 16187 h 1008"/>
                    <a:gd name="T2" fmla="*/ 18446109 w 864"/>
                    <a:gd name="T3" fmla="*/ 0 h 1008"/>
                    <a:gd name="T4" fmla="*/ 36889381 w 864"/>
                    <a:gd name="T5" fmla="*/ 16187 h 1008"/>
                    <a:gd name="T6" fmla="*/ 0 60000 65536"/>
                    <a:gd name="T7" fmla="*/ 0 60000 65536"/>
                    <a:gd name="T8" fmla="*/ 0 60000 65536"/>
                    <a:gd name="T9" fmla="*/ 0 w 864"/>
                    <a:gd name="T10" fmla="*/ 0 h 1008"/>
                    <a:gd name="T11" fmla="*/ 864 w 864"/>
                    <a:gd name="T12" fmla="*/ 1008 h 1008"/>
                  </a:gdLst>
                  <a:ahLst/>
                  <a:cxnLst>
                    <a:cxn ang="T6">
                      <a:pos x="T0" y="T1"/>
                    </a:cxn>
                    <a:cxn ang="T7">
                      <a:pos x="T2" y="T3"/>
                    </a:cxn>
                    <a:cxn ang="T8">
                      <a:pos x="T4" y="T5"/>
                    </a:cxn>
                  </a:cxnLst>
                  <a:rect l="T9" t="T10" r="T11" b="T12"/>
                  <a:pathLst>
                    <a:path w="864" h="1008">
                      <a:moveTo>
                        <a:pt x="0" y="1008"/>
                      </a:moveTo>
                      <a:cubicBezTo>
                        <a:pt x="144" y="504"/>
                        <a:pt x="288" y="0"/>
                        <a:pt x="432" y="0"/>
                      </a:cubicBezTo>
                      <a:cubicBezTo>
                        <a:pt x="576" y="0"/>
                        <a:pt x="792" y="840"/>
                        <a:pt x="864" y="1008"/>
                      </a:cubicBezTo>
                    </a:path>
                  </a:pathLst>
                </a:custGeom>
                <a:noFill/>
                <a:ln w="28575">
                  <a:solidFill>
                    <a:srgbClr val="0000FF"/>
                  </a:solidFill>
                  <a:prstDash val="dash"/>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4690" name="Freeform 17"/>
                <p:cNvSpPr>
                  <a:spLocks/>
                </p:cNvSpPr>
                <p:nvPr/>
              </p:nvSpPr>
              <p:spPr bwMode="auto">
                <a:xfrm>
                  <a:off x="3722" y="1728"/>
                  <a:ext cx="1417" cy="200"/>
                </a:xfrm>
                <a:custGeom>
                  <a:avLst/>
                  <a:gdLst>
                    <a:gd name="T0" fmla="*/ 0 w 1248"/>
                    <a:gd name="T1" fmla="*/ 473765 h 104"/>
                    <a:gd name="T2" fmla="*/ 2246 w 1248"/>
                    <a:gd name="T3" fmla="*/ 0 h 104"/>
                    <a:gd name="T4" fmla="*/ 4504 w 1248"/>
                    <a:gd name="T5" fmla="*/ 473765 h 104"/>
                    <a:gd name="T6" fmla="*/ 6505 w 1248"/>
                    <a:gd name="T7" fmla="*/ 235300 h 104"/>
                    <a:gd name="T8" fmla="*/ 0 60000 65536"/>
                    <a:gd name="T9" fmla="*/ 0 60000 65536"/>
                    <a:gd name="T10" fmla="*/ 0 60000 65536"/>
                    <a:gd name="T11" fmla="*/ 0 60000 65536"/>
                    <a:gd name="T12" fmla="*/ 0 w 1248"/>
                    <a:gd name="T13" fmla="*/ 0 h 104"/>
                    <a:gd name="T14" fmla="*/ 1248 w 1248"/>
                    <a:gd name="T15" fmla="*/ 104 h 104"/>
                  </a:gdLst>
                  <a:ahLst/>
                  <a:cxnLst>
                    <a:cxn ang="T8">
                      <a:pos x="T0" y="T1"/>
                    </a:cxn>
                    <a:cxn ang="T9">
                      <a:pos x="T2" y="T3"/>
                    </a:cxn>
                    <a:cxn ang="T10">
                      <a:pos x="T4" y="T5"/>
                    </a:cxn>
                    <a:cxn ang="T11">
                      <a:pos x="T6" y="T7"/>
                    </a:cxn>
                  </a:cxnLst>
                  <a:rect l="T12" t="T13" r="T14" b="T15"/>
                  <a:pathLst>
                    <a:path w="1248" h="104">
                      <a:moveTo>
                        <a:pt x="0" y="96"/>
                      </a:moveTo>
                      <a:cubicBezTo>
                        <a:pt x="144" y="48"/>
                        <a:pt x="288" y="0"/>
                        <a:pt x="432" y="0"/>
                      </a:cubicBezTo>
                      <a:cubicBezTo>
                        <a:pt x="576" y="0"/>
                        <a:pt x="728" y="88"/>
                        <a:pt x="864" y="96"/>
                      </a:cubicBezTo>
                      <a:cubicBezTo>
                        <a:pt x="1000" y="104"/>
                        <a:pt x="1184" y="56"/>
                        <a:pt x="1248" y="48"/>
                      </a:cubicBezTo>
                    </a:path>
                  </a:pathLst>
                </a:custGeom>
                <a:noFill/>
                <a:ln w="28575">
                  <a:solidFill>
                    <a:srgbClr val="0000FF"/>
                  </a:solidFill>
                  <a:prstDash val="dash"/>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4691" name="Freeform 18"/>
                <p:cNvSpPr>
                  <a:spLocks/>
                </p:cNvSpPr>
                <p:nvPr/>
              </p:nvSpPr>
              <p:spPr bwMode="auto">
                <a:xfrm>
                  <a:off x="452" y="1728"/>
                  <a:ext cx="1308" cy="200"/>
                </a:xfrm>
                <a:custGeom>
                  <a:avLst/>
                  <a:gdLst>
                    <a:gd name="T0" fmla="*/ 6001 w 1152"/>
                    <a:gd name="T1" fmla="*/ 473765 h 104"/>
                    <a:gd name="T2" fmla="*/ 3753 w 1152"/>
                    <a:gd name="T3" fmla="*/ 0 h 104"/>
                    <a:gd name="T4" fmla="*/ 1754 w 1152"/>
                    <a:gd name="T5" fmla="*/ 473765 h 104"/>
                    <a:gd name="T6" fmla="*/ 0 w 1152"/>
                    <a:gd name="T7" fmla="*/ 235300 h 104"/>
                    <a:gd name="T8" fmla="*/ 0 60000 65536"/>
                    <a:gd name="T9" fmla="*/ 0 60000 65536"/>
                    <a:gd name="T10" fmla="*/ 0 60000 65536"/>
                    <a:gd name="T11" fmla="*/ 0 60000 65536"/>
                    <a:gd name="T12" fmla="*/ 0 w 1152"/>
                    <a:gd name="T13" fmla="*/ 0 h 104"/>
                    <a:gd name="T14" fmla="*/ 1152 w 1152"/>
                    <a:gd name="T15" fmla="*/ 104 h 104"/>
                  </a:gdLst>
                  <a:ahLst/>
                  <a:cxnLst>
                    <a:cxn ang="T8">
                      <a:pos x="T0" y="T1"/>
                    </a:cxn>
                    <a:cxn ang="T9">
                      <a:pos x="T2" y="T3"/>
                    </a:cxn>
                    <a:cxn ang="T10">
                      <a:pos x="T4" y="T5"/>
                    </a:cxn>
                    <a:cxn ang="T11">
                      <a:pos x="T6" y="T7"/>
                    </a:cxn>
                  </a:cxnLst>
                  <a:rect l="T12" t="T13" r="T14" b="T15"/>
                  <a:pathLst>
                    <a:path w="1152" h="104">
                      <a:moveTo>
                        <a:pt x="1152" y="96"/>
                      </a:moveTo>
                      <a:cubicBezTo>
                        <a:pt x="1004" y="48"/>
                        <a:pt x="856" y="0"/>
                        <a:pt x="720" y="0"/>
                      </a:cubicBezTo>
                      <a:cubicBezTo>
                        <a:pt x="584" y="0"/>
                        <a:pt x="456" y="88"/>
                        <a:pt x="336" y="96"/>
                      </a:cubicBezTo>
                      <a:cubicBezTo>
                        <a:pt x="216" y="104"/>
                        <a:pt x="56" y="56"/>
                        <a:pt x="0" y="48"/>
                      </a:cubicBezTo>
                    </a:path>
                  </a:pathLst>
                </a:custGeom>
                <a:noFill/>
                <a:ln w="28575">
                  <a:solidFill>
                    <a:srgbClr val="0000FF"/>
                  </a:solidFill>
                  <a:prstDash val="dash"/>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grpSp>
          <p:grpSp>
            <p:nvGrpSpPr>
              <p:cNvPr id="154643" name="Group 84"/>
              <p:cNvGrpSpPr>
                <a:grpSpLocks/>
              </p:cNvGrpSpPr>
              <p:nvPr/>
            </p:nvGrpSpPr>
            <p:grpSpPr bwMode="auto">
              <a:xfrm>
                <a:off x="528" y="669"/>
                <a:ext cx="4512" cy="1251"/>
                <a:chOff x="528" y="669"/>
                <a:chExt cx="4512" cy="1251"/>
              </a:xfrm>
            </p:grpSpPr>
            <p:sp>
              <p:nvSpPr>
                <p:cNvPr id="154665" name="Freeform 20"/>
                <p:cNvSpPr>
                  <a:spLocks/>
                </p:cNvSpPr>
                <p:nvPr/>
              </p:nvSpPr>
              <p:spPr bwMode="auto">
                <a:xfrm>
                  <a:off x="2688" y="669"/>
                  <a:ext cx="96" cy="1251"/>
                </a:xfrm>
                <a:custGeom>
                  <a:avLst/>
                  <a:gdLst>
                    <a:gd name="T0" fmla="*/ 0 w 96"/>
                    <a:gd name="T1" fmla="*/ 1251 h 1251"/>
                    <a:gd name="T2" fmla="*/ 51 w 96"/>
                    <a:gd name="T3" fmla="*/ 0 h 1251"/>
                    <a:gd name="T4" fmla="*/ 96 w 96"/>
                    <a:gd name="T5" fmla="*/ 1251 h 1251"/>
                    <a:gd name="T6" fmla="*/ 0 60000 65536"/>
                    <a:gd name="T7" fmla="*/ 0 60000 65536"/>
                    <a:gd name="T8" fmla="*/ 0 60000 65536"/>
                    <a:gd name="T9" fmla="*/ 0 w 96"/>
                    <a:gd name="T10" fmla="*/ 0 h 1251"/>
                    <a:gd name="T11" fmla="*/ 96 w 96"/>
                    <a:gd name="T12" fmla="*/ 1251 h 1251"/>
                  </a:gdLst>
                  <a:ahLst/>
                  <a:cxnLst>
                    <a:cxn ang="T6">
                      <a:pos x="T0" y="T1"/>
                    </a:cxn>
                    <a:cxn ang="T7">
                      <a:pos x="T2" y="T3"/>
                    </a:cxn>
                    <a:cxn ang="T8">
                      <a:pos x="T4" y="T5"/>
                    </a:cxn>
                  </a:cxnLst>
                  <a:rect l="T9" t="T10" r="T11" b="T12"/>
                  <a:pathLst>
                    <a:path w="96" h="1251">
                      <a:moveTo>
                        <a:pt x="0" y="1251"/>
                      </a:moveTo>
                      <a:cubicBezTo>
                        <a:pt x="8" y="1043"/>
                        <a:pt x="35" y="0"/>
                        <a:pt x="51" y="0"/>
                      </a:cubicBezTo>
                      <a:cubicBezTo>
                        <a:pt x="67" y="0"/>
                        <a:pt x="87" y="991"/>
                        <a:pt x="96" y="1251"/>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4666" name="Freeform 21"/>
                <p:cNvSpPr>
                  <a:spLocks/>
                </p:cNvSpPr>
                <p:nvPr/>
              </p:nvSpPr>
              <p:spPr bwMode="auto">
                <a:xfrm>
                  <a:off x="3024" y="878"/>
                  <a:ext cx="57" cy="1042"/>
                </a:xfrm>
                <a:custGeom>
                  <a:avLst/>
                  <a:gdLst>
                    <a:gd name="T0" fmla="*/ 0 w 57"/>
                    <a:gd name="T1" fmla="*/ 1042 h 1042"/>
                    <a:gd name="T2" fmla="*/ 30 w 57"/>
                    <a:gd name="T3" fmla="*/ 1 h 1042"/>
                    <a:gd name="T4" fmla="*/ 57 w 57"/>
                    <a:gd name="T5" fmla="*/ 1033 h 1042"/>
                    <a:gd name="T6" fmla="*/ 0 60000 65536"/>
                    <a:gd name="T7" fmla="*/ 0 60000 65536"/>
                    <a:gd name="T8" fmla="*/ 0 60000 65536"/>
                    <a:gd name="T9" fmla="*/ 0 w 57"/>
                    <a:gd name="T10" fmla="*/ 0 h 1042"/>
                    <a:gd name="T11" fmla="*/ 57 w 57"/>
                    <a:gd name="T12" fmla="*/ 1042 h 1042"/>
                  </a:gdLst>
                  <a:ahLst/>
                  <a:cxnLst>
                    <a:cxn ang="T6">
                      <a:pos x="T0" y="T1"/>
                    </a:cxn>
                    <a:cxn ang="T7">
                      <a:pos x="T2" y="T3"/>
                    </a:cxn>
                    <a:cxn ang="T8">
                      <a:pos x="T4" y="T5"/>
                    </a:cxn>
                  </a:cxnLst>
                  <a:rect l="T9" t="T10" r="T11" b="T12"/>
                  <a:pathLst>
                    <a:path w="57" h="1042">
                      <a:moveTo>
                        <a:pt x="0" y="1042"/>
                      </a:moveTo>
                      <a:cubicBezTo>
                        <a:pt x="5" y="869"/>
                        <a:pt x="21" y="2"/>
                        <a:pt x="30" y="1"/>
                      </a:cubicBezTo>
                      <a:cubicBezTo>
                        <a:pt x="39" y="0"/>
                        <a:pt x="52" y="818"/>
                        <a:pt x="57" y="1033"/>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4667" name="Freeform 22"/>
                <p:cNvSpPr>
                  <a:spLocks/>
                </p:cNvSpPr>
                <p:nvPr/>
              </p:nvSpPr>
              <p:spPr bwMode="auto">
                <a:xfrm>
                  <a:off x="3312" y="1281"/>
                  <a:ext cx="48" cy="639"/>
                </a:xfrm>
                <a:custGeom>
                  <a:avLst/>
                  <a:gdLst>
                    <a:gd name="T0" fmla="*/ 0 w 48"/>
                    <a:gd name="T1" fmla="*/ 639 h 639"/>
                    <a:gd name="T2" fmla="*/ 24 w 48"/>
                    <a:gd name="T3" fmla="*/ 0 h 639"/>
                    <a:gd name="T4" fmla="*/ 48 w 48"/>
                    <a:gd name="T5" fmla="*/ 639 h 639"/>
                    <a:gd name="T6" fmla="*/ 0 60000 65536"/>
                    <a:gd name="T7" fmla="*/ 0 60000 65536"/>
                    <a:gd name="T8" fmla="*/ 0 60000 65536"/>
                    <a:gd name="T9" fmla="*/ 0 w 48"/>
                    <a:gd name="T10" fmla="*/ 0 h 639"/>
                    <a:gd name="T11" fmla="*/ 48 w 48"/>
                    <a:gd name="T12" fmla="*/ 639 h 639"/>
                  </a:gdLst>
                  <a:ahLst/>
                  <a:cxnLst>
                    <a:cxn ang="T6">
                      <a:pos x="T0" y="T1"/>
                    </a:cxn>
                    <a:cxn ang="T7">
                      <a:pos x="T2" y="T3"/>
                    </a:cxn>
                    <a:cxn ang="T8">
                      <a:pos x="T4" y="T5"/>
                    </a:cxn>
                  </a:cxnLst>
                  <a:rect l="T9" t="T10" r="T11" b="T12"/>
                  <a:pathLst>
                    <a:path w="48" h="639">
                      <a:moveTo>
                        <a:pt x="0" y="639"/>
                      </a:moveTo>
                      <a:cubicBezTo>
                        <a:pt x="4" y="533"/>
                        <a:pt x="16" y="0"/>
                        <a:pt x="24" y="0"/>
                      </a:cubicBezTo>
                      <a:cubicBezTo>
                        <a:pt x="32" y="0"/>
                        <a:pt x="43" y="506"/>
                        <a:pt x="48" y="639"/>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4668" name="Freeform 23"/>
                <p:cNvSpPr>
                  <a:spLocks/>
                </p:cNvSpPr>
                <p:nvPr/>
              </p:nvSpPr>
              <p:spPr bwMode="auto">
                <a:xfrm>
                  <a:off x="4032" y="1776"/>
                  <a:ext cx="48" cy="144"/>
                </a:xfrm>
                <a:custGeom>
                  <a:avLst/>
                  <a:gdLst>
                    <a:gd name="T0" fmla="*/ 0 w 192"/>
                    <a:gd name="T1" fmla="*/ 0 h 1008"/>
                    <a:gd name="T2" fmla="*/ 0 w 192"/>
                    <a:gd name="T3" fmla="*/ 0 h 1008"/>
                    <a:gd name="T4" fmla="*/ 0 w 192"/>
                    <a:gd name="T5" fmla="*/ 0 h 1008"/>
                    <a:gd name="T6" fmla="*/ 0 60000 65536"/>
                    <a:gd name="T7" fmla="*/ 0 60000 65536"/>
                    <a:gd name="T8" fmla="*/ 0 60000 65536"/>
                    <a:gd name="T9" fmla="*/ 0 w 192"/>
                    <a:gd name="T10" fmla="*/ 0 h 1008"/>
                    <a:gd name="T11" fmla="*/ 192 w 192"/>
                    <a:gd name="T12" fmla="*/ 1008 h 1008"/>
                  </a:gdLst>
                  <a:ahLst/>
                  <a:cxnLst>
                    <a:cxn ang="T6">
                      <a:pos x="T0" y="T1"/>
                    </a:cxn>
                    <a:cxn ang="T7">
                      <a:pos x="T2" y="T3"/>
                    </a:cxn>
                    <a:cxn ang="T8">
                      <a:pos x="T4" y="T5"/>
                    </a:cxn>
                  </a:cxnLst>
                  <a:rect l="T9" t="T10" r="T11" b="T12"/>
                  <a:pathLst>
                    <a:path w="192" h="1008">
                      <a:moveTo>
                        <a:pt x="0" y="1008"/>
                      </a:moveTo>
                      <a:cubicBezTo>
                        <a:pt x="32" y="504"/>
                        <a:pt x="64" y="0"/>
                        <a:pt x="96" y="0"/>
                      </a:cubicBezTo>
                      <a:cubicBezTo>
                        <a:pt x="128" y="0"/>
                        <a:pt x="176" y="840"/>
                        <a:pt x="192" y="1008"/>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4669" name="Freeform 24"/>
                <p:cNvSpPr>
                  <a:spLocks/>
                </p:cNvSpPr>
                <p:nvPr/>
              </p:nvSpPr>
              <p:spPr bwMode="auto">
                <a:xfrm>
                  <a:off x="4368" y="1776"/>
                  <a:ext cx="48" cy="144"/>
                </a:xfrm>
                <a:custGeom>
                  <a:avLst/>
                  <a:gdLst>
                    <a:gd name="T0" fmla="*/ 0 w 192"/>
                    <a:gd name="T1" fmla="*/ 0 h 1008"/>
                    <a:gd name="T2" fmla="*/ 0 w 192"/>
                    <a:gd name="T3" fmla="*/ 0 h 1008"/>
                    <a:gd name="T4" fmla="*/ 0 w 192"/>
                    <a:gd name="T5" fmla="*/ 0 h 1008"/>
                    <a:gd name="T6" fmla="*/ 0 60000 65536"/>
                    <a:gd name="T7" fmla="*/ 0 60000 65536"/>
                    <a:gd name="T8" fmla="*/ 0 60000 65536"/>
                    <a:gd name="T9" fmla="*/ 0 w 192"/>
                    <a:gd name="T10" fmla="*/ 0 h 1008"/>
                    <a:gd name="T11" fmla="*/ 192 w 192"/>
                    <a:gd name="T12" fmla="*/ 1008 h 1008"/>
                  </a:gdLst>
                  <a:ahLst/>
                  <a:cxnLst>
                    <a:cxn ang="T6">
                      <a:pos x="T0" y="T1"/>
                    </a:cxn>
                    <a:cxn ang="T7">
                      <a:pos x="T2" y="T3"/>
                    </a:cxn>
                    <a:cxn ang="T8">
                      <a:pos x="T4" y="T5"/>
                    </a:cxn>
                  </a:cxnLst>
                  <a:rect l="T9" t="T10" r="T11" b="T12"/>
                  <a:pathLst>
                    <a:path w="192" h="1008">
                      <a:moveTo>
                        <a:pt x="0" y="1008"/>
                      </a:moveTo>
                      <a:cubicBezTo>
                        <a:pt x="32" y="504"/>
                        <a:pt x="64" y="0"/>
                        <a:pt x="96" y="0"/>
                      </a:cubicBezTo>
                      <a:cubicBezTo>
                        <a:pt x="128" y="0"/>
                        <a:pt x="176" y="840"/>
                        <a:pt x="192" y="1008"/>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4670" name="Freeform 25"/>
                <p:cNvSpPr>
                  <a:spLocks/>
                </p:cNvSpPr>
                <p:nvPr/>
              </p:nvSpPr>
              <p:spPr bwMode="auto">
                <a:xfrm>
                  <a:off x="2352" y="894"/>
                  <a:ext cx="54" cy="1026"/>
                </a:xfrm>
                <a:custGeom>
                  <a:avLst/>
                  <a:gdLst>
                    <a:gd name="T0" fmla="*/ 0 w 54"/>
                    <a:gd name="T1" fmla="*/ 1026 h 1026"/>
                    <a:gd name="T2" fmla="*/ 21 w 54"/>
                    <a:gd name="T3" fmla="*/ 0 h 1026"/>
                    <a:gd name="T4" fmla="*/ 54 w 54"/>
                    <a:gd name="T5" fmla="*/ 1023 h 1026"/>
                    <a:gd name="T6" fmla="*/ 0 60000 65536"/>
                    <a:gd name="T7" fmla="*/ 0 60000 65536"/>
                    <a:gd name="T8" fmla="*/ 0 60000 65536"/>
                    <a:gd name="T9" fmla="*/ 0 w 54"/>
                    <a:gd name="T10" fmla="*/ 0 h 1026"/>
                    <a:gd name="T11" fmla="*/ 54 w 54"/>
                    <a:gd name="T12" fmla="*/ 1026 h 1026"/>
                  </a:gdLst>
                  <a:ahLst/>
                  <a:cxnLst>
                    <a:cxn ang="T6">
                      <a:pos x="T0" y="T1"/>
                    </a:cxn>
                    <a:cxn ang="T7">
                      <a:pos x="T2" y="T3"/>
                    </a:cxn>
                    <a:cxn ang="T8">
                      <a:pos x="T4" y="T5"/>
                    </a:cxn>
                  </a:cxnLst>
                  <a:rect l="T9" t="T10" r="T11" b="T12"/>
                  <a:pathLst>
                    <a:path w="54" h="1026">
                      <a:moveTo>
                        <a:pt x="0" y="1026"/>
                      </a:moveTo>
                      <a:cubicBezTo>
                        <a:pt x="4" y="855"/>
                        <a:pt x="12" y="0"/>
                        <a:pt x="21" y="0"/>
                      </a:cubicBezTo>
                      <a:cubicBezTo>
                        <a:pt x="30" y="0"/>
                        <a:pt x="47" y="810"/>
                        <a:pt x="54" y="1023"/>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4671" name="Freeform 26"/>
                <p:cNvSpPr>
                  <a:spLocks/>
                </p:cNvSpPr>
                <p:nvPr/>
              </p:nvSpPr>
              <p:spPr bwMode="auto">
                <a:xfrm>
                  <a:off x="2058" y="1314"/>
                  <a:ext cx="54" cy="606"/>
                </a:xfrm>
                <a:custGeom>
                  <a:avLst/>
                  <a:gdLst>
                    <a:gd name="T0" fmla="*/ 0 w 54"/>
                    <a:gd name="T1" fmla="*/ 603 h 606"/>
                    <a:gd name="T2" fmla="*/ 30 w 54"/>
                    <a:gd name="T3" fmla="*/ 0 h 606"/>
                    <a:gd name="T4" fmla="*/ 54 w 54"/>
                    <a:gd name="T5" fmla="*/ 606 h 606"/>
                    <a:gd name="T6" fmla="*/ 0 60000 65536"/>
                    <a:gd name="T7" fmla="*/ 0 60000 65536"/>
                    <a:gd name="T8" fmla="*/ 0 60000 65536"/>
                    <a:gd name="T9" fmla="*/ 0 w 54"/>
                    <a:gd name="T10" fmla="*/ 0 h 606"/>
                    <a:gd name="T11" fmla="*/ 54 w 54"/>
                    <a:gd name="T12" fmla="*/ 606 h 606"/>
                  </a:gdLst>
                  <a:ahLst/>
                  <a:cxnLst>
                    <a:cxn ang="T6">
                      <a:pos x="T0" y="T1"/>
                    </a:cxn>
                    <a:cxn ang="T7">
                      <a:pos x="T2" y="T3"/>
                    </a:cxn>
                    <a:cxn ang="T8">
                      <a:pos x="T4" y="T5"/>
                    </a:cxn>
                  </a:cxnLst>
                  <a:rect l="T9" t="T10" r="T11" b="T12"/>
                  <a:pathLst>
                    <a:path w="54" h="606">
                      <a:moveTo>
                        <a:pt x="0" y="603"/>
                      </a:moveTo>
                      <a:cubicBezTo>
                        <a:pt x="5" y="502"/>
                        <a:pt x="21" y="0"/>
                        <a:pt x="30" y="0"/>
                      </a:cubicBezTo>
                      <a:cubicBezTo>
                        <a:pt x="39" y="0"/>
                        <a:pt x="49" y="480"/>
                        <a:pt x="54" y="606"/>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4672" name="Freeform 27"/>
                <p:cNvSpPr>
                  <a:spLocks/>
                </p:cNvSpPr>
                <p:nvPr/>
              </p:nvSpPr>
              <p:spPr bwMode="auto">
                <a:xfrm>
                  <a:off x="1104" y="1776"/>
                  <a:ext cx="48" cy="144"/>
                </a:xfrm>
                <a:custGeom>
                  <a:avLst/>
                  <a:gdLst>
                    <a:gd name="T0" fmla="*/ 0 w 192"/>
                    <a:gd name="T1" fmla="*/ 0 h 1008"/>
                    <a:gd name="T2" fmla="*/ 0 w 192"/>
                    <a:gd name="T3" fmla="*/ 0 h 1008"/>
                    <a:gd name="T4" fmla="*/ 0 w 192"/>
                    <a:gd name="T5" fmla="*/ 0 h 1008"/>
                    <a:gd name="T6" fmla="*/ 0 60000 65536"/>
                    <a:gd name="T7" fmla="*/ 0 60000 65536"/>
                    <a:gd name="T8" fmla="*/ 0 60000 65536"/>
                    <a:gd name="T9" fmla="*/ 0 w 192"/>
                    <a:gd name="T10" fmla="*/ 0 h 1008"/>
                    <a:gd name="T11" fmla="*/ 192 w 192"/>
                    <a:gd name="T12" fmla="*/ 1008 h 1008"/>
                  </a:gdLst>
                  <a:ahLst/>
                  <a:cxnLst>
                    <a:cxn ang="T6">
                      <a:pos x="T0" y="T1"/>
                    </a:cxn>
                    <a:cxn ang="T7">
                      <a:pos x="T2" y="T3"/>
                    </a:cxn>
                    <a:cxn ang="T8">
                      <a:pos x="T4" y="T5"/>
                    </a:cxn>
                  </a:cxnLst>
                  <a:rect l="T9" t="T10" r="T11" b="T12"/>
                  <a:pathLst>
                    <a:path w="192" h="1008">
                      <a:moveTo>
                        <a:pt x="0" y="1008"/>
                      </a:moveTo>
                      <a:cubicBezTo>
                        <a:pt x="32" y="504"/>
                        <a:pt x="64" y="0"/>
                        <a:pt x="96" y="0"/>
                      </a:cubicBezTo>
                      <a:cubicBezTo>
                        <a:pt x="128" y="0"/>
                        <a:pt x="176" y="840"/>
                        <a:pt x="192" y="1008"/>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4673" name="Freeform 28"/>
                <p:cNvSpPr>
                  <a:spLocks/>
                </p:cNvSpPr>
                <p:nvPr/>
              </p:nvSpPr>
              <p:spPr bwMode="auto">
                <a:xfrm>
                  <a:off x="1440" y="1776"/>
                  <a:ext cx="48" cy="144"/>
                </a:xfrm>
                <a:custGeom>
                  <a:avLst/>
                  <a:gdLst>
                    <a:gd name="T0" fmla="*/ 0 w 192"/>
                    <a:gd name="T1" fmla="*/ 0 h 1008"/>
                    <a:gd name="T2" fmla="*/ 0 w 192"/>
                    <a:gd name="T3" fmla="*/ 0 h 1008"/>
                    <a:gd name="T4" fmla="*/ 0 w 192"/>
                    <a:gd name="T5" fmla="*/ 0 h 1008"/>
                    <a:gd name="T6" fmla="*/ 0 60000 65536"/>
                    <a:gd name="T7" fmla="*/ 0 60000 65536"/>
                    <a:gd name="T8" fmla="*/ 0 60000 65536"/>
                    <a:gd name="T9" fmla="*/ 0 w 192"/>
                    <a:gd name="T10" fmla="*/ 0 h 1008"/>
                    <a:gd name="T11" fmla="*/ 192 w 192"/>
                    <a:gd name="T12" fmla="*/ 1008 h 1008"/>
                  </a:gdLst>
                  <a:ahLst/>
                  <a:cxnLst>
                    <a:cxn ang="T6">
                      <a:pos x="T0" y="T1"/>
                    </a:cxn>
                    <a:cxn ang="T7">
                      <a:pos x="T2" y="T3"/>
                    </a:cxn>
                    <a:cxn ang="T8">
                      <a:pos x="T4" y="T5"/>
                    </a:cxn>
                  </a:cxnLst>
                  <a:rect l="T9" t="T10" r="T11" b="T12"/>
                  <a:pathLst>
                    <a:path w="192" h="1008">
                      <a:moveTo>
                        <a:pt x="0" y="1008"/>
                      </a:moveTo>
                      <a:cubicBezTo>
                        <a:pt x="32" y="504"/>
                        <a:pt x="64" y="0"/>
                        <a:pt x="96" y="0"/>
                      </a:cubicBezTo>
                      <a:cubicBezTo>
                        <a:pt x="128" y="0"/>
                        <a:pt x="176" y="840"/>
                        <a:pt x="192" y="1008"/>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4674" name="Freeform 29"/>
                <p:cNvSpPr>
                  <a:spLocks/>
                </p:cNvSpPr>
                <p:nvPr/>
              </p:nvSpPr>
              <p:spPr bwMode="auto">
                <a:xfrm>
                  <a:off x="528" y="1859"/>
                  <a:ext cx="48" cy="61"/>
                </a:xfrm>
                <a:custGeom>
                  <a:avLst/>
                  <a:gdLst>
                    <a:gd name="T0" fmla="*/ 0 w 48"/>
                    <a:gd name="T1" fmla="*/ 61 h 61"/>
                    <a:gd name="T2" fmla="*/ 17 w 48"/>
                    <a:gd name="T3" fmla="*/ 0 h 61"/>
                    <a:gd name="T4" fmla="*/ 48 w 48"/>
                    <a:gd name="T5" fmla="*/ 61 h 61"/>
                    <a:gd name="T6" fmla="*/ 0 60000 65536"/>
                    <a:gd name="T7" fmla="*/ 0 60000 65536"/>
                    <a:gd name="T8" fmla="*/ 0 60000 65536"/>
                    <a:gd name="T9" fmla="*/ 0 w 48"/>
                    <a:gd name="T10" fmla="*/ 0 h 61"/>
                    <a:gd name="T11" fmla="*/ 48 w 48"/>
                    <a:gd name="T12" fmla="*/ 61 h 61"/>
                  </a:gdLst>
                  <a:ahLst/>
                  <a:cxnLst>
                    <a:cxn ang="T6">
                      <a:pos x="T0" y="T1"/>
                    </a:cxn>
                    <a:cxn ang="T7">
                      <a:pos x="T2" y="T3"/>
                    </a:cxn>
                    <a:cxn ang="T8">
                      <a:pos x="T4" y="T5"/>
                    </a:cxn>
                  </a:cxnLst>
                  <a:rect l="T9" t="T10" r="T11" b="T12"/>
                  <a:pathLst>
                    <a:path w="48" h="61">
                      <a:moveTo>
                        <a:pt x="0" y="61"/>
                      </a:moveTo>
                      <a:cubicBezTo>
                        <a:pt x="3" y="51"/>
                        <a:pt x="9" y="0"/>
                        <a:pt x="17" y="0"/>
                      </a:cubicBezTo>
                      <a:cubicBezTo>
                        <a:pt x="25" y="0"/>
                        <a:pt x="42" y="48"/>
                        <a:pt x="48" y="61"/>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sp>
              <p:nvSpPr>
                <p:cNvPr id="154675" name="Freeform 30"/>
                <p:cNvSpPr>
                  <a:spLocks/>
                </p:cNvSpPr>
                <p:nvPr/>
              </p:nvSpPr>
              <p:spPr bwMode="auto">
                <a:xfrm>
                  <a:off x="4992" y="1859"/>
                  <a:ext cx="48" cy="61"/>
                </a:xfrm>
                <a:custGeom>
                  <a:avLst/>
                  <a:gdLst>
                    <a:gd name="T0" fmla="*/ 0 w 48"/>
                    <a:gd name="T1" fmla="*/ 61 h 61"/>
                    <a:gd name="T2" fmla="*/ 15 w 48"/>
                    <a:gd name="T3" fmla="*/ 0 h 61"/>
                    <a:gd name="T4" fmla="*/ 48 w 48"/>
                    <a:gd name="T5" fmla="*/ 61 h 61"/>
                    <a:gd name="T6" fmla="*/ 0 60000 65536"/>
                    <a:gd name="T7" fmla="*/ 0 60000 65536"/>
                    <a:gd name="T8" fmla="*/ 0 60000 65536"/>
                    <a:gd name="T9" fmla="*/ 0 w 48"/>
                    <a:gd name="T10" fmla="*/ 0 h 61"/>
                    <a:gd name="T11" fmla="*/ 48 w 48"/>
                    <a:gd name="T12" fmla="*/ 61 h 61"/>
                  </a:gdLst>
                  <a:ahLst/>
                  <a:cxnLst>
                    <a:cxn ang="T6">
                      <a:pos x="T0" y="T1"/>
                    </a:cxn>
                    <a:cxn ang="T7">
                      <a:pos x="T2" y="T3"/>
                    </a:cxn>
                    <a:cxn ang="T8">
                      <a:pos x="T4" y="T5"/>
                    </a:cxn>
                  </a:cxnLst>
                  <a:rect l="T9" t="T10" r="T11" b="T12"/>
                  <a:pathLst>
                    <a:path w="48" h="61">
                      <a:moveTo>
                        <a:pt x="0" y="61"/>
                      </a:moveTo>
                      <a:cubicBezTo>
                        <a:pt x="2" y="51"/>
                        <a:pt x="7" y="0"/>
                        <a:pt x="15" y="0"/>
                      </a:cubicBezTo>
                      <a:cubicBezTo>
                        <a:pt x="23" y="0"/>
                        <a:pt x="41" y="48"/>
                        <a:pt x="48" y="61"/>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lt"/>
                    <a:ea typeface="+mn-ea"/>
                  </a:endParaRPr>
                </a:p>
              </p:txBody>
            </p:sp>
          </p:grpSp>
          <p:grpSp>
            <p:nvGrpSpPr>
              <p:cNvPr id="154645" name="Group 34"/>
              <p:cNvGrpSpPr>
                <a:grpSpLocks/>
              </p:cNvGrpSpPr>
              <p:nvPr/>
            </p:nvGrpSpPr>
            <p:grpSpPr bwMode="auto">
              <a:xfrm>
                <a:off x="4407" y="576"/>
                <a:ext cx="480" cy="480"/>
                <a:chOff x="4176" y="576"/>
                <a:chExt cx="480" cy="480"/>
              </a:xfrm>
            </p:grpSpPr>
            <p:sp>
              <p:nvSpPr>
                <p:cNvPr id="154655" name="Line 35"/>
                <p:cNvSpPr>
                  <a:spLocks noChangeShapeType="1"/>
                </p:cNvSpPr>
                <p:nvPr/>
              </p:nvSpPr>
              <p:spPr bwMode="auto">
                <a:xfrm>
                  <a:off x="4176" y="768"/>
                  <a:ext cx="480" cy="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54656" name="Line 36"/>
                <p:cNvSpPr>
                  <a:spLocks noChangeShapeType="1"/>
                </p:cNvSpPr>
                <p:nvPr/>
              </p:nvSpPr>
              <p:spPr bwMode="auto">
                <a:xfrm>
                  <a:off x="4176" y="864"/>
                  <a:ext cx="480" cy="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54657" name="Line 37"/>
                <p:cNvSpPr>
                  <a:spLocks noChangeShapeType="1"/>
                </p:cNvSpPr>
                <p:nvPr/>
              </p:nvSpPr>
              <p:spPr bwMode="auto">
                <a:xfrm>
                  <a:off x="4176" y="1056"/>
                  <a:ext cx="480" cy="0"/>
                </a:xfrm>
                <a:prstGeom prst="line">
                  <a:avLst/>
                </a:prstGeom>
                <a:noFill/>
                <a:ln w="1905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54658" name="Line 38"/>
                <p:cNvSpPr>
                  <a:spLocks noChangeShapeType="1"/>
                </p:cNvSpPr>
                <p:nvPr/>
              </p:nvSpPr>
              <p:spPr bwMode="auto">
                <a:xfrm>
                  <a:off x="4320" y="576"/>
                  <a:ext cx="0" cy="192"/>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54659" name="Line 39"/>
                <p:cNvSpPr>
                  <a:spLocks noChangeShapeType="1"/>
                </p:cNvSpPr>
                <p:nvPr/>
              </p:nvSpPr>
              <p:spPr bwMode="auto">
                <a:xfrm>
                  <a:off x="4320" y="864"/>
                  <a:ext cx="0" cy="192"/>
                </a:xfrm>
                <a:prstGeom prst="line">
                  <a:avLst/>
                </a:prstGeom>
                <a:noFill/>
                <a:ln w="19050">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54660" name="Line 40"/>
                <p:cNvSpPr>
                  <a:spLocks noChangeShapeType="1"/>
                </p:cNvSpPr>
                <p:nvPr/>
              </p:nvSpPr>
              <p:spPr bwMode="auto">
                <a:xfrm flipV="1">
                  <a:off x="4560" y="768"/>
                  <a:ext cx="0" cy="288"/>
                </a:xfrm>
                <a:prstGeom prst="line">
                  <a:avLst/>
                </a:prstGeom>
                <a:noFill/>
                <a:ln w="19050">
                  <a:solidFill>
                    <a:srgbClr val="CC00CC"/>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grpSp>
            <p:nvGrpSpPr>
              <p:cNvPr id="154646" name="Group 47"/>
              <p:cNvGrpSpPr>
                <a:grpSpLocks/>
              </p:cNvGrpSpPr>
              <p:nvPr/>
            </p:nvGrpSpPr>
            <p:grpSpPr bwMode="auto">
              <a:xfrm>
                <a:off x="3975" y="576"/>
                <a:ext cx="432" cy="1056"/>
                <a:chOff x="3744" y="576"/>
                <a:chExt cx="432" cy="1056"/>
              </a:xfrm>
            </p:grpSpPr>
            <p:grpSp>
              <p:nvGrpSpPr>
                <p:cNvPr id="154647" name="Group 48"/>
                <p:cNvGrpSpPr>
                  <a:grpSpLocks/>
                </p:cNvGrpSpPr>
                <p:nvPr/>
              </p:nvGrpSpPr>
              <p:grpSpPr bwMode="auto">
                <a:xfrm>
                  <a:off x="4128" y="576"/>
                  <a:ext cx="48" cy="1056"/>
                  <a:chOff x="4128" y="336"/>
                  <a:chExt cx="48" cy="1056"/>
                </a:xfrm>
              </p:grpSpPr>
              <p:sp>
                <p:nvSpPr>
                  <p:cNvPr id="154651" name="Rectangle 49"/>
                  <p:cNvSpPr>
                    <a:spLocks noChangeArrowheads="1"/>
                  </p:cNvSpPr>
                  <p:nvPr/>
                </p:nvSpPr>
                <p:spPr bwMode="auto">
                  <a:xfrm>
                    <a:off x="4128" y="336"/>
                    <a:ext cx="48" cy="192"/>
                  </a:xfrm>
                  <a:prstGeom prst="rect">
                    <a:avLst/>
                  </a:prstGeom>
                  <a:solidFill>
                    <a:srgbClr val="AAA600"/>
                  </a:solidFill>
                  <a:ln w="9525">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sp>
                <p:nvSpPr>
                  <p:cNvPr id="154652" name="Rectangle 50"/>
                  <p:cNvSpPr>
                    <a:spLocks noChangeArrowheads="1"/>
                  </p:cNvSpPr>
                  <p:nvPr/>
                </p:nvSpPr>
                <p:spPr bwMode="auto">
                  <a:xfrm>
                    <a:off x="4128" y="624"/>
                    <a:ext cx="48" cy="192"/>
                  </a:xfrm>
                  <a:prstGeom prst="rect">
                    <a:avLst/>
                  </a:prstGeom>
                  <a:solidFill>
                    <a:srgbClr val="AAA600"/>
                  </a:solidFill>
                  <a:ln w="9525">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sp>
                <p:nvSpPr>
                  <p:cNvPr id="154653" name="Rectangle 51"/>
                  <p:cNvSpPr>
                    <a:spLocks noChangeArrowheads="1"/>
                  </p:cNvSpPr>
                  <p:nvPr/>
                </p:nvSpPr>
                <p:spPr bwMode="auto">
                  <a:xfrm>
                    <a:off x="4128" y="912"/>
                    <a:ext cx="48" cy="192"/>
                  </a:xfrm>
                  <a:prstGeom prst="rect">
                    <a:avLst/>
                  </a:prstGeom>
                  <a:solidFill>
                    <a:srgbClr val="AAA600"/>
                  </a:solidFill>
                  <a:ln w="9525">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sp>
                <p:nvSpPr>
                  <p:cNvPr id="154654" name="Rectangle 52"/>
                  <p:cNvSpPr>
                    <a:spLocks noChangeArrowheads="1"/>
                  </p:cNvSpPr>
                  <p:nvPr/>
                </p:nvSpPr>
                <p:spPr bwMode="auto">
                  <a:xfrm>
                    <a:off x="4128" y="1200"/>
                    <a:ext cx="48" cy="192"/>
                  </a:xfrm>
                  <a:prstGeom prst="rect">
                    <a:avLst/>
                  </a:prstGeom>
                  <a:solidFill>
                    <a:srgbClr val="AAA600"/>
                  </a:solidFill>
                  <a:ln w="9525">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grpSp>
            <p:sp>
              <p:nvSpPr>
                <p:cNvPr id="154648" name="Line 53"/>
                <p:cNvSpPr>
                  <a:spLocks noChangeShapeType="1"/>
                </p:cNvSpPr>
                <p:nvPr/>
              </p:nvSpPr>
              <p:spPr bwMode="auto">
                <a:xfrm>
                  <a:off x="3744" y="816"/>
                  <a:ext cx="432" cy="0"/>
                </a:xfrm>
                <a:prstGeom prst="line">
                  <a:avLst/>
                </a:prstGeom>
                <a:noFill/>
                <a:ln w="1905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54649" name="Line 54"/>
                <p:cNvSpPr>
                  <a:spLocks noChangeShapeType="1"/>
                </p:cNvSpPr>
                <p:nvPr/>
              </p:nvSpPr>
              <p:spPr bwMode="auto">
                <a:xfrm>
                  <a:off x="3744" y="1104"/>
                  <a:ext cx="432" cy="0"/>
                </a:xfrm>
                <a:prstGeom prst="line">
                  <a:avLst/>
                </a:prstGeom>
                <a:noFill/>
                <a:ln w="1905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154650" name="Line 55"/>
                <p:cNvSpPr>
                  <a:spLocks noChangeShapeType="1"/>
                </p:cNvSpPr>
                <p:nvPr/>
              </p:nvSpPr>
              <p:spPr bwMode="auto">
                <a:xfrm>
                  <a:off x="3744" y="1392"/>
                  <a:ext cx="432" cy="0"/>
                </a:xfrm>
                <a:prstGeom prst="line">
                  <a:avLst/>
                </a:prstGeom>
                <a:noFill/>
                <a:ln w="1905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grpSp>
        <p:sp>
          <p:nvSpPr>
            <p:cNvPr id="154632" name="AutoShape 83"/>
            <p:cNvSpPr>
              <a:spLocks noChangeArrowheads="1"/>
            </p:cNvSpPr>
            <p:nvPr/>
          </p:nvSpPr>
          <p:spPr bwMode="auto">
            <a:xfrm>
              <a:off x="689928" y="676910"/>
              <a:ext cx="2286000" cy="1066800"/>
            </a:xfrm>
            <a:prstGeom prst="wedgeRoundRectCallout">
              <a:avLst>
                <a:gd name="adj1" fmla="val 87083"/>
                <a:gd name="adj2" fmla="val 15773"/>
                <a:gd name="adj3" fmla="val 16667"/>
              </a:avLst>
            </a:prstGeom>
            <a:gradFill rotWithShape="0">
              <a:gsLst>
                <a:gs pos="0">
                  <a:srgbClr val="EDFAD2"/>
                </a:gs>
                <a:gs pos="50000">
                  <a:srgbClr val="FFFFFF"/>
                </a:gs>
                <a:gs pos="100000">
                  <a:srgbClr val="EDFAD2"/>
                </a:gs>
              </a:gsLst>
              <a:lin ang="5400000" scaled="1"/>
            </a:gradFill>
            <a:ln w="9525">
              <a:solidFill>
                <a:srgbClr val="006666"/>
              </a:solidFill>
              <a:miter lim="800000"/>
              <a:headEnd/>
              <a:tailEnd/>
            </a:ln>
          </p:spPr>
          <p:txBody>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zh-CN" altLang="en-US" sz="2800">
                  <a:solidFill>
                    <a:srgbClr val="0000FF"/>
                  </a:solidFill>
                  <a:latin typeface="+mn-lt"/>
                  <a:ea typeface="+mn-ea"/>
                </a:rPr>
                <a:t>单缝衍射对光强的调制</a:t>
              </a:r>
            </a:p>
          </p:txBody>
        </p:sp>
        <mc:AlternateContent xmlns:mc="http://schemas.openxmlformats.org/markup-compatibility/2006" xmlns:a14="http://schemas.microsoft.com/office/drawing/2010/main">
          <mc:Choice Requires="a14">
            <p:sp>
              <p:nvSpPr>
                <p:cNvPr id="73" name="矩形 72"/>
                <p:cNvSpPr/>
                <p:nvPr/>
              </p:nvSpPr>
              <p:spPr>
                <a:xfrm>
                  <a:off x="4298233" y="2737161"/>
                  <a:ext cx="54130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𝑂</m:t>
                        </m:r>
                      </m:oMath>
                    </m:oMathPara>
                  </a14:m>
                  <a:endParaRPr lang="zh-CN" altLang="en-US" sz="2800" i="1" dirty="0">
                    <a:solidFill>
                      <a:srgbClr val="0000FF"/>
                    </a:solidFill>
                    <a:latin typeface="+mn-ea"/>
                    <a:ea typeface="+mn-ea"/>
                  </a:endParaRPr>
                </a:p>
              </p:txBody>
            </p:sp>
          </mc:Choice>
          <mc:Fallback xmlns="">
            <p:sp>
              <p:nvSpPr>
                <p:cNvPr id="73" name="矩形 72"/>
                <p:cNvSpPr>
                  <a:spLocks noRot="1" noChangeAspect="1" noMove="1" noResize="1" noEditPoints="1" noAdjustHandles="1" noChangeArrowheads="1" noChangeShapeType="1" noTextEdit="1"/>
                </p:cNvSpPr>
                <p:nvPr/>
              </p:nvSpPr>
              <p:spPr>
                <a:xfrm>
                  <a:off x="4298233" y="2737161"/>
                  <a:ext cx="541302"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p:cNvSpPr/>
                <p:nvPr/>
              </p:nvSpPr>
              <p:spPr>
                <a:xfrm>
                  <a:off x="4547562" y="374678"/>
                  <a:ext cx="4381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𝐼</m:t>
                        </m:r>
                      </m:oMath>
                    </m:oMathPara>
                  </a14:m>
                  <a:endParaRPr lang="zh-CN" altLang="en-US" sz="2800" i="1" dirty="0">
                    <a:solidFill>
                      <a:srgbClr val="0000FF"/>
                    </a:solidFill>
                    <a:latin typeface="+mn-ea"/>
                    <a:ea typeface="+mn-ea"/>
                  </a:endParaRPr>
                </a:p>
              </p:txBody>
            </p:sp>
          </mc:Choice>
          <mc:Fallback xmlns="">
            <p:sp>
              <p:nvSpPr>
                <p:cNvPr id="74" name="矩形 73"/>
                <p:cNvSpPr>
                  <a:spLocks noRot="1" noChangeAspect="1" noMove="1" noResize="1" noEditPoints="1" noAdjustHandles="1" noChangeArrowheads="1" noChangeShapeType="1" noTextEdit="1"/>
                </p:cNvSpPr>
                <p:nvPr/>
              </p:nvSpPr>
              <p:spPr>
                <a:xfrm>
                  <a:off x="4547562" y="374678"/>
                  <a:ext cx="438132"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p:cNvSpPr/>
                <p:nvPr/>
              </p:nvSpPr>
              <p:spPr>
                <a:xfrm>
                  <a:off x="8076267" y="2727974"/>
                  <a:ext cx="10164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i="1" smtClean="0">
                                <a:solidFill>
                                  <a:srgbClr val="0000FF"/>
                                </a:solidFill>
                                <a:latin typeface="Cambria Math"/>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r>
                              <a:rPr lang="zh-CN" altLang="en-US" sz="2800" b="0" i="1" smtClean="0">
                                <a:solidFill>
                                  <a:srgbClr val="0000FF"/>
                                </a:solidFill>
                                <a:latin typeface="Cambria Math" panose="02040503050406030204" pitchFamily="18" charset="0"/>
                                <a:ea typeface="+mn-ea"/>
                              </a:rPr>
                              <m:t>𝜃</m:t>
                            </m:r>
                          </m:e>
                        </m:func>
                      </m:oMath>
                    </m:oMathPara>
                  </a14:m>
                  <a:endParaRPr lang="zh-CN" altLang="en-US" sz="2800" i="1" dirty="0">
                    <a:solidFill>
                      <a:srgbClr val="0000FF"/>
                    </a:solidFill>
                    <a:latin typeface="+mn-ea"/>
                    <a:ea typeface="+mn-ea"/>
                  </a:endParaRPr>
                </a:p>
              </p:txBody>
            </p:sp>
          </mc:Choice>
          <mc:Fallback xmlns="">
            <p:sp>
              <p:nvSpPr>
                <p:cNvPr id="75" name="矩形 74"/>
                <p:cNvSpPr>
                  <a:spLocks noRot="1" noChangeAspect="1" noMove="1" noResize="1" noEditPoints="1" noAdjustHandles="1" noChangeArrowheads="1" noChangeShapeType="1" noTextEdit="1"/>
                </p:cNvSpPr>
                <p:nvPr/>
              </p:nvSpPr>
              <p:spPr>
                <a:xfrm>
                  <a:off x="8076267" y="2727974"/>
                  <a:ext cx="1016432"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p:cNvSpPr/>
                <p:nvPr/>
              </p:nvSpPr>
              <p:spPr>
                <a:xfrm>
                  <a:off x="7380667" y="541027"/>
                  <a:ext cx="49962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oMath>
                    </m:oMathPara>
                  </a14:m>
                  <a:endParaRPr lang="zh-CN" altLang="en-US" sz="2800" i="1" dirty="0">
                    <a:solidFill>
                      <a:srgbClr val="0000FF"/>
                    </a:solidFill>
                    <a:latin typeface="+mn-ea"/>
                    <a:ea typeface="+mn-ea"/>
                  </a:endParaRPr>
                </a:p>
              </p:txBody>
            </p:sp>
          </mc:Choice>
          <mc:Fallback xmlns="">
            <p:sp>
              <p:nvSpPr>
                <p:cNvPr id="76" name="矩形 75"/>
                <p:cNvSpPr>
                  <a:spLocks noRot="1" noChangeAspect="1" noMove="1" noResize="1" noEditPoints="1" noAdjustHandles="1" noChangeArrowheads="1" noChangeShapeType="1" noTextEdit="1"/>
                </p:cNvSpPr>
                <p:nvPr/>
              </p:nvSpPr>
              <p:spPr>
                <a:xfrm>
                  <a:off x="7380667" y="541027"/>
                  <a:ext cx="499624"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p:cNvSpPr/>
                <p:nvPr/>
              </p:nvSpPr>
              <p:spPr>
                <a:xfrm>
                  <a:off x="7838441" y="919496"/>
                  <a:ext cx="112870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r>
                          <a:rPr lang="en-US" altLang="zh-CN" sz="2800" i="1">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𝑏</m:t>
                        </m:r>
                      </m:oMath>
                    </m:oMathPara>
                  </a14:m>
                  <a:endParaRPr lang="zh-CN" altLang="en-US" sz="2800" i="1" dirty="0">
                    <a:solidFill>
                      <a:srgbClr val="0000FF"/>
                    </a:solidFill>
                    <a:latin typeface="+mn-ea"/>
                    <a:ea typeface="+mn-ea"/>
                  </a:endParaRPr>
                </a:p>
              </p:txBody>
            </p:sp>
          </mc:Choice>
          <mc:Fallback xmlns="">
            <p:sp>
              <p:nvSpPr>
                <p:cNvPr id="77" name="矩形 76"/>
                <p:cNvSpPr>
                  <a:spLocks noRot="1" noChangeAspect="1" noMove="1" noResize="1" noEditPoints="1" noAdjustHandles="1" noChangeArrowheads="1" noChangeShapeType="1" noTextEdit="1"/>
                </p:cNvSpPr>
                <p:nvPr/>
              </p:nvSpPr>
              <p:spPr>
                <a:xfrm>
                  <a:off x="7838441" y="919496"/>
                  <a:ext cx="1128707"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p:cNvSpPr/>
                <p:nvPr/>
              </p:nvSpPr>
              <p:spPr>
                <a:xfrm>
                  <a:off x="907238" y="2769322"/>
                  <a:ext cx="1025922" cy="910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−2</m:t>
                        </m:r>
                        <m:f>
                          <m:fPr>
                            <m:ctrlPr>
                              <a:rPr lang="en-US" altLang="zh-CN" sz="2800" b="0" i="1" smtClean="0">
                                <a:solidFill>
                                  <a:srgbClr val="0000FF"/>
                                </a:solidFill>
                                <a:latin typeface="Cambria Math"/>
                                <a:ea typeface="+mn-ea"/>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mn-ea"/>
                              </a:rPr>
                              <m:t>𝑎</m:t>
                            </m:r>
                          </m:den>
                        </m:f>
                      </m:oMath>
                    </m:oMathPara>
                  </a14:m>
                  <a:endParaRPr lang="zh-CN" altLang="en-US" sz="2800" i="1" dirty="0">
                    <a:solidFill>
                      <a:srgbClr val="0000FF"/>
                    </a:solidFill>
                    <a:latin typeface="+mn-ea"/>
                    <a:ea typeface="+mn-ea"/>
                  </a:endParaRPr>
                </a:p>
              </p:txBody>
            </p:sp>
          </mc:Choice>
          <mc:Fallback xmlns="">
            <p:sp>
              <p:nvSpPr>
                <p:cNvPr id="78" name="矩形 77"/>
                <p:cNvSpPr>
                  <a:spLocks noRot="1" noChangeAspect="1" noMove="1" noResize="1" noEditPoints="1" noAdjustHandles="1" noChangeArrowheads="1" noChangeShapeType="1" noTextEdit="1"/>
                </p:cNvSpPr>
                <p:nvPr/>
              </p:nvSpPr>
              <p:spPr>
                <a:xfrm>
                  <a:off x="907238" y="2769322"/>
                  <a:ext cx="1025922" cy="910506"/>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p:cNvSpPr/>
                <p:nvPr/>
              </p:nvSpPr>
              <p:spPr>
                <a:xfrm>
                  <a:off x="2450476" y="2757274"/>
                  <a:ext cx="827150" cy="910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mn-ea"/>
                              </a:rPr>
                              <m:t>𝑎</m:t>
                            </m:r>
                          </m:den>
                        </m:f>
                      </m:oMath>
                    </m:oMathPara>
                  </a14:m>
                  <a:endParaRPr lang="zh-CN" altLang="en-US" sz="2800" i="1" dirty="0">
                    <a:solidFill>
                      <a:srgbClr val="0000FF"/>
                    </a:solidFill>
                    <a:latin typeface="+mn-ea"/>
                    <a:ea typeface="+mn-ea"/>
                  </a:endParaRPr>
                </a:p>
              </p:txBody>
            </p:sp>
          </mc:Choice>
          <mc:Fallback xmlns="">
            <p:sp>
              <p:nvSpPr>
                <p:cNvPr id="79" name="矩形 78"/>
                <p:cNvSpPr>
                  <a:spLocks noRot="1" noChangeAspect="1" noMove="1" noResize="1" noEditPoints="1" noAdjustHandles="1" noChangeArrowheads="1" noChangeShapeType="1" noTextEdit="1"/>
                </p:cNvSpPr>
                <p:nvPr/>
              </p:nvSpPr>
              <p:spPr>
                <a:xfrm>
                  <a:off x="2450476" y="2757274"/>
                  <a:ext cx="827150" cy="910506"/>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p:cNvSpPr/>
                <p:nvPr/>
              </p:nvSpPr>
              <p:spPr>
                <a:xfrm>
                  <a:off x="5897586" y="2760384"/>
                  <a:ext cx="499624" cy="910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a:ea typeface="+mn-ea"/>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mn-ea"/>
                              </a:rPr>
                              <m:t>𝑎</m:t>
                            </m:r>
                          </m:den>
                        </m:f>
                      </m:oMath>
                    </m:oMathPara>
                  </a14:m>
                  <a:endParaRPr lang="zh-CN" altLang="en-US" sz="2800" i="1" dirty="0">
                    <a:solidFill>
                      <a:srgbClr val="0000FF"/>
                    </a:solidFill>
                    <a:latin typeface="+mn-ea"/>
                    <a:ea typeface="+mn-ea"/>
                  </a:endParaRPr>
                </a:p>
              </p:txBody>
            </p:sp>
          </mc:Choice>
          <mc:Fallback xmlns="">
            <p:sp>
              <p:nvSpPr>
                <p:cNvPr id="80" name="矩形 79"/>
                <p:cNvSpPr>
                  <a:spLocks noRot="1" noChangeAspect="1" noMove="1" noResize="1" noEditPoints="1" noAdjustHandles="1" noChangeArrowheads="1" noChangeShapeType="1" noTextEdit="1"/>
                </p:cNvSpPr>
                <p:nvPr/>
              </p:nvSpPr>
              <p:spPr>
                <a:xfrm>
                  <a:off x="5897586" y="2760384"/>
                  <a:ext cx="499624" cy="910506"/>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p:cNvSpPr/>
                <p:nvPr/>
              </p:nvSpPr>
              <p:spPr>
                <a:xfrm>
                  <a:off x="7319630" y="2767015"/>
                  <a:ext cx="758221" cy="910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2</m:t>
                        </m:r>
                        <m:f>
                          <m:fPr>
                            <m:ctrlPr>
                              <a:rPr lang="en-US" altLang="zh-CN" sz="2800" b="0" i="1" smtClean="0">
                                <a:solidFill>
                                  <a:srgbClr val="0000FF"/>
                                </a:solidFill>
                                <a:latin typeface="Cambria Math"/>
                                <a:ea typeface="+mn-ea"/>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mn-ea"/>
                              </a:rPr>
                              <m:t>𝑎</m:t>
                            </m:r>
                          </m:den>
                        </m:f>
                      </m:oMath>
                    </m:oMathPara>
                  </a14:m>
                  <a:endParaRPr lang="zh-CN" altLang="en-US" sz="2800" i="1" dirty="0">
                    <a:solidFill>
                      <a:srgbClr val="0000FF"/>
                    </a:solidFill>
                    <a:latin typeface="+mn-ea"/>
                    <a:ea typeface="+mn-ea"/>
                  </a:endParaRPr>
                </a:p>
              </p:txBody>
            </p:sp>
          </mc:Choice>
          <mc:Fallback xmlns="">
            <p:sp>
              <p:nvSpPr>
                <p:cNvPr id="81" name="矩形 80"/>
                <p:cNvSpPr>
                  <a:spLocks noRot="1" noChangeAspect="1" noMove="1" noResize="1" noEditPoints="1" noAdjustHandles="1" noChangeArrowheads="1" noChangeShapeType="1" noTextEdit="1"/>
                </p:cNvSpPr>
                <p:nvPr/>
              </p:nvSpPr>
              <p:spPr>
                <a:xfrm>
                  <a:off x="7319630" y="2767015"/>
                  <a:ext cx="758221" cy="910506"/>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矩形 81"/>
                <p:cNvSpPr/>
                <p:nvPr/>
              </p:nvSpPr>
              <p:spPr>
                <a:xfrm>
                  <a:off x="3160806" y="2753664"/>
                  <a:ext cx="1456232" cy="9177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mn-ea"/>
                              </a:rPr>
                              <m:t>𝑎</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𝑏</m:t>
                            </m:r>
                          </m:den>
                        </m:f>
                      </m:oMath>
                    </m:oMathPara>
                  </a14:m>
                  <a:endParaRPr lang="zh-CN" altLang="en-US" sz="2800" i="1" dirty="0">
                    <a:solidFill>
                      <a:srgbClr val="0000FF"/>
                    </a:solidFill>
                    <a:latin typeface="+mn-ea"/>
                    <a:ea typeface="+mn-ea"/>
                  </a:endParaRPr>
                </a:p>
              </p:txBody>
            </p:sp>
          </mc:Choice>
          <mc:Fallback xmlns="">
            <p:sp>
              <p:nvSpPr>
                <p:cNvPr id="82" name="矩形 81"/>
                <p:cNvSpPr>
                  <a:spLocks noRot="1" noChangeAspect="1" noMove="1" noResize="1" noEditPoints="1" noAdjustHandles="1" noChangeArrowheads="1" noChangeShapeType="1" noTextEdit="1"/>
                </p:cNvSpPr>
                <p:nvPr/>
              </p:nvSpPr>
              <p:spPr>
                <a:xfrm>
                  <a:off x="3160806" y="2753664"/>
                  <a:ext cx="1456232" cy="917752"/>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矩形 82"/>
                <p:cNvSpPr/>
                <p:nvPr/>
              </p:nvSpPr>
              <p:spPr>
                <a:xfrm>
                  <a:off x="4514954" y="2752562"/>
                  <a:ext cx="1128707" cy="9177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a:ea typeface="+mn-ea"/>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mn-ea"/>
                              </a:rPr>
                              <m:t>𝑎</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𝑏</m:t>
                            </m:r>
                          </m:den>
                        </m:f>
                      </m:oMath>
                    </m:oMathPara>
                  </a14:m>
                  <a:endParaRPr lang="zh-CN" altLang="en-US" sz="2800" i="1" dirty="0">
                    <a:solidFill>
                      <a:srgbClr val="0000FF"/>
                    </a:solidFill>
                    <a:latin typeface="+mn-ea"/>
                    <a:ea typeface="+mn-ea"/>
                  </a:endParaRPr>
                </a:p>
              </p:txBody>
            </p:sp>
          </mc:Choice>
          <mc:Fallback xmlns="">
            <p:sp>
              <p:nvSpPr>
                <p:cNvPr id="83" name="矩形 82"/>
                <p:cNvSpPr>
                  <a:spLocks noRot="1" noChangeAspect="1" noMove="1" noResize="1" noEditPoints="1" noAdjustHandles="1" noChangeArrowheads="1" noChangeShapeType="1" noTextEdit="1"/>
                </p:cNvSpPr>
                <p:nvPr/>
              </p:nvSpPr>
              <p:spPr>
                <a:xfrm>
                  <a:off x="4514954" y="2752562"/>
                  <a:ext cx="1128707" cy="917752"/>
                </a:xfrm>
                <a:prstGeom prst="rect">
                  <a:avLst/>
                </a:prstGeom>
                <a:blipFill>
                  <a:blip r:embed="rId1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4" name="矩形 83"/>
              <p:cNvSpPr/>
              <p:nvPr/>
            </p:nvSpPr>
            <p:spPr>
              <a:xfrm>
                <a:off x="7040980" y="3908467"/>
                <a:ext cx="1926168" cy="9389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a:ea typeface="+mn-ea"/>
                            </a:rPr>
                          </m:ctrlPr>
                        </m:fPr>
                        <m:num>
                          <m:r>
                            <a:rPr lang="en-US" altLang="zh-CN" sz="2800" i="1">
                              <a:solidFill>
                                <a:srgbClr val="0000FF"/>
                              </a:solidFill>
                              <a:latin typeface="Cambria Math" panose="02040503050406030204" pitchFamily="18" charset="0"/>
                            </a:rPr>
                            <m:t>𝑎</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𝑏</m:t>
                          </m:r>
                        </m:num>
                        <m:den>
                          <m:r>
                            <a:rPr lang="en-US" altLang="zh-CN" sz="2800" b="0" i="1" smtClean="0">
                              <a:solidFill>
                                <a:srgbClr val="0000FF"/>
                              </a:solidFill>
                              <a:latin typeface="Cambria Math" panose="02040503050406030204" pitchFamily="18" charset="0"/>
                              <a:ea typeface="+mn-ea"/>
                            </a:rPr>
                            <m:t>𝑎</m:t>
                          </m:r>
                        </m:den>
                      </m:f>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𝑘</m:t>
                          </m:r>
                        </m:num>
                        <m:den>
                          <m:r>
                            <a:rPr lang="en-US" altLang="zh-CN" sz="2800" b="0" i="1" smtClean="0">
                              <a:solidFill>
                                <a:srgbClr val="0000FF"/>
                              </a:solidFill>
                              <a:latin typeface="Cambria Math" panose="02040503050406030204" pitchFamily="18" charset="0"/>
                            </a:rPr>
                            <m:t>𝑘</m:t>
                          </m:r>
                          <m:r>
                            <a:rPr lang="en-US" altLang="zh-CN" sz="2800" b="0" i="1" smtClean="0">
                              <a:solidFill>
                                <a:srgbClr val="0000FF"/>
                              </a:solidFill>
                              <a:latin typeface="Cambria Math" panose="02040503050406030204" pitchFamily="18" charset="0"/>
                            </a:rPr>
                            <m:t>′</m:t>
                          </m:r>
                        </m:den>
                      </m:f>
                    </m:oMath>
                  </m:oMathPara>
                </a14:m>
                <a:endParaRPr lang="zh-CN" altLang="en-US" sz="2800" i="1" dirty="0">
                  <a:solidFill>
                    <a:srgbClr val="0000FF"/>
                  </a:solidFill>
                  <a:latin typeface="+mn-ea"/>
                  <a:ea typeface="+mn-ea"/>
                </a:endParaRPr>
              </a:p>
            </p:txBody>
          </p:sp>
        </mc:Choice>
        <mc:Fallback xmlns="">
          <p:sp>
            <p:nvSpPr>
              <p:cNvPr id="84" name="矩形 83"/>
              <p:cNvSpPr>
                <a:spLocks noRot="1" noChangeAspect="1" noMove="1" noResize="1" noEditPoints="1" noAdjustHandles="1" noChangeArrowheads="1" noChangeShapeType="1" noTextEdit="1"/>
              </p:cNvSpPr>
              <p:nvPr/>
            </p:nvSpPr>
            <p:spPr>
              <a:xfrm>
                <a:off x="7040980" y="3908467"/>
                <a:ext cx="1926168" cy="938975"/>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p:cNvSpPr/>
              <p:nvPr/>
            </p:nvSpPr>
            <p:spPr>
              <a:xfrm>
                <a:off x="2331174" y="5263848"/>
                <a:ext cx="200388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r>
                        <a:rPr lang="en-US" altLang="zh-CN" sz="2800" i="1">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𝑏</m:t>
                      </m:r>
                      <m:r>
                        <a:rPr lang="en-US" altLang="zh-CN" sz="2800" b="0" i="1" smtClean="0">
                          <a:solidFill>
                            <a:srgbClr val="0000FF"/>
                          </a:solidFill>
                          <a:latin typeface="Cambria Math" panose="02040503050406030204" pitchFamily="18" charset="0"/>
                          <a:ea typeface="+mn-ea"/>
                        </a:rPr>
                        <m:t>=3</m:t>
                      </m:r>
                      <m:r>
                        <a:rPr lang="en-US" altLang="zh-CN" sz="2800" b="0" i="1" smtClean="0">
                          <a:solidFill>
                            <a:srgbClr val="0000FF"/>
                          </a:solidFill>
                          <a:latin typeface="Cambria Math" panose="02040503050406030204" pitchFamily="18" charset="0"/>
                          <a:ea typeface="+mn-ea"/>
                        </a:rPr>
                        <m:t>𝑎</m:t>
                      </m:r>
                    </m:oMath>
                  </m:oMathPara>
                </a14:m>
                <a:endParaRPr lang="zh-CN" altLang="en-US" sz="2800" i="1" dirty="0">
                  <a:solidFill>
                    <a:srgbClr val="0000FF"/>
                  </a:solidFill>
                  <a:latin typeface="+mn-ea"/>
                  <a:ea typeface="+mn-ea"/>
                </a:endParaRPr>
              </a:p>
            </p:txBody>
          </p:sp>
        </mc:Choice>
        <mc:Fallback xmlns="">
          <p:sp>
            <p:nvSpPr>
              <p:cNvPr id="85" name="矩形 84"/>
              <p:cNvSpPr>
                <a:spLocks noRot="1" noChangeAspect="1" noMove="1" noResize="1" noEditPoints="1" noAdjustHandles="1" noChangeArrowheads="1" noChangeShapeType="1" noTextEdit="1"/>
              </p:cNvSpPr>
              <p:nvPr/>
            </p:nvSpPr>
            <p:spPr>
              <a:xfrm>
                <a:off x="2331174" y="5263848"/>
                <a:ext cx="2003882"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p:cNvSpPr/>
              <p:nvPr/>
            </p:nvSpPr>
            <p:spPr>
              <a:xfrm>
                <a:off x="5899294" y="5146775"/>
                <a:ext cx="3080202"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a:ea typeface="+mn-ea"/>
                            </a:rPr>
                          </m:ctrlPr>
                        </m:fPr>
                        <m:num>
                          <m:r>
                            <a:rPr lang="en-US" altLang="zh-CN" sz="2800" i="1">
                              <a:solidFill>
                                <a:srgbClr val="0000FF"/>
                              </a:solidFill>
                              <a:latin typeface="Cambria Math" panose="02040503050406030204" pitchFamily="18" charset="0"/>
                            </a:rPr>
                            <m:t>𝑎</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𝑏</m:t>
                          </m:r>
                        </m:num>
                        <m:den>
                          <m:r>
                            <a:rPr lang="en-US" altLang="zh-CN" sz="2800" b="0" i="1" smtClean="0">
                              <a:solidFill>
                                <a:srgbClr val="0000FF"/>
                              </a:solidFill>
                              <a:latin typeface="Cambria Math" panose="02040503050406030204" pitchFamily="18" charset="0"/>
                              <a:ea typeface="+mn-ea"/>
                            </a:rPr>
                            <m:t>𝑎</m:t>
                          </m:r>
                        </m:den>
                      </m:f>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3</m:t>
                          </m:r>
                        </m:num>
                        <m:den>
                          <m:r>
                            <a:rPr lang="en-US" altLang="zh-CN" sz="2800" b="0" i="1" smtClean="0">
                              <a:solidFill>
                                <a:srgbClr val="0000FF"/>
                              </a:solidFill>
                              <a:latin typeface="Cambria Math" panose="02040503050406030204" pitchFamily="18" charset="0"/>
                            </a:rPr>
                            <m:t>1</m:t>
                          </m:r>
                        </m:den>
                      </m:f>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6</m:t>
                          </m:r>
                        </m:num>
                        <m:den>
                          <m:r>
                            <a:rPr lang="en-US" altLang="zh-CN" sz="2800" b="0" i="1" smtClean="0">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9</m:t>
                          </m:r>
                        </m:num>
                        <m:den>
                          <m:r>
                            <a:rPr lang="en-US" altLang="zh-CN" sz="2800" b="0" i="1" smtClean="0">
                              <a:solidFill>
                                <a:srgbClr val="0000FF"/>
                              </a:solidFill>
                              <a:latin typeface="Cambria Math" panose="02040503050406030204" pitchFamily="18" charset="0"/>
                            </a:rPr>
                            <m:t>3</m:t>
                          </m:r>
                        </m:den>
                      </m:f>
                      <m:r>
                        <a:rPr lang="en-US" altLang="zh-CN" sz="2800" b="0" i="1" smtClean="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m:t>
                      </m:r>
                    </m:oMath>
                  </m:oMathPara>
                </a14:m>
                <a:endParaRPr lang="zh-CN" altLang="en-US" sz="2800" i="1" dirty="0">
                  <a:solidFill>
                    <a:srgbClr val="0000FF"/>
                  </a:solidFill>
                  <a:latin typeface="+mn-ea"/>
                  <a:ea typeface="+mn-ea"/>
                </a:endParaRPr>
              </a:p>
            </p:txBody>
          </p:sp>
        </mc:Choice>
        <mc:Fallback xmlns="">
          <p:sp>
            <p:nvSpPr>
              <p:cNvPr id="86" name="矩形 85"/>
              <p:cNvSpPr>
                <a:spLocks noRot="1" noChangeAspect="1" noMove="1" noResize="1" noEditPoints="1" noAdjustHandles="1" noChangeArrowheads="1" noChangeShapeType="1" noTextEdit="1"/>
              </p:cNvSpPr>
              <p:nvPr/>
            </p:nvSpPr>
            <p:spPr>
              <a:xfrm>
                <a:off x="5899294" y="5146775"/>
                <a:ext cx="3080202" cy="910377"/>
              </a:xfrm>
              <a:prstGeom prst="rect">
                <a:avLst/>
              </a:prstGeom>
              <a:blipFill>
                <a:blip r:embed="rId19"/>
                <a:stretch>
                  <a:fillRect/>
                </a:stretch>
              </a:blipFill>
            </p:spPr>
            <p:txBody>
              <a:bodyPr/>
              <a:lstStyle/>
              <a:p>
                <a:r>
                  <a:rPr lang="zh-CN" altLang="en-US">
                    <a:noFill/>
                  </a:rPr>
                  <a:t> </a:t>
                </a:r>
              </a:p>
            </p:txBody>
          </p:sp>
        </mc:Fallback>
      </mc:AlternateContent>
      <p:sp>
        <p:nvSpPr>
          <p:cNvPr id="67" name="AutoShape 73"/>
          <p:cNvSpPr>
            <a:spLocks/>
          </p:cNvSpPr>
          <p:nvPr/>
        </p:nvSpPr>
        <p:spPr bwMode="auto">
          <a:xfrm>
            <a:off x="1601869" y="4029713"/>
            <a:ext cx="228600" cy="838200"/>
          </a:xfrm>
          <a:prstGeom prst="leftBrace">
            <a:avLst>
              <a:gd name="adj1" fmla="val 30556"/>
              <a:gd name="adj2" fmla="val 50000"/>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spTree>
    <p:extLst>
      <p:ext uri="{BB962C8B-B14F-4D97-AF65-F5344CB8AC3E}">
        <p14:creationId xmlns:p14="http://schemas.microsoft.com/office/powerpoint/2010/main" val="3757407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4636"/>
                                        </p:tgtEl>
                                        <p:attrNameLst>
                                          <p:attrName>style.visibility</p:attrName>
                                        </p:attrNameLst>
                                      </p:cBhvr>
                                      <p:to>
                                        <p:strVal val="visible"/>
                                      </p:to>
                                    </p:set>
                                    <p:animEffect transition="in" filter="wipe(left)">
                                      <p:cBhvr>
                                        <p:cTn id="12" dur="500"/>
                                        <p:tgtEl>
                                          <p:spTgt spid="15463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wipe(left)">
                                      <p:cBhvr>
                                        <p:cTn id="17" dur="500"/>
                                        <p:tgtEl>
                                          <p:spTgt spid="6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wipe(left)">
                                      <p:cBhvr>
                                        <p:cTn id="22" dur="500"/>
                                        <p:tgtEl>
                                          <p:spTgt spid="7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wipe(left)">
                                      <p:cBhvr>
                                        <p:cTn id="27" dur="500"/>
                                        <p:tgtEl>
                                          <p:spTgt spid="7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4640"/>
                                        </p:tgtEl>
                                        <p:attrNameLst>
                                          <p:attrName>style.visibility</p:attrName>
                                        </p:attrNameLst>
                                      </p:cBhvr>
                                      <p:to>
                                        <p:strVal val="visible"/>
                                      </p:to>
                                    </p:set>
                                    <p:animEffect transition="in" filter="wipe(left)">
                                      <p:cBhvr>
                                        <p:cTn id="32" dur="500"/>
                                        <p:tgtEl>
                                          <p:spTgt spid="15464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4"/>
                                        </p:tgtEl>
                                        <p:attrNameLst>
                                          <p:attrName>style.visibility</p:attrName>
                                        </p:attrNameLst>
                                      </p:cBhvr>
                                      <p:to>
                                        <p:strVal val="visible"/>
                                      </p:to>
                                    </p:set>
                                    <p:animEffect transition="in" filter="wipe(left)">
                                      <p:cBhvr>
                                        <p:cTn id="37" dur="500"/>
                                        <p:tgtEl>
                                          <p:spTgt spid="8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54638"/>
                                        </p:tgtEl>
                                        <p:attrNameLst>
                                          <p:attrName>style.visibility</p:attrName>
                                        </p:attrNameLst>
                                      </p:cBhvr>
                                      <p:to>
                                        <p:strVal val="visible"/>
                                      </p:to>
                                    </p:set>
                                    <p:animEffect transition="in" filter="wipe(left)">
                                      <p:cBhvr>
                                        <p:cTn id="42" dur="500"/>
                                        <p:tgtEl>
                                          <p:spTgt spid="15463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wipe(left)">
                                      <p:cBhvr>
                                        <p:cTn id="47" dur="500"/>
                                        <p:tgtEl>
                                          <p:spTgt spid="8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86"/>
                                        </p:tgtEl>
                                        <p:attrNameLst>
                                          <p:attrName>style.visibility</p:attrName>
                                        </p:attrNameLst>
                                      </p:cBhvr>
                                      <p:to>
                                        <p:strVal val="visible"/>
                                      </p:to>
                                    </p:set>
                                    <p:animEffect transition="in" filter="wipe(left)">
                                      <p:cBhvr>
                                        <p:cTn id="52" dur="500"/>
                                        <p:tgtEl>
                                          <p:spTgt spid="8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72"/>
                                        </p:tgtEl>
                                        <p:attrNameLst>
                                          <p:attrName>style.visibility</p:attrName>
                                        </p:attrNameLst>
                                      </p:cBhvr>
                                      <p:to>
                                        <p:strVal val="visible"/>
                                      </p:to>
                                    </p:set>
                                    <p:animEffect transition="in" filter="wipe(left)">
                                      <p:cBhvr>
                                        <p:cTn id="57" dur="500"/>
                                        <p:tgtEl>
                                          <p:spTgt spid="7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54693"/>
                                        </p:tgtEl>
                                        <p:attrNameLst>
                                          <p:attrName>style.visibility</p:attrName>
                                        </p:attrNameLst>
                                      </p:cBhvr>
                                      <p:to>
                                        <p:strVal val="visible"/>
                                      </p:to>
                                    </p:set>
                                    <p:animEffect transition="in" filter="wipe(left)">
                                      <p:cBhvr>
                                        <p:cTn id="62" dur="500"/>
                                        <p:tgtEl>
                                          <p:spTgt spid="1546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93" grpId="0"/>
      <p:bldP spid="154640" grpId="0" animBg="1"/>
      <p:bldP spid="154638" grpId="0"/>
      <p:bldP spid="154636" grpId="0" animBg="1"/>
      <p:bldP spid="70" grpId="0"/>
      <p:bldP spid="71" grpId="0"/>
      <p:bldP spid="72" grpId="0"/>
      <p:bldP spid="84" grpId="0"/>
      <p:bldP spid="85" grpId="0"/>
      <p:bldP spid="86" grpId="0"/>
      <p:bldP spid="6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9"/>
          <p:cNvGrpSpPr>
            <a:grpSpLocks/>
          </p:cNvGrpSpPr>
          <p:nvPr/>
        </p:nvGrpSpPr>
        <p:grpSpPr bwMode="auto">
          <a:xfrm>
            <a:off x="417640" y="4217226"/>
            <a:ext cx="8839200" cy="457200"/>
            <a:chOff x="48" y="2736"/>
            <a:chExt cx="5568" cy="288"/>
          </a:xfrm>
        </p:grpSpPr>
        <p:sp>
          <p:nvSpPr>
            <p:cNvPr id="3" name="Rectangle 53"/>
            <p:cNvSpPr>
              <a:spLocks noChangeArrowheads="1"/>
            </p:cNvSpPr>
            <p:nvPr/>
          </p:nvSpPr>
          <p:spPr bwMode="auto">
            <a:xfrm>
              <a:off x="1872" y="2736"/>
              <a:ext cx="1968" cy="288"/>
            </a:xfrm>
            <a:prstGeom prst="rect">
              <a:avLst/>
            </a:prstGeom>
            <a:gradFill rotWithShape="0">
              <a:gsLst>
                <a:gs pos="0">
                  <a:schemeClr val="tx1"/>
                </a:gs>
                <a:gs pos="50000">
                  <a:srgbClr val="FF0000"/>
                </a:gs>
                <a:gs pos="100000">
                  <a:schemeClr val="tx1"/>
                </a:gs>
              </a:gsLst>
              <a:lin ang="0" scaled="1"/>
            </a:gradFill>
            <a:ln w="9525">
              <a:noFill/>
              <a:miter lim="800000"/>
              <a:headEnd/>
              <a:tailEnd type="none" w="sm" len="lg"/>
            </a:ln>
            <a:effectLst/>
          </p:spPr>
          <p:txBody>
            <a:bodyPr wrap="none" anchor="ctr"/>
            <a:lstStyle/>
            <a:p>
              <a:pPr>
                <a:defRPr/>
              </a:pPr>
              <a:endParaRPr lang="zh-CN" altLang="en-US" sz="2400">
                <a:solidFill>
                  <a:srgbClr val="000000"/>
                </a:solidFill>
                <a:latin typeface="Times New Roman" pitchFamily="18" charset="0"/>
              </a:endParaRPr>
            </a:p>
          </p:txBody>
        </p:sp>
        <p:sp>
          <p:nvSpPr>
            <p:cNvPr id="4" name="Rectangle 54"/>
            <p:cNvSpPr>
              <a:spLocks noChangeArrowheads="1"/>
            </p:cNvSpPr>
            <p:nvPr/>
          </p:nvSpPr>
          <p:spPr bwMode="auto">
            <a:xfrm>
              <a:off x="3840" y="2736"/>
              <a:ext cx="912" cy="288"/>
            </a:xfrm>
            <a:prstGeom prst="rect">
              <a:avLst/>
            </a:prstGeom>
            <a:gradFill rotWithShape="0">
              <a:gsLst>
                <a:gs pos="0">
                  <a:schemeClr val="tx1"/>
                </a:gs>
                <a:gs pos="50000">
                  <a:srgbClr val="CC0000"/>
                </a:gs>
                <a:gs pos="100000">
                  <a:schemeClr val="tx1"/>
                </a:gs>
              </a:gsLst>
              <a:lin ang="0" scaled="1"/>
            </a:gradFill>
            <a:ln w="9525">
              <a:noFill/>
              <a:miter lim="800000"/>
              <a:headEnd/>
              <a:tailEnd type="none" w="sm" len="lg"/>
            </a:ln>
            <a:effectLst/>
          </p:spPr>
          <p:txBody>
            <a:bodyPr wrap="none" anchor="ctr"/>
            <a:lstStyle/>
            <a:p>
              <a:pPr>
                <a:defRPr/>
              </a:pPr>
              <a:endParaRPr lang="zh-CN" altLang="en-US" sz="2400">
                <a:solidFill>
                  <a:srgbClr val="000000"/>
                </a:solidFill>
                <a:latin typeface="Times New Roman" pitchFamily="18" charset="0"/>
              </a:endParaRPr>
            </a:p>
          </p:txBody>
        </p:sp>
        <p:sp>
          <p:nvSpPr>
            <p:cNvPr id="5" name="Rectangle 55"/>
            <p:cNvSpPr>
              <a:spLocks noChangeArrowheads="1"/>
            </p:cNvSpPr>
            <p:nvPr/>
          </p:nvSpPr>
          <p:spPr bwMode="auto">
            <a:xfrm>
              <a:off x="912" y="2736"/>
              <a:ext cx="960" cy="288"/>
            </a:xfrm>
            <a:prstGeom prst="rect">
              <a:avLst/>
            </a:prstGeom>
            <a:gradFill rotWithShape="0">
              <a:gsLst>
                <a:gs pos="0">
                  <a:schemeClr val="tx1"/>
                </a:gs>
                <a:gs pos="50000">
                  <a:srgbClr val="CC0000"/>
                </a:gs>
                <a:gs pos="100000">
                  <a:schemeClr val="tx1"/>
                </a:gs>
              </a:gsLst>
              <a:lin ang="0" scaled="1"/>
            </a:gradFill>
            <a:ln w="9525">
              <a:noFill/>
              <a:miter lim="800000"/>
              <a:headEnd/>
              <a:tailEnd type="none" w="sm" len="lg"/>
            </a:ln>
            <a:effectLst/>
          </p:spPr>
          <p:txBody>
            <a:bodyPr wrap="none" anchor="ctr"/>
            <a:lstStyle/>
            <a:p>
              <a:pPr>
                <a:defRPr/>
              </a:pPr>
              <a:endParaRPr lang="zh-CN" altLang="en-US" sz="2400">
                <a:solidFill>
                  <a:srgbClr val="000000"/>
                </a:solidFill>
                <a:latin typeface="Times New Roman" pitchFamily="18" charset="0"/>
              </a:endParaRPr>
            </a:p>
          </p:txBody>
        </p:sp>
        <p:sp>
          <p:nvSpPr>
            <p:cNvPr id="6" name="Rectangle 56"/>
            <p:cNvSpPr>
              <a:spLocks noChangeArrowheads="1"/>
            </p:cNvSpPr>
            <p:nvPr/>
          </p:nvSpPr>
          <p:spPr bwMode="auto">
            <a:xfrm>
              <a:off x="4704" y="2736"/>
              <a:ext cx="912" cy="288"/>
            </a:xfrm>
            <a:prstGeom prst="rect">
              <a:avLst/>
            </a:prstGeom>
            <a:gradFill rotWithShape="0">
              <a:gsLst>
                <a:gs pos="0">
                  <a:schemeClr val="tx1"/>
                </a:gs>
                <a:gs pos="50000">
                  <a:srgbClr val="AE0000"/>
                </a:gs>
                <a:gs pos="100000">
                  <a:schemeClr val="tx1"/>
                </a:gs>
              </a:gsLst>
              <a:lin ang="0" scaled="1"/>
            </a:gradFill>
            <a:ln w="9525">
              <a:noFill/>
              <a:miter lim="800000"/>
              <a:headEnd/>
              <a:tailEnd type="none" w="sm" len="lg"/>
            </a:ln>
            <a:effectLst/>
          </p:spPr>
          <p:txBody>
            <a:bodyPr wrap="none" anchor="ctr"/>
            <a:lstStyle/>
            <a:p>
              <a:pPr>
                <a:defRPr/>
              </a:pPr>
              <a:endParaRPr lang="zh-CN" altLang="en-US" sz="2400">
                <a:solidFill>
                  <a:srgbClr val="000000"/>
                </a:solidFill>
                <a:latin typeface="Times New Roman" pitchFamily="18" charset="0"/>
              </a:endParaRPr>
            </a:p>
          </p:txBody>
        </p:sp>
        <p:sp>
          <p:nvSpPr>
            <p:cNvPr id="7" name="Rectangle 57"/>
            <p:cNvSpPr>
              <a:spLocks noChangeArrowheads="1"/>
            </p:cNvSpPr>
            <p:nvPr/>
          </p:nvSpPr>
          <p:spPr bwMode="auto">
            <a:xfrm>
              <a:off x="48" y="2736"/>
              <a:ext cx="864" cy="288"/>
            </a:xfrm>
            <a:prstGeom prst="rect">
              <a:avLst/>
            </a:prstGeom>
            <a:gradFill rotWithShape="0">
              <a:gsLst>
                <a:gs pos="0">
                  <a:schemeClr val="tx1"/>
                </a:gs>
                <a:gs pos="50000">
                  <a:srgbClr val="AE0000"/>
                </a:gs>
                <a:gs pos="100000">
                  <a:schemeClr val="tx1"/>
                </a:gs>
              </a:gsLst>
              <a:lin ang="0" scaled="1"/>
            </a:gradFill>
            <a:ln w="9525">
              <a:noFill/>
              <a:miter lim="800000"/>
              <a:headEnd/>
              <a:tailEnd type="none" w="sm" len="lg"/>
            </a:ln>
            <a:effectLst/>
          </p:spPr>
          <p:txBody>
            <a:bodyPr wrap="none" anchor="ctr"/>
            <a:lstStyle/>
            <a:p>
              <a:pPr>
                <a:defRPr/>
              </a:pPr>
              <a:endParaRPr lang="zh-CN" altLang="en-US" sz="2400">
                <a:solidFill>
                  <a:srgbClr val="000000"/>
                </a:solidFill>
                <a:latin typeface="Times New Roman" pitchFamily="18" charset="0"/>
              </a:endParaRPr>
            </a:p>
          </p:txBody>
        </p:sp>
      </p:grpSp>
      <p:grpSp>
        <p:nvGrpSpPr>
          <p:cNvPr id="8" name="Group 60"/>
          <p:cNvGrpSpPr>
            <a:grpSpLocks/>
          </p:cNvGrpSpPr>
          <p:nvPr/>
        </p:nvGrpSpPr>
        <p:grpSpPr bwMode="auto">
          <a:xfrm>
            <a:off x="1027240" y="4903026"/>
            <a:ext cx="7772400" cy="457200"/>
            <a:chOff x="432" y="3168"/>
            <a:chExt cx="4896" cy="288"/>
          </a:xfrm>
        </p:grpSpPr>
        <p:grpSp>
          <p:nvGrpSpPr>
            <p:cNvPr id="156724" name="Group 61"/>
            <p:cNvGrpSpPr>
              <a:grpSpLocks/>
            </p:cNvGrpSpPr>
            <p:nvPr/>
          </p:nvGrpSpPr>
          <p:grpSpPr bwMode="auto">
            <a:xfrm>
              <a:off x="912" y="3168"/>
              <a:ext cx="3888" cy="288"/>
              <a:chOff x="912" y="2736"/>
              <a:chExt cx="3888" cy="288"/>
            </a:xfrm>
          </p:grpSpPr>
          <p:sp>
            <p:nvSpPr>
              <p:cNvPr id="30" name="Rectangle 62"/>
              <p:cNvSpPr>
                <a:spLocks noChangeArrowheads="1"/>
              </p:cNvSpPr>
              <p:nvPr/>
            </p:nvSpPr>
            <p:spPr bwMode="auto">
              <a:xfrm>
                <a:off x="1872" y="2736"/>
                <a:ext cx="1920" cy="288"/>
              </a:xfrm>
              <a:prstGeom prst="rect">
                <a:avLst/>
              </a:prstGeom>
              <a:gradFill rotWithShape="0">
                <a:gsLst>
                  <a:gs pos="0">
                    <a:schemeClr val="tx1"/>
                  </a:gs>
                  <a:gs pos="50000">
                    <a:srgbClr val="FF0000"/>
                  </a:gs>
                  <a:gs pos="100000">
                    <a:schemeClr val="tx1"/>
                  </a:gs>
                </a:gsLst>
                <a:lin ang="0" scaled="1"/>
              </a:gradFill>
              <a:ln w="9525">
                <a:noFill/>
                <a:miter lim="800000"/>
                <a:headEnd/>
                <a:tailEnd type="none" w="sm" len="lg"/>
              </a:ln>
              <a:effectLst/>
            </p:spPr>
            <p:txBody>
              <a:bodyPr wrap="none" anchor="ctr"/>
              <a:lstStyle/>
              <a:p>
                <a:pPr>
                  <a:defRPr/>
                </a:pPr>
                <a:endParaRPr lang="zh-CN" altLang="en-US" sz="2400">
                  <a:solidFill>
                    <a:srgbClr val="000000"/>
                  </a:solidFill>
                  <a:latin typeface="Times New Roman" pitchFamily="18" charset="0"/>
                </a:endParaRPr>
              </a:p>
            </p:txBody>
          </p:sp>
          <p:sp>
            <p:nvSpPr>
              <p:cNvPr id="31" name="Rectangle 63"/>
              <p:cNvSpPr>
                <a:spLocks noChangeArrowheads="1"/>
              </p:cNvSpPr>
              <p:nvPr/>
            </p:nvSpPr>
            <p:spPr bwMode="auto">
              <a:xfrm>
                <a:off x="3792" y="2736"/>
                <a:ext cx="1008" cy="288"/>
              </a:xfrm>
              <a:prstGeom prst="rect">
                <a:avLst/>
              </a:prstGeom>
              <a:gradFill rotWithShape="0">
                <a:gsLst>
                  <a:gs pos="0">
                    <a:schemeClr val="tx1"/>
                  </a:gs>
                  <a:gs pos="50000">
                    <a:srgbClr val="CC0000"/>
                  </a:gs>
                  <a:gs pos="100000">
                    <a:schemeClr val="tx1"/>
                  </a:gs>
                </a:gsLst>
                <a:lin ang="0" scaled="1"/>
              </a:gradFill>
              <a:ln w="9525">
                <a:noFill/>
                <a:miter lim="800000"/>
                <a:headEnd/>
                <a:tailEnd type="none" w="sm" len="lg"/>
              </a:ln>
              <a:effectLst/>
            </p:spPr>
            <p:txBody>
              <a:bodyPr wrap="none" anchor="ctr"/>
              <a:lstStyle/>
              <a:p>
                <a:pPr>
                  <a:defRPr/>
                </a:pPr>
                <a:endParaRPr lang="zh-CN" altLang="en-US" sz="2400">
                  <a:solidFill>
                    <a:srgbClr val="000000"/>
                  </a:solidFill>
                  <a:latin typeface="Times New Roman" pitchFamily="18" charset="0"/>
                </a:endParaRPr>
              </a:p>
            </p:txBody>
          </p:sp>
          <p:sp>
            <p:nvSpPr>
              <p:cNvPr id="32" name="Rectangle 64"/>
              <p:cNvSpPr>
                <a:spLocks noChangeArrowheads="1"/>
              </p:cNvSpPr>
              <p:nvPr/>
            </p:nvSpPr>
            <p:spPr bwMode="auto">
              <a:xfrm>
                <a:off x="912" y="2736"/>
                <a:ext cx="960" cy="288"/>
              </a:xfrm>
              <a:prstGeom prst="rect">
                <a:avLst/>
              </a:prstGeom>
              <a:gradFill rotWithShape="0">
                <a:gsLst>
                  <a:gs pos="0">
                    <a:schemeClr val="tx1"/>
                  </a:gs>
                  <a:gs pos="50000">
                    <a:srgbClr val="CC0000"/>
                  </a:gs>
                  <a:gs pos="100000">
                    <a:schemeClr val="tx1"/>
                  </a:gs>
                </a:gsLst>
                <a:lin ang="0" scaled="1"/>
              </a:gradFill>
              <a:ln w="9525">
                <a:noFill/>
                <a:miter lim="800000"/>
                <a:headEnd/>
                <a:tailEnd type="none" w="sm" len="lg"/>
              </a:ln>
              <a:effectLst/>
            </p:spPr>
            <p:txBody>
              <a:bodyPr wrap="none" anchor="ctr"/>
              <a:lstStyle/>
              <a:p>
                <a:pPr>
                  <a:defRPr/>
                </a:pPr>
                <a:endParaRPr lang="zh-CN" altLang="en-US" sz="2400">
                  <a:solidFill>
                    <a:srgbClr val="000000"/>
                  </a:solidFill>
                  <a:latin typeface="Times New Roman" pitchFamily="18" charset="0"/>
                </a:endParaRPr>
              </a:p>
            </p:txBody>
          </p:sp>
        </p:grpSp>
        <p:sp>
          <p:nvSpPr>
            <p:cNvPr id="12" name="Rectangle 69"/>
            <p:cNvSpPr>
              <a:spLocks noChangeArrowheads="1"/>
            </p:cNvSpPr>
            <p:nvPr/>
          </p:nvSpPr>
          <p:spPr bwMode="auto">
            <a:xfrm>
              <a:off x="2544" y="3168"/>
              <a:ext cx="240" cy="288"/>
            </a:xfrm>
            <a:prstGeom prst="rect">
              <a:avLst/>
            </a:prstGeom>
            <a:gradFill rotWithShape="0">
              <a:gsLst>
                <a:gs pos="0">
                  <a:srgbClr val="580000"/>
                </a:gs>
                <a:gs pos="50000">
                  <a:schemeClr val="tx1"/>
                </a:gs>
                <a:gs pos="100000">
                  <a:srgbClr val="580000"/>
                </a:gs>
              </a:gsLst>
              <a:lin ang="0" scaled="1"/>
            </a:gradFill>
            <a:ln w="9525">
              <a:noFill/>
              <a:miter lim="800000"/>
              <a:headEnd/>
              <a:tailEnd type="none" w="sm" len="lg"/>
            </a:ln>
            <a:effectLst/>
          </p:spPr>
          <p:txBody>
            <a:bodyPr wrap="none" anchor="ctr"/>
            <a:lstStyle/>
            <a:p>
              <a:pPr>
                <a:defRPr/>
              </a:pPr>
              <a:endParaRPr lang="zh-CN" altLang="en-US" sz="2400">
                <a:solidFill>
                  <a:srgbClr val="000000"/>
                </a:solidFill>
                <a:latin typeface="Times New Roman" pitchFamily="18" charset="0"/>
              </a:endParaRPr>
            </a:p>
          </p:txBody>
        </p:sp>
        <p:sp>
          <p:nvSpPr>
            <p:cNvPr id="13" name="Rectangle 70"/>
            <p:cNvSpPr>
              <a:spLocks noChangeArrowheads="1"/>
            </p:cNvSpPr>
            <p:nvPr/>
          </p:nvSpPr>
          <p:spPr bwMode="auto">
            <a:xfrm>
              <a:off x="2880" y="3168"/>
              <a:ext cx="240" cy="288"/>
            </a:xfrm>
            <a:prstGeom prst="rect">
              <a:avLst/>
            </a:prstGeom>
            <a:gradFill rotWithShape="0">
              <a:gsLst>
                <a:gs pos="0">
                  <a:srgbClr val="5C0000"/>
                </a:gs>
                <a:gs pos="50000">
                  <a:schemeClr val="tx1"/>
                </a:gs>
                <a:gs pos="100000">
                  <a:srgbClr val="5C0000"/>
                </a:gs>
              </a:gsLst>
              <a:lin ang="0" scaled="1"/>
            </a:gradFill>
            <a:ln w="9525">
              <a:noFill/>
              <a:miter lim="800000"/>
              <a:headEnd/>
              <a:tailEnd type="none" w="sm" len="lg"/>
            </a:ln>
            <a:effectLst/>
          </p:spPr>
          <p:txBody>
            <a:bodyPr wrap="none" anchor="ctr"/>
            <a:lstStyle/>
            <a:p>
              <a:pPr>
                <a:defRPr/>
              </a:pPr>
              <a:endParaRPr lang="zh-CN" altLang="en-US" sz="2400">
                <a:solidFill>
                  <a:srgbClr val="000000"/>
                </a:solidFill>
                <a:latin typeface="Times New Roman" pitchFamily="18" charset="0"/>
              </a:endParaRPr>
            </a:p>
          </p:txBody>
        </p:sp>
        <p:sp>
          <p:nvSpPr>
            <p:cNvPr id="14" name="Rectangle 71"/>
            <p:cNvSpPr>
              <a:spLocks noChangeArrowheads="1"/>
            </p:cNvSpPr>
            <p:nvPr/>
          </p:nvSpPr>
          <p:spPr bwMode="auto">
            <a:xfrm>
              <a:off x="3216" y="3168"/>
              <a:ext cx="266" cy="288"/>
            </a:xfrm>
            <a:prstGeom prst="rect">
              <a:avLst/>
            </a:prstGeom>
            <a:gradFill rotWithShape="0">
              <a:gsLst>
                <a:gs pos="0">
                  <a:srgbClr val="4A0000"/>
                </a:gs>
                <a:gs pos="50000">
                  <a:schemeClr val="tx1"/>
                </a:gs>
                <a:gs pos="100000">
                  <a:srgbClr val="4A0000"/>
                </a:gs>
              </a:gsLst>
              <a:lin ang="0" scaled="1"/>
            </a:gradFill>
            <a:ln w="9525">
              <a:noFill/>
              <a:miter lim="800000"/>
              <a:headEnd/>
              <a:tailEnd type="none" w="sm" len="lg"/>
            </a:ln>
            <a:effectLst/>
          </p:spPr>
          <p:txBody>
            <a:bodyPr wrap="none" anchor="ctr"/>
            <a:lstStyle/>
            <a:p>
              <a:pPr>
                <a:defRPr/>
              </a:pPr>
              <a:endParaRPr lang="zh-CN" altLang="en-US" sz="2400">
                <a:solidFill>
                  <a:srgbClr val="000000"/>
                </a:solidFill>
                <a:latin typeface="Times New Roman" pitchFamily="18" charset="0"/>
              </a:endParaRPr>
            </a:p>
          </p:txBody>
        </p:sp>
        <p:sp>
          <p:nvSpPr>
            <p:cNvPr id="156728" name="Rectangle 72"/>
            <p:cNvSpPr>
              <a:spLocks noChangeArrowheads="1"/>
            </p:cNvSpPr>
            <p:nvPr/>
          </p:nvSpPr>
          <p:spPr bwMode="auto">
            <a:xfrm>
              <a:off x="3552" y="3168"/>
              <a:ext cx="1776" cy="2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type="none" w="sm" len="lg"/>
                </a14:hiddenLine>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400">
                <a:solidFill>
                  <a:srgbClr val="000000"/>
                </a:solidFill>
              </a:endParaRPr>
            </a:p>
          </p:txBody>
        </p:sp>
        <p:sp>
          <p:nvSpPr>
            <p:cNvPr id="156729" name="Rectangle 73"/>
            <p:cNvSpPr>
              <a:spLocks noChangeArrowheads="1"/>
            </p:cNvSpPr>
            <p:nvPr/>
          </p:nvSpPr>
          <p:spPr bwMode="auto">
            <a:xfrm>
              <a:off x="432" y="3168"/>
              <a:ext cx="1680" cy="28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type="none" w="sm" len="lg"/>
                </a14:hiddenLine>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400">
                <a:solidFill>
                  <a:srgbClr val="000000"/>
                </a:solidFill>
              </a:endParaRPr>
            </a:p>
          </p:txBody>
        </p:sp>
        <p:sp>
          <p:nvSpPr>
            <p:cNvPr id="156730" name="Rectangle 74"/>
            <p:cNvSpPr>
              <a:spLocks noChangeArrowheads="1"/>
            </p:cNvSpPr>
            <p:nvPr/>
          </p:nvSpPr>
          <p:spPr bwMode="auto">
            <a:xfrm>
              <a:off x="3504" y="3168"/>
              <a:ext cx="48" cy="288"/>
            </a:xfrm>
            <a:prstGeom prst="rect">
              <a:avLst/>
            </a:prstGeom>
            <a:gradFill rotWithShape="0">
              <a:gsLst>
                <a:gs pos="0">
                  <a:srgbClr val="CC0000"/>
                </a:gs>
                <a:gs pos="100000">
                  <a:srgbClr val="5E0000"/>
                </a:gs>
              </a:gsLst>
              <a:lin ang="0" scaled="1"/>
            </a:gradFill>
            <a:ln>
              <a:noFill/>
            </a:ln>
            <a:extLst>
              <a:ext uri="{91240B29-F687-4F45-9708-019B960494DF}">
                <a14:hiddenLine xmlns:a14="http://schemas.microsoft.com/office/drawing/2010/main" w="9525">
                  <a:solidFill>
                    <a:srgbClr val="000000"/>
                  </a:solidFill>
                  <a:miter lim="800000"/>
                  <a:headEnd/>
                  <a:tailEnd type="none" w="sm" len="lg"/>
                </a14:hiddenLine>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400">
                <a:solidFill>
                  <a:srgbClr val="000000"/>
                </a:solidFill>
              </a:endParaRPr>
            </a:p>
          </p:txBody>
        </p:sp>
        <p:sp>
          <p:nvSpPr>
            <p:cNvPr id="156731" name="Rectangle 75"/>
            <p:cNvSpPr>
              <a:spLocks noChangeArrowheads="1"/>
            </p:cNvSpPr>
            <p:nvPr/>
          </p:nvSpPr>
          <p:spPr bwMode="auto">
            <a:xfrm>
              <a:off x="2208" y="3168"/>
              <a:ext cx="48" cy="288"/>
            </a:xfrm>
            <a:prstGeom prst="rect">
              <a:avLst/>
            </a:prstGeom>
            <a:gradFill rotWithShape="0">
              <a:gsLst>
                <a:gs pos="0">
                  <a:srgbClr val="5E0000"/>
                </a:gs>
                <a:gs pos="100000">
                  <a:srgbClr val="CC0000"/>
                </a:gs>
              </a:gsLst>
              <a:lin ang="0" scaled="1"/>
            </a:gradFill>
            <a:ln>
              <a:noFill/>
            </a:ln>
            <a:extLst>
              <a:ext uri="{91240B29-F687-4F45-9708-019B960494DF}">
                <a14:hiddenLine xmlns:a14="http://schemas.microsoft.com/office/drawing/2010/main" w="9525">
                  <a:solidFill>
                    <a:srgbClr val="000000"/>
                  </a:solidFill>
                  <a:miter lim="800000"/>
                  <a:headEnd/>
                  <a:tailEnd type="none" w="sm" len="lg"/>
                </a14:hiddenLine>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400">
                <a:solidFill>
                  <a:srgbClr val="000000"/>
                </a:solidFill>
              </a:endParaRPr>
            </a:p>
          </p:txBody>
        </p:sp>
        <p:sp>
          <p:nvSpPr>
            <p:cNvPr id="19" name="Rectangle 76"/>
            <p:cNvSpPr>
              <a:spLocks noChangeArrowheads="1"/>
            </p:cNvSpPr>
            <p:nvPr/>
          </p:nvSpPr>
          <p:spPr bwMode="auto">
            <a:xfrm>
              <a:off x="2182" y="3168"/>
              <a:ext cx="266" cy="288"/>
            </a:xfrm>
            <a:prstGeom prst="rect">
              <a:avLst/>
            </a:prstGeom>
            <a:gradFill rotWithShape="0">
              <a:gsLst>
                <a:gs pos="0">
                  <a:srgbClr val="4A0000"/>
                </a:gs>
                <a:gs pos="50000">
                  <a:schemeClr val="tx1"/>
                </a:gs>
                <a:gs pos="100000">
                  <a:srgbClr val="4A0000"/>
                </a:gs>
              </a:gsLst>
              <a:lin ang="0" scaled="1"/>
            </a:gradFill>
            <a:ln w="9525">
              <a:noFill/>
              <a:miter lim="800000"/>
              <a:headEnd/>
              <a:tailEnd type="none" w="sm" len="lg"/>
            </a:ln>
            <a:effectLst/>
          </p:spPr>
          <p:txBody>
            <a:bodyPr wrap="none" anchor="ctr"/>
            <a:lstStyle/>
            <a:p>
              <a:pPr>
                <a:defRPr/>
              </a:pPr>
              <a:endParaRPr lang="zh-CN" altLang="en-US" sz="2400">
                <a:solidFill>
                  <a:srgbClr val="000000"/>
                </a:solidFill>
                <a:latin typeface="Times New Roman" pitchFamily="18" charset="0"/>
              </a:endParaRPr>
            </a:p>
          </p:txBody>
        </p:sp>
        <p:sp>
          <p:nvSpPr>
            <p:cNvPr id="156733" name="Rectangle 77"/>
            <p:cNvSpPr>
              <a:spLocks noChangeArrowheads="1"/>
            </p:cNvSpPr>
            <p:nvPr/>
          </p:nvSpPr>
          <p:spPr bwMode="auto">
            <a:xfrm>
              <a:off x="3456" y="3168"/>
              <a:ext cx="96" cy="288"/>
            </a:xfrm>
            <a:prstGeom prst="rect">
              <a:avLst/>
            </a:prstGeom>
            <a:gradFill rotWithShape="0">
              <a:gsLst>
                <a:gs pos="0">
                  <a:srgbClr val="730000"/>
                </a:gs>
                <a:gs pos="50000">
                  <a:srgbClr val="F80000"/>
                </a:gs>
                <a:gs pos="100000">
                  <a:srgbClr val="730000"/>
                </a:gs>
              </a:gsLst>
              <a:lin ang="0" scaled="1"/>
            </a:gradFill>
            <a:ln w="9525">
              <a:solidFill>
                <a:schemeClr val="tx1"/>
              </a:solidFill>
              <a:miter lim="800000"/>
              <a:headEnd/>
              <a:tailEnd type="none" w="sm" len="lg"/>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400">
                <a:solidFill>
                  <a:srgbClr val="000000"/>
                </a:solidFill>
              </a:endParaRPr>
            </a:p>
          </p:txBody>
        </p:sp>
        <p:sp>
          <p:nvSpPr>
            <p:cNvPr id="156734" name="Rectangle 78"/>
            <p:cNvSpPr>
              <a:spLocks noChangeArrowheads="1"/>
            </p:cNvSpPr>
            <p:nvPr/>
          </p:nvSpPr>
          <p:spPr bwMode="auto">
            <a:xfrm>
              <a:off x="2112" y="3168"/>
              <a:ext cx="96" cy="288"/>
            </a:xfrm>
            <a:prstGeom prst="rect">
              <a:avLst/>
            </a:prstGeom>
            <a:gradFill rotWithShape="0">
              <a:gsLst>
                <a:gs pos="0">
                  <a:srgbClr val="730000"/>
                </a:gs>
                <a:gs pos="50000">
                  <a:srgbClr val="F80000"/>
                </a:gs>
                <a:gs pos="100000">
                  <a:srgbClr val="730000"/>
                </a:gs>
              </a:gsLst>
              <a:lin ang="0" scaled="1"/>
            </a:gradFill>
            <a:ln w="9525">
              <a:solidFill>
                <a:schemeClr val="tx1"/>
              </a:solidFill>
              <a:miter lim="800000"/>
              <a:headEnd/>
              <a:tailEnd type="none" w="sm" len="lg"/>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400">
                <a:solidFill>
                  <a:srgbClr val="000000"/>
                </a:solidFill>
              </a:endParaRPr>
            </a:p>
          </p:txBody>
        </p:sp>
        <p:sp>
          <p:nvSpPr>
            <p:cNvPr id="156735" name="Rectangle 79"/>
            <p:cNvSpPr>
              <a:spLocks noChangeArrowheads="1"/>
            </p:cNvSpPr>
            <p:nvPr/>
          </p:nvSpPr>
          <p:spPr bwMode="auto">
            <a:xfrm>
              <a:off x="4032" y="3168"/>
              <a:ext cx="96" cy="288"/>
            </a:xfrm>
            <a:prstGeom prst="rect">
              <a:avLst/>
            </a:prstGeom>
            <a:gradFill rotWithShape="0">
              <a:gsLst>
                <a:gs pos="0">
                  <a:srgbClr val="5E0000"/>
                </a:gs>
                <a:gs pos="50000">
                  <a:srgbClr val="CC0000"/>
                </a:gs>
                <a:gs pos="100000">
                  <a:srgbClr val="5E0000"/>
                </a:gs>
              </a:gsLst>
              <a:lin ang="0" scaled="1"/>
            </a:gradFill>
            <a:ln w="9525">
              <a:solidFill>
                <a:schemeClr val="tx1"/>
              </a:solidFill>
              <a:miter lim="800000"/>
              <a:headEnd/>
              <a:tailEnd type="none" w="sm" len="lg"/>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400">
                <a:solidFill>
                  <a:srgbClr val="000000"/>
                </a:solidFill>
              </a:endParaRPr>
            </a:p>
          </p:txBody>
        </p:sp>
        <p:sp>
          <p:nvSpPr>
            <p:cNvPr id="156736" name="Rectangle 80"/>
            <p:cNvSpPr>
              <a:spLocks noChangeArrowheads="1"/>
            </p:cNvSpPr>
            <p:nvPr/>
          </p:nvSpPr>
          <p:spPr bwMode="auto">
            <a:xfrm>
              <a:off x="1536" y="3168"/>
              <a:ext cx="96" cy="288"/>
            </a:xfrm>
            <a:prstGeom prst="rect">
              <a:avLst/>
            </a:prstGeom>
            <a:gradFill rotWithShape="0">
              <a:gsLst>
                <a:gs pos="0">
                  <a:srgbClr val="5E0000"/>
                </a:gs>
                <a:gs pos="50000">
                  <a:srgbClr val="CC0000"/>
                </a:gs>
                <a:gs pos="100000">
                  <a:srgbClr val="5E0000"/>
                </a:gs>
              </a:gsLst>
              <a:lin ang="0" scaled="1"/>
            </a:gradFill>
            <a:ln w="9525">
              <a:solidFill>
                <a:schemeClr val="tx1"/>
              </a:solidFill>
              <a:miter lim="800000"/>
              <a:headEnd/>
              <a:tailEnd type="none" w="sm" len="lg"/>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400">
                <a:solidFill>
                  <a:srgbClr val="000000"/>
                </a:solidFill>
              </a:endParaRPr>
            </a:p>
          </p:txBody>
        </p:sp>
        <p:sp>
          <p:nvSpPr>
            <p:cNvPr id="156737" name="Rectangle 81"/>
            <p:cNvSpPr>
              <a:spLocks noChangeArrowheads="1"/>
            </p:cNvSpPr>
            <p:nvPr/>
          </p:nvSpPr>
          <p:spPr bwMode="auto">
            <a:xfrm>
              <a:off x="4368" y="3168"/>
              <a:ext cx="96" cy="288"/>
            </a:xfrm>
            <a:prstGeom prst="rect">
              <a:avLst/>
            </a:prstGeom>
            <a:gradFill rotWithShape="0">
              <a:gsLst>
                <a:gs pos="0">
                  <a:srgbClr val="5E0000"/>
                </a:gs>
                <a:gs pos="50000">
                  <a:srgbClr val="CC0000"/>
                </a:gs>
                <a:gs pos="100000">
                  <a:srgbClr val="5E0000"/>
                </a:gs>
              </a:gsLst>
              <a:lin ang="0" scaled="1"/>
            </a:gradFill>
            <a:ln w="9525">
              <a:solidFill>
                <a:schemeClr val="tx1"/>
              </a:solidFill>
              <a:miter lim="800000"/>
              <a:headEnd/>
              <a:tailEnd type="none" w="sm" len="lg"/>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400">
                <a:solidFill>
                  <a:srgbClr val="000000"/>
                </a:solidFill>
              </a:endParaRPr>
            </a:p>
          </p:txBody>
        </p:sp>
        <p:sp>
          <p:nvSpPr>
            <p:cNvPr id="156738" name="Rectangle 82"/>
            <p:cNvSpPr>
              <a:spLocks noChangeArrowheads="1"/>
            </p:cNvSpPr>
            <p:nvPr/>
          </p:nvSpPr>
          <p:spPr bwMode="auto">
            <a:xfrm>
              <a:off x="1200" y="3168"/>
              <a:ext cx="96" cy="288"/>
            </a:xfrm>
            <a:prstGeom prst="rect">
              <a:avLst/>
            </a:prstGeom>
            <a:gradFill rotWithShape="0">
              <a:gsLst>
                <a:gs pos="0">
                  <a:srgbClr val="5E0000"/>
                </a:gs>
                <a:gs pos="50000">
                  <a:srgbClr val="CC0000"/>
                </a:gs>
                <a:gs pos="100000">
                  <a:srgbClr val="5E0000"/>
                </a:gs>
              </a:gsLst>
              <a:lin ang="0" scaled="1"/>
            </a:gradFill>
            <a:ln w="9525">
              <a:solidFill>
                <a:schemeClr val="tx1"/>
              </a:solidFill>
              <a:miter lim="800000"/>
              <a:headEnd/>
              <a:tailEnd type="none" w="sm" len="lg"/>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400">
                <a:solidFill>
                  <a:srgbClr val="000000"/>
                </a:solidFill>
              </a:endParaRPr>
            </a:p>
          </p:txBody>
        </p:sp>
        <p:sp>
          <p:nvSpPr>
            <p:cNvPr id="156739" name="Rectangle 83"/>
            <p:cNvSpPr>
              <a:spLocks noChangeArrowheads="1"/>
            </p:cNvSpPr>
            <p:nvPr/>
          </p:nvSpPr>
          <p:spPr bwMode="auto">
            <a:xfrm>
              <a:off x="576" y="3168"/>
              <a:ext cx="96" cy="288"/>
            </a:xfrm>
            <a:prstGeom prst="rect">
              <a:avLst/>
            </a:prstGeom>
            <a:gradFill rotWithShape="0">
              <a:gsLst>
                <a:gs pos="0">
                  <a:srgbClr val="5E0000"/>
                </a:gs>
                <a:gs pos="50000">
                  <a:srgbClr val="CC0000"/>
                </a:gs>
                <a:gs pos="100000">
                  <a:srgbClr val="5E0000"/>
                </a:gs>
              </a:gsLst>
              <a:lin ang="0" scaled="1"/>
            </a:gradFill>
            <a:ln w="9525">
              <a:solidFill>
                <a:schemeClr val="tx1"/>
              </a:solidFill>
              <a:miter lim="800000"/>
              <a:headEnd/>
              <a:tailEnd type="none" w="sm" len="lg"/>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400">
                <a:solidFill>
                  <a:srgbClr val="000000"/>
                </a:solidFill>
              </a:endParaRPr>
            </a:p>
          </p:txBody>
        </p:sp>
        <p:sp>
          <p:nvSpPr>
            <p:cNvPr id="156740" name="Rectangle 84"/>
            <p:cNvSpPr>
              <a:spLocks noChangeArrowheads="1"/>
            </p:cNvSpPr>
            <p:nvPr/>
          </p:nvSpPr>
          <p:spPr bwMode="auto">
            <a:xfrm>
              <a:off x="5040" y="3168"/>
              <a:ext cx="96" cy="288"/>
            </a:xfrm>
            <a:prstGeom prst="rect">
              <a:avLst/>
            </a:prstGeom>
            <a:gradFill rotWithShape="0">
              <a:gsLst>
                <a:gs pos="0">
                  <a:srgbClr val="5E0000"/>
                </a:gs>
                <a:gs pos="50000">
                  <a:srgbClr val="CC0000"/>
                </a:gs>
                <a:gs pos="100000">
                  <a:srgbClr val="5E0000"/>
                </a:gs>
              </a:gsLst>
              <a:lin ang="0" scaled="1"/>
            </a:gradFill>
            <a:ln w="9525">
              <a:solidFill>
                <a:schemeClr val="tx1"/>
              </a:solidFill>
              <a:miter lim="800000"/>
              <a:headEnd/>
              <a:tailEnd type="none" w="sm" len="lg"/>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400">
                <a:solidFill>
                  <a:srgbClr val="000000"/>
                </a:solidFill>
              </a:endParaRPr>
            </a:p>
          </p:txBody>
        </p:sp>
        <p:sp>
          <p:nvSpPr>
            <p:cNvPr id="156741" name="Rectangle 85"/>
            <p:cNvSpPr>
              <a:spLocks noChangeArrowheads="1"/>
            </p:cNvSpPr>
            <p:nvPr/>
          </p:nvSpPr>
          <p:spPr bwMode="auto">
            <a:xfrm>
              <a:off x="3120" y="3168"/>
              <a:ext cx="96" cy="288"/>
            </a:xfrm>
            <a:prstGeom prst="rect">
              <a:avLst/>
            </a:prstGeom>
            <a:gradFill rotWithShape="0">
              <a:gsLst>
                <a:gs pos="0">
                  <a:srgbClr val="C30000"/>
                </a:gs>
                <a:gs pos="50000">
                  <a:srgbClr val="FF0000"/>
                </a:gs>
                <a:gs pos="100000">
                  <a:srgbClr val="C30000"/>
                </a:gs>
              </a:gsLst>
              <a:lin ang="0" scaled="1"/>
            </a:gradFill>
            <a:ln>
              <a:noFill/>
            </a:ln>
            <a:extLst>
              <a:ext uri="{91240B29-F687-4F45-9708-019B960494DF}">
                <a14:hiddenLine xmlns:a14="http://schemas.microsoft.com/office/drawing/2010/main" w="9525">
                  <a:solidFill>
                    <a:srgbClr val="000000"/>
                  </a:solidFill>
                  <a:miter lim="800000"/>
                  <a:headEnd/>
                  <a:tailEnd type="none" w="sm" len="lg"/>
                </a14:hiddenLine>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400">
                <a:solidFill>
                  <a:srgbClr val="000000"/>
                </a:solidFill>
              </a:endParaRPr>
            </a:p>
          </p:txBody>
        </p:sp>
        <p:sp>
          <p:nvSpPr>
            <p:cNvPr id="156742" name="Rectangle 86"/>
            <p:cNvSpPr>
              <a:spLocks noChangeArrowheads="1"/>
            </p:cNvSpPr>
            <p:nvPr/>
          </p:nvSpPr>
          <p:spPr bwMode="auto">
            <a:xfrm>
              <a:off x="2448" y="3168"/>
              <a:ext cx="96" cy="288"/>
            </a:xfrm>
            <a:prstGeom prst="rect">
              <a:avLst/>
            </a:prstGeom>
            <a:gradFill rotWithShape="0">
              <a:gsLst>
                <a:gs pos="0">
                  <a:srgbClr val="C30000"/>
                </a:gs>
                <a:gs pos="50000">
                  <a:srgbClr val="FF0000"/>
                </a:gs>
                <a:gs pos="100000">
                  <a:srgbClr val="C30000"/>
                </a:gs>
              </a:gsLst>
              <a:lin ang="0" scaled="1"/>
            </a:gradFill>
            <a:ln>
              <a:noFill/>
            </a:ln>
            <a:extLst>
              <a:ext uri="{91240B29-F687-4F45-9708-019B960494DF}">
                <a14:hiddenLine xmlns:a14="http://schemas.microsoft.com/office/drawing/2010/main" w="9525">
                  <a:solidFill>
                    <a:srgbClr val="000000"/>
                  </a:solidFill>
                  <a:miter lim="800000"/>
                  <a:headEnd/>
                  <a:tailEnd type="none" w="sm" len="lg"/>
                </a14:hiddenLine>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400">
                <a:solidFill>
                  <a:srgbClr val="000000"/>
                </a:solidFill>
              </a:endParaRPr>
            </a:p>
          </p:txBody>
        </p:sp>
      </p:grpSp>
      <p:grpSp>
        <p:nvGrpSpPr>
          <p:cNvPr id="10" name="Group 87"/>
          <p:cNvGrpSpPr>
            <a:grpSpLocks/>
          </p:cNvGrpSpPr>
          <p:nvPr/>
        </p:nvGrpSpPr>
        <p:grpSpPr bwMode="auto">
          <a:xfrm>
            <a:off x="1516190" y="3086926"/>
            <a:ext cx="6589712" cy="3219450"/>
            <a:chOff x="720" y="2016"/>
            <a:chExt cx="4151" cy="2028"/>
          </a:xfrm>
        </p:grpSpPr>
        <p:sp>
          <p:nvSpPr>
            <p:cNvPr id="156716" name="Line 88"/>
            <p:cNvSpPr>
              <a:spLocks noChangeShapeType="1"/>
            </p:cNvSpPr>
            <p:nvPr/>
          </p:nvSpPr>
          <p:spPr bwMode="auto">
            <a:xfrm>
              <a:off x="912" y="2016"/>
              <a:ext cx="0" cy="1824"/>
            </a:xfrm>
            <a:prstGeom prst="line">
              <a:avLst/>
            </a:prstGeom>
            <a:noFill/>
            <a:ln w="12700">
              <a:solidFill>
                <a:srgbClr val="0000FF"/>
              </a:solidFill>
              <a:prstDash val="dash"/>
              <a:round/>
              <a:headEnd/>
              <a:tailEnd type="non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56717" name="Line 89"/>
            <p:cNvSpPr>
              <a:spLocks noChangeShapeType="1"/>
            </p:cNvSpPr>
            <p:nvPr/>
          </p:nvSpPr>
          <p:spPr bwMode="auto">
            <a:xfrm>
              <a:off x="1824" y="2064"/>
              <a:ext cx="0" cy="1824"/>
            </a:xfrm>
            <a:prstGeom prst="line">
              <a:avLst/>
            </a:prstGeom>
            <a:noFill/>
            <a:ln w="12700">
              <a:solidFill>
                <a:srgbClr val="0000FF"/>
              </a:solidFill>
              <a:prstDash val="dash"/>
              <a:round/>
              <a:headEnd/>
              <a:tailEnd type="non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56718" name="Line 90"/>
            <p:cNvSpPr>
              <a:spLocks noChangeShapeType="1"/>
            </p:cNvSpPr>
            <p:nvPr/>
          </p:nvSpPr>
          <p:spPr bwMode="auto">
            <a:xfrm>
              <a:off x="3792" y="2064"/>
              <a:ext cx="0" cy="1824"/>
            </a:xfrm>
            <a:prstGeom prst="line">
              <a:avLst/>
            </a:prstGeom>
            <a:noFill/>
            <a:ln w="12700">
              <a:solidFill>
                <a:srgbClr val="0000FF"/>
              </a:solidFill>
              <a:prstDash val="dash"/>
              <a:round/>
              <a:headEnd/>
              <a:tailEnd type="non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56719" name="Line 91"/>
            <p:cNvSpPr>
              <a:spLocks noChangeShapeType="1"/>
            </p:cNvSpPr>
            <p:nvPr/>
          </p:nvSpPr>
          <p:spPr bwMode="auto">
            <a:xfrm>
              <a:off x="4704" y="2064"/>
              <a:ext cx="0" cy="1824"/>
            </a:xfrm>
            <a:prstGeom prst="line">
              <a:avLst/>
            </a:prstGeom>
            <a:noFill/>
            <a:ln w="12700">
              <a:solidFill>
                <a:srgbClr val="0000FF"/>
              </a:solidFill>
              <a:prstDash val="dash"/>
              <a:round/>
              <a:headEnd/>
              <a:tailEnd type="non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156720" name="Text Box 92"/>
            <p:cNvSpPr txBox="1">
              <a:spLocks noChangeArrowheads="1"/>
            </p:cNvSpPr>
            <p:nvPr/>
          </p:nvSpPr>
          <p:spPr bwMode="auto">
            <a:xfrm>
              <a:off x="720" y="3753"/>
              <a:ext cx="38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400" b="1" dirty="0">
                  <a:solidFill>
                    <a:srgbClr val="0000FF"/>
                  </a:solidFill>
                  <a:latin typeface="Arial" panose="020B0604020202020204" pitchFamily="34" charset="0"/>
                </a:rPr>
                <a:t>缺</a:t>
              </a:r>
            </a:p>
          </p:txBody>
        </p:sp>
        <p:sp>
          <p:nvSpPr>
            <p:cNvPr id="156721" name="Rectangle 93"/>
            <p:cNvSpPr>
              <a:spLocks noChangeArrowheads="1"/>
            </p:cNvSpPr>
            <p:nvPr/>
          </p:nvSpPr>
          <p:spPr bwMode="auto">
            <a:xfrm>
              <a:off x="1680" y="3753"/>
              <a:ext cx="3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400" b="1">
                  <a:solidFill>
                    <a:srgbClr val="0000FF"/>
                  </a:solidFill>
                  <a:latin typeface="Arial" panose="020B0604020202020204" pitchFamily="34" charset="0"/>
                </a:rPr>
                <a:t>缺</a:t>
              </a:r>
            </a:p>
          </p:txBody>
        </p:sp>
        <p:sp>
          <p:nvSpPr>
            <p:cNvPr id="156722" name="Rectangle 94"/>
            <p:cNvSpPr>
              <a:spLocks noChangeArrowheads="1"/>
            </p:cNvSpPr>
            <p:nvPr/>
          </p:nvSpPr>
          <p:spPr bwMode="auto">
            <a:xfrm>
              <a:off x="3643" y="3753"/>
              <a:ext cx="3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400" b="1">
                  <a:solidFill>
                    <a:srgbClr val="0000FF"/>
                  </a:solidFill>
                  <a:latin typeface="Arial" panose="020B0604020202020204" pitchFamily="34" charset="0"/>
                </a:rPr>
                <a:t>缺</a:t>
              </a:r>
            </a:p>
          </p:txBody>
        </p:sp>
        <p:sp>
          <p:nvSpPr>
            <p:cNvPr id="156723" name="Rectangle 95"/>
            <p:cNvSpPr>
              <a:spLocks noChangeArrowheads="1"/>
            </p:cNvSpPr>
            <p:nvPr/>
          </p:nvSpPr>
          <p:spPr bwMode="auto">
            <a:xfrm>
              <a:off x="4560" y="3753"/>
              <a:ext cx="3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400" b="1">
                  <a:solidFill>
                    <a:srgbClr val="0000FF"/>
                  </a:solidFill>
                  <a:latin typeface="Arial" panose="020B0604020202020204" pitchFamily="34" charset="0"/>
                </a:rPr>
                <a:t>缺</a:t>
              </a:r>
            </a:p>
          </p:txBody>
        </p:sp>
      </p:grpSp>
      <p:sp>
        <p:nvSpPr>
          <p:cNvPr id="46" name="Text Box 96"/>
          <p:cNvSpPr txBox="1">
            <a:spLocks noChangeArrowheads="1"/>
          </p:cNvSpPr>
          <p:nvPr/>
        </p:nvSpPr>
        <p:spPr bwMode="auto">
          <a:xfrm>
            <a:off x="1016127" y="5360226"/>
            <a:ext cx="8077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dirty="0">
                <a:solidFill>
                  <a:srgbClr val="000000"/>
                </a:solidFill>
                <a:latin typeface="Arial" panose="020B0604020202020204" pitchFamily="34" charset="0"/>
              </a:rPr>
              <a:t> 7   </a:t>
            </a:r>
            <a:r>
              <a:rPr kumimoji="0" lang="zh-CN" altLang="en-US" sz="2800" dirty="0">
                <a:solidFill>
                  <a:srgbClr val="0000FF"/>
                </a:solidFill>
                <a:latin typeface="Arial" panose="020B0604020202020204" pitchFamily="34" charset="0"/>
              </a:rPr>
              <a:t>6 </a:t>
            </a:r>
            <a:r>
              <a:rPr kumimoji="0" lang="zh-CN" altLang="en-US" sz="2800" dirty="0">
                <a:solidFill>
                  <a:srgbClr val="000000"/>
                </a:solidFill>
                <a:latin typeface="Arial" panose="020B0604020202020204" pitchFamily="34" charset="0"/>
              </a:rPr>
              <a:t>  5   4   </a:t>
            </a:r>
            <a:r>
              <a:rPr kumimoji="0" lang="zh-CN" altLang="en-US" sz="2800" dirty="0">
                <a:solidFill>
                  <a:srgbClr val="0000FF"/>
                </a:solidFill>
                <a:latin typeface="Arial" panose="020B0604020202020204" pitchFamily="34" charset="0"/>
              </a:rPr>
              <a:t>3</a:t>
            </a:r>
            <a:r>
              <a:rPr kumimoji="0" lang="zh-CN" altLang="en-US" sz="2800" dirty="0">
                <a:solidFill>
                  <a:srgbClr val="000000"/>
                </a:solidFill>
                <a:latin typeface="Arial" panose="020B0604020202020204" pitchFamily="34" charset="0"/>
              </a:rPr>
              <a:t>   2    1   0   1    2   </a:t>
            </a:r>
            <a:r>
              <a:rPr kumimoji="0" lang="zh-CN" altLang="en-US" sz="2800" dirty="0">
                <a:solidFill>
                  <a:srgbClr val="0000FF"/>
                </a:solidFill>
                <a:latin typeface="Arial" panose="020B0604020202020204" pitchFamily="34" charset="0"/>
              </a:rPr>
              <a:t>3 </a:t>
            </a:r>
            <a:r>
              <a:rPr kumimoji="0" lang="zh-CN" altLang="en-US" sz="2800" dirty="0">
                <a:solidFill>
                  <a:srgbClr val="000000"/>
                </a:solidFill>
                <a:latin typeface="Arial" panose="020B0604020202020204" pitchFamily="34" charset="0"/>
              </a:rPr>
              <a:t>  4   5  </a:t>
            </a:r>
            <a:r>
              <a:rPr kumimoji="0" lang="zh-CN" altLang="en-US" sz="2800" dirty="0">
                <a:solidFill>
                  <a:srgbClr val="0000FF"/>
                </a:solidFill>
                <a:latin typeface="Arial" panose="020B0604020202020204" pitchFamily="34" charset="0"/>
              </a:rPr>
              <a:t> 6 </a:t>
            </a:r>
            <a:r>
              <a:rPr kumimoji="0" lang="zh-CN" altLang="en-US" sz="2800" dirty="0">
                <a:solidFill>
                  <a:srgbClr val="000000"/>
                </a:solidFill>
                <a:latin typeface="Arial" panose="020B0604020202020204" pitchFamily="34" charset="0"/>
              </a:rPr>
              <a:t>   7</a:t>
            </a:r>
          </a:p>
        </p:txBody>
      </p:sp>
      <p:sp>
        <p:nvSpPr>
          <p:cNvPr id="156678" name="矩形 82"/>
          <p:cNvSpPr>
            <a:spLocks noChangeArrowheads="1"/>
          </p:cNvSpPr>
          <p:nvPr/>
        </p:nvSpPr>
        <p:spPr bwMode="auto">
          <a:xfrm>
            <a:off x="377952" y="3742563"/>
            <a:ext cx="642938" cy="1143000"/>
          </a:xfrm>
          <a:prstGeom prst="rect">
            <a:avLst/>
          </a:prstGeom>
          <a:solidFill>
            <a:srgbClr val="FFFFFF"/>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400">
              <a:solidFill>
                <a:srgbClr val="000000"/>
              </a:solidFill>
            </a:endParaRPr>
          </a:p>
        </p:txBody>
      </p:sp>
      <p:sp>
        <p:nvSpPr>
          <p:cNvPr id="156679" name="矩形 83"/>
          <p:cNvSpPr>
            <a:spLocks noChangeArrowheads="1"/>
          </p:cNvSpPr>
          <p:nvPr/>
        </p:nvSpPr>
        <p:spPr bwMode="auto">
          <a:xfrm>
            <a:off x="8821866" y="3820351"/>
            <a:ext cx="642937" cy="1143000"/>
          </a:xfrm>
          <a:prstGeom prst="rect">
            <a:avLst/>
          </a:prstGeom>
          <a:solidFill>
            <a:srgbClr val="FFFFFF"/>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400">
              <a:solidFill>
                <a:srgbClr val="000000"/>
              </a:solidFill>
            </a:endParaRPr>
          </a:p>
        </p:txBody>
      </p:sp>
      <p:grpSp>
        <p:nvGrpSpPr>
          <p:cNvPr id="156680" name="Group 117"/>
          <p:cNvGrpSpPr>
            <a:grpSpLocks/>
          </p:cNvGrpSpPr>
          <p:nvPr/>
        </p:nvGrpSpPr>
        <p:grpSpPr bwMode="auto">
          <a:xfrm>
            <a:off x="646240" y="483426"/>
            <a:ext cx="8686800" cy="5943600"/>
            <a:chOff x="192" y="384"/>
            <a:chExt cx="5472" cy="3744"/>
          </a:xfrm>
        </p:grpSpPr>
        <p:grpSp>
          <p:nvGrpSpPr>
            <p:cNvPr id="156681" name="Group 116"/>
            <p:cNvGrpSpPr>
              <a:grpSpLocks/>
            </p:cNvGrpSpPr>
            <p:nvPr/>
          </p:nvGrpSpPr>
          <p:grpSpPr bwMode="auto">
            <a:xfrm>
              <a:off x="384" y="480"/>
              <a:ext cx="4960" cy="1592"/>
              <a:chOff x="384" y="480"/>
              <a:chExt cx="4960" cy="1592"/>
            </a:xfrm>
          </p:grpSpPr>
          <p:grpSp>
            <p:nvGrpSpPr>
              <p:cNvPr id="156683" name="Group 112"/>
              <p:cNvGrpSpPr>
                <a:grpSpLocks/>
              </p:cNvGrpSpPr>
              <p:nvPr/>
            </p:nvGrpSpPr>
            <p:grpSpPr bwMode="auto">
              <a:xfrm>
                <a:off x="384" y="480"/>
                <a:ext cx="4960" cy="1592"/>
                <a:chOff x="384" y="480"/>
                <a:chExt cx="4960" cy="1592"/>
              </a:xfrm>
            </p:grpSpPr>
            <p:sp>
              <p:nvSpPr>
                <p:cNvPr id="156700" name="Line 3"/>
                <p:cNvSpPr>
                  <a:spLocks noChangeShapeType="1"/>
                </p:cNvSpPr>
                <p:nvPr/>
              </p:nvSpPr>
              <p:spPr bwMode="auto">
                <a:xfrm>
                  <a:off x="384" y="2064"/>
                  <a:ext cx="4960" cy="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6701" name="Line 4"/>
                <p:cNvSpPr>
                  <a:spLocks noChangeShapeType="1"/>
                </p:cNvSpPr>
                <p:nvPr/>
              </p:nvSpPr>
              <p:spPr bwMode="auto">
                <a:xfrm flipH="1" flipV="1">
                  <a:off x="2832" y="480"/>
                  <a:ext cx="5" cy="1584"/>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6704" name="Line 7"/>
                <p:cNvSpPr>
                  <a:spLocks noChangeShapeType="1"/>
                </p:cNvSpPr>
                <p:nvPr/>
              </p:nvSpPr>
              <p:spPr bwMode="auto">
                <a:xfrm>
                  <a:off x="3792" y="1968"/>
                  <a:ext cx="0" cy="96"/>
                </a:xfrm>
                <a:prstGeom prst="line">
                  <a:avLst/>
                </a:prstGeom>
                <a:noFill/>
                <a:ln w="28575">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6705" name="Line 8"/>
                <p:cNvSpPr>
                  <a:spLocks noChangeShapeType="1"/>
                </p:cNvSpPr>
                <p:nvPr/>
              </p:nvSpPr>
              <p:spPr bwMode="auto">
                <a:xfrm>
                  <a:off x="4704" y="1968"/>
                  <a:ext cx="0" cy="96"/>
                </a:xfrm>
                <a:prstGeom prst="line">
                  <a:avLst/>
                </a:prstGeom>
                <a:noFill/>
                <a:ln w="28575">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6706" name="Line 9"/>
                <p:cNvSpPr>
                  <a:spLocks noChangeShapeType="1"/>
                </p:cNvSpPr>
                <p:nvPr/>
              </p:nvSpPr>
              <p:spPr bwMode="auto">
                <a:xfrm>
                  <a:off x="1856" y="1968"/>
                  <a:ext cx="0" cy="96"/>
                </a:xfrm>
                <a:prstGeom prst="line">
                  <a:avLst/>
                </a:prstGeom>
                <a:noFill/>
                <a:ln w="28575">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6707" name="Line 10"/>
                <p:cNvSpPr>
                  <a:spLocks noChangeShapeType="1"/>
                </p:cNvSpPr>
                <p:nvPr/>
              </p:nvSpPr>
              <p:spPr bwMode="auto">
                <a:xfrm>
                  <a:off x="929" y="1968"/>
                  <a:ext cx="0" cy="96"/>
                </a:xfrm>
                <a:prstGeom prst="line">
                  <a:avLst/>
                </a:prstGeom>
                <a:noFill/>
                <a:ln w="28575">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56708" name="Freeform 11"/>
                <p:cNvSpPr>
                  <a:spLocks/>
                </p:cNvSpPr>
                <p:nvPr/>
              </p:nvSpPr>
              <p:spPr bwMode="auto">
                <a:xfrm>
                  <a:off x="1856" y="768"/>
                  <a:ext cx="1936" cy="1296"/>
                </a:xfrm>
                <a:custGeom>
                  <a:avLst/>
                  <a:gdLst>
                    <a:gd name="T0" fmla="*/ 0 w 864"/>
                    <a:gd name="T1" fmla="*/ 26446 h 1008"/>
                    <a:gd name="T2" fmla="*/ 15508178 w 864"/>
                    <a:gd name="T3" fmla="*/ 0 h 1008"/>
                    <a:gd name="T4" fmla="*/ 31015554 w 864"/>
                    <a:gd name="T5" fmla="*/ 26446 h 1008"/>
                    <a:gd name="T6" fmla="*/ 0 60000 65536"/>
                    <a:gd name="T7" fmla="*/ 0 60000 65536"/>
                    <a:gd name="T8" fmla="*/ 0 60000 65536"/>
                    <a:gd name="T9" fmla="*/ 0 w 864"/>
                    <a:gd name="T10" fmla="*/ 0 h 1008"/>
                    <a:gd name="T11" fmla="*/ 864 w 864"/>
                    <a:gd name="T12" fmla="*/ 1008 h 1008"/>
                  </a:gdLst>
                  <a:ahLst/>
                  <a:cxnLst>
                    <a:cxn ang="T6">
                      <a:pos x="T0" y="T1"/>
                    </a:cxn>
                    <a:cxn ang="T7">
                      <a:pos x="T2" y="T3"/>
                    </a:cxn>
                    <a:cxn ang="T8">
                      <a:pos x="T4" y="T5"/>
                    </a:cxn>
                  </a:cxnLst>
                  <a:rect l="T9" t="T10" r="T11" b="T12"/>
                  <a:pathLst>
                    <a:path w="864" h="1008">
                      <a:moveTo>
                        <a:pt x="0" y="1008"/>
                      </a:moveTo>
                      <a:cubicBezTo>
                        <a:pt x="144" y="504"/>
                        <a:pt x="288" y="0"/>
                        <a:pt x="432" y="0"/>
                      </a:cubicBezTo>
                      <a:cubicBezTo>
                        <a:pt x="576" y="0"/>
                        <a:pt x="792" y="840"/>
                        <a:pt x="864" y="1008"/>
                      </a:cubicBezTo>
                    </a:path>
                  </a:pathLst>
                </a:custGeom>
                <a:noFill/>
                <a:ln w="28575">
                  <a:solidFill>
                    <a:srgbClr val="0000FF"/>
                  </a:solidFill>
                  <a:prstDash val="dash"/>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6714" name="Freeform 17"/>
                <p:cNvSpPr>
                  <a:spLocks/>
                </p:cNvSpPr>
                <p:nvPr/>
              </p:nvSpPr>
              <p:spPr bwMode="auto">
                <a:xfrm>
                  <a:off x="3792" y="1872"/>
                  <a:ext cx="1296" cy="200"/>
                </a:xfrm>
                <a:custGeom>
                  <a:avLst/>
                  <a:gdLst>
                    <a:gd name="T0" fmla="*/ 0 w 1248"/>
                    <a:gd name="T1" fmla="*/ 473765 h 104"/>
                    <a:gd name="T2" fmla="*/ 706 w 1248"/>
                    <a:gd name="T3" fmla="*/ 0 h 104"/>
                    <a:gd name="T4" fmla="*/ 1410 w 1248"/>
                    <a:gd name="T5" fmla="*/ 473765 h 104"/>
                    <a:gd name="T6" fmla="*/ 2040 w 1248"/>
                    <a:gd name="T7" fmla="*/ 235300 h 104"/>
                    <a:gd name="T8" fmla="*/ 0 60000 65536"/>
                    <a:gd name="T9" fmla="*/ 0 60000 65536"/>
                    <a:gd name="T10" fmla="*/ 0 60000 65536"/>
                    <a:gd name="T11" fmla="*/ 0 60000 65536"/>
                    <a:gd name="T12" fmla="*/ 0 w 1248"/>
                    <a:gd name="T13" fmla="*/ 0 h 104"/>
                    <a:gd name="T14" fmla="*/ 1248 w 1248"/>
                    <a:gd name="T15" fmla="*/ 104 h 104"/>
                  </a:gdLst>
                  <a:ahLst/>
                  <a:cxnLst>
                    <a:cxn ang="T8">
                      <a:pos x="T0" y="T1"/>
                    </a:cxn>
                    <a:cxn ang="T9">
                      <a:pos x="T2" y="T3"/>
                    </a:cxn>
                    <a:cxn ang="T10">
                      <a:pos x="T4" y="T5"/>
                    </a:cxn>
                    <a:cxn ang="T11">
                      <a:pos x="T6" y="T7"/>
                    </a:cxn>
                  </a:cxnLst>
                  <a:rect l="T12" t="T13" r="T14" b="T15"/>
                  <a:pathLst>
                    <a:path w="1248" h="104">
                      <a:moveTo>
                        <a:pt x="0" y="96"/>
                      </a:moveTo>
                      <a:cubicBezTo>
                        <a:pt x="144" y="48"/>
                        <a:pt x="288" y="0"/>
                        <a:pt x="432" y="0"/>
                      </a:cubicBezTo>
                      <a:cubicBezTo>
                        <a:pt x="576" y="0"/>
                        <a:pt x="728" y="88"/>
                        <a:pt x="864" y="96"/>
                      </a:cubicBezTo>
                      <a:cubicBezTo>
                        <a:pt x="1000" y="104"/>
                        <a:pt x="1184" y="56"/>
                        <a:pt x="1248" y="48"/>
                      </a:cubicBezTo>
                    </a:path>
                  </a:pathLst>
                </a:custGeom>
                <a:noFill/>
                <a:ln w="28575">
                  <a:solidFill>
                    <a:srgbClr val="0000FF"/>
                  </a:solidFill>
                  <a:prstDash val="dash"/>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6715" name="Freeform 18"/>
                <p:cNvSpPr>
                  <a:spLocks/>
                </p:cNvSpPr>
                <p:nvPr/>
              </p:nvSpPr>
              <p:spPr bwMode="auto">
                <a:xfrm>
                  <a:off x="548" y="1872"/>
                  <a:ext cx="1308" cy="200"/>
                </a:xfrm>
                <a:custGeom>
                  <a:avLst/>
                  <a:gdLst>
                    <a:gd name="T0" fmla="*/ 6001 w 1152"/>
                    <a:gd name="T1" fmla="*/ 473765 h 104"/>
                    <a:gd name="T2" fmla="*/ 3753 w 1152"/>
                    <a:gd name="T3" fmla="*/ 0 h 104"/>
                    <a:gd name="T4" fmla="*/ 1754 w 1152"/>
                    <a:gd name="T5" fmla="*/ 473765 h 104"/>
                    <a:gd name="T6" fmla="*/ 0 w 1152"/>
                    <a:gd name="T7" fmla="*/ 235300 h 104"/>
                    <a:gd name="T8" fmla="*/ 0 60000 65536"/>
                    <a:gd name="T9" fmla="*/ 0 60000 65536"/>
                    <a:gd name="T10" fmla="*/ 0 60000 65536"/>
                    <a:gd name="T11" fmla="*/ 0 60000 65536"/>
                    <a:gd name="T12" fmla="*/ 0 w 1152"/>
                    <a:gd name="T13" fmla="*/ 0 h 104"/>
                    <a:gd name="T14" fmla="*/ 1152 w 1152"/>
                    <a:gd name="T15" fmla="*/ 104 h 104"/>
                  </a:gdLst>
                  <a:ahLst/>
                  <a:cxnLst>
                    <a:cxn ang="T8">
                      <a:pos x="T0" y="T1"/>
                    </a:cxn>
                    <a:cxn ang="T9">
                      <a:pos x="T2" y="T3"/>
                    </a:cxn>
                    <a:cxn ang="T10">
                      <a:pos x="T4" y="T5"/>
                    </a:cxn>
                    <a:cxn ang="T11">
                      <a:pos x="T6" y="T7"/>
                    </a:cxn>
                  </a:cxnLst>
                  <a:rect l="T12" t="T13" r="T14" b="T15"/>
                  <a:pathLst>
                    <a:path w="1152" h="104">
                      <a:moveTo>
                        <a:pt x="1152" y="96"/>
                      </a:moveTo>
                      <a:cubicBezTo>
                        <a:pt x="1004" y="48"/>
                        <a:pt x="856" y="0"/>
                        <a:pt x="720" y="0"/>
                      </a:cubicBezTo>
                      <a:cubicBezTo>
                        <a:pt x="584" y="0"/>
                        <a:pt x="456" y="88"/>
                        <a:pt x="336" y="96"/>
                      </a:cubicBezTo>
                      <a:cubicBezTo>
                        <a:pt x="216" y="104"/>
                        <a:pt x="56" y="56"/>
                        <a:pt x="0" y="48"/>
                      </a:cubicBezTo>
                    </a:path>
                  </a:pathLst>
                </a:custGeom>
                <a:noFill/>
                <a:ln w="28575">
                  <a:solidFill>
                    <a:srgbClr val="0000FF"/>
                  </a:solidFill>
                  <a:prstDash val="dash"/>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156686" name="Group 110"/>
              <p:cNvGrpSpPr>
                <a:grpSpLocks/>
              </p:cNvGrpSpPr>
              <p:nvPr/>
            </p:nvGrpSpPr>
            <p:grpSpPr bwMode="auto">
              <a:xfrm>
                <a:off x="576" y="767"/>
                <a:ext cx="4512" cy="1297"/>
                <a:chOff x="576" y="767"/>
                <a:chExt cx="4512" cy="1297"/>
              </a:xfrm>
            </p:grpSpPr>
            <p:sp>
              <p:nvSpPr>
                <p:cNvPr id="156689" name="Freeform 21"/>
                <p:cNvSpPr>
                  <a:spLocks/>
                </p:cNvSpPr>
                <p:nvPr/>
              </p:nvSpPr>
              <p:spPr bwMode="auto">
                <a:xfrm>
                  <a:off x="2785" y="767"/>
                  <a:ext cx="101" cy="1297"/>
                </a:xfrm>
                <a:custGeom>
                  <a:avLst/>
                  <a:gdLst>
                    <a:gd name="T0" fmla="*/ 0 w 101"/>
                    <a:gd name="T1" fmla="*/ 1297 h 1297"/>
                    <a:gd name="T2" fmla="*/ 50 w 101"/>
                    <a:gd name="T3" fmla="*/ 1 h 1297"/>
                    <a:gd name="T4" fmla="*/ 101 w 101"/>
                    <a:gd name="T5" fmla="*/ 1291 h 1297"/>
                    <a:gd name="T6" fmla="*/ 0 60000 65536"/>
                    <a:gd name="T7" fmla="*/ 0 60000 65536"/>
                    <a:gd name="T8" fmla="*/ 0 60000 65536"/>
                    <a:gd name="T9" fmla="*/ 0 w 101"/>
                    <a:gd name="T10" fmla="*/ 0 h 1297"/>
                    <a:gd name="T11" fmla="*/ 101 w 101"/>
                    <a:gd name="T12" fmla="*/ 1297 h 1297"/>
                  </a:gdLst>
                  <a:ahLst/>
                  <a:cxnLst>
                    <a:cxn ang="T6">
                      <a:pos x="T0" y="T1"/>
                    </a:cxn>
                    <a:cxn ang="T7">
                      <a:pos x="T2" y="T3"/>
                    </a:cxn>
                    <a:cxn ang="T8">
                      <a:pos x="T4" y="T5"/>
                    </a:cxn>
                  </a:cxnLst>
                  <a:rect l="T9" t="T10" r="T11" b="T12"/>
                  <a:pathLst>
                    <a:path w="101" h="1297">
                      <a:moveTo>
                        <a:pt x="0" y="1297"/>
                      </a:moveTo>
                      <a:cubicBezTo>
                        <a:pt x="8" y="1081"/>
                        <a:pt x="33" y="2"/>
                        <a:pt x="50" y="1"/>
                      </a:cubicBezTo>
                      <a:cubicBezTo>
                        <a:pt x="67" y="0"/>
                        <a:pt x="91" y="1022"/>
                        <a:pt x="101" y="1291"/>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6690" name="Freeform 22"/>
                <p:cNvSpPr>
                  <a:spLocks/>
                </p:cNvSpPr>
                <p:nvPr/>
              </p:nvSpPr>
              <p:spPr bwMode="auto">
                <a:xfrm>
                  <a:off x="3129" y="1029"/>
                  <a:ext cx="69" cy="1035"/>
                </a:xfrm>
                <a:custGeom>
                  <a:avLst/>
                  <a:gdLst>
                    <a:gd name="T0" fmla="*/ 0 w 69"/>
                    <a:gd name="T1" fmla="*/ 1032 h 1035"/>
                    <a:gd name="T2" fmla="*/ 36 w 69"/>
                    <a:gd name="T3" fmla="*/ 0 h 1035"/>
                    <a:gd name="T4" fmla="*/ 69 w 69"/>
                    <a:gd name="T5" fmla="*/ 1035 h 1035"/>
                    <a:gd name="T6" fmla="*/ 0 60000 65536"/>
                    <a:gd name="T7" fmla="*/ 0 60000 65536"/>
                    <a:gd name="T8" fmla="*/ 0 60000 65536"/>
                    <a:gd name="T9" fmla="*/ 0 w 69"/>
                    <a:gd name="T10" fmla="*/ 0 h 1035"/>
                    <a:gd name="T11" fmla="*/ 69 w 69"/>
                    <a:gd name="T12" fmla="*/ 1035 h 1035"/>
                  </a:gdLst>
                  <a:ahLst/>
                  <a:cxnLst>
                    <a:cxn ang="T6">
                      <a:pos x="T0" y="T1"/>
                    </a:cxn>
                    <a:cxn ang="T7">
                      <a:pos x="T2" y="T3"/>
                    </a:cxn>
                    <a:cxn ang="T8">
                      <a:pos x="T4" y="T5"/>
                    </a:cxn>
                  </a:cxnLst>
                  <a:rect l="T9" t="T10" r="T11" b="T12"/>
                  <a:pathLst>
                    <a:path w="69" h="1035">
                      <a:moveTo>
                        <a:pt x="0" y="1032"/>
                      </a:moveTo>
                      <a:cubicBezTo>
                        <a:pt x="5" y="860"/>
                        <a:pt x="25" y="0"/>
                        <a:pt x="36" y="0"/>
                      </a:cubicBezTo>
                      <a:cubicBezTo>
                        <a:pt x="47" y="0"/>
                        <a:pt x="62" y="820"/>
                        <a:pt x="69" y="1035"/>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6691" name="Freeform 23"/>
                <p:cNvSpPr>
                  <a:spLocks/>
                </p:cNvSpPr>
                <p:nvPr/>
              </p:nvSpPr>
              <p:spPr bwMode="auto">
                <a:xfrm>
                  <a:off x="3447" y="1500"/>
                  <a:ext cx="66" cy="564"/>
                </a:xfrm>
                <a:custGeom>
                  <a:avLst/>
                  <a:gdLst>
                    <a:gd name="T0" fmla="*/ 0 w 66"/>
                    <a:gd name="T1" fmla="*/ 564 h 564"/>
                    <a:gd name="T2" fmla="*/ 24 w 66"/>
                    <a:gd name="T3" fmla="*/ 0 h 564"/>
                    <a:gd name="T4" fmla="*/ 66 w 66"/>
                    <a:gd name="T5" fmla="*/ 564 h 564"/>
                    <a:gd name="T6" fmla="*/ 0 60000 65536"/>
                    <a:gd name="T7" fmla="*/ 0 60000 65536"/>
                    <a:gd name="T8" fmla="*/ 0 60000 65536"/>
                    <a:gd name="T9" fmla="*/ 0 w 66"/>
                    <a:gd name="T10" fmla="*/ 0 h 564"/>
                    <a:gd name="T11" fmla="*/ 66 w 66"/>
                    <a:gd name="T12" fmla="*/ 564 h 564"/>
                  </a:gdLst>
                  <a:ahLst/>
                  <a:cxnLst>
                    <a:cxn ang="T6">
                      <a:pos x="T0" y="T1"/>
                    </a:cxn>
                    <a:cxn ang="T7">
                      <a:pos x="T2" y="T3"/>
                    </a:cxn>
                    <a:cxn ang="T8">
                      <a:pos x="T4" y="T5"/>
                    </a:cxn>
                  </a:cxnLst>
                  <a:rect l="T9" t="T10" r="T11" b="T12"/>
                  <a:pathLst>
                    <a:path w="66" h="564">
                      <a:moveTo>
                        <a:pt x="0" y="564"/>
                      </a:moveTo>
                      <a:cubicBezTo>
                        <a:pt x="3" y="470"/>
                        <a:pt x="13" y="0"/>
                        <a:pt x="24" y="0"/>
                      </a:cubicBezTo>
                      <a:cubicBezTo>
                        <a:pt x="35" y="0"/>
                        <a:pt x="57" y="447"/>
                        <a:pt x="66" y="564"/>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6692" name="Freeform 24"/>
                <p:cNvSpPr>
                  <a:spLocks/>
                </p:cNvSpPr>
                <p:nvPr/>
              </p:nvSpPr>
              <p:spPr bwMode="auto">
                <a:xfrm>
                  <a:off x="4032" y="1920"/>
                  <a:ext cx="47" cy="144"/>
                </a:xfrm>
                <a:custGeom>
                  <a:avLst/>
                  <a:gdLst>
                    <a:gd name="T0" fmla="*/ 0 w 192"/>
                    <a:gd name="T1" fmla="*/ 0 h 1008"/>
                    <a:gd name="T2" fmla="*/ 0 w 192"/>
                    <a:gd name="T3" fmla="*/ 0 h 1008"/>
                    <a:gd name="T4" fmla="*/ 0 w 192"/>
                    <a:gd name="T5" fmla="*/ 0 h 1008"/>
                    <a:gd name="T6" fmla="*/ 0 60000 65536"/>
                    <a:gd name="T7" fmla="*/ 0 60000 65536"/>
                    <a:gd name="T8" fmla="*/ 0 60000 65536"/>
                    <a:gd name="T9" fmla="*/ 0 w 192"/>
                    <a:gd name="T10" fmla="*/ 0 h 1008"/>
                    <a:gd name="T11" fmla="*/ 192 w 192"/>
                    <a:gd name="T12" fmla="*/ 1008 h 1008"/>
                  </a:gdLst>
                  <a:ahLst/>
                  <a:cxnLst>
                    <a:cxn ang="T6">
                      <a:pos x="T0" y="T1"/>
                    </a:cxn>
                    <a:cxn ang="T7">
                      <a:pos x="T2" y="T3"/>
                    </a:cxn>
                    <a:cxn ang="T8">
                      <a:pos x="T4" y="T5"/>
                    </a:cxn>
                  </a:cxnLst>
                  <a:rect l="T9" t="T10" r="T11" b="T12"/>
                  <a:pathLst>
                    <a:path w="192" h="1008">
                      <a:moveTo>
                        <a:pt x="0" y="1008"/>
                      </a:moveTo>
                      <a:cubicBezTo>
                        <a:pt x="32" y="504"/>
                        <a:pt x="64" y="0"/>
                        <a:pt x="96" y="0"/>
                      </a:cubicBezTo>
                      <a:cubicBezTo>
                        <a:pt x="128" y="0"/>
                        <a:pt x="176" y="840"/>
                        <a:pt x="192" y="1008"/>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6693" name="Freeform 25"/>
                <p:cNvSpPr>
                  <a:spLocks/>
                </p:cNvSpPr>
                <p:nvPr/>
              </p:nvSpPr>
              <p:spPr bwMode="auto">
                <a:xfrm>
                  <a:off x="4368" y="1920"/>
                  <a:ext cx="48" cy="144"/>
                </a:xfrm>
                <a:custGeom>
                  <a:avLst/>
                  <a:gdLst>
                    <a:gd name="T0" fmla="*/ 0 w 192"/>
                    <a:gd name="T1" fmla="*/ 0 h 1008"/>
                    <a:gd name="T2" fmla="*/ 0 w 192"/>
                    <a:gd name="T3" fmla="*/ 0 h 1008"/>
                    <a:gd name="T4" fmla="*/ 0 w 192"/>
                    <a:gd name="T5" fmla="*/ 0 h 1008"/>
                    <a:gd name="T6" fmla="*/ 0 60000 65536"/>
                    <a:gd name="T7" fmla="*/ 0 60000 65536"/>
                    <a:gd name="T8" fmla="*/ 0 60000 65536"/>
                    <a:gd name="T9" fmla="*/ 0 w 192"/>
                    <a:gd name="T10" fmla="*/ 0 h 1008"/>
                    <a:gd name="T11" fmla="*/ 192 w 192"/>
                    <a:gd name="T12" fmla="*/ 1008 h 1008"/>
                  </a:gdLst>
                  <a:ahLst/>
                  <a:cxnLst>
                    <a:cxn ang="T6">
                      <a:pos x="T0" y="T1"/>
                    </a:cxn>
                    <a:cxn ang="T7">
                      <a:pos x="T2" y="T3"/>
                    </a:cxn>
                    <a:cxn ang="T8">
                      <a:pos x="T4" y="T5"/>
                    </a:cxn>
                  </a:cxnLst>
                  <a:rect l="T9" t="T10" r="T11" b="T12"/>
                  <a:pathLst>
                    <a:path w="192" h="1008">
                      <a:moveTo>
                        <a:pt x="0" y="1008"/>
                      </a:moveTo>
                      <a:cubicBezTo>
                        <a:pt x="32" y="504"/>
                        <a:pt x="64" y="0"/>
                        <a:pt x="96" y="0"/>
                      </a:cubicBezTo>
                      <a:cubicBezTo>
                        <a:pt x="128" y="0"/>
                        <a:pt x="176" y="840"/>
                        <a:pt x="192" y="1008"/>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6694" name="Freeform 26"/>
                <p:cNvSpPr>
                  <a:spLocks/>
                </p:cNvSpPr>
                <p:nvPr/>
              </p:nvSpPr>
              <p:spPr bwMode="auto">
                <a:xfrm>
                  <a:off x="2418" y="1008"/>
                  <a:ext cx="66" cy="1050"/>
                </a:xfrm>
                <a:custGeom>
                  <a:avLst/>
                  <a:gdLst>
                    <a:gd name="T0" fmla="*/ 0 w 66"/>
                    <a:gd name="T1" fmla="*/ 1050 h 1050"/>
                    <a:gd name="T2" fmla="*/ 36 w 66"/>
                    <a:gd name="T3" fmla="*/ 0 h 1050"/>
                    <a:gd name="T4" fmla="*/ 66 w 66"/>
                    <a:gd name="T5" fmla="*/ 1047 h 1050"/>
                    <a:gd name="T6" fmla="*/ 0 60000 65536"/>
                    <a:gd name="T7" fmla="*/ 0 60000 65536"/>
                    <a:gd name="T8" fmla="*/ 0 60000 65536"/>
                    <a:gd name="T9" fmla="*/ 0 w 66"/>
                    <a:gd name="T10" fmla="*/ 0 h 1050"/>
                    <a:gd name="T11" fmla="*/ 66 w 66"/>
                    <a:gd name="T12" fmla="*/ 1050 h 1050"/>
                  </a:gdLst>
                  <a:ahLst/>
                  <a:cxnLst>
                    <a:cxn ang="T6">
                      <a:pos x="T0" y="T1"/>
                    </a:cxn>
                    <a:cxn ang="T7">
                      <a:pos x="T2" y="T3"/>
                    </a:cxn>
                    <a:cxn ang="T8">
                      <a:pos x="T4" y="T5"/>
                    </a:cxn>
                  </a:cxnLst>
                  <a:rect l="T9" t="T10" r="T11" b="T12"/>
                  <a:pathLst>
                    <a:path w="66" h="1050">
                      <a:moveTo>
                        <a:pt x="0" y="1050"/>
                      </a:moveTo>
                      <a:cubicBezTo>
                        <a:pt x="6" y="875"/>
                        <a:pt x="25" y="0"/>
                        <a:pt x="36" y="0"/>
                      </a:cubicBezTo>
                      <a:cubicBezTo>
                        <a:pt x="47" y="0"/>
                        <a:pt x="60" y="829"/>
                        <a:pt x="66" y="1047"/>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6695" name="Freeform 27"/>
                <p:cNvSpPr>
                  <a:spLocks/>
                </p:cNvSpPr>
                <p:nvPr/>
              </p:nvSpPr>
              <p:spPr bwMode="auto">
                <a:xfrm>
                  <a:off x="2133" y="1448"/>
                  <a:ext cx="58" cy="616"/>
                </a:xfrm>
                <a:custGeom>
                  <a:avLst/>
                  <a:gdLst>
                    <a:gd name="T0" fmla="*/ 0 w 58"/>
                    <a:gd name="T1" fmla="*/ 610 h 616"/>
                    <a:gd name="T2" fmla="*/ 36 w 58"/>
                    <a:gd name="T3" fmla="*/ 1 h 616"/>
                    <a:gd name="T4" fmla="*/ 58 w 58"/>
                    <a:gd name="T5" fmla="*/ 616 h 616"/>
                    <a:gd name="T6" fmla="*/ 0 60000 65536"/>
                    <a:gd name="T7" fmla="*/ 0 60000 65536"/>
                    <a:gd name="T8" fmla="*/ 0 60000 65536"/>
                    <a:gd name="T9" fmla="*/ 0 w 58"/>
                    <a:gd name="T10" fmla="*/ 0 h 616"/>
                    <a:gd name="T11" fmla="*/ 58 w 58"/>
                    <a:gd name="T12" fmla="*/ 616 h 616"/>
                  </a:gdLst>
                  <a:ahLst/>
                  <a:cxnLst>
                    <a:cxn ang="T6">
                      <a:pos x="T0" y="T1"/>
                    </a:cxn>
                    <a:cxn ang="T7">
                      <a:pos x="T2" y="T3"/>
                    </a:cxn>
                    <a:cxn ang="T8">
                      <a:pos x="T4" y="T5"/>
                    </a:cxn>
                  </a:cxnLst>
                  <a:rect l="T9" t="T10" r="T11" b="T12"/>
                  <a:pathLst>
                    <a:path w="58" h="616">
                      <a:moveTo>
                        <a:pt x="0" y="610"/>
                      </a:moveTo>
                      <a:cubicBezTo>
                        <a:pt x="5" y="509"/>
                        <a:pt x="26" y="0"/>
                        <a:pt x="36" y="1"/>
                      </a:cubicBezTo>
                      <a:cubicBezTo>
                        <a:pt x="46" y="2"/>
                        <a:pt x="53" y="488"/>
                        <a:pt x="58" y="616"/>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6696" name="Freeform 28"/>
                <p:cNvSpPr>
                  <a:spLocks/>
                </p:cNvSpPr>
                <p:nvPr/>
              </p:nvSpPr>
              <p:spPr bwMode="auto">
                <a:xfrm>
                  <a:off x="1194" y="1920"/>
                  <a:ext cx="47" cy="144"/>
                </a:xfrm>
                <a:custGeom>
                  <a:avLst/>
                  <a:gdLst>
                    <a:gd name="T0" fmla="*/ 0 w 192"/>
                    <a:gd name="T1" fmla="*/ 0 h 1008"/>
                    <a:gd name="T2" fmla="*/ 0 w 192"/>
                    <a:gd name="T3" fmla="*/ 0 h 1008"/>
                    <a:gd name="T4" fmla="*/ 0 w 192"/>
                    <a:gd name="T5" fmla="*/ 0 h 1008"/>
                    <a:gd name="T6" fmla="*/ 0 60000 65536"/>
                    <a:gd name="T7" fmla="*/ 0 60000 65536"/>
                    <a:gd name="T8" fmla="*/ 0 60000 65536"/>
                    <a:gd name="T9" fmla="*/ 0 w 192"/>
                    <a:gd name="T10" fmla="*/ 0 h 1008"/>
                    <a:gd name="T11" fmla="*/ 192 w 192"/>
                    <a:gd name="T12" fmla="*/ 1008 h 1008"/>
                  </a:gdLst>
                  <a:ahLst/>
                  <a:cxnLst>
                    <a:cxn ang="T6">
                      <a:pos x="T0" y="T1"/>
                    </a:cxn>
                    <a:cxn ang="T7">
                      <a:pos x="T2" y="T3"/>
                    </a:cxn>
                    <a:cxn ang="T8">
                      <a:pos x="T4" y="T5"/>
                    </a:cxn>
                  </a:cxnLst>
                  <a:rect l="T9" t="T10" r="T11" b="T12"/>
                  <a:pathLst>
                    <a:path w="192" h="1008">
                      <a:moveTo>
                        <a:pt x="0" y="1008"/>
                      </a:moveTo>
                      <a:cubicBezTo>
                        <a:pt x="32" y="504"/>
                        <a:pt x="64" y="0"/>
                        <a:pt x="96" y="0"/>
                      </a:cubicBezTo>
                      <a:cubicBezTo>
                        <a:pt x="128" y="0"/>
                        <a:pt x="176" y="840"/>
                        <a:pt x="192" y="1008"/>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6697" name="Freeform 29"/>
                <p:cNvSpPr>
                  <a:spLocks/>
                </p:cNvSpPr>
                <p:nvPr/>
              </p:nvSpPr>
              <p:spPr bwMode="auto">
                <a:xfrm>
                  <a:off x="1526" y="1920"/>
                  <a:ext cx="48" cy="144"/>
                </a:xfrm>
                <a:custGeom>
                  <a:avLst/>
                  <a:gdLst>
                    <a:gd name="T0" fmla="*/ 0 w 192"/>
                    <a:gd name="T1" fmla="*/ 0 h 1008"/>
                    <a:gd name="T2" fmla="*/ 0 w 192"/>
                    <a:gd name="T3" fmla="*/ 0 h 1008"/>
                    <a:gd name="T4" fmla="*/ 0 w 192"/>
                    <a:gd name="T5" fmla="*/ 0 h 1008"/>
                    <a:gd name="T6" fmla="*/ 0 60000 65536"/>
                    <a:gd name="T7" fmla="*/ 0 60000 65536"/>
                    <a:gd name="T8" fmla="*/ 0 60000 65536"/>
                    <a:gd name="T9" fmla="*/ 0 w 192"/>
                    <a:gd name="T10" fmla="*/ 0 h 1008"/>
                    <a:gd name="T11" fmla="*/ 192 w 192"/>
                    <a:gd name="T12" fmla="*/ 1008 h 1008"/>
                  </a:gdLst>
                  <a:ahLst/>
                  <a:cxnLst>
                    <a:cxn ang="T6">
                      <a:pos x="T0" y="T1"/>
                    </a:cxn>
                    <a:cxn ang="T7">
                      <a:pos x="T2" y="T3"/>
                    </a:cxn>
                    <a:cxn ang="T8">
                      <a:pos x="T4" y="T5"/>
                    </a:cxn>
                  </a:cxnLst>
                  <a:rect l="T9" t="T10" r="T11" b="T12"/>
                  <a:pathLst>
                    <a:path w="192" h="1008">
                      <a:moveTo>
                        <a:pt x="0" y="1008"/>
                      </a:moveTo>
                      <a:cubicBezTo>
                        <a:pt x="32" y="504"/>
                        <a:pt x="64" y="0"/>
                        <a:pt x="96" y="0"/>
                      </a:cubicBezTo>
                      <a:cubicBezTo>
                        <a:pt x="128" y="0"/>
                        <a:pt x="176" y="840"/>
                        <a:pt x="192" y="1008"/>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6698" name="Freeform 30"/>
                <p:cNvSpPr>
                  <a:spLocks/>
                </p:cNvSpPr>
                <p:nvPr/>
              </p:nvSpPr>
              <p:spPr bwMode="auto">
                <a:xfrm>
                  <a:off x="576" y="1968"/>
                  <a:ext cx="47" cy="96"/>
                </a:xfrm>
                <a:custGeom>
                  <a:avLst/>
                  <a:gdLst>
                    <a:gd name="T0" fmla="*/ 0 w 192"/>
                    <a:gd name="T1" fmla="*/ 0 h 1008"/>
                    <a:gd name="T2" fmla="*/ 0 w 192"/>
                    <a:gd name="T3" fmla="*/ 0 h 1008"/>
                    <a:gd name="T4" fmla="*/ 0 w 192"/>
                    <a:gd name="T5" fmla="*/ 0 h 1008"/>
                    <a:gd name="T6" fmla="*/ 0 60000 65536"/>
                    <a:gd name="T7" fmla="*/ 0 60000 65536"/>
                    <a:gd name="T8" fmla="*/ 0 60000 65536"/>
                    <a:gd name="T9" fmla="*/ 0 w 192"/>
                    <a:gd name="T10" fmla="*/ 0 h 1008"/>
                    <a:gd name="T11" fmla="*/ 192 w 192"/>
                    <a:gd name="T12" fmla="*/ 1008 h 1008"/>
                  </a:gdLst>
                  <a:ahLst/>
                  <a:cxnLst>
                    <a:cxn ang="T6">
                      <a:pos x="T0" y="T1"/>
                    </a:cxn>
                    <a:cxn ang="T7">
                      <a:pos x="T2" y="T3"/>
                    </a:cxn>
                    <a:cxn ang="T8">
                      <a:pos x="T4" y="T5"/>
                    </a:cxn>
                  </a:cxnLst>
                  <a:rect l="T9" t="T10" r="T11" b="T12"/>
                  <a:pathLst>
                    <a:path w="192" h="1008">
                      <a:moveTo>
                        <a:pt x="0" y="1008"/>
                      </a:moveTo>
                      <a:cubicBezTo>
                        <a:pt x="32" y="504"/>
                        <a:pt x="64" y="0"/>
                        <a:pt x="96" y="0"/>
                      </a:cubicBezTo>
                      <a:cubicBezTo>
                        <a:pt x="128" y="0"/>
                        <a:pt x="176" y="840"/>
                        <a:pt x="192" y="1008"/>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6699" name="Freeform 31"/>
                <p:cNvSpPr>
                  <a:spLocks/>
                </p:cNvSpPr>
                <p:nvPr/>
              </p:nvSpPr>
              <p:spPr bwMode="auto">
                <a:xfrm>
                  <a:off x="5041" y="1968"/>
                  <a:ext cx="47" cy="96"/>
                </a:xfrm>
                <a:custGeom>
                  <a:avLst/>
                  <a:gdLst>
                    <a:gd name="T0" fmla="*/ 0 w 192"/>
                    <a:gd name="T1" fmla="*/ 0 h 1008"/>
                    <a:gd name="T2" fmla="*/ 0 w 192"/>
                    <a:gd name="T3" fmla="*/ 0 h 1008"/>
                    <a:gd name="T4" fmla="*/ 0 w 192"/>
                    <a:gd name="T5" fmla="*/ 0 h 1008"/>
                    <a:gd name="T6" fmla="*/ 0 60000 65536"/>
                    <a:gd name="T7" fmla="*/ 0 60000 65536"/>
                    <a:gd name="T8" fmla="*/ 0 60000 65536"/>
                    <a:gd name="T9" fmla="*/ 0 w 192"/>
                    <a:gd name="T10" fmla="*/ 0 h 1008"/>
                    <a:gd name="T11" fmla="*/ 192 w 192"/>
                    <a:gd name="T12" fmla="*/ 1008 h 1008"/>
                  </a:gdLst>
                  <a:ahLst/>
                  <a:cxnLst>
                    <a:cxn ang="T6">
                      <a:pos x="T0" y="T1"/>
                    </a:cxn>
                    <a:cxn ang="T7">
                      <a:pos x="T2" y="T3"/>
                    </a:cxn>
                    <a:cxn ang="T8">
                      <a:pos x="T4" y="T5"/>
                    </a:cxn>
                  </a:cxnLst>
                  <a:rect l="T9" t="T10" r="T11" b="T12"/>
                  <a:pathLst>
                    <a:path w="192" h="1008">
                      <a:moveTo>
                        <a:pt x="0" y="1008"/>
                      </a:moveTo>
                      <a:cubicBezTo>
                        <a:pt x="32" y="504"/>
                        <a:pt x="64" y="0"/>
                        <a:pt x="96" y="0"/>
                      </a:cubicBezTo>
                      <a:cubicBezTo>
                        <a:pt x="128" y="0"/>
                        <a:pt x="176" y="840"/>
                        <a:pt x="192" y="1008"/>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sp>
          <p:nvSpPr>
            <p:cNvPr id="156682" name="Rectangle 114"/>
            <p:cNvSpPr>
              <a:spLocks noChangeArrowheads="1"/>
            </p:cNvSpPr>
            <p:nvPr/>
          </p:nvSpPr>
          <p:spPr bwMode="auto">
            <a:xfrm>
              <a:off x="192" y="384"/>
              <a:ext cx="5472" cy="3744"/>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400">
                <a:solidFill>
                  <a:srgbClr val="000000"/>
                </a:solidFill>
              </a:endParaRPr>
            </a:p>
          </p:txBody>
        </p:sp>
      </p:grpSp>
      <mc:AlternateContent xmlns:mc="http://schemas.openxmlformats.org/markup-compatibility/2006" xmlns:a14="http://schemas.microsoft.com/office/drawing/2010/main">
        <mc:Choice Requires="a14">
          <p:sp>
            <p:nvSpPr>
              <p:cNvPr id="132" name="矩形 131"/>
              <p:cNvSpPr/>
              <p:nvPr/>
            </p:nvSpPr>
            <p:spPr>
              <a:xfrm>
                <a:off x="4565138" y="3108628"/>
                <a:ext cx="54130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𝑂</m:t>
                      </m:r>
                    </m:oMath>
                  </m:oMathPara>
                </a14:m>
                <a:endParaRPr lang="zh-CN" altLang="en-US" sz="2800" i="1" dirty="0">
                  <a:solidFill>
                    <a:srgbClr val="0000FF"/>
                  </a:solidFill>
                  <a:latin typeface="+mn-ea"/>
                  <a:ea typeface="+mn-ea"/>
                </a:endParaRPr>
              </a:p>
            </p:txBody>
          </p:sp>
        </mc:Choice>
        <mc:Fallback xmlns="">
          <p:sp>
            <p:nvSpPr>
              <p:cNvPr id="132" name="矩形 131"/>
              <p:cNvSpPr>
                <a:spLocks noRot="1" noChangeAspect="1" noMove="1" noResize="1" noEditPoints="1" noAdjustHandles="1" noChangeArrowheads="1" noChangeShapeType="1" noTextEdit="1"/>
              </p:cNvSpPr>
              <p:nvPr/>
            </p:nvSpPr>
            <p:spPr>
              <a:xfrm>
                <a:off x="4565138" y="3108628"/>
                <a:ext cx="541302"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3" name="矩形 132"/>
              <p:cNvSpPr/>
              <p:nvPr/>
            </p:nvSpPr>
            <p:spPr>
              <a:xfrm>
                <a:off x="4802460" y="592498"/>
                <a:ext cx="4381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𝐼</m:t>
                      </m:r>
                    </m:oMath>
                  </m:oMathPara>
                </a14:m>
                <a:endParaRPr lang="zh-CN" altLang="en-US" sz="2800" i="1" dirty="0">
                  <a:solidFill>
                    <a:srgbClr val="0000FF"/>
                  </a:solidFill>
                  <a:latin typeface="+mn-ea"/>
                  <a:ea typeface="+mn-ea"/>
                </a:endParaRPr>
              </a:p>
            </p:txBody>
          </p:sp>
        </mc:Choice>
        <mc:Fallback xmlns="">
          <p:sp>
            <p:nvSpPr>
              <p:cNvPr id="133" name="矩形 132"/>
              <p:cNvSpPr>
                <a:spLocks noRot="1" noChangeAspect="1" noMove="1" noResize="1" noEditPoints="1" noAdjustHandles="1" noChangeArrowheads="1" noChangeShapeType="1" noTextEdit="1"/>
              </p:cNvSpPr>
              <p:nvPr/>
            </p:nvSpPr>
            <p:spPr>
              <a:xfrm>
                <a:off x="4802460" y="592498"/>
                <a:ext cx="438132"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4" name="矩形 133"/>
              <p:cNvSpPr/>
              <p:nvPr/>
            </p:nvSpPr>
            <p:spPr>
              <a:xfrm>
                <a:off x="8343172" y="3099441"/>
                <a:ext cx="10164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i="1" smtClean="0">
                              <a:solidFill>
                                <a:srgbClr val="0000FF"/>
                              </a:solidFill>
                              <a:latin typeface="Cambria Math"/>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r>
                            <a:rPr lang="zh-CN" altLang="en-US" sz="2800" b="0" i="1" smtClean="0">
                              <a:solidFill>
                                <a:srgbClr val="0000FF"/>
                              </a:solidFill>
                              <a:latin typeface="Cambria Math" panose="02040503050406030204" pitchFamily="18" charset="0"/>
                              <a:ea typeface="+mn-ea"/>
                            </a:rPr>
                            <m:t>𝜃</m:t>
                          </m:r>
                        </m:e>
                      </m:func>
                    </m:oMath>
                  </m:oMathPara>
                </a14:m>
                <a:endParaRPr lang="zh-CN" altLang="en-US" sz="2800" i="1" dirty="0">
                  <a:solidFill>
                    <a:srgbClr val="0000FF"/>
                  </a:solidFill>
                  <a:latin typeface="+mn-ea"/>
                  <a:ea typeface="+mn-ea"/>
                </a:endParaRPr>
              </a:p>
            </p:txBody>
          </p:sp>
        </mc:Choice>
        <mc:Fallback xmlns="">
          <p:sp>
            <p:nvSpPr>
              <p:cNvPr id="134" name="矩形 133"/>
              <p:cNvSpPr>
                <a:spLocks noRot="1" noChangeAspect="1" noMove="1" noResize="1" noEditPoints="1" noAdjustHandles="1" noChangeArrowheads="1" noChangeShapeType="1" noTextEdit="1"/>
              </p:cNvSpPr>
              <p:nvPr/>
            </p:nvSpPr>
            <p:spPr>
              <a:xfrm>
                <a:off x="8343172" y="3099441"/>
                <a:ext cx="1016432"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5" name="矩形 134"/>
              <p:cNvSpPr/>
              <p:nvPr/>
            </p:nvSpPr>
            <p:spPr>
              <a:xfrm>
                <a:off x="1174143" y="3140789"/>
                <a:ext cx="1025922" cy="910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−2</m:t>
                      </m:r>
                      <m:f>
                        <m:fPr>
                          <m:ctrlPr>
                            <a:rPr lang="en-US" altLang="zh-CN" sz="2800" b="0" i="1" smtClean="0">
                              <a:solidFill>
                                <a:srgbClr val="0000FF"/>
                              </a:solidFill>
                              <a:latin typeface="Cambria Math"/>
                              <a:ea typeface="+mn-ea"/>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mn-ea"/>
                            </a:rPr>
                            <m:t>𝑎</m:t>
                          </m:r>
                        </m:den>
                      </m:f>
                    </m:oMath>
                  </m:oMathPara>
                </a14:m>
                <a:endParaRPr lang="zh-CN" altLang="en-US" sz="2800" i="1" dirty="0">
                  <a:solidFill>
                    <a:srgbClr val="0000FF"/>
                  </a:solidFill>
                  <a:latin typeface="+mn-ea"/>
                  <a:ea typeface="+mn-ea"/>
                </a:endParaRPr>
              </a:p>
            </p:txBody>
          </p:sp>
        </mc:Choice>
        <mc:Fallback xmlns="">
          <p:sp>
            <p:nvSpPr>
              <p:cNvPr id="135" name="矩形 134"/>
              <p:cNvSpPr>
                <a:spLocks noRot="1" noChangeAspect="1" noMove="1" noResize="1" noEditPoints="1" noAdjustHandles="1" noChangeArrowheads="1" noChangeShapeType="1" noTextEdit="1"/>
              </p:cNvSpPr>
              <p:nvPr/>
            </p:nvSpPr>
            <p:spPr>
              <a:xfrm>
                <a:off x="1174143" y="3140789"/>
                <a:ext cx="1025922" cy="91050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6" name="矩形 135"/>
              <p:cNvSpPr/>
              <p:nvPr/>
            </p:nvSpPr>
            <p:spPr>
              <a:xfrm>
                <a:off x="2717381" y="3128741"/>
                <a:ext cx="827150" cy="910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mn-ea"/>
                            </a:rPr>
                            <m:t>𝑎</m:t>
                          </m:r>
                        </m:den>
                      </m:f>
                    </m:oMath>
                  </m:oMathPara>
                </a14:m>
                <a:endParaRPr lang="zh-CN" altLang="en-US" sz="2800" i="1" dirty="0">
                  <a:solidFill>
                    <a:srgbClr val="0000FF"/>
                  </a:solidFill>
                  <a:latin typeface="+mn-ea"/>
                  <a:ea typeface="+mn-ea"/>
                </a:endParaRPr>
              </a:p>
            </p:txBody>
          </p:sp>
        </mc:Choice>
        <mc:Fallback xmlns="">
          <p:sp>
            <p:nvSpPr>
              <p:cNvPr id="136" name="矩形 135"/>
              <p:cNvSpPr>
                <a:spLocks noRot="1" noChangeAspect="1" noMove="1" noResize="1" noEditPoints="1" noAdjustHandles="1" noChangeArrowheads="1" noChangeShapeType="1" noTextEdit="1"/>
              </p:cNvSpPr>
              <p:nvPr/>
            </p:nvSpPr>
            <p:spPr>
              <a:xfrm>
                <a:off x="2717381" y="3128741"/>
                <a:ext cx="827150" cy="91050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7" name="矩形 136"/>
              <p:cNvSpPr/>
              <p:nvPr/>
            </p:nvSpPr>
            <p:spPr>
              <a:xfrm>
                <a:off x="6164491" y="3131851"/>
                <a:ext cx="499624" cy="910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a:ea typeface="+mn-ea"/>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mn-ea"/>
                            </a:rPr>
                            <m:t>𝑎</m:t>
                          </m:r>
                        </m:den>
                      </m:f>
                    </m:oMath>
                  </m:oMathPara>
                </a14:m>
                <a:endParaRPr lang="zh-CN" altLang="en-US" sz="2800" i="1" dirty="0">
                  <a:solidFill>
                    <a:srgbClr val="0000FF"/>
                  </a:solidFill>
                  <a:latin typeface="+mn-ea"/>
                  <a:ea typeface="+mn-ea"/>
                </a:endParaRPr>
              </a:p>
            </p:txBody>
          </p:sp>
        </mc:Choice>
        <mc:Fallback xmlns="">
          <p:sp>
            <p:nvSpPr>
              <p:cNvPr id="137" name="矩形 136"/>
              <p:cNvSpPr>
                <a:spLocks noRot="1" noChangeAspect="1" noMove="1" noResize="1" noEditPoints="1" noAdjustHandles="1" noChangeArrowheads="1" noChangeShapeType="1" noTextEdit="1"/>
              </p:cNvSpPr>
              <p:nvPr/>
            </p:nvSpPr>
            <p:spPr>
              <a:xfrm>
                <a:off x="6164491" y="3131851"/>
                <a:ext cx="499624" cy="910506"/>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8" name="矩形 137"/>
              <p:cNvSpPr/>
              <p:nvPr/>
            </p:nvSpPr>
            <p:spPr>
              <a:xfrm>
                <a:off x="7479935" y="3140789"/>
                <a:ext cx="758221" cy="910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2</m:t>
                      </m:r>
                      <m:f>
                        <m:fPr>
                          <m:ctrlPr>
                            <a:rPr lang="en-US" altLang="zh-CN" sz="2800" b="0" i="1" smtClean="0">
                              <a:solidFill>
                                <a:srgbClr val="0000FF"/>
                              </a:solidFill>
                              <a:latin typeface="Cambria Math"/>
                              <a:ea typeface="+mn-ea"/>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mn-ea"/>
                            </a:rPr>
                            <m:t>𝑎</m:t>
                          </m:r>
                        </m:den>
                      </m:f>
                    </m:oMath>
                  </m:oMathPara>
                </a14:m>
                <a:endParaRPr lang="zh-CN" altLang="en-US" sz="2800" i="1" dirty="0">
                  <a:solidFill>
                    <a:srgbClr val="0000FF"/>
                  </a:solidFill>
                  <a:latin typeface="+mn-ea"/>
                  <a:ea typeface="+mn-ea"/>
                </a:endParaRPr>
              </a:p>
            </p:txBody>
          </p:sp>
        </mc:Choice>
        <mc:Fallback xmlns="">
          <p:sp>
            <p:nvSpPr>
              <p:cNvPr id="138" name="矩形 137"/>
              <p:cNvSpPr>
                <a:spLocks noRot="1" noChangeAspect="1" noMove="1" noResize="1" noEditPoints="1" noAdjustHandles="1" noChangeArrowheads="1" noChangeShapeType="1" noTextEdit="1"/>
              </p:cNvSpPr>
              <p:nvPr/>
            </p:nvSpPr>
            <p:spPr>
              <a:xfrm>
                <a:off x="7479935" y="3140789"/>
                <a:ext cx="758221" cy="910506"/>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9" name="矩形 138"/>
              <p:cNvSpPr/>
              <p:nvPr/>
            </p:nvSpPr>
            <p:spPr>
              <a:xfrm>
                <a:off x="3361451" y="3125131"/>
                <a:ext cx="1456232" cy="9177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mn-ea"/>
                            </a:rPr>
                            <m:t>𝑎</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𝑏</m:t>
                          </m:r>
                        </m:den>
                      </m:f>
                    </m:oMath>
                  </m:oMathPara>
                </a14:m>
                <a:endParaRPr lang="zh-CN" altLang="en-US" sz="2800" i="1" dirty="0">
                  <a:solidFill>
                    <a:srgbClr val="0000FF"/>
                  </a:solidFill>
                  <a:latin typeface="+mn-ea"/>
                  <a:ea typeface="+mn-ea"/>
                </a:endParaRPr>
              </a:p>
            </p:txBody>
          </p:sp>
        </mc:Choice>
        <mc:Fallback xmlns="">
          <p:sp>
            <p:nvSpPr>
              <p:cNvPr id="139" name="矩形 138"/>
              <p:cNvSpPr>
                <a:spLocks noRot="1" noChangeAspect="1" noMove="1" noResize="1" noEditPoints="1" noAdjustHandles="1" noChangeArrowheads="1" noChangeShapeType="1" noTextEdit="1"/>
              </p:cNvSpPr>
              <p:nvPr/>
            </p:nvSpPr>
            <p:spPr>
              <a:xfrm>
                <a:off x="3361451" y="3125131"/>
                <a:ext cx="1456232" cy="91775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0" name="矩形 139"/>
              <p:cNvSpPr/>
              <p:nvPr/>
            </p:nvSpPr>
            <p:spPr>
              <a:xfrm>
                <a:off x="4821615" y="3124029"/>
                <a:ext cx="1128707" cy="9177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a:ea typeface="+mn-ea"/>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mn-ea"/>
                            </a:rPr>
                            <m:t>𝑎</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𝑏</m:t>
                          </m:r>
                        </m:den>
                      </m:f>
                    </m:oMath>
                  </m:oMathPara>
                </a14:m>
                <a:endParaRPr lang="zh-CN" altLang="en-US" sz="2800" i="1" dirty="0">
                  <a:solidFill>
                    <a:srgbClr val="0000FF"/>
                  </a:solidFill>
                  <a:latin typeface="+mn-ea"/>
                  <a:ea typeface="+mn-ea"/>
                </a:endParaRPr>
              </a:p>
            </p:txBody>
          </p:sp>
        </mc:Choice>
        <mc:Fallback xmlns="">
          <p:sp>
            <p:nvSpPr>
              <p:cNvPr id="140" name="矩形 139"/>
              <p:cNvSpPr>
                <a:spLocks noRot="1" noChangeAspect="1" noMove="1" noResize="1" noEditPoints="1" noAdjustHandles="1" noChangeArrowheads="1" noChangeShapeType="1" noTextEdit="1"/>
              </p:cNvSpPr>
              <p:nvPr/>
            </p:nvSpPr>
            <p:spPr>
              <a:xfrm>
                <a:off x="4821615" y="3124029"/>
                <a:ext cx="1128707" cy="91775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1" name="矩形 140"/>
              <p:cNvSpPr/>
              <p:nvPr/>
            </p:nvSpPr>
            <p:spPr>
              <a:xfrm>
                <a:off x="1307751" y="1029306"/>
                <a:ext cx="1794722" cy="9103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a:ea typeface="+mn-ea"/>
                            </a:rPr>
                          </m:ctrlPr>
                        </m:fPr>
                        <m:num>
                          <m:r>
                            <a:rPr lang="en-US" altLang="zh-CN" sz="2800" i="1">
                              <a:solidFill>
                                <a:srgbClr val="0000FF"/>
                              </a:solidFill>
                              <a:latin typeface="Cambria Math" panose="02040503050406030204" pitchFamily="18" charset="0"/>
                            </a:rPr>
                            <m:t>𝑎</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𝑏</m:t>
                          </m:r>
                        </m:num>
                        <m:den>
                          <m:r>
                            <a:rPr lang="en-US" altLang="zh-CN" sz="2800" b="0" i="1" smtClean="0">
                              <a:solidFill>
                                <a:srgbClr val="0000FF"/>
                              </a:solidFill>
                              <a:latin typeface="Cambria Math" panose="02040503050406030204" pitchFamily="18" charset="0"/>
                              <a:ea typeface="+mn-ea"/>
                            </a:rPr>
                            <m:t>𝑎</m:t>
                          </m:r>
                        </m:den>
                      </m:f>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3</m:t>
                          </m:r>
                        </m:num>
                        <m:den>
                          <m:r>
                            <a:rPr lang="en-US" altLang="zh-CN" sz="2800" b="0" i="1" smtClean="0">
                              <a:solidFill>
                                <a:srgbClr val="0000FF"/>
                              </a:solidFill>
                              <a:latin typeface="Cambria Math" panose="02040503050406030204" pitchFamily="18" charset="0"/>
                            </a:rPr>
                            <m:t>1</m:t>
                          </m:r>
                        </m:den>
                      </m:f>
                    </m:oMath>
                  </m:oMathPara>
                </a14:m>
                <a:endParaRPr lang="zh-CN" altLang="en-US" sz="2800" i="1" dirty="0">
                  <a:solidFill>
                    <a:srgbClr val="0000FF"/>
                  </a:solidFill>
                  <a:latin typeface="+mn-ea"/>
                  <a:ea typeface="+mn-ea"/>
                </a:endParaRPr>
              </a:p>
            </p:txBody>
          </p:sp>
        </mc:Choice>
        <mc:Fallback xmlns="">
          <p:sp>
            <p:nvSpPr>
              <p:cNvPr id="141" name="矩形 140"/>
              <p:cNvSpPr>
                <a:spLocks noRot="1" noChangeAspect="1" noMove="1" noResize="1" noEditPoints="1" noAdjustHandles="1" noChangeArrowheads="1" noChangeShapeType="1" noTextEdit="1"/>
              </p:cNvSpPr>
              <p:nvPr/>
            </p:nvSpPr>
            <p:spPr>
              <a:xfrm>
                <a:off x="1307751" y="1029306"/>
                <a:ext cx="1794722" cy="910314"/>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043429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ox(out)">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blinds(vertical)">
                                      <p:cBhvr>
                                        <p:cTn id="17" dur="500"/>
                                        <p:tgtEl>
                                          <p:spTgt spid="4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ox(out)">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Text Box 6"/>
          <p:cNvSpPr txBox="1">
            <a:spLocks noChangeArrowheads="1"/>
          </p:cNvSpPr>
          <p:nvPr/>
        </p:nvSpPr>
        <p:spPr bwMode="auto">
          <a:xfrm>
            <a:off x="609791" y="3286159"/>
            <a:ext cx="224485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解：（1）</a:t>
            </a:r>
            <a:endParaRPr kumimoji="0" lang="en-US" altLang="zh-CN" sz="2800" dirty="0">
              <a:solidFill>
                <a:srgbClr val="0000FF"/>
              </a:solidFill>
              <a:latin typeface="+mn-lt"/>
              <a:ea typeface="+mn-ea"/>
            </a:endParaRPr>
          </a:p>
        </p:txBody>
      </p:sp>
      <p:sp>
        <p:nvSpPr>
          <p:cNvPr id="158736" name="Text Box 8"/>
          <p:cNvSpPr txBox="1">
            <a:spLocks noChangeArrowheads="1"/>
          </p:cNvSpPr>
          <p:nvPr/>
        </p:nvSpPr>
        <p:spPr bwMode="auto">
          <a:xfrm>
            <a:off x="609791" y="5424482"/>
            <a:ext cx="11525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a:solidFill>
                  <a:srgbClr val="0000FF"/>
                </a:solidFill>
                <a:latin typeface="+mn-lt"/>
                <a:ea typeface="+mn-ea"/>
              </a:rPr>
              <a:t>（2）</a:t>
            </a:r>
          </a:p>
        </p:txBody>
      </p:sp>
      <p:sp>
        <p:nvSpPr>
          <p:cNvPr id="158734" name="Text Box 15"/>
          <p:cNvSpPr txBox="1">
            <a:spLocks noChangeArrowheads="1"/>
          </p:cNvSpPr>
          <p:nvPr/>
        </p:nvSpPr>
        <p:spPr bwMode="auto">
          <a:xfrm>
            <a:off x="8647058" y="4070227"/>
            <a:ext cx="7477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条</a:t>
            </a:r>
          </a:p>
        </p:txBody>
      </p:sp>
      <mc:AlternateContent xmlns:mc="http://schemas.openxmlformats.org/markup-compatibility/2006" xmlns:a14="http://schemas.microsoft.com/office/drawing/2010/main">
        <mc:Choice Requires="a14">
          <p:sp>
            <p:nvSpPr>
              <p:cNvPr id="158731" name="Text Box 28"/>
              <p:cNvSpPr txBox="1">
                <a:spLocks noChangeArrowheads="1"/>
              </p:cNvSpPr>
              <p:nvPr/>
            </p:nvSpPr>
            <p:spPr bwMode="auto">
              <a:xfrm>
                <a:off x="609791" y="474663"/>
                <a:ext cx="9046273" cy="267811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lnSpc>
                    <a:spcPct val="120000"/>
                  </a:lnSpc>
                  <a:spcBef>
                    <a:spcPct val="50000"/>
                  </a:spcBef>
                  <a:buClrTx/>
                  <a:buFontTx/>
                  <a:buNone/>
                </a:pPr>
                <a:r>
                  <a:rPr kumimoji="0" lang="zh-CN" altLang="en-US" sz="2800" dirty="0">
                    <a:solidFill>
                      <a:srgbClr val="0000FF"/>
                    </a:solidFill>
                    <a:latin typeface="+mn-lt"/>
                    <a:ea typeface="+mn-ea"/>
                  </a:rPr>
                  <a:t>例：用氦氖激光器发出的</a:t>
                </a:r>
                <a14:m>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λ</m:t>
                    </m:r>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632.8</m:t>
                    </m:r>
                    <m:r>
                      <a:rPr lang="en-US" altLang="zh-CN" sz="2800" b="0" i="1" smtClean="0">
                        <a:solidFill>
                          <a:srgbClr val="0000FF"/>
                        </a:solidFill>
                        <a:latin typeface="Cambria Math" panose="02040503050406030204" pitchFamily="18" charset="0"/>
                        <a:ea typeface="Cambria Math" panose="02040503050406030204" pitchFamily="18" charset="0"/>
                      </a:rPr>
                      <m:t>𝑛𝑚</m:t>
                    </m:r>
                  </m:oMath>
                </a14:m>
                <a:r>
                  <a:rPr kumimoji="0" lang="zh-CN" altLang="en-US" sz="2800" dirty="0">
                    <a:solidFill>
                      <a:srgbClr val="0000FF"/>
                    </a:solidFill>
                    <a:latin typeface="+mn-lt"/>
                    <a:ea typeface="+mn-ea"/>
                  </a:rPr>
                  <a:t>的红光，垂直入射到一平面透射光栅上，测得第一级明纹出现在</a:t>
                </a:r>
                <a14:m>
                  <m:oMath xmlns:m="http://schemas.openxmlformats.org/officeDocument/2006/math">
                    <m:r>
                      <a:rPr lang="zh-CN" altLang="en-US" sz="2800" i="1">
                        <a:solidFill>
                          <a:srgbClr val="0000FF"/>
                        </a:solidFill>
                        <a:latin typeface="Cambria Math" panose="02040503050406030204" pitchFamily="18" charset="0"/>
                      </a:rPr>
                      <m:t>𝜃</m:t>
                    </m:r>
                    <m:r>
                      <a:rPr lang="en-US" altLang="zh-CN" sz="2800" b="0" i="1" smtClean="0">
                        <a:solidFill>
                          <a:srgbClr val="0000FF"/>
                        </a:solidFill>
                        <a:latin typeface="Cambria Math" panose="02040503050406030204" pitchFamily="18" charset="0"/>
                      </a:rPr>
                      <m:t>=38</m:t>
                    </m:r>
                    <m:r>
                      <a:rPr lang="en-US" altLang="zh-CN" sz="2800" b="0" i="1" smtClean="0">
                        <a:solidFill>
                          <a:srgbClr val="0000FF"/>
                        </a:solidFill>
                        <a:latin typeface="Cambria Math" panose="02040503050406030204" pitchFamily="18" charset="0"/>
                        <a:ea typeface="Cambria Math" panose="02040503050406030204" pitchFamily="18" charset="0"/>
                      </a:rPr>
                      <m:t>°</m:t>
                    </m:r>
                  </m:oMath>
                </a14:m>
                <a:r>
                  <a:rPr kumimoji="0" lang="zh-CN" altLang="en-US" sz="2800" dirty="0">
                    <a:solidFill>
                      <a:srgbClr val="0000FF"/>
                    </a:solidFill>
                    <a:latin typeface="+mn-lt"/>
                    <a:ea typeface="+mn-ea"/>
                  </a:rPr>
                  <a:t>的方向上，试求（1）这一平面透射光栅的光栅常数</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oMath>
                </a14:m>
                <a:r>
                  <a:rPr kumimoji="0" lang="zh-CN" altLang="en-US" sz="2800" i="1" dirty="0">
                    <a:solidFill>
                      <a:srgbClr val="0000FF"/>
                    </a:solidFill>
                    <a:latin typeface="+mn-lt"/>
                    <a:ea typeface="+mn-ea"/>
                  </a:rPr>
                  <a:t>，</a:t>
                </a:r>
                <a:r>
                  <a:rPr kumimoji="0" lang="zh-CN" altLang="en-US" sz="2800" dirty="0">
                    <a:solidFill>
                      <a:srgbClr val="0000FF"/>
                    </a:solidFill>
                    <a:latin typeface="+mn-lt"/>
                    <a:ea typeface="+mn-ea"/>
                  </a:rPr>
                  <a:t>这意味着该光栅在</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b="0" i="1" smtClean="0">
                        <a:solidFill>
                          <a:srgbClr val="0000FF"/>
                        </a:solidFill>
                        <a:latin typeface="Cambria Math" panose="02040503050406030204" pitchFamily="18" charset="0"/>
                        <a:ea typeface="Cambria Math" panose="02040503050406030204" pitchFamily="18" charset="0"/>
                      </a:rPr>
                      <m:t>𝑐𝑚</m:t>
                    </m:r>
                  </m:oMath>
                </a14:m>
                <a:r>
                  <a:rPr kumimoji="0" lang="zh-CN" altLang="en-US" sz="2800" dirty="0">
                    <a:solidFill>
                      <a:srgbClr val="0000FF"/>
                    </a:solidFill>
                    <a:latin typeface="+mn-lt"/>
                    <a:ea typeface="+mn-ea"/>
                  </a:rPr>
                  <a:t>内有多少条狭缝？（2）最多能看到第几级衍射明纹？</a:t>
                </a:r>
              </a:p>
            </p:txBody>
          </p:sp>
        </mc:Choice>
        <mc:Fallback xmlns="">
          <p:sp>
            <p:nvSpPr>
              <p:cNvPr id="158731" name="Text Box 28"/>
              <p:cNvSpPr txBox="1">
                <a:spLocks noRot="1" noChangeAspect="1" noMove="1" noResize="1" noEditPoints="1" noAdjustHandles="1" noChangeArrowheads="1" noChangeShapeType="1" noTextEdit="1"/>
              </p:cNvSpPr>
              <p:nvPr/>
            </p:nvSpPr>
            <p:spPr bwMode="auto">
              <a:xfrm>
                <a:off x="609791" y="474663"/>
                <a:ext cx="9046273" cy="2678112"/>
              </a:xfrm>
              <a:prstGeom prst="rect">
                <a:avLst/>
              </a:prstGeom>
              <a:blipFill>
                <a:blip r:embed="rId3"/>
                <a:stretch>
                  <a:fillRect l="-1348" t="-911" r="-1415" b="-387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58729" name="Text Box 11"/>
          <p:cNvSpPr txBox="1">
            <a:spLocks noChangeArrowheads="1"/>
          </p:cNvSpPr>
          <p:nvPr/>
        </p:nvSpPr>
        <p:spPr bwMode="auto">
          <a:xfrm>
            <a:off x="7304672" y="5208588"/>
            <a:ext cx="259523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只能看到第一级衍射明纹</a:t>
            </a:r>
          </a:p>
        </p:txBody>
      </p:sp>
      <mc:AlternateContent xmlns:mc="http://schemas.openxmlformats.org/markup-compatibility/2006" xmlns:a14="http://schemas.microsoft.com/office/drawing/2010/main">
        <mc:Choice Requires="a14">
          <p:sp>
            <p:nvSpPr>
              <p:cNvPr id="18" name="矩形 17"/>
              <p:cNvSpPr/>
              <p:nvPr/>
            </p:nvSpPr>
            <p:spPr>
              <a:xfrm>
                <a:off x="2273027" y="3278117"/>
                <a:ext cx="34124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a:ea typeface="+mn-ea"/>
                            </a:rPr>
                          </m:ctrlPr>
                        </m:dPr>
                        <m:e>
                          <m:r>
                            <a:rPr lang="en-US" altLang="zh-CN" sz="2800" i="1">
                              <a:solidFill>
                                <a:srgbClr val="0000FF"/>
                              </a:solidFill>
                              <a:latin typeface="Cambria Math" panose="02040503050406030204" pitchFamily="18" charset="0"/>
                            </a:rPr>
                            <m:t>𝑎</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𝑏</m:t>
                          </m:r>
                        </m:e>
                      </m:d>
                      <m:func>
                        <m:funcPr>
                          <m:ctrlPr>
                            <a:rPr lang="en-US" altLang="zh-CN" sz="2800" i="1" smtClean="0">
                              <a:solidFill>
                                <a:srgbClr val="0000FF"/>
                              </a:solidFill>
                              <a:latin typeface="Cambria Math"/>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r>
                            <a:rPr lang="zh-CN" altLang="en-US" sz="2800" b="0" i="1" smtClean="0">
                              <a:solidFill>
                                <a:srgbClr val="0000FF"/>
                              </a:solidFill>
                              <a:latin typeface="Cambria Math" panose="02040503050406030204" pitchFamily="18" charset="0"/>
                              <a:ea typeface="+mn-ea"/>
                            </a:rPr>
                            <m:t>𝜃</m:t>
                          </m:r>
                        </m:e>
                      </m:func>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mn-ea"/>
                        </a:rPr>
                        <m:t>𝑘</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i="1" dirty="0">
                  <a:solidFill>
                    <a:srgbClr val="0000FF"/>
                  </a:solidFill>
                  <a:latin typeface="+mn-ea"/>
                  <a:ea typeface="+mn-ea"/>
                </a:endParaRPr>
              </a:p>
            </p:txBody>
          </p:sp>
        </mc:Choice>
        <mc:Fallback xmlns="">
          <p:sp>
            <p:nvSpPr>
              <p:cNvPr id="18" name="矩形 17"/>
              <p:cNvSpPr>
                <a:spLocks noRot="1" noChangeAspect="1" noMove="1" noResize="1" noEditPoints="1" noAdjustHandles="1" noChangeArrowheads="1" noChangeShapeType="1" noTextEdit="1"/>
              </p:cNvSpPr>
              <p:nvPr/>
            </p:nvSpPr>
            <p:spPr>
              <a:xfrm>
                <a:off x="2273027" y="3278117"/>
                <a:ext cx="3412473"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6364999" y="3278117"/>
                <a:ext cx="116576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𝑘</m:t>
                      </m:r>
                      <m:r>
                        <a:rPr lang="en-US" altLang="zh-CN" sz="2800" b="0" i="1" smtClean="0">
                          <a:solidFill>
                            <a:srgbClr val="0000FF"/>
                          </a:solidFill>
                          <a:latin typeface="Cambria Math" panose="02040503050406030204" pitchFamily="18" charset="0"/>
                          <a:ea typeface="+mn-ea"/>
                        </a:rPr>
                        <m:t>=1</m:t>
                      </m:r>
                    </m:oMath>
                  </m:oMathPara>
                </a14:m>
                <a:endParaRPr lang="zh-CN" altLang="en-US" sz="2800" i="1" dirty="0">
                  <a:solidFill>
                    <a:srgbClr val="0000FF"/>
                  </a:solidFill>
                  <a:latin typeface="+mn-ea"/>
                  <a:ea typeface="+mn-ea"/>
                </a:endParaRPr>
              </a:p>
            </p:txBody>
          </p:sp>
        </mc:Choice>
        <mc:Fallback xmlns="">
          <p:sp>
            <p:nvSpPr>
              <p:cNvPr id="19" name="矩形 18"/>
              <p:cNvSpPr>
                <a:spLocks noRot="1" noChangeAspect="1" noMove="1" noResize="1" noEditPoints="1" noAdjustHandles="1" noChangeArrowheads="1" noChangeShapeType="1" noTextEdit="1"/>
              </p:cNvSpPr>
              <p:nvPr/>
            </p:nvSpPr>
            <p:spPr>
              <a:xfrm>
                <a:off x="6364999" y="3278117"/>
                <a:ext cx="1165767"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7911787" y="3261380"/>
                <a:ext cx="14959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rPr>
                        <m:t>𝜃</m:t>
                      </m:r>
                      <m:r>
                        <a:rPr lang="en-US" altLang="zh-CN" sz="2800" i="1">
                          <a:solidFill>
                            <a:srgbClr val="0000FF"/>
                          </a:solidFill>
                          <a:latin typeface="Cambria Math" panose="02040503050406030204" pitchFamily="18" charset="0"/>
                        </a:rPr>
                        <m:t>=38</m:t>
                      </m:r>
                      <m:r>
                        <a:rPr lang="en-US" altLang="zh-CN" sz="2800" i="1">
                          <a:solidFill>
                            <a:srgbClr val="0000FF"/>
                          </a:solidFill>
                          <a:latin typeface="Cambria Math" panose="02040503050406030204" pitchFamily="18" charset="0"/>
                          <a:ea typeface="Cambria Math" panose="02040503050406030204" pitchFamily="18" charset="0"/>
                        </a:rPr>
                        <m:t>°</m:t>
                      </m:r>
                    </m:oMath>
                  </m:oMathPara>
                </a14:m>
                <a:endParaRPr lang="zh-CN" altLang="en-US" sz="2800" dirty="0"/>
              </a:p>
            </p:txBody>
          </p:sp>
        </mc:Choice>
        <mc:Fallback xmlns="">
          <p:sp>
            <p:nvSpPr>
              <p:cNvPr id="4" name="矩形 3"/>
              <p:cNvSpPr>
                <a:spLocks noRot="1" noChangeAspect="1" noMove="1" noResize="1" noEditPoints="1" noAdjustHandles="1" noChangeArrowheads="1" noChangeShapeType="1" noTextEdit="1"/>
              </p:cNvSpPr>
              <p:nvPr/>
            </p:nvSpPr>
            <p:spPr>
              <a:xfrm>
                <a:off x="7911787" y="3261380"/>
                <a:ext cx="1495987"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1390723" y="4070227"/>
                <a:ext cx="335899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a:ea typeface="+mn-ea"/>
                            </a:rPr>
                          </m:ctrlPr>
                        </m:dPr>
                        <m:e>
                          <m:r>
                            <a:rPr lang="en-US" altLang="zh-CN" sz="2800" i="1">
                              <a:solidFill>
                                <a:srgbClr val="0000FF"/>
                              </a:solidFill>
                              <a:latin typeface="Cambria Math" panose="02040503050406030204" pitchFamily="18" charset="0"/>
                            </a:rPr>
                            <m:t>𝑎</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𝑏</m:t>
                          </m:r>
                        </m:e>
                      </m:d>
                      <m:r>
                        <a:rPr lang="en-US" altLang="zh-CN" sz="2800" b="0" i="1" smtClean="0">
                          <a:solidFill>
                            <a:srgbClr val="0000FF"/>
                          </a:solidFill>
                          <a:latin typeface="Cambria Math" panose="02040503050406030204" pitchFamily="18" charset="0"/>
                          <a:ea typeface="+mn-ea"/>
                        </a:rPr>
                        <m:t>=1.028</m:t>
                      </m:r>
                      <m:r>
                        <a:rPr lang="zh-CN" altLang="en-US" sz="2800" b="0" i="1" smtClean="0">
                          <a:solidFill>
                            <a:srgbClr val="0000FF"/>
                          </a:solidFill>
                          <a:latin typeface="Cambria Math" panose="02040503050406030204" pitchFamily="18" charset="0"/>
                          <a:ea typeface="+mn-ea"/>
                        </a:rPr>
                        <m:t>𝜇</m:t>
                      </m:r>
                      <m:r>
                        <a:rPr lang="en-US" altLang="zh-CN" sz="2800" b="0" i="1" smtClean="0">
                          <a:solidFill>
                            <a:srgbClr val="0000FF"/>
                          </a:solidFill>
                          <a:latin typeface="Cambria Math" panose="02040503050406030204" pitchFamily="18" charset="0"/>
                          <a:ea typeface="+mn-ea"/>
                        </a:rPr>
                        <m:t>𝑚</m:t>
                      </m:r>
                    </m:oMath>
                  </m:oMathPara>
                </a14:m>
                <a:endParaRPr lang="zh-CN" altLang="en-US" sz="2800" i="1" dirty="0">
                  <a:solidFill>
                    <a:srgbClr val="0000FF"/>
                  </a:solidFill>
                  <a:latin typeface="+mn-ea"/>
                  <a:ea typeface="+mn-ea"/>
                </a:endParaRPr>
              </a:p>
            </p:txBody>
          </p:sp>
        </mc:Choice>
        <mc:Fallback xmlns="">
          <p:sp>
            <p:nvSpPr>
              <p:cNvPr id="21" name="矩形 20"/>
              <p:cNvSpPr>
                <a:spLocks noRot="1" noChangeAspect="1" noMove="1" noResize="1" noEditPoints="1" noAdjustHandles="1" noChangeArrowheads="1" noChangeShapeType="1" noTextEdit="1"/>
              </p:cNvSpPr>
              <p:nvPr/>
            </p:nvSpPr>
            <p:spPr>
              <a:xfrm>
                <a:off x="1390723" y="4070227"/>
                <a:ext cx="3358996"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5662462" y="3877353"/>
                <a:ext cx="3129959" cy="9089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𝑁</m:t>
                      </m:r>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𝑎</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𝑏</m:t>
                          </m:r>
                        </m:den>
                      </m:f>
                      <m:r>
                        <a:rPr lang="en-US" altLang="zh-CN" sz="2800" b="0" i="1" smtClean="0">
                          <a:solidFill>
                            <a:srgbClr val="0000FF"/>
                          </a:solidFill>
                          <a:latin typeface="Cambria Math" panose="02040503050406030204" pitchFamily="18" charset="0"/>
                          <a:ea typeface="+mn-ea"/>
                        </a:rPr>
                        <m:t>=9729</m:t>
                      </m:r>
                    </m:oMath>
                  </m:oMathPara>
                </a14:m>
                <a:endParaRPr lang="zh-CN" altLang="en-US" sz="2800" i="1" dirty="0">
                  <a:solidFill>
                    <a:srgbClr val="0000FF"/>
                  </a:solidFill>
                  <a:latin typeface="+mn-ea"/>
                  <a:ea typeface="+mn-ea"/>
                </a:endParaRPr>
              </a:p>
            </p:txBody>
          </p:sp>
        </mc:Choice>
        <mc:Fallback xmlns="">
          <p:sp>
            <p:nvSpPr>
              <p:cNvPr id="22" name="矩形 21"/>
              <p:cNvSpPr>
                <a:spLocks noRot="1" noChangeAspect="1" noMove="1" noResize="1" noEditPoints="1" noAdjustHandles="1" noChangeArrowheads="1" noChangeShapeType="1" noTextEdit="1"/>
              </p:cNvSpPr>
              <p:nvPr/>
            </p:nvSpPr>
            <p:spPr>
              <a:xfrm>
                <a:off x="5662462" y="3877353"/>
                <a:ext cx="3129959" cy="90896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1525034" y="5428518"/>
                <a:ext cx="149598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𝜃</m:t>
                      </m:r>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90</m:t>
                      </m:r>
                      <m:r>
                        <a:rPr lang="en-US" altLang="zh-CN" sz="2800" i="1">
                          <a:solidFill>
                            <a:srgbClr val="0000FF"/>
                          </a:solidFill>
                          <a:latin typeface="Cambria Math" panose="02040503050406030204" pitchFamily="18" charset="0"/>
                          <a:ea typeface="Cambria Math" panose="02040503050406030204" pitchFamily="18" charset="0"/>
                        </a:rPr>
                        <m:t>°</m:t>
                      </m:r>
                    </m:oMath>
                  </m:oMathPara>
                </a14:m>
                <a:endParaRPr lang="zh-CN" altLang="en-US" sz="2800" dirty="0"/>
              </a:p>
            </p:txBody>
          </p:sp>
        </mc:Choice>
        <mc:Fallback xmlns="">
          <p:sp>
            <p:nvSpPr>
              <p:cNvPr id="23" name="矩形 22"/>
              <p:cNvSpPr>
                <a:spLocks noRot="1" noChangeAspect="1" noMove="1" noResize="1" noEditPoints="1" noAdjustHandles="1" noChangeArrowheads="1" noChangeShapeType="1" noTextEdit="1"/>
              </p:cNvSpPr>
              <p:nvPr/>
            </p:nvSpPr>
            <p:spPr>
              <a:xfrm>
                <a:off x="1525034" y="5428518"/>
                <a:ext cx="1495986"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3070221" y="5208588"/>
                <a:ext cx="3556679" cy="9285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𝑘</m:t>
                      </m:r>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d>
                            <m:dPr>
                              <m:ctrlPr>
                                <a:rPr lang="en-US" altLang="zh-CN" sz="2800" i="1">
                                  <a:solidFill>
                                    <a:srgbClr val="0000FF"/>
                                  </a:solidFill>
                                  <a:latin typeface="Cambria Math"/>
                                </a:rPr>
                              </m:ctrlPr>
                            </m:dPr>
                            <m:e>
                              <m:r>
                                <a:rPr lang="en-US" altLang="zh-CN" sz="2800" i="1">
                                  <a:solidFill>
                                    <a:srgbClr val="0000FF"/>
                                  </a:solidFill>
                                  <a:latin typeface="Cambria Math" panose="02040503050406030204" pitchFamily="18" charset="0"/>
                                </a:rPr>
                                <m:t>𝑎</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𝑏</m:t>
                              </m:r>
                            </m:e>
                          </m:d>
                          <m:func>
                            <m:funcPr>
                              <m:ctrlPr>
                                <a:rPr lang="en-US" altLang="zh-CN" sz="2800" i="1">
                                  <a:solidFill>
                                    <a:srgbClr val="0000FF"/>
                                  </a:solidFill>
                                  <a:latin typeface="Cambria Math"/>
                                </a:rPr>
                              </m:ctrlPr>
                            </m:funcPr>
                            <m:fName>
                              <m:r>
                                <m:rPr>
                                  <m:sty m:val="p"/>
                                </m:rPr>
                                <a:rPr lang="en-US" altLang="zh-CN" sz="2800">
                                  <a:solidFill>
                                    <a:srgbClr val="0000FF"/>
                                  </a:solidFill>
                                  <a:latin typeface="Cambria Math" panose="02040503050406030204" pitchFamily="18" charset="0"/>
                                </a:rPr>
                                <m:t>sin</m:t>
                              </m:r>
                            </m:fName>
                            <m:e>
                              <m:r>
                                <a:rPr lang="zh-CN" altLang="en-US" sz="2800" i="1">
                                  <a:solidFill>
                                    <a:srgbClr val="0000FF"/>
                                  </a:solidFill>
                                  <a:latin typeface="Cambria Math" panose="02040503050406030204" pitchFamily="18" charset="0"/>
                                </a:rPr>
                                <m:t>𝜃</m:t>
                              </m:r>
                            </m:e>
                          </m:func>
                        </m:num>
                        <m:den>
                          <m:r>
                            <m:rPr>
                              <m:sty m:val="p"/>
                            </m:rPr>
                            <a:rPr lang="el-GR" altLang="zh-CN" sz="2800" i="1">
                              <a:solidFill>
                                <a:srgbClr val="0000FF"/>
                              </a:solidFill>
                              <a:latin typeface="Cambria Math" panose="02040503050406030204" pitchFamily="18" charset="0"/>
                              <a:ea typeface="Cambria Math" panose="02040503050406030204" pitchFamily="18" charset="0"/>
                            </a:rPr>
                            <m:t>λ</m:t>
                          </m:r>
                        </m:den>
                      </m:f>
                      <m:r>
                        <a:rPr lang="en-US" altLang="zh-CN" sz="2800" b="0" i="1" smtClean="0">
                          <a:solidFill>
                            <a:srgbClr val="0000FF"/>
                          </a:solidFill>
                          <a:latin typeface="Cambria Math" panose="02040503050406030204" pitchFamily="18" charset="0"/>
                          <a:ea typeface="+mn-ea"/>
                        </a:rPr>
                        <m:t>&lt;2</m:t>
                      </m:r>
                    </m:oMath>
                  </m:oMathPara>
                </a14:m>
                <a:endParaRPr lang="zh-CN" altLang="en-US" sz="2800" i="1" dirty="0">
                  <a:solidFill>
                    <a:srgbClr val="0000FF"/>
                  </a:solidFill>
                  <a:latin typeface="+mn-ea"/>
                  <a:ea typeface="+mn-ea"/>
                </a:endParaRPr>
              </a:p>
            </p:txBody>
          </p:sp>
        </mc:Choice>
        <mc:Fallback xmlns="">
          <p:sp>
            <p:nvSpPr>
              <p:cNvPr id="24" name="矩形 23"/>
              <p:cNvSpPr>
                <a:spLocks noRot="1" noChangeAspect="1" noMove="1" noResize="1" noEditPoints="1" noAdjustHandles="1" noChangeArrowheads="1" noChangeShapeType="1" noTextEdit="1"/>
              </p:cNvSpPr>
              <p:nvPr/>
            </p:nvSpPr>
            <p:spPr>
              <a:xfrm>
                <a:off x="3070221" y="5208588"/>
                <a:ext cx="3556679" cy="928524"/>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19618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8731"/>
                                        </p:tgtEl>
                                        <p:attrNameLst>
                                          <p:attrName>style.visibility</p:attrName>
                                        </p:attrNameLst>
                                      </p:cBhvr>
                                      <p:to>
                                        <p:strVal val="visible"/>
                                      </p:to>
                                    </p:set>
                                    <p:animEffect transition="in" filter="wipe(left)">
                                      <p:cBhvr>
                                        <p:cTn id="7" dur="500"/>
                                        <p:tgtEl>
                                          <p:spTgt spid="1587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8722"/>
                                        </p:tgtEl>
                                        <p:attrNameLst>
                                          <p:attrName>style.visibility</p:attrName>
                                        </p:attrNameLst>
                                      </p:cBhvr>
                                      <p:to>
                                        <p:strVal val="visible"/>
                                      </p:to>
                                    </p:set>
                                    <p:animEffect transition="in" filter="wipe(left)">
                                      <p:cBhvr>
                                        <p:cTn id="12" dur="500"/>
                                        <p:tgtEl>
                                          <p:spTgt spid="1587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58734"/>
                                        </p:tgtEl>
                                        <p:attrNameLst>
                                          <p:attrName>style.visibility</p:attrName>
                                        </p:attrNameLst>
                                      </p:cBhvr>
                                      <p:to>
                                        <p:strVal val="visible"/>
                                      </p:to>
                                    </p:set>
                                    <p:animEffect transition="in" filter="wipe(left)">
                                      <p:cBhvr>
                                        <p:cTn id="42" dur="500"/>
                                        <p:tgtEl>
                                          <p:spTgt spid="15873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58736"/>
                                        </p:tgtEl>
                                        <p:attrNameLst>
                                          <p:attrName>style.visibility</p:attrName>
                                        </p:attrNameLst>
                                      </p:cBhvr>
                                      <p:to>
                                        <p:strVal val="visible"/>
                                      </p:to>
                                    </p:set>
                                    <p:animEffect transition="in" filter="wipe(left)">
                                      <p:cBhvr>
                                        <p:cTn id="47" dur="500"/>
                                        <p:tgtEl>
                                          <p:spTgt spid="15873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left)">
                                      <p:cBhvr>
                                        <p:cTn id="57" dur="50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58729"/>
                                        </p:tgtEl>
                                        <p:attrNameLst>
                                          <p:attrName>style.visibility</p:attrName>
                                        </p:attrNameLst>
                                      </p:cBhvr>
                                      <p:to>
                                        <p:strVal val="visible"/>
                                      </p:to>
                                    </p:set>
                                    <p:animEffect transition="in" filter="wipe(left)">
                                      <p:cBhvr>
                                        <p:cTn id="62" dur="500"/>
                                        <p:tgtEl>
                                          <p:spTgt spid="1587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2" grpId="0"/>
      <p:bldP spid="158736" grpId="0"/>
      <p:bldP spid="158734" grpId="0"/>
      <p:bldP spid="158731" grpId="0"/>
      <p:bldP spid="158729" grpId="0"/>
      <p:bldP spid="18" grpId="0"/>
      <p:bldP spid="19" grpId="0"/>
      <p:bldP spid="4" grpId="0"/>
      <p:bldP spid="21" grpId="0"/>
      <p:bldP spid="22" grpId="0"/>
      <p:bldP spid="23" grpId="0"/>
      <p:bldP spid="2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625412" y="2288921"/>
            <a:ext cx="8534400" cy="4038600"/>
            <a:chOff x="192" y="1536"/>
            <a:chExt cx="5376" cy="2544"/>
          </a:xfrm>
        </p:grpSpPr>
        <p:grpSp>
          <p:nvGrpSpPr>
            <p:cNvPr id="160816" name="Group 3"/>
            <p:cNvGrpSpPr>
              <a:grpSpLocks/>
            </p:cNvGrpSpPr>
            <p:nvPr/>
          </p:nvGrpSpPr>
          <p:grpSpPr bwMode="auto">
            <a:xfrm>
              <a:off x="192" y="1536"/>
              <a:ext cx="5376" cy="2544"/>
              <a:chOff x="192" y="1536"/>
              <a:chExt cx="5376" cy="2544"/>
            </a:xfrm>
          </p:grpSpPr>
          <p:sp>
            <p:nvSpPr>
              <p:cNvPr id="160818" name="Rectangle 4"/>
              <p:cNvSpPr>
                <a:spLocks noChangeArrowheads="1"/>
              </p:cNvSpPr>
              <p:nvPr/>
            </p:nvSpPr>
            <p:spPr bwMode="auto">
              <a:xfrm>
                <a:off x="192" y="1536"/>
                <a:ext cx="5376" cy="2544"/>
              </a:xfrm>
              <a:prstGeom prst="rect">
                <a:avLst/>
              </a:prstGeom>
              <a:solidFill>
                <a:srgbClr val="FFFFFF"/>
              </a:solidFill>
              <a:ln w="9525">
                <a:solidFill>
                  <a:schemeClr val="tx2"/>
                </a:solidFill>
                <a:miter lim="800000"/>
                <a:headEnd/>
                <a:tailEnd type="none" w="sm" len="lg"/>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sp>
            <p:nvSpPr>
              <p:cNvPr id="160819" name="Line 5"/>
              <p:cNvSpPr>
                <a:spLocks noChangeShapeType="1"/>
              </p:cNvSpPr>
              <p:nvPr/>
            </p:nvSpPr>
            <p:spPr bwMode="auto">
              <a:xfrm>
                <a:off x="480" y="3408"/>
                <a:ext cx="4416" cy="0"/>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nvGrpSpPr>
              <p:cNvPr id="160820" name="Group 6"/>
              <p:cNvGrpSpPr>
                <a:grpSpLocks/>
              </p:cNvGrpSpPr>
              <p:nvPr/>
            </p:nvGrpSpPr>
            <p:grpSpPr bwMode="auto">
              <a:xfrm>
                <a:off x="678" y="2160"/>
                <a:ext cx="2424" cy="1248"/>
                <a:chOff x="678" y="2160"/>
                <a:chExt cx="2424" cy="1248"/>
              </a:xfrm>
            </p:grpSpPr>
            <p:sp>
              <p:nvSpPr>
                <p:cNvPr id="160821" name="Line 7"/>
                <p:cNvSpPr>
                  <a:spLocks noChangeShapeType="1"/>
                </p:cNvSpPr>
                <p:nvPr/>
              </p:nvSpPr>
              <p:spPr bwMode="auto">
                <a:xfrm flipH="1" flipV="1">
                  <a:off x="1200" y="2160"/>
                  <a:ext cx="0" cy="1248"/>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60822" name="Line 8"/>
                <p:cNvSpPr>
                  <a:spLocks noChangeShapeType="1"/>
                </p:cNvSpPr>
                <p:nvPr/>
              </p:nvSpPr>
              <p:spPr bwMode="auto">
                <a:xfrm>
                  <a:off x="1824" y="3312"/>
                  <a:ext cx="0" cy="96"/>
                </a:xfrm>
                <a:prstGeom prst="line">
                  <a:avLst/>
                </a:prstGeom>
                <a:noFill/>
                <a:ln w="12700">
                  <a:solidFill>
                    <a:schemeClr val="tx1"/>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60823" name="Line 9"/>
                <p:cNvSpPr>
                  <a:spLocks noChangeShapeType="1"/>
                </p:cNvSpPr>
                <p:nvPr/>
              </p:nvSpPr>
              <p:spPr bwMode="auto">
                <a:xfrm>
                  <a:off x="2460" y="3312"/>
                  <a:ext cx="0" cy="96"/>
                </a:xfrm>
                <a:prstGeom prst="line">
                  <a:avLst/>
                </a:prstGeom>
                <a:noFill/>
                <a:ln w="12700">
                  <a:solidFill>
                    <a:schemeClr val="tx1"/>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60824" name="Line 10"/>
                <p:cNvSpPr>
                  <a:spLocks noChangeShapeType="1"/>
                </p:cNvSpPr>
                <p:nvPr/>
              </p:nvSpPr>
              <p:spPr bwMode="auto">
                <a:xfrm>
                  <a:off x="3102" y="3312"/>
                  <a:ext cx="0" cy="96"/>
                </a:xfrm>
                <a:prstGeom prst="line">
                  <a:avLst/>
                </a:prstGeom>
                <a:noFill/>
                <a:ln w="12700">
                  <a:solidFill>
                    <a:schemeClr val="tx1"/>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60825" name="Line 11"/>
                <p:cNvSpPr>
                  <a:spLocks noChangeShapeType="1"/>
                </p:cNvSpPr>
                <p:nvPr/>
              </p:nvSpPr>
              <p:spPr bwMode="auto">
                <a:xfrm>
                  <a:off x="678" y="3312"/>
                  <a:ext cx="0" cy="96"/>
                </a:xfrm>
                <a:prstGeom prst="line">
                  <a:avLst/>
                </a:prstGeom>
                <a:noFill/>
                <a:ln w="12700">
                  <a:solidFill>
                    <a:schemeClr val="tx1"/>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grpSp>
        <p:sp>
          <p:nvSpPr>
            <p:cNvPr id="160817" name="Line 15"/>
            <p:cNvSpPr>
              <a:spLocks noChangeShapeType="1"/>
            </p:cNvSpPr>
            <p:nvPr/>
          </p:nvSpPr>
          <p:spPr bwMode="auto">
            <a:xfrm>
              <a:off x="3744" y="3312"/>
              <a:ext cx="0" cy="96"/>
            </a:xfrm>
            <a:prstGeom prst="line">
              <a:avLst/>
            </a:prstGeom>
            <a:noFill/>
            <a:ln w="12700">
              <a:solidFill>
                <a:schemeClr val="tx1"/>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mc:AlternateContent xmlns:mc="http://schemas.openxmlformats.org/markup-compatibility/2006" xmlns:a14="http://schemas.microsoft.com/office/drawing/2010/main">
        <mc:Choice Requires="a14">
          <p:sp>
            <p:nvSpPr>
              <p:cNvPr id="160813" name="Text Box 17"/>
              <p:cNvSpPr txBox="1">
                <a:spLocks noChangeArrowheads="1"/>
              </p:cNvSpPr>
              <p:nvPr/>
            </p:nvSpPr>
            <p:spPr bwMode="auto">
              <a:xfrm>
                <a:off x="723837" y="1693609"/>
                <a:ext cx="9736899"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入射光为白光时，</a:t>
                </a:r>
                <a14:m>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λ</m:t>
                    </m:r>
                  </m:oMath>
                </a14:m>
                <a:r>
                  <a:rPr kumimoji="0" lang="zh-CN" altLang="en-US" sz="2800" dirty="0">
                    <a:solidFill>
                      <a:srgbClr val="0000FF"/>
                    </a:solidFill>
                    <a:latin typeface="+mn-lt"/>
                    <a:ea typeface="+mn-ea"/>
                  </a:rPr>
                  <a:t>不同，</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i="1">
                            <a:solidFill>
                              <a:srgbClr val="0000FF"/>
                            </a:solidFill>
                            <a:latin typeface="Cambria Math" panose="02040503050406030204" pitchFamily="18" charset="0"/>
                          </a:rPr>
                          <m:t>𝑘</m:t>
                        </m:r>
                      </m:sub>
                    </m:sSub>
                  </m:oMath>
                </a14:m>
                <a:r>
                  <a:rPr kumimoji="0" lang="zh-CN" altLang="en-US" sz="2800" dirty="0">
                    <a:solidFill>
                      <a:srgbClr val="0000FF"/>
                    </a:solidFill>
                    <a:latin typeface="+mn-lt"/>
                    <a:ea typeface="+mn-ea"/>
                  </a:rPr>
                  <a:t>不同，按波长分开形成光谱。</a:t>
                </a:r>
              </a:p>
            </p:txBody>
          </p:sp>
        </mc:Choice>
        <mc:Fallback xmlns="">
          <p:sp>
            <p:nvSpPr>
              <p:cNvPr id="160813" name="Text Box 17"/>
              <p:cNvSpPr txBox="1">
                <a:spLocks noRot="1" noChangeAspect="1" noMove="1" noResize="1" noEditPoints="1" noAdjustHandles="1" noChangeArrowheads="1" noChangeShapeType="1" noTextEdit="1"/>
              </p:cNvSpPr>
              <p:nvPr/>
            </p:nvSpPr>
            <p:spPr bwMode="auto">
              <a:xfrm>
                <a:off x="723837" y="1693609"/>
                <a:ext cx="9736899" cy="523875"/>
              </a:xfrm>
              <a:prstGeom prst="rect">
                <a:avLst/>
              </a:prstGeom>
              <a:blipFill>
                <a:blip r:embed="rId3"/>
                <a:stretch>
                  <a:fillRect l="-1315"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6" name="Group 20"/>
          <p:cNvGrpSpPr>
            <a:grpSpLocks/>
          </p:cNvGrpSpPr>
          <p:nvPr/>
        </p:nvGrpSpPr>
        <p:grpSpPr bwMode="auto">
          <a:xfrm>
            <a:off x="3216212" y="2974721"/>
            <a:ext cx="838200" cy="609600"/>
            <a:chOff x="2544" y="2688"/>
            <a:chExt cx="576" cy="480"/>
          </a:xfrm>
        </p:grpSpPr>
        <p:sp>
          <p:nvSpPr>
            <p:cNvPr id="160811" name="Rectangle 21"/>
            <p:cNvSpPr>
              <a:spLocks noChangeArrowheads="1"/>
            </p:cNvSpPr>
            <p:nvPr/>
          </p:nvSpPr>
          <p:spPr bwMode="auto">
            <a:xfrm>
              <a:off x="2544" y="2688"/>
              <a:ext cx="528" cy="432"/>
            </a:xfrm>
            <a:prstGeom prst="rect">
              <a:avLst/>
            </a:prstGeom>
            <a:gradFill rotWithShape="0">
              <a:gsLst>
                <a:gs pos="0">
                  <a:srgbClr val="A603AB"/>
                </a:gs>
                <a:gs pos="21001">
                  <a:srgbClr val="0819FB"/>
                </a:gs>
                <a:gs pos="35001">
                  <a:srgbClr val="1A8D48"/>
                </a:gs>
                <a:gs pos="52000">
                  <a:srgbClr val="FFFF00"/>
                </a:gs>
                <a:gs pos="73000">
                  <a:srgbClr val="EE3F17"/>
                </a:gs>
                <a:gs pos="88000">
                  <a:srgbClr val="E81766"/>
                </a:gs>
                <a:gs pos="100000">
                  <a:srgbClr val="A603AB"/>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sp>
          <p:nvSpPr>
            <p:cNvPr id="160812" name="Rectangle 22"/>
            <p:cNvSpPr>
              <a:spLocks noChangeArrowheads="1"/>
            </p:cNvSpPr>
            <p:nvPr/>
          </p:nvSpPr>
          <p:spPr bwMode="auto">
            <a:xfrm>
              <a:off x="3024" y="2688"/>
              <a:ext cx="96" cy="4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grpSp>
      <p:grpSp>
        <p:nvGrpSpPr>
          <p:cNvPr id="7" name="Group 23"/>
          <p:cNvGrpSpPr>
            <a:grpSpLocks/>
          </p:cNvGrpSpPr>
          <p:nvPr/>
        </p:nvGrpSpPr>
        <p:grpSpPr bwMode="auto">
          <a:xfrm>
            <a:off x="4206812" y="2974721"/>
            <a:ext cx="1524000" cy="609600"/>
            <a:chOff x="2544" y="2688"/>
            <a:chExt cx="576" cy="480"/>
          </a:xfrm>
        </p:grpSpPr>
        <p:sp>
          <p:nvSpPr>
            <p:cNvPr id="160809" name="Rectangle 24"/>
            <p:cNvSpPr>
              <a:spLocks noChangeArrowheads="1"/>
            </p:cNvSpPr>
            <p:nvPr/>
          </p:nvSpPr>
          <p:spPr bwMode="auto">
            <a:xfrm>
              <a:off x="2544" y="2688"/>
              <a:ext cx="528" cy="432"/>
            </a:xfrm>
            <a:prstGeom prst="rect">
              <a:avLst/>
            </a:prstGeom>
            <a:gradFill rotWithShape="0">
              <a:gsLst>
                <a:gs pos="0">
                  <a:srgbClr val="A603AB"/>
                </a:gs>
                <a:gs pos="21001">
                  <a:srgbClr val="0819FB"/>
                </a:gs>
                <a:gs pos="35001">
                  <a:srgbClr val="1A8D48"/>
                </a:gs>
                <a:gs pos="52000">
                  <a:srgbClr val="FFFF00"/>
                </a:gs>
                <a:gs pos="73000">
                  <a:srgbClr val="EE3F17"/>
                </a:gs>
                <a:gs pos="88000">
                  <a:srgbClr val="E81766"/>
                </a:gs>
                <a:gs pos="100000">
                  <a:srgbClr val="A603AB"/>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sp>
          <p:nvSpPr>
            <p:cNvPr id="160810" name="Rectangle 25"/>
            <p:cNvSpPr>
              <a:spLocks noChangeArrowheads="1"/>
            </p:cNvSpPr>
            <p:nvPr/>
          </p:nvSpPr>
          <p:spPr bwMode="auto">
            <a:xfrm>
              <a:off x="3024" y="2688"/>
              <a:ext cx="96" cy="4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grpSp>
      <p:grpSp>
        <p:nvGrpSpPr>
          <p:cNvPr id="8" name="Group 26"/>
          <p:cNvGrpSpPr>
            <a:grpSpLocks/>
          </p:cNvGrpSpPr>
          <p:nvPr/>
        </p:nvGrpSpPr>
        <p:grpSpPr bwMode="auto">
          <a:xfrm>
            <a:off x="5121212" y="2746121"/>
            <a:ext cx="2362200" cy="609600"/>
            <a:chOff x="2544" y="2688"/>
            <a:chExt cx="576" cy="480"/>
          </a:xfrm>
        </p:grpSpPr>
        <p:sp>
          <p:nvSpPr>
            <p:cNvPr id="160807" name="Rectangle 27"/>
            <p:cNvSpPr>
              <a:spLocks noChangeArrowheads="1"/>
            </p:cNvSpPr>
            <p:nvPr/>
          </p:nvSpPr>
          <p:spPr bwMode="auto">
            <a:xfrm>
              <a:off x="2544" y="2688"/>
              <a:ext cx="528" cy="432"/>
            </a:xfrm>
            <a:prstGeom prst="rect">
              <a:avLst/>
            </a:prstGeom>
            <a:gradFill rotWithShape="0">
              <a:gsLst>
                <a:gs pos="0">
                  <a:srgbClr val="A603AB"/>
                </a:gs>
                <a:gs pos="21001">
                  <a:srgbClr val="0819FB"/>
                </a:gs>
                <a:gs pos="35001">
                  <a:srgbClr val="1A8D48"/>
                </a:gs>
                <a:gs pos="52000">
                  <a:srgbClr val="FFFF00"/>
                </a:gs>
                <a:gs pos="73000">
                  <a:srgbClr val="EE3F17"/>
                </a:gs>
                <a:gs pos="88000">
                  <a:srgbClr val="E81766"/>
                </a:gs>
                <a:gs pos="100000">
                  <a:srgbClr val="A603AB"/>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sp>
          <p:nvSpPr>
            <p:cNvPr id="160808" name="Rectangle 28"/>
            <p:cNvSpPr>
              <a:spLocks noChangeArrowheads="1"/>
            </p:cNvSpPr>
            <p:nvPr/>
          </p:nvSpPr>
          <p:spPr bwMode="auto">
            <a:xfrm>
              <a:off x="3024" y="2688"/>
              <a:ext cx="96" cy="4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grpSp>
      <p:grpSp>
        <p:nvGrpSpPr>
          <p:cNvPr id="9" name="Group 29"/>
          <p:cNvGrpSpPr>
            <a:grpSpLocks/>
          </p:cNvGrpSpPr>
          <p:nvPr/>
        </p:nvGrpSpPr>
        <p:grpSpPr bwMode="auto">
          <a:xfrm>
            <a:off x="6264212" y="2441321"/>
            <a:ext cx="2895600" cy="609600"/>
            <a:chOff x="3936" y="576"/>
            <a:chExt cx="1824" cy="384"/>
          </a:xfrm>
        </p:grpSpPr>
        <p:sp>
          <p:nvSpPr>
            <p:cNvPr id="160805" name="Rectangle 30"/>
            <p:cNvSpPr>
              <a:spLocks noChangeArrowheads="1"/>
            </p:cNvSpPr>
            <p:nvPr/>
          </p:nvSpPr>
          <p:spPr bwMode="auto">
            <a:xfrm>
              <a:off x="3936" y="576"/>
              <a:ext cx="1824" cy="346"/>
            </a:xfrm>
            <a:prstGeom prst="rect">
              <a:avLst/>
            </a:prstGeom>
            <a:gradFill rotWithShape="0">
              <a:gsLst>
                <a:gs pos="0">
                  <a:srgbClr val="A603AB"/>
                </a:gs>
                <a:gs pos="21001">
                  <a:srgbClr val="0819FB"/>
                </a:gs>
                <a:gs pos="35001">
                  <a:srgbClr val="1A8D48"/>
                </a:gs>
                <a:gs pos="52000">
                  <a:srgbClr val="FFFF00"/>
                </a:gs>
                <a:gs pos="73000">
                  <a:srgbClr val="EE3F17"/>
                </a:gs>
                <a:gs pos="88000">
                  <a:srgbClr val="E81766"/>
                </a:gs>
                <a:gs pos="100000">
                  <a:srgbClr val="A603AB"/>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sp>
          <p:nvSpPr>
            <p:cNvPr id="160806" name="Rectangle 31"/>
            <p:cNvSpPr>
              <a:spLocks noChangeArrowheads="1"/>
            </p:cNvSpPr>
            <p:nvPr/>
          </p:nvSpPr>
          <p:spPr bwMode="auto">
            <a:xfrm>
              <a:off x="5472" y="576"/>
              <a:ext cx="288" cy="3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grpSp>
      <p:grpSp>
        <p:nvGrpSpPr>
          <p:cNvPr id="10" name="Group 32"/>
          <p:cNvGrpSpPr>
            <a:grpSpLocks/>
          </p:cNvGrpSpPr>
          <p:nvPr/>
        </p:nvGrpSpPr>
        <p:grpSpPr bwMode="auto">
          <a:xfrm>
            <a:off x="2606612" y="5333746"/>
            <a:ext cx="2362200" cy="603250"/>
            <a:chOff x="1440" y="3454"/>
            <a:chExt cx="1488" cy="380"/>
          </a:xfrm>
        </p:grpSpPr>
        <p:sp>
          <p:nvSpPr>
            <p:cNvPr id="160803" name="AutoShape 33"/>
            <p:cNvSpPr>
              <a:spLocks/>
            </p:cNvSpPr>
            <p:nvPr/>
          </p:nvSpPr>
          <p:spPr bwMode="auto">
            <a:xfrm rot="-5452233">
              <a:off x="1966" y="3263"/>
              <a:ext cx="98" cy="480"/>
            </a:xfrm>
            <a:prstGeom prst="leftBrace">
              <a:avLst>
                <a:gd name="adj1" fmla="val 40816"/>
                <a:gd name="adj2" fmla="val 50000"/>
              </a:avLst>
            </a:prstGeom>
            <a:noFill/>
            <a:ln w="19050">
              <a:solidFill>
                <a:schemeClr val="tx1"/>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sp>
          <p:nvSpPr>
            <p:cNvPr id="160804" name="Text Box 34"/>
            <p:cNvSpPr txBox="1">
              <a:spLocks noChangeArrowheads="1"/>
            </p:cNvSpPr>
            <p:nvPr/>
          </p:nvSpPr>
          <p:spPr bwMode="auto">
            <a:xfrm>
              <a:off x="1440" y="3504"/>
              <a:ext cx="148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a:solidFill>
                    <a:srgbClr val="0000FF"/>
                  </a:solidFill>
                  <a:latin typeface="+mn-lt"/>
                  <a:ea typeface="+mn-ea"/>
                </a:rPr>
                <a:t>一级光谱</a:t>
              </a:r>
            </a:p>
          </p:txBody>
        </p:sp>
      </p:grpSp>
      <p:grpSp>
        <p:nvGrpSpPr>
          <p:cNvPr id="11" name="Group 35"/>
          <p:cNvGrpSpPr>
            <a:grpSpLocks/>
          </p:cNvGrpSpPr>
          <p:nvPr/>
        </p:nvGrpSpPr>
        <p:grpSpPr bwMode="auto">
          <a:xfrm>
            <a:off x="4054412" y="5328984"/>
            <a:ext cx="2362200" cy="1003300"/>
            <a:chOff x="2352" y="3451"/>
            <a:chExt cx="1488" cy="632"/>
          </a:xfrm>
        </p:grpSpPr>
        <p:sp>
          <p:nvSpPr>
            <p:cNvPr id="160801" name="AutoShape 36"/>
            <p:cNvSpPr>
              <a:spLocks/>
            </p:cNvSpPr>
            <p:nvPr/>
          </p:nvSpPr>
          <p:spPr bwMode="auto">
            <a:xfrm rot="-5452233">
              <a:off x="2686" y="3213"/>
              <a:ext cx="340" cy="816"/>
            </a:xfrm>
            <a:prstGeom prst="leftBrace">
              <a:avLst>
                <a:gd name="adj1" fmla="val 20000"/>
                <a:gd name="adj2" fmla="val 50574"/>
              </a:avLst>
            </a:prstGeom>
            <a:noFill/>
            <a:ln w="19050">
              <a:solidFill>
                <a:schemeClr val="tx1"/>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sp>
          <p:nvSpPr>
            <p:cNvPr id="160802" name="Rectangle 37"/>
            <p:cNvSpPr>
              <a:spLocks noChangeArrowheads="1"/>
            </p:cNvSpPr>
            <p:nvPr/>
          </p:nvSpPr>
          <p:spPr bwMode="auto">
            <a:xfrm>
              <a:off x="2352" y="3753"/>
              <a:ext cx="148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a:solidFill>
                    <a:srgbClr val="0000FF"/>
                  </a:solidFill>
                  <a:latin typeface="+mn-lt"/>
                  <a:ea typeface="+mn-ea"/>
                </a:rPr>
                <a:t>二级光谱</a:t>
              </a:r>
            </a:p>
          </p:txBody>
        </p:sp>
      </p:grpSp>
      <p:grpSp>
        <p:nvGrpSpPr>
          <p:cNvPr id="12" name="Group 38"/>
          <p:cNvGrpSpPr>
            <a:grpSpLocks/>
          </p:cNvGrpSpPr>
          <p:nvPr/>
        </p:nvGrpSpPr>
        <p:grpSpPr bwMode="auto">
          <a:xfrm>
            <a:off x="5195824" y="5327396"/>
            <a:ext cx="2516188" cy="609600"/>
            <a:chOff x="3071" y="3450"/>
            <a:chExt cx="1585" cy="384"/>
          </a:xfrm>
        </p:grpSpPr>
        <p:sp>
          <p:nvSpPr>
            <p:cNvPr id="160799" name="AutoShape 39"/>
            <p:cNvSpPr>
              <a:spLocks/>
            </p:cNvSpPr>
            <p:nvPr/>
          </p:nvSpPr>
          <p:spPr bwMode="auto">
            <a:xfrm rot="-5452233">
              <a:off x="3619" y="2902"/>
              <a:ext cx="103" cy="1200"/>
            </a:xfrm>
            <a:prstGeom prst="leftBrace">
              <a:avLst>
                <a:gd name="adj1" fmla="val 97087"/>
                <a:gd name="adj2" fmla="val 50000"/>
              </a:avLst>
            </a:prstGeom>
            <a:noFill/>
            <a:ln w="19050">
              <a:solidFill>
                <a:schemeClr val="tx1"/>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sp>
          <p:nvSpPr>
            <p:cNvPr id="160800" name="Rectangle 40"/>
            <p:cNvSpPr>
              <a:spLocks noChangeArrowheads="1"/>
            </p:cNvSpPr>
            <p:nvPr/>
          </p:nvSpPr>
          <p:spPr bwMode="auto">
            <a:xfrm>
              <a:off x="3168" y="3504"/>
              <a:ext cx="148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a:solidFill>
                    <a:srgbClr val="0000FF"/>
                  </a:solidFill>
                  <a:latin typeface="+mn-lt"/>
                  <a:ea typeface="+mn-ea"/>
                </a:rPr>
                <a:t>三级光谱</a:t>
              </a:r>
            </a:p>
          </p:txBody>
        </p:sp>
      </p:grpSp>
      <p:sp>
        <p:nvSpPr>
          <p:cNvPr id="160779" name="Text Box 41"/>
          <p:cNvSpPr txBox="1">
            <a:spLocks noChangeArrowheads="1"/>
          </p:cNvSpPr>
          <p:nvPr/>
        </p:nvSpPr>
        <p:spPr bwMode="auto">
          <a:xfrm>
            <a:off x="625412" y="515685"/>
            <a:ext cx="3429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en-US" altLang="zh-CN" sz="2800" dirty="0">
                <a:solidFill>
                  <a:srgbClr val="0000FF"/>
                </a:solidFill>
                <a:latin typeface="+mn-lt"/>
                <a:ea typeface="+mn-ea"/>
              </a:rPr>
              <a:t>3.</a:t>
            </a:r>
            <a:r>
              <a:rPr kumimoji="0" lang="zh-CN" altLang="en-US" sz="2800" dirty="0">
                <a:solidFill>
                  <a:srgbClr val="0000FF"/>
                </a:solidFill>
                <a:latin typeface="+mn-lt"/>
                <a:ea typeface="+mn-ea"/>
              </a:rPr>
              <a:t>衍射光谱</a:t>
            </a:r>
          </a:p>
        </p:txBody>
      </p:sp>
      <p:grpSp>
        <p:nvGrpSpPr>
          <p:cNvPr id="13" name="Group 43"/>
          <p:cNvGrpSpPr>
            <a:grpSpLocks/>
          </p:cNvGrpSpPr>
          <p:nvPr/>
        </p:nvGrpSpPr>
        <p:grpSpPr bwMode="auto">
          <a:xfrm>
            <a:off x="3292412" y="3660521"/>
            <a:ext cx="3852862" cy="1600200"/>
            <a:chOff x="1872" y="2400"/>
            <a:chExt cx="2427" cy="1008"/>
          </a:xfrm>
        </p:grpSpPr>
        <p:grpSp>
          <p:nvGrpSpPr>
            <p:cNvPr id="160792" name="Group 44"/>
            <p:cNvGrpSpPr>
              <a:grpSpLocks/>
            </p:cNvGrpSpPr>
            <p:nvPr/>
          </p:nvGrpSpPr>
          <p:grpSpPr bwMode="auto">
            <a:xfrm>
              <a:off x="1872" y="2400"/>
              <a:ext cx="411" cy="1008"/>
              <a:chOff x="1872" y="2400"/>
              <a:chExt cx="411" cy="1008"/>
            </a:xfrm>
          </p:grpSpPr>
          <p:sp>
            <p:nvSpPr>
              <p:cNvPr id="160795" name="Freeform 45"/>
              <p:cNvSpPr>
                <a:spLocks/>
              </p:cNvSpPr>
              <p:nvPr/>
            </p:nvSpPr>
            <p:spPr bwMode="auto">
              <a:xfrm>
                <a:off x="2160" y="2400"/>
                <a:ext cx="123" cy="1008"/>
              </a:xfrm>
              <a:custGeom>
                <a:avLst/>
                <a:gdLst>
                  <a:gd name="T0" fmla="*/ 0 w 192"/>
                  <a:gd name="T1" fmla="*/ 203 h 1152"/>
                  <a:gd name="T2" fmla="*/ 1 w 192"/>
                  <a:gd name="T3" fmla="*/ 0 h 1152"/>
                  <a:gd name="T4" fmla="*/ 1 w 192"/>
                  <a:gd name="T5" fmla="*/ 203 h 1152"/>
                  <a:gd name="T6" fmla="*/ 0 60000 65536"/>
                  <a:gd name="T7" fmla="*/ 0 60000 65536"/>
                  <a:gd name="T8" fmla="*/ 0 60000 65536"/>
                  <a:gd name="T9" fmla="*/ 0 w 192"/>
                  <a:gd name="T10" fmla="*/ 0 h 1152"/>
                  <a:gd name="T11" fmla="*/ 192 w 192"/>
                  <a:gd name="T12" fmla="*/ 1152 h 1152"/>
                </a:gdLst>
                <a:ahLst/>
                <a:cxnLst>
                  <a:cxn ang="T6">
                    <a:pos x="T0" y="T1"/>
                  </a:cxn>
                  <a:cxn ang="T7">
                    <a:pos x="T2" y="T3"/>
                  </a:cxn>
                  <a:cxn ang="T8">
                    <a:pos x="T4" y="T5"/>
                  </a:cxn>
                </a:cxnLst>
                <a:rect l="T9" t="T10" r="T11" b="T12"/>
                <a:pathLst>
                  <a:path w="192" h="1152">
                    <a:moveTo>
                      <a:pt x="0" y="1152"/>
                    </a:moveTo>
                    <a:cubicBezTo>
                      <a:pt x="32" y="576"/>
                      <a:pt x="64" y="0"/>
                      <a:pt x="96" y="0"/>
                    </a:cubicBezTo>
                    <a:cubicBezTo>
                      <a:pt x="128" y="0"/>
                      <a:pt x="176" y="960"/>
                      <a:pt x="192" y="1152"/>
                    </a:cubicBezTo>
                  </a:path>
                </a:pathLst>
              </a:custGeom>
              <a:noFill/>
              <a:ln w="28575">
                <a:solidFill>
                  <a:srgbClr val="FF0000"/>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160796" name="Freeform 46"/>
              <p:cNvSpPr>
                <a:spLocks/>
              </p:cNvSpPr>
              <p:nvPr/>
            </p:nvSpPr>
            <p:spPr bwMode="auto">
              <a:xfrm>
                <a:off x="1872" y="2400"/>
                <a:ext cx="123" cy="1008"/>
              </a:xfrm>
              <a:custGeom>
                <a:avLst/>
                <a:gdLst>
                  <a:gd name="T0" fmla="*/ 0 w 192"/>
                  <a:gd name="T1" fmla="*/ 203 h 1152"/>
                  <a:gd name="T2" fmla="*/ 1 w 192"/>
                  <a:gd name="T3" fmla="*/ 0 h 1152"/>
                  <a:gd name="T4" fmla="*/ 1 w 192"/>
                  <a:gd name="T5" fmla="*/ 203 h 1152"/>
                  <a:gd name="T6" fmla="*/ 0 60000 65536"/>
                  <a:gd name="T7" fmla="*/ 0 60000 65536"/>
                  <a:gd name="T8" fmla="*/ 0 60000 65536"/>
                  <a:gd name="T9" fmla="*/ 0 w 192"/>
                  <a:gd name="T10" fmla="*/ 0 h 1152"/>
                  <a:gd name="T11" fmla="*/ 192 w 192"/>
                  <a:gd name="T12" fmla="*/ 1152 h 1152"/>
                </a:gdLst>
                <a:ahLst/>
                <a:cxnLst>
                  <a:cxn ang="T6">
                    <a:pos x="T0" y="T1"/>
                  </a:cxn>
                  <a:cxn ang="T7">
                    <a:pos x="T2" y="T3"/>
                  </a:cxn>
                  <a:cxn ang="T8">
                    <a:pos x="T4" y="T5"/>
                  </a:cxn>
                </a:cxnLst>
                <a:rect l="T9" t="T10" r="T11" b="T12"/>
                <a:pathLst>
                  <a:path w="192" h="1152">
                    <a:moveTo>
                      <a:pt x="0" y="1152"/>
                    </a:moveTo>
                    <a:cubicBezTo>
                      <a:pt x="32" y="576"/>
                      <a:pt x="64" y="0"/>
                      <a:pt x="96" y="0"/>
                    </a:cubicBezTo>
                    <a:cubicBezTo>
                      <a:pt x="128" y="0"/>
                      <a:pt x="176" y="960"/>
                      <a:pt x="192" y="1152"/>
                    </a:cubicBezTo>
                  </a:path>
                </a:pathLst>
              </a:custGeom>
              <a:noFill/>
              <a:ln w="28575">
                <a:solidFill>
                  <a:srgbClr val="0000FF"/>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160797" name="Freeform 47"/>
              <p:cNvSpPr>
                <a:spLocks/>
              </p:cNvSpPr>
              <p:nvPr/>
            </p:nvSpPr>
            <p:spPr bwMode="auto">
              <a:xfrm>
                <a:off x="1968" y="2400"/>
                <a:ext cx="123" cy="1008"/>
              </a:xfrm>
              <a:custGeom>
                <a:avLst/>
                <a:gdLst>
                  <a:gd name="T0" fmla="*/ 0 w 192"/>
                  <a:gd name="T1" fmla="*/ 203 h 1152"/>
                  <a:gd name="T2" fmla="*/ 1 w 192"/>
                  <a:gd name="T3" fmla="*/ 0 h 1152"/>
                  <a:gd name="T4" fmla="*/ 1 w 192"/>
                  <a:gd name="T5" fmla="*/ 203 h 1152"/>
                  <a:gd name="T6" fmla="*/ 0 60000 65536"/>
                  <a:gd name="T7" fmla="*/ 0 60000 65536"/>
                  <a:gd name="T8" fmla="*/ 0 60000 65536"/>
                  <a:gd name="T9" fmla="*/ 0 w 192"/>
                  <a:gd name="T10" fmla="*/ 0 h 1152"/>
                  <a:gd name="T11" fmla="*/ 192 w 192"/>
                  <a:gd name="T12" fmla="*/ 1152 h 1152"/>
                </a:gdLst>
                <a:ahLst/>
                <a:cxnLst>
                  <a:cxn ang="T6">
                    <a:pos x="T0" y="T1"/>
                  </a:cxn>
                  <a:cxn ang="T7">
                    <a:pos x="T2" y="T3"/>
                  </a:cxn>
                  <a:cxn ang="T8">
                    <a:pos x="T4" y="T5"/>
                  </a:cxn>
                </a:cxnLst>
                <a:rect l="T9" t="T10" r="T11" b="T12"/>
                <a:pathLst>
                  <a:path w="192" h="1152">
                    <a:moveTo>
                      <a:pt x="0" y="1152"/>
                    </a:moveTo>
                    <a:cubicBezTo>
                      <a:pt x="32" y="576"/>
                      <a:pt x="64" y="0"/>
                      <a:pt x="96" y="0"/>
                    </a:cubicBezTo>
                    <a:cubicBezTo>
                      <a:pt x="128" y="0"/>
                      <a:pt x="176" y="960"/>
                      <a:pt x="192" y="1152"/>
                    </a:cubicBezTo>
                  </a:path>
                </a:pathLst>
              </a:custGeom>
              <a:noFill/>
              <a:ln w="28575">
                <a:solidFill>
                  <a:srgbClr val="009900"/>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160798" name="Freeform 48"/>
              <p:cNvSpPr>
                <a:spLocks/>
              </p:cNvSpPr>
              <p:nvPr/>
            </p:nvSpPr>
            <p:spPr bwMode="auto">
              <a:xfrm>
                <a:off x="2064" y="2400"/>
                <a:ext cx="123" cy="1008"/>
              </a:xfrm>
              <a:custGeom>
                <a:avLst/>
                <a:gdLst>
                  <a:gd name="T0" fmla="*/ 0 w 192"/>
                  <a:gd name="T1" fmla="*/ 203 h 1152"/>
                  <a:gd name="T2" fmla="*/ 1 w 192"/>
                  <a:gd name="T3" fmla="*/ 0 h 1152"/>
                  <a:gd name="T4" fmla="*/ 1 w 192"/>
                  <a:gd name="T5" fmla="*/ 203 h 1152"/>
                  <a:gd name="T6" fmla="*/ 0 60000 65536"/>
                  <a:gd name="T7" fmla="*/ 0 60000 65536"/>
                  <a:gd name="T8" fmla="*/ 0 60000 65536"/>
                  <a:gd name="T9" fmla="*/ 0 w 192"/>
                  <a:gd name="T10" fmla="*/ 0 h 1152"/>
                  <a:gd name="T11" fmla="*/ 192 w 192"/>
                  <a:gd name="T12" fmla="*/ 1152 h 1152"/>
                </a:gdLst>
                <a:ahLst/>
                <a:cxnLst>
                  <a:cxn ang="T6">
                    <a:pos x="T0" y="T1"/>
                  </a:cxn>
                  <a:cxn ang="T7">
                    <a:pos x="T2" y="T3"/>
                  </a:cxn>
                  <a:cxn ang="T8">
                    <a:pos x="T4" y="T5"/>
                  </a:cxn>
                </a:cxnLst>
                <a:rect l="T9" t="T10" r="T11" b="T12"/>
                <a:pathLst>
                  <a:path w="192" h="1152">
                    <a:moveTo>
                      <a:pt x="0" y="1152"/>
                    </a:moveTo>
                    <a:cubicBezTo>
                      <a:pt x="32" y="576"/>
                      <a:pt x="64" y="0"/>
                      <a:pt x="96" y="0"/>
                    </a:cubicBezTo>
                    <a:cubicBezTo>
                      <a:pt x="128" y="0"/>
                      <a:pt x="176" y="960"/>
                      <a:pt x="192" y="1152"/>
                    </a:cubicBezTo>
                  </a:path>
                </a:pathLst>
              </a:custGeom>
              <a:noFill/>
              <a:ln w="28575">
                <a:solidFill>
                  <a:srgbClr val="FF9900"/>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grpSp>
        <p:sp>
          <p:nvSpPr>
            <p:cNvPr id="160793" name="Freeform 49"/>
            <p:cNvSpPr>
              <a:spLocks/>
            </p:cNvSpPr>
            <p:nvPr/>
          </p:nvSpPr>
          <p:spPr bwMode="auto">
            <a:xfrm>
              <a:off x="3168" y="2400"/>
              <a:ext cx="123" cy="1008"/>
            </a:xfrm>
            <a:custGeom>
              <a:avLst/>
              <a:gdLst>
                <a:gd name="T0" fmla="*/ 0 w 192"/>
                <a:gd name="T1" fmla="*/ 203 h 1152"/>
                <a:gd name="T2" fmla="*/ 1 w 192"/>
                <a:gd name="T3" fmla="*/ 0 h 1152"/>
                <a:gd name="T4" fmla="*/ 1 w 192"/>
                <a:gd name="T5" fmla="*/ 203 h 1152"/>
                <a:gd name="T6" fmla="*/ 0 60000 65536"/>
                <a:gd name="T7" fmla="*/ 0 60000 65536"/>
                <a:gd name="T8" fmla="*/ 0 60000 65536"/>
                <a:gd name="T9" fmla="*/ 0 w 192"/>
                <a:gd name="T10" fmla="*/ 0 h 1152"/>
                <a:gd name="T11" fmla="*/ 192 w 192"/>
                <a:gd name="T12" fmla="*/ 1152 h 1152"/>
              </a:gdLst>
              <a:ahLst/>
              <a:cxnLst>
                <a:cxn ang="T6">
                  <a:pos x="T0" y="T1"/>
                </a:cxn>
                <a:cxn ang="T7">
                  <a:pos x="T2" y="T3"/>
                </a:cxn>
                <a:cxn ang="T8">
                  <a:pos x="T4" y="T5"/>
                </a:cxn>
              </a:cxnLst>
              <a:rect l="T9" t="T10" r="T11" b="T12"/>
              <a:pathLst>
                <a:path w="192" h="1152">
                  <a:moveTo>
                    <a:pt x="0" y="1152"/>
                  </a:moveTo>
                  <a:cubicBezTo>
                    <a:pt x="32" y="576"/>
                    <a:pt x="64" y="0"/>
                    <a:pt x="96" y="0"/>
                  </a:cubicBezTo>
                  <a:cubicBezTo>
                    <a:pt x="128" y="0"/>
                    <a:pt x="176" y="960"/>
                    <a:pt x="192" y="1152"/>
                  </a:cubicBezTo>
                </a:path>
              </a:pathLst>
            </a:custGeom>
            <a:noFill/>
            <a:ln w="28575">
              <a:solidFill>
                <a:srgbClr val="FF0000"/>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160794" name="Freeform 50"/>
            <p:cNvSpPr>
              <a:spLocks/>
            </p:cNvSpPr>
            <p:nvPr/>
          </p:nvSpPr>
          <p:spPr bwMode="auto">
            <a:xfrm>
              <a:off x="4176" y="2400"/>
              <a:ext cx="123" cy="1008"/>
            </a:xfrm>
            <a:custGeom>
              <a:avLst/>
              <a:gdLst>
                <a:gd name="T0" fmla="*/ 0 w 192"/>
                <a:gd name="T1" fmla="*/ 203 h 1152"/>
                <a:gd name="T2" fmla="*/ 1 w 192"/>
                <a:gd name="T3" fmla="*/ 0 h 1152"/>
                <a:gd name="T4" fmla="*/ 1 w 192"/>
                <a:gd name="T5" fmla="*/ 203 h 1152"/>
                <a:gd name="T6" fmla="*/ 0 60000 65536"/>
                <a:gd name="T7" fmla="*/ 0 60000 65536"/>
                <a:gd name="T8" fmla="*/ 0 60000 65536"/>
                <a:gd name="T9" fmla="*/ 0 w 192"/>
                <a:gd name="T10" fmla="*/ 0 h 1152"/>
                <a:gd name="T11" fmla="*/ 192 w 192"/>
                <a:gd name="T12" fmla="*/ 1152 h 1152"/>
              </a:gdLst>
              <a:ahLst/>
              <a:cxnLst>
                <a:cxn ang="T6">
                  <a:pos x="T0" y="T1"/>
                </a:cxn>
                <a:cxn ang="T7">
                  <a:pos x="T2" y="T3"/>
                </a:cxn>
                <a:cxn ang="T8">
                  <a:pos x="T4" y="T5"/>
                </a:cxn>
              </a:cxnLst>
              <a:rect l="T9" t="T10" r="T11" b="T12"/>
              <a:pathLst>
                <a:path w="192" h="1152">
                  <a:moveTo>
                    <a:pt x="0" y="1152"/>
                  </a:moveTo>
                  <a:cubicBezTo>
                    <a:pt x="32" y="576"/>
                    <a:pt x="64" y="0"/>
                    <a:pt x="96" y="0"/>
                  </a:cubicBezTo>
                  <a:cubicBezTo>
                    <a:pt x="128" y="0"/>
                    <a:pt x="176" y="960"/>
                    <a:pt x="192" y="1152"/>
                  </a:cubicBezTo>
                </a:path>
              </a:pathLst>
            </a:custGeom>
            <a:noFill/>
            <a:ln w="28575">
              <a:solidFill>
                <a:srgbClr val="FF0000"/>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grpSp>
      <p:grpSp>
        <p:nvGrpSpPr>
          <p:cNvPr id="15" name="Group 51"/>
          <p:cNvGrpSpPr>
            <a:grpSpLocks/>
          </p:cNvGrpSpPr>
          <p:nvPr/>
        </p:nvGrpSpPr>
        <p:grpSpPr bwMode="auto">
          <a:xfrm>
            <a:off x="1311212" y="3584321"/>
            <a:ext cx="5029200" cy="1676400"/>
            <a:chOff x="624" y="2352"/>
            <a:chExt cx="3168" cy="1056"/>
          </a:xfrm>
        </p:grpSpPr>
        <p:grpSp>
          <p:nvGrpSpPr>
            <p:cNvPr id="160784" name="Group 52"/>
            <p:cNvGrpSpPr>
              <a:grpSpLocks/>
            </p:cNvGrpSpPr>
            <p:nvPr/>
          </p:nvGrpSpPr>
          <p:grpSpPr bwMode="auto">
            <a:xfrm>
              <a:off x="624" y="2400"/>
              <a:ext cx="3168" cy="1008"/>
              <a:chOff x="624" y="2400"/>
              <a:chExt cx="3168" cy="1008"/>
            </a:xfrm>
          </p:grpSpPr>
          <p:sp>
            <p:nvSpPr>
              <p:cNvPr id="160787" name="Freeform 54"/>
              <p:cNvSpPr>
                <a:spLocks/>
              </p:cNvSpPr>
              <p:nvPr/>
            </p:nvSpPr>
            <p:spPr bwMode="auto">
              <a:xfrm>
                <a:off x="1776" y="2400"/>
                <a:ext cx="123" cy="1008"/>
              </a:xfrm>
              <a:custGeom>
                <a:avLst/>
                <a:gdLst>
                  <a:gd name="T0" fmla="*/ 0 w 192"/>
                  <a:gd name="T1" fmla="*/ 203 h 1152"/>
                  <a:gd name="T2" fmla="*/ 1 w 192"/>
                  <a:gd name="T3" fmla="*/ 0 h 1152"/>
                  <a:gd name="T4" fmla="*/ 1 w 192"/>
                  <a:gd name="T5" fmla="*/ 203 h 1152"/>
                  <a:gd name="T6" fmla="*/ 0 60000 65536"/>
                  <a:gd name="T7" fmla="*/ 0 60000 65536"/>
                  <a:gd name="T8" fmla="*/ 0 60000 65536"/>
                  <a:gd name="T9" fmla="*/ 0 w 192"/>
                  <a:gd name="T10" fmla="*/ 0 h 1152"/>
                  <a:gd name="T11" fmla="*/ 192 w 192"/>
                  <a:gd name="T12" fmla="*/ 1152 h 1152"/>
                </a:gdLst>
                <a:ahLst/>
                <a:cxnLst>
                  <a:cxn ang="T6">
                    <a:pos x="T0" y="T1"/>
                  </a:cxn>
                  <a:cxn ang="T7">
                    <a:pos x="T2" y="T3"/>
                  </a:cxn>
                  <a:cxn ang="T8">
                    <a:pos x="T4" y="T5"/>
                  </a:cxn>
                </a:cxnLst>
                <a:rect l="T9" t="T10" r="T11" b="T12"/>
                <a:pathLst>
                  <a:path w="192" h="1152">
                    <a:moveTo>
                      <a:pt x="0" y="1152"/>
                    </a:moveTo>
                    <a:cubicBezTo>
                      <a:pt x="32" y="576"/>
                      <a:pt x="64" y="0"/>
                      <a:pt x="96" y="0"/>
                    </a:cubicBezTo>
                    <a:cubicBezTo>
                      <a:pt x="128" y="0"/>
                      <a:pt x="176" y="960"/>
                      <a:pt x="192" y="1152"/>
                    </a:cubicBezTo>
                  </a:path>
                </a:pathLst>
              </a:custGeom>
              <a:noFill/>
              <a:ln w="28575">
                <a:solidFill>
                  <a:srgbClr val="9900CC"/>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160788" name="Freeform 55"/>
              <p:cNvSpPr>
                <a:spLocks/>
              </p:cNvSpPr>
              <p:nvPr/>
            </p:nvSpPr>
            <p:spPr bwMode="auto">
              <a:xfrm>
                <a:off x="2400" y="2400"/>
                <a:ext cx="123" cy="1008"/>
              </a:xfrm>
              <a:custGeom>
                <a:avLst/>
                <a:gdLst>
                  <a:gd name="T0" fmla="*/ 0 w 192"/>
                  <a:gd name="T1" fmla="*/ 203 h 1152"/>
                  <a:gd name="T2" fmla="*/ 1 w 192"/>
                  <a:gd name="T3" fmla="*/ 0 h 1152"/>
                  <a:gd name="T4" fmla="*/ 1 w 192"/>
                  <a:gd name="T5" fmla="*/ 203 h 1152"/>
                  <a:gd name="T6" fmla="*/ 0 60000 65536"/>
                  <a:gd name="T7" fmla="*/ 0 60000 65536"/>
                  <a:gd name="T8" fmla="*/ 0 60000 65536"/>
                  <a:gd name="T9" fmla="*/ 0 w 192"/>
                  <a:gd name="T10" fmla="*/ 0 h 1152"/>
                  <a:gd name="T11" fmla="*/ 192 w 192"/>
                  <a:gd name="T12" fmla="*/ 1152 h 1152"/>
                </a:gdLst>
                <a:ahLst/>
                <a:cxnLst>
                  <a:cxn ang="T6">
                    <a:pos x="T0" y="T1"/>
                  </a:cxn>
                  <a:cxn ang="T7">
                    <a:pos x="T2" y="T3"/>
                  </a:cxn>
                  <a:cxn ang="T8">
                    <a:pos x="T4" y="T5"/>
                  </a:cxn>
                </a:cxnLst>
                <a:rect l="T9" t="T10" r="T11" b="T12"/>
                <a:pathLst>
                  <a:path w="192" h="1152">
                    <a:moveTo>
                      <a:pt x="0" y="1152"/>
                    </a:moveTo>
                    <a:cubicBezTo>
                      <a:pt x="32" y="576"/>
                      <a:pt x="64" y="0"/>
                      <a:pt x="96" y="0"/>
                    </a:cubicBezTo>
                    <a:cubicBezTo>
                      <a:pt x="128" y="0"/>
                      <a:pt x="176" y="960"/>
                      <a:pt x="192" y="1152"/>
                    </a:cubicBezTo>
                  </a:path>
                </a:pathLst>
              </a:custGeom>
              <a:noFill/>
              <a:ln w="28575">
                <a:solidFill>
                  <a:srgbClr val="9900CC"/>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160789" name="Freeform 56"/>
              <p:cNvSpPr>
                <a:spLocks/>
              </p:cNvSpPr>
              <p:nvPr/>
            </p:nvSpPr>
            <p:spPr bwMode="auto">
              <a:xfrm>
                <a:off x="3024" y="2400"/>
                <a:ext cx="123" cy="1008"/>
              </a:xfrm>
              <a:custGeom>
                <a:avLst/>
                <a:gdLst>
                  <a:gd name="T0" fmla="*/ 0 w 192"/>
                  <a:gd name="T1" fmla="*/ 203 h 1152"/>
                  <a:gd name="T2" fmla="*/ 1 w 192"/>
                  <a:gd name="T3" fmla="*/ 0 h 1152"/>
                  <a:gd name="T4" fmla="*/ 1 w 192"/>
                  <a:gd name="T5" fmla="*/ 203 h 1152"/>
                  <a:gd name="T6" fmla="*/ 0 60000 65536"/>
                  <a:gd name="T7" fmla="*/ 0 60000 65536"/>
                  <a:gd name="T8" fmla="*/ 0 60000 65536"/>
                  <a:gd name="T9" fmla="*/ 0 w 192"/>
                  <a:gd name="T10" fmla="*/ 0 h 1152"/>
                  <a:gd name="T11" fmla="*/ 192 w 192"/>
                  <a:gd name="T12" fmla="*/ 1152 h 1152"/>
                </a:gdLst>
                <a:ahLst/>
                <a:cxnLst>
                  <a:cxn ang="T6">
                    <a:pos x="T0" y="T1"/>
                  </a:cxn>
                  <a:cxn ang="T7">
                    <a:pos x="T2" y="T3"/>
                  </a:cxn>
                  <a:cxn ang="T8">
                    <a:pos x="T4" y="T5"/>
                  </a:cxn>
                </a:cxnLst>
                <a:rect l="T9" t="T10" r="T11" b="T12"/>
                <a:pathLst>
                  <a:path w="192" h="1152">
                    <a:moveTo>
                      <a:pt x="0" y="1152"/>
                    </a:moveTo>
                    <a:cubicBezTo>
                      <a:pt x="32" y="576"/>
                      <a:pt x="64" y="0"/>
                      <a:pt x="96" y="0"/>
                    </a:cubicBezTo>
                    <a:cubicBezTo>
                      <a:pt x="128" y="0"/>
                      <a:pt x="176" y="960"/>
                      <a:pt x="192" y="1152"/>
                    </a:cubicBezTo>
                  </a:path>
                </a:pathLst>
              </a:custGeom>
              <a:noFill/>
              <a:ln w="28575">
                <a:solidFill>
                  <a:srgbClr val="9900CC"/>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160790" name="Freeform 57"/>
              <p:cNvSpPr>
                <a:spLocks/>
              </p:cNvSpPr>
              <p:nvPr/>
            </p:nvSpPr>
            <p:spPr bwMode="auto">
              <a:xfrm>
                <a:off x="624" y="2400"/>
                <a:ext cx="123" cy="1008"/>
              </a:xfrm>
              <a:custGeom>
                <a:avLst/>
                <a:gdLst>
                  <a:gd name="T0" fmla="*/ 0 w 192"/>
                  <a:gd name="T1" fmla="*/ 203 h 1152"/>
                  <a:gd name="T2" fmla="*/ 1 w 192"/>
                  <a:gd name="T3" fmla="*/ 0 h 1152"/>
                  <a:gd name="T4" fmla="*/ 1 w 192"/>
                  <a:gd name="T5" fmla="*/ 203 h 1152"/>
                  <a:gd name="T6" fmla="*/ 0 60000 65536"/>
                  <a:gd name="T7" fmla="*/ 0 60000 65536"/>
                  <a:gd name="T8" fmla="*/ 0 60000 65536"/>
                  <a:gd name="T9" fmla="*/ 0 w 192"/>
                  <a:gd name="T10" fmla="*/ 0 h 1152"/>
                  <a:gd name="T11" fmla="*/ 192 w 192"/>
                  <a:gd name="T12" fmla="*/ 1152 h 1152"/>
                </a:gdLst>
                <a:ahLst/>
                <a:cxnLst>
                  <a:cxn ang="T6">
                    <a:pos x="T0" y="T1"/>
                  </a:cxn>
                  <a:cxn ang="T7">
                    <a:pos x="T2" y="T3"/>
                  </a:cxn>
                  <a:cxn ang="T8">
                    <a:pos x="T4" y="T5"/>
                  </a:cxn>
                </a:cxnLst>
                <a:rect l="T9" t="T10" r="T11" b="T12"/>
                <a:pathLst>
                  <a:path w="192" h="1152">
                    <a:moveTo>
                      <a:pt x="0" y="1152"/>
                    </a:moveTo>
                    <a:cubicBezTo>
                      <a:pt x="32" y="576"/>
                      <a:pt x="64" y="0"/>
                      <a:pt x="96" y="0"/>
                    </a:cubicBezTo>
                    <a:cubicBezTo>
                      <a:pt x="128" y="0"/>
                      <a:pt x="176" y="960"/>
                      <a:pt x="192" y="1152"/>
                    </a:cubicBezTo>
                  </a:path>
                </a:pathLst>
              </a:custGeom>
              <a:noFill/>
              <a:ln w="28575">
                <a:solidFill>
                  <a:srgbClr val="9900CC"/>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160791" name="Freeform 58"/>
              <p:cNvSpPr>
                <a:spLocks/>
              </p:cNvSpPr>
              <p:nvPr/>
            </p:nvSpPr>
            <p:spPr bwMode="auto">
              <a:xfrm>
                <a:off x="3696" y="2400"/>
                <a:ext cx="96" cy="1008"/>
              </a:xfrm>
              <a:custGeom>
                <a:avLst/>
                <a:gdLst>
                  <a:gd name="T0" fmla="*/ 0 w 144"/>
                  <a:gd name="T1" fmla="*/ 1008 h 1008"/>
                  <a:gd name="T2" fmla="*/ 1 w 144"/>
                  <a:gd name="T3" fmla="*/ 0 h 1008"/>
                  <a:gd name="T4" fmla="*/ 1 w 144"/>
                  <a:gd name="T5" fmla="*/ 1008 h 1008"/>
                  <a:gd name="T6" fmla="*/ 0 60000 65536"/>
                  <a:gd name="T7" fmla="*/ 0 60000 65536"/>
                  <a:gd name="T8" fmla="*/ 0 60000 65536"/>
                  <a:gd name="T9" fmla="*/ 0 w 144"/>
                  <a:gd name="T10" fmla="*/ 0 h 1008"/>
                  <a:gd name="T11" fmla="*/ 144 w 144"/>
                  <a:gd name="T12" fmla="*/ 1008 h 1008"/>
                </a:gdLst>
                <a:ahLst/>
                <a:cxnLst>
                  <a:cxn ang="T6">
                    <a:pos x="T0" y="T1"/>
                  </a:cxn>
                  <a:cxn ang="T7">
                    <a:pos x="T2" y="T3"/>
                  </a:cxn>
                  <a:cxn ang="T8">
                    <a:pos x="T4" y="T5"/>
                  </a:cxn>
                </a:cxnLst>
                <a:rect l="T9" t="T10" r="T11" b="T12"/>
                <a:pathLst>
                  <a:path w="144" h="1008">
                    <a:moveTo>
                      <a:pt x="0" y="1008"/>
                    </a:moveTo>
                    <a:cubicBezTo>
                      <a:pt x="36" y="504"/>
                      <a:pt x="72" y="0"/>
                      <a:pt x="96" y="0"/>
                    </a:cubicBezTo>
                    <a:cubicBezTo>
                      <a:pt x="120" y="0"/>
                      <a:pt x="136" y="840"/>
                      <a:pt x="144" y="1008"/>
                    </a:cubicBezTo>
                  </a:path>
                </a:pathLst>
              </a:custGeom>
              <a:noFill/>
              <a:ln w="28575">
                <a:solidFill>
                  <a:srgbClr val="9900CC"/>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grpSp>
        <p:sp>
          <p:nvSpPr>
            <p:cNvPr id="160785" name="Freeform 59"/>
            <p:cNvSpPr>
              <a:spLocks/>
            </p:cNvSpPr>
            <p:nvPr/>
          </p:nvSpPr>
          <p:spPr bwMode="auto">
            <a:xfrm>
              <a:off x="1128" y="2352"/>
              <a:ext cx="144" cy="1056"/>
            </a:xfrm>
            <a:custGeom>
              <a:avLst/>
              <a:gdLst>
                <a:gd name="T0" fmla="*/ 0 w 96"/>
                <a:gd name="T1" fmla="*/ 1056 h 1056"/>
                <a:gd name="T2" fmla="*/ 9327 w 96"/>
                <a:gd name="T3" fmla="*/ 0 h 1056"/>
                <a:gd name="T4" fmla="*/ 18692 w 96"/>
                <a:gd name="T5" fmla="*/ 1056 h 1056"/>
                <a:gd name="T6" fmla="*/ 0 60000 65536"/>
                <a:gd name="T7" fmla="*/ 0 60000 65536"/>
                <a:gd name="T8" fmla="*/ 0 60000 65536"/>
                <a:gd name="T9" fmla="*/ 0 w 96"/>
                <a:gd name="T10" fmla="*/ 0 h 1056"/>
                <a:gd name="T11" fmla="*/ 96 w 96"/>
                <a:gd name="T12" fmla="*/ 1056 h 1056"/>
              </a:gdLst>
              <a:ahLst/>
              <a:cxnLst>
                <a:cxn ang="T6">
                  <a:pos x="T0" y="T1"/>
                </a:cxn>
                <a:cxn ang="T7">
                  <a:pos x="T2" y="T3"/>
                </a:cxn>
                <a:cxn ang="T8">
                  <a:pos x="T4" y="T5"/>
                </a:cxn>
              </a:cxnLst>
              <a:rect l="T9" t="T10" r="T11" b="T12"/>
              <a:pathLst>
                <a:path w="96" h="1056">
                  <a:moveTo>
                    <a:pt x="0" y="1056"/>
                  </a:moveTo>
                  <a:cubicBezTo>
                    <a:pt x="16" y="528"/>
                    <a:pt x="32" y="0"/>
                    <a:pt x="48" y="0"/>
                  </a:cubicBezTo>
                  <a:cubicBezTo>
                    <a:pt x="64" y="0"/>
                    <a:pt x="88" y="880"/>
                    <a:pt x="96" y="1056"/>
                  </a:cubicBezTo>
                </a:path>
              </a:pathLst>
            </a:custGeom>
            <a:noFill/>
            <a:ln w="19050">
              <a:solidFill>
                <a:schemeClr val="tx1"/>
              </a:solidFill>
              <a:prstDash val="sysDot"/>
              <a:round/>
              <a:headEnd/>
              <a:tailEnd type="none" w="sm" len="lg"/>
            </a:ln>
            <a:extLst>
              <a:ext uri="{909E8E84-426E-40DD-AFC4-6F175D3DCCD1}">
                <a14:hiddenFill xmlns:a14="http://schemas.microsoft.com/office/drawing/2010/main">
                  <a:solidFill>
                    <a:srgbClr val="FFFFFF"/>
                  </a:solidFill>
                </a14:hiddenFill>
              </a:ext>
            </a:extLst>
          </p:spPr>
          <p:txBody>
            <a:bodyPr wrap="none"/>
            <a:lstStyle/>
            <a:p>
              <a:pPr algn="just"/>
              <a:endParaRPr lang="zh-CN" altLang="en-US" sz="2800">
                <a:solidFill>
                  <a:srgbClr val="0000FF"/>
                </a:solidFill>
                <a:latin typeface="+mn-lt"/>
                <a:ea typeface="+mn-ea"/>
              </a:endParaRPr>
            </a:p>
          </p:txBody>
        </p:sp>
      </p:grpSp>
      <p:pic>
        <p:nvPicPr>
          <p:cNvPr id="60" name="Picture 60" descr="C:\Documents and Settings\All Users\Documents\电子教案\wuli-tu\xin\b-3-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6737" y="625221"/>
            <a:ext cx="48768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61" name="矩形 60"/>
              <p:cNvSpPr/>
              <p:nvPr/>
            </p:nvSpPr>
            <p:spPr>
              <a:xfrm>
                <a:off x="989436" y="1098547"/>
                <a:ext cx="34124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a:ea typeface="+mn-ea"/>
                            </a:rPr>
                          </m:ctrlPr>
                        </m:dPr>
                        <m:e>
                          <m:r>
                            <a:rPr lang="en-US" altLang="zh-CN" sz="2800" i="1">
                              <a:solidFill>
                                <a:srgbClr val="0000FF"/>
                              </a:solidFill>
                              <a:latin typeface="Cambria Math" panose="02040503050406030204" pitchFamily="18" charset="0"/>
                            </a:rPr>
                            <m:t>𝑎</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𝑏</m:t>
                          </m:r>
                        </m:e>
                      </m:d>
                      <m:func>
                        <m:funcPr>
                          <m:ctrlPr>
                            <a:rPr lang="en-US" altLang="zh-CN" sz="2800" i="1" smtClean="0">
                              <a:solidFill>
                                <a:srgbClr val="0000FF"/>
                              </a:solidFill>
                              <a:latin typeface="Cambria Math"/>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r>
                            <a:rPr lang="zh-CN" altLang="en-US" sz="2800" b="0" i="1" smtClean="0">
                              <a:solidFill>
                                <a:srgbClr val="0000FF"/>
                              </a:solidFill>
                              <a:latin typeface="Cambria Math" panose="02040503050406030204" pitchFamily="18" charset="0"/>
                              <a:ea typeface="+mn-ea"/>
                            </a:rPr>
                            <m:t>𝜃</m:t>
                          </m:r>
                        </m:e>
                      </m:func>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mn-ea"/>
                        </a:rPr>
                        <m:t>𝑘</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i="1" dirty="0">
                  <a:solidFill>
                    <a:srgbClr val="0000FF"/>
                  </a:solidFill>
                  <a:latin typeface="+mn-ea"/>
                  <a:ea typeface="+mn-ea"/>
                </a:endParaRPr>
              </a:p>
            </p:txBody>
          </p:sp>
        </mc:Choice>
        <mc:Fallback xmlns="">
          <p:sp>
            <p:nvSpPr>
              <p:cNvPr id="61" name="矩形 60"/>
              <p:cNvSpPr>
                <a:spLocks noRot="1" noChangeAspect="1" noMove="1" noResize="1" noEditPoints="1" noAdjustHandles="1" noChangeArrowheads="1" noChangeShapeType="1" noTextEdit="1"/>
              </p:cNvSpPr>
              <p:nvPr/>
            </p:nvSpPr>
            <p:spPr>
              <a:xfrm>
                <a:off x="989436" y="1098547"/>
                <a:ext cx="3412473"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a:off x="4654748" y="1087511"/>
                <a:ext cx="21521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𝑘</m:t>
                      </m:r>
                      <m:r>
                        <a:rPr lang="en-US" altLang="zh-CN" sz="2800" b="0" i="1" smtClean="0">
                          <a:solidFill>
                            <a:srgbClr val="0000FF"/>
                          </a:solidFill>
                          <a:latin typeface="Cambria Math" panose="02040503050406030204" pitchFamily="18" charset="0"/>
                          <a:ea typeface="+mn-ea"/>
                        </a:rPr>
                        <m:t>=0,1,2,⋯</m:t>
                      </m:r>
                    </m:oMath>
                  </m:oMathPara>
                </a14:m>
                <a:endParaRPr lang="zh-CN" altLang="en-US" sz="2800" dirty="0">
                  <a:solidFill>
                    <a:srgbClr val="0000FF"/>
                  </a:solidFill>
                  <a:latin typeface="+mn-ea"/>
                  <a:ea typeface="+mn-ea"/>
                </a:endParaRPr>
              </a:p>
            </p:txBody>
          </p:sp>
        </mc:Choice>
        <mc:Fallback xmlns="">
          <p:sp>
            <p:nvSpPr>
              <p:cNvPr id="62" name="矩形 61"/>
              <p:cNvSpPr>
                <a:spLocks noRot="1" noChangeAspect="1" noMove="1" noResize="1" noEditPoints="1" noAdjustHandles="1" noChangeArrowheads="1" noChangeShapeType="1" noTextEdit="1"/>
              </p:cNvSpPr>
              <p:nvPr/>
            </p:nvSpPr>
            <p:spPr>
              <a:xfrm>
                <a:off x="4654748" y="1087511"/>
                <a:ext cx="2152128"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p:cNvSpPr/>
              <p:nvPr/>
            </p:nvSpPr>
            <p:spPr>
              <a:xfrm>
                <a:off x="1942874" y="5209654"/>
                <a:ext cx="54130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𝑂</m:t>
                      </m:r>
                    </m:oMath>
                  </m:oMathPara>
                </a14:m>
                <a:endParaRPr lang="zh-CN" altLang="en-US" sz="2800" i="1" dirty="0">
                  <a:solidFill>
                    <a:srgbClr val="0000FF"/>
                  </a:solidFill>
                  <a:latin typeface="+mn-ea"/>
                  <a:ea typeface="+mn-ea"/>
                </a:endParaRPr>
              </a:p>
            </p:txBody>
          </p:sp>
        </mc:Choice>
        <mc:Fallback xmlns="">
          <p:sp>
            <p:nvSpPr>
              <p:cNvPr id="63" name="矩形 62"/>
              <p:cNvSpPr>
                <a:spLocks noRot="1" noChangeAspect="1" noMove="1" noResize="1" noEditPoints="1" noAdjustHandles="1" noChangeArrowheads="1" noChangeShapeType="1" noTextEdit="1"/>
              </p:cNvSpPr>
              <p:nvPr/>
            </p:nvSpPr>
            <p:spPr>
              <a:xfrm>
                <a:off x="1942874" y="5209654"/>
                <a:ext cx="541302"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p:cNvSpPr/>
              <p:nvPr/>
            </p:nvSpPr>
            <p:spPr>
              <a:xfrm>
                <a:off x="2163271" y="2936116"/>
                <a:ext cx="4381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𝐼</m:t>
                      </m:r>
                    </m:oMath>
                  </m:oMathPara>
                </a14:m>
                <a:endParaRPr lang="zh-CN" altLang="en-US" sz="2800" i="1" dirty="0">
                  <a:solidFill>
                    <a:srgbClr val="0000FF"/>
                  </a:solidFill>
                  <a:latin typeface="+mn-ea"/>
                  <a:ea typeface="+mn-ea"/>
                </a:endParaRPr>
              </a:p>
            </p:txBody>
          </p:sp>
        </mc:Choice>
        <mc:Fallback xmlns="">
          <p:sp>
            <p:nvSpPr>
              <p:cNvPr id="64" name="矩形 63"/>
              <p:cNvSpPr>
                <a:spLocks noRot="1" noChangeAspect="1" noMove="1" noResize="1" noEditPoints="1" noAdjustHandles="1" noChangeArrowheads="1" noChangeShapeType="1" noTextEdit="1"/>
              </p:cNvSpPr>
              <p:nvPr/>
            </p:nvSpPr>
            <p:spPr>
              <a:xfrm>
                <a:off x="2163271" y="2936116"/>
                <a:ext cx="438132"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p:cNvSpPr/>
              <p:nvPr/>
            </p:nvSpPr>
            <p:spPr>
              <a:xfrm>
                <a:off x="7483412" y="4727956"/>
                <a:ext cx="10164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i="1" smtClean="0">
                              <a:solidFill>
                                <a:srgbClr val="0000FF"/>
                              </a:solidFill>
                              <a:latin typeface="Cambria Math"/>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r>
                            <a:rPr lang="zh-CN" altLang="en-US" sz="2800" b="0" i="1" smtClean="0">
                              <a:solidFill>
                                <a:srgbClr val="0000FF"/>
                              </a:solidFill>
                              <a:latin typeface="Cambria Math" panose="02040503050406030204" pitchFamily="18" charset="0"/>
                              <a:ea typeface="+mn-ea"/>
                            </a:rPr>
                            <m:t>𝜃</m:t>
                          </m:r>
                        </m:e>
                      </m:func>
                    </m:oMath>
                  </m:oMathPara>
                </a14:m>
                <a:endParaRPr lang="zh-CN" altLang="en-US" sz="2800" i="1" dirty="0">
                  <a:solidFill>
                    <a:srgbClr val="0000FF"/>
                  </a:solidFill>
                  <a:latin typeface="+mn-ea"/>
                  <a:ea typeface="+mn-ea"/>
                </a:endParaRPr>
              </a:p>
            </p:txBody>
          </p:sp>
        </mc:Choice>
        <mc:Fallback xmlns="">
          <p:sp>
            <p:nvSpPr>
              <p:cNvPr id="65" name="矩形 64"/>
              <p:cNvSpPr>
                <a:spLocks noRot="1" noChangeAspect="1" noMove="1" noResize="1" noEditPoints="1" noAdjustHandles="1" noChangeArrowheads="1" noChangeShapeType="1" noTextEdit="1"/>
              </p:cNvSpPr>
              <p:nvPr/>
            </p:nvSpPr>
            <p:spPr>
              <a:xfrm>
                <a:off x="7483412" y="4727956"/>
                <a:ext cx="1016432"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p:cNvSpPr/>
              <p:nvPr/>
            </p:nvSpPr>
            <p:spPr>
              <a:xfrm>
                <a:off x="558922" y="5255958"/>
                <a:ext cx="1456232" cy="9177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mn-ea"/>
                            </a:rPr>
                            <m:t>𝑎</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𝑏</m:t>
                          </m:r>
                        </m:den>
                      </m:f>
                    </m:oMath>
                  </m:oMathPara>
                </a14:m>
                <a:endParaRPr lang="zh-CN" altLang="en-US" sz="2800" i="1" dirty="0">
                  <a:solidFill>
                    <a:srgbClr val="0000FF"/>
                  </a:solidFill>
                  <a:latin typeface="+mn-ea"/>
                  <a:ea typeface="+mn-ea"/>
                </a:endParaRPr>
              </a:p>
            </p:txBody>
          </p:sp>
        </mc:Choice>
        <mc:Fallback xmlns="">
          <p:sp>
            <p:nvSpPr>
              <p:cNvPr id="66" name="矩形 65"/>
              <p:cNvSpPr>
                <a:spLocks noRot="1" noChangeAspect="1" noMove="1" noResize="1" noEditPoints="1" noAdjustHandles="1" noChangeArrowheads="1" noChangeShapeType="1" noTextEdit="1"/>
              </p:cNvSpPr>
              <p:nvPr/>
            </p:nvSpPr>
            <p:spPr>
              <a:xfrm>
                <a:off x="558922" y="5255958"/>
                <a:ext cx="1456232" cy="917752"/>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500439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0779"/>
                                        </p:tgtEl>
                                        <p:attrNameLst>
                                          <p:attrName>style.visibility</p:attrName>
                                        </p:attrNameLst>
                                      </p:cBhvr>
                                      <p:to>
                                        <p:strVal val="visible"/>
                                      </p:to>
                                    </p:set>
                                    <p:animEffect transition="in" filter="wipe(left)">
                                      <p:cBhvr>
                                        <p:cTn id="7" dur="500"/>
                                        <p:tgtEl>
                                          <p:spTgt spid="16077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box(in)">
                                      <p:cBhvr>
                                        <p:cTn id="12" dur="500"/>
                                        <p:tgtEl>
                                          <p:spTgt spid="6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wipe(left)">
                                      <p:cBhvr>
                                        <p:cTn id="17" dur="500"/>
                                        <p:tgtEl>
                                          <p:spTgt spid="6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wipe(left)">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0813"/>
                                        </p:tgtEl>
                                        <p:attrNameLst>
                                          <p:attrName>style.visibility</p:attrName>
                                        </p:attrNameLst>
                                      </p:cBhvr>
                                      <p:to>
                                        <p:strVal val="visible"/>
                                      </p:to>
                                    </p:set>
                                    <p:animEffect transition="in" filter="wipe(left)">
                                      <p:cBhvr>
                                        <p:cTn id="27" dur="500"/>
                                        <p:tgtEl>
                                          <p:spTgt spid="16081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32"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ox(out)">
                                      <p:cBhvr>
                                        <p:cTn id="32" dur="500"/>
                                        <p:tgtEl>
                                          <p:spTgt spid="2"/>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wipe(left)">
                                      <p:cBhvr>
                                        <p:cTn id="35" dur="500"/>
                                        <p:tgtEl>
                                          <p:spTgt spid="63"/>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wipe(left)">
                                      <p:cBhvr>
                                        <p:cTn id="38" dur="500"/>
                                        <p:tgtEl>
                                          <p:spTgt spid="65"/>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wipe(left)">
                                      <p:cBhvr>
                                        <p:cTn id="41" dur="500"/>
                                        <p:tgtEl>
                                          <p:spTgt spid="64"/>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66"/>
                                        </p:tgtEl>
                                        <p:attrNameLst>
                                          <p:attrName>style.visibility</p:attrName>
                                        </p:attrNameLst>
                                      </p:cBhvr>
                                      <p:to>
                                        <p:strVal val="visible"/>
                                      </p:to>
                                    </p:set>
                                    <p:animEffect transition="in" filter="wipe(left)">
                                      <p:cBhvr>
                                        <p:cTn id="44" dur="500"/>
                                        <p:tgtEl>
                                          <p:spTgt spid="66"/>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4" presetClass="entr" presetSubtype="32"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box(out)">
                                      <p:cBhvr>
                                        <p:cTn id="49" dur="500"/>
                                        <p:tgtEl>
                                          <p:spTgt spid="15"/>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16" presetClass="entr" presetSubtype="37" fill="hold"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barn(outVertical)">
                                      <p:cBhvr>
                                        <p:cTn id="54" dur="500"/>
                                        <p:tgtEl>
                                          <p:spTgt spid="13"/>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17" presetClass="entr" presetSubtype="1" fill="hold" nodeType="clickEffect">
                                  <p:stCondLst>
                                    <p:cond delay="0"/>
                                  </p:stCondLst>
                                  <p:childTnLst>
                                    <p:set>
                                      <p:cBhvr>
                                        <p:cTn id="58" dur="1" fill="hold">
                                          <p:stCondLst>
                                            <p:cond delay="0"/>
                                          </p:stCondLst>
                                        </p:cTn>
                                        <p:tgtEl>
                                          <p:spTgt spid="10"/>
                                        </p:tgtEl>
                                        <p:attrNameLst>
                                          <p:attrName>style.visibility</p:attrName>
                                        </p:attrNameLst>
                                      </p:cBhvr>
                                      <p:to>
                                        <p:strVal val="visible"/>
                                      </p:to>
                                    </p:set>
                                    <p:anim calcmode="lin" valueType="num">
                                      <p:cBhvr>
                                        <p:cTn id="59" dur="500" fill="hold"/>
                                        <p:tgtEl>
                                          <p:spTgt spid="10"/>
                                        </p:tgtEl>
                                        <p:attrNameLst>
                                          <p:attrName>ppt_x</p:attrName>
                                        </p:attrNameLst>
                                      </p:cBhvr>
                                      <p:tavLst>
                                        <p:tav tm="0">
                                          <p:val>
                                            <p:strVal val="#ppt_x"/>
                                          </p:val>
                                        </p:tav>
                                        <p:tav tm="100000">
                                          <p:val>
                                            <p:strVal val="#ppt_x"/>
                                          </p:val>
                                        </p:tav>
                                      </p:tavLst>
                                    </p:anim>
                                    <p:anim calcmode="lin" valueType="num">
                                      <p:cBhvr>
                                        <p:cTn id="60" dur="500" fill="hold"/>
                                        <p:tgtEl>
                                          <p:spTgt spid="10"/>
                                        </p:tgtEl>
                                        <p:attrNameLst>
                                          <p:attrName>ppt_y</p:attrName>
                                        </p:attrNameLst>
                                      </p:cBhvr>
                                      <p:tavLst>
                                        <p:tav tm="0">
                                          <p:val>
                                            <p:strVal val="#ppt_y-#ppt_h/2"/>
                                          </p:val>
                                        </p:tav>
                                        <p:tav tm="100000">
                                          <p:val>
                                            <p:strVal val="#ppt_y"/>
                                          </p:val>
                                        </p:tav>
                                      </p:tavLst>
                                    </p:anim>
                                    <p:anim calcmode="lin" valueType="num">
                                      <p:cBhvr>
                                        <p:cTn id="61" dur="500" fill="hold"/>
                                        <p:tgtEl>
                                          <p:spTgt spid="10"/>
                                        </p:tgtEl>
                                        <p:attrNameLst>
                                          <p:attrName>ppt_w</p:attrName>
                                        </p:attrNameLst>
                                      </p:cBhvr>
                                      <p:tavLst>
                                        <p:tav tm="0">
                                          <p:val>
                                            <p:strVal val="#ppt_w"/>
                                          </p:val>
                                        </p:tav>
                                        <p:tav tm="100000">
                                          <p:val>
                                            <p:strVal val="#ppt_w"/>
                                          </p:val>
                                        </p:tav>
                                      </p:tavLst>
                                    </p:anim>
                                    <p:anim calcmode="lin" valueType="num">
                                      <p:cBhvr>
                                        <p:cTn id="62"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nodeType="click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blinds(horizontal)">
                                      <p:cBhvr>
                                        <p:cTn id="67" dur="500"/>
                                        <p:tgtEl>
                                          <p:spTgt spid="6"/>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17" presetClass="entr" presetSubtype="1" fill="hold" nodeType="clickEffect">
                                  <p:stCondLst>
                                    <p:cond delay="0"/>
                                  </p:stCondLst>
                                  <p:childTnLst>
                                    <p:set>
                                      <p:cBhvr>
                                        <p:cTn id="71" dur="1" fill="hold">
                                          <p:stCondLst>
                                            <p:cond delay="0"/>
                                          </p:stCondLst>
                                        </p:cTn>
                                        <p:tgtEl>
                                          <p:spTgt spid="11"/>
                                        </p:tgtEl>
                                        <p:attrNameLst>
                                          <p:attrName>style.visibility</p:attrName>
                                        </p:attrNameLst>
                                      </p:cBhvr>
                                      <p:to>
                                        <p:strVal val="visible"/>
                                      </p:to>
                                    </p:set>
                                    <p:anim calcmode="lin" valueType="num">
                                      <p:cBhvr>
                                        <p:cTn id="72" dur="500" fill="hold"/>
                                        <p:tgtEl>
                                          <p:spTgt spid="11"/>
                                        </p:tgtEl>
                                        <p:attrNameLst>
                                          <p:attrName>ppt_x</p:attrName>
                                        </p:attrNameLst>
                                      </p:cBhvr>
                                      <p:tavLst>
                                        <p:tav tm="0">
                                          <p:val>
                                            <p:strVal val="#ppt_x"/>
                                          </p:val>
                                        </p:tav>
                                        <p:tav tm="100000">
                                          <p:val>
                                            <p:strVal val="#ppt_x"/>
                                          </p:val>
                                        </p:tav>
                                      </p:tavLst>
                                    </p:anim>
                                    <p:anim calcmode="lin" valueType="num">
                                      <p:cBhvr>
                                        <p:cTn id="73" dur="500" fill="hold"/>
                                        <p:tgtEl>
                                          <p:spTgt spid="11"/>
                                        </p:tgtEl>
                                        <p:attrNameLst>
                                          <p:attrName>ppt_y</p:attrName>
                                        </p:attrNameLst>
                                      </p:cBhvr>
                                      <p:tavLst>
                                        <p:tav tm="0">
                                          <p:val>
                                            <p:strVal val="#ppt_y-#ppt_h/2"/>
                                          </p:val>
                                        </p:tav>
                                        <p:tav tm="100000">
                                          <p:val>
                                            <p:strVal val="#ppt_y"/>
                                          </p:val>
                                        </p:tav>
                                      </p:tavLst>
                                    </p:anim>
                                    <p:anim calcmode="lin" valueType="num">
                                      <p:cBhvr>
                                        <p:cTn id="74" dur="500" fill="hold"/>
                                        <p:tgtEl>
                                          <p:spTgt spid="11"/>
                                        </p:tgtEl>
                                        <p:attrNameLst>
                                          <p:attrName>ppt_w</p:attrName>
                                        </p:attrNameLst>
                                      </p:cBhvr>
                                      <p:tavLst>
                                        <p:tav tm="0">
                                          <p:val>
                                            <p:strVal val="#ppt_w"/>
                                          </p:val>
                                        </p:tav>
                                        <p:tav tm="100000">
                                          <p:val>
                                            <p:strVal val="#ppt_w"/>
                                          </p:val>
                                        </p:tav>
                                      </p:tavLst>
                                    </p:anim>
                                    <p:anim calcmode="lin" valueType="num">
                                      <p:cBhvr>
                                        <p:cTn id="75" dur="500" fill="hold"/>
                                        <p:tgtEl>
                                          <p:spTgt spid="11"/>
                                        </p:tgtEl>
                                        <p:attrNameLst>
                                          <p:attrName>ppt_h</p:attrName>
                                        </p:attrNameLst>
                                      </p:cBhvr>
                                      <p:tavLst>
                                        <p:tav tm="0">
                                          <p:val>
                                            <p:fltVal val="0"/>
                                          </p:val>
                                        </p:tav>
                                        <p:tav tm="100000">
                                          <p:val>
                                            <p:strVal val="#ppt_h"/>
                                          </p:val>
                                        </p:tav>
                                      </p:tavLst>
                                    </p:anim>
                                  </p:childTnLst>
                                </p:cTn>
                              </p:par>
                            </p:childTnLst>
                          </p:cTn>
                        </p:par>
                      </p:childTnLst>
                    </p:cTn>
                  </p:par>
                  <p:par>
                    <p:cTn id="76" fill="hold" nodeType="clickPar">
                      <p:stCondLst>
                        <p:cond delay="indefinite"/>
                      </p:stCondLst>
                      <p:childTnLst>
                        <p:par>
                          <p:cTn id="77" fill="hold" nodeType="withGroup">
                            <p:stCondLst>
                              <p:cond delay="0"/>
                            </p:stCondLst>
                            <p:childTnLst>
                              <p:par>
                                <p:cTn id="78" presetID="3" presetClass="entr" presetSubtype="10" fill="hold" nodeType="clickEffect">
                                  <p:stCondLst>
                                    <p:cond delay="0"/>
                                  </p:stCondLst>
                                  <p:childTnLst>
                                    <p:set>
                                      <p:cBhvr>
                                        <p:cTn id="79" dur="1" fill="hold">
                                          <p:stCondLst>
                                            <p:cond delay="0"/>
                                          </p:stCondLst>
                                        </p:cTn>
                                        <p:tgtEl>
                                          <p:spTgt spid="7"/>
                                        </p:tgtEl>
                                        <p:attrNameLst>
                                          <p:attrName>style.visibility</p:attrName>
                                        </p:attrNameLst>
                                      </p:cBhvr>
                                      <p:to>
                                        <p:strVal val="visible"/>
                                      </p:to>
                                    </p:set>
                                    <p:animEffect transition="in" filter="blinds(horizontal)">
                                      <p:cBhvr>
                                        <p:cTn id="80" dur="500"/>
                                        <p:tgtEl>
                                          <p:spTgt spid="7"/>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17" presetClass="entr" presetSubtype="1" fill="hold" nodeType="clickEffect">
                                  <p:stCondLst>
                                    <p:cond delay="0"/>
                                  </p:stCondLst>
                                  <p:childTnLst>
                                    <p:set>
                                      <p:cBhvr>
                                        <p:cTn id="84" dur="1" fill="hold">
                                          <p:stCondLst>
                                            <p:cond delay="0"/>
                                          </p:stCondLst>
                                        </p:cTn>
                                        <p:tgtEl>
                                          <p:spTgt spid="12"/>
                                        </p:tgtEl>
                                        <p:attrNameLst>
                                          <p:attrName>style.visibility</p:attrName>
                                        </p:attrNameLst>
                                      </p:cBhvr>
                                      <p:to>
                                        <p:strVal val="visible"/>
                                      </p:to>
                                    </p:set>
                                    <p:anim calcmode="lin" valueType="num">
                                      <p:cBhvr>
                                        <p:cTn id="85" dur="500" fill="hold"/>
                                        <p:tgtEl>
                                          <p:spTgt spid="12"/>
                                        </p:tgtEl>
                                        <p:attrNameLst>
                                          <p:attrName>ppt_x</p:attrName>
                                        </p:attrNameLst>
                                      </p:cBhvr>
                                      <p:tavLst>
                                        <p:tav tm="0">
                                          <p:val>
                                            <p:strVal val="#ppt_x"/>
                                          </p:val>
                                        </p:tav>
                                        <p:tav tm="100000">
                                          <p:val>
                                            <p:strVal val="#ppt_x"/>
                                          </p:val>
                                        </p:tav>
                                      </p:tavLst>
                                    </p:anim>
                                    <p:anim calcmode="lin" valueType="num">
                                      <p:cBhvr>
                                        <p:cTn id="86" dur="500" fill="hold"/>
                                        <p:tgtEl>
                                          <p:spTgt spid="12"/>
                                        </p:tgtEl>
                                        <p:attrNameLst>
                                          <p:attrName>ppt_y</p:attrName>
                                        </p:attrNameLst>
                                      </p:cBhvr>
                                      <p:tavLst>
                                        <p:tav tm="0">
                                          <p:val>
                                            <p:strVal val="#ppt_y-#ppt_h/2"/>
                                          </p:val>
                                        </p:tav>
                                        <p:tav tm="100000">
                                          <p:val>
                                            <p:strVal val="#ppt_y"/>
                                          </p:val>
                                        </p:tav>
                                      </p:tavLst>
                                    </p:anim>
                                    <p:anim calcmode="lin" valueType="num">
                                      <p:cBhvr>
                                        <p:cTn id="87" dur="500" fill="hold"/>
                                        <p:tgtEl>
                                          <p:spTgt spid="12"/>
                                        </p:tgtEl>
                                        <p:attrNameLst>
                                          <p:attrName>ppt_w</p:attrName>
                                        </p:attrNameLst>
                                      </p:cBhvr>
                                      <p:tavLst>
                                        <p:tav tm="0">
                                          <p:val>
                                            <p:strVal val="#ppt_w"/>
                                          </p:val>
                                        </p:tav>
                                        <p:tav tm="100000">
                                          <p:val>
                                            <p:strVal val="#ppt_w"/>
                                          </p:val>
                                        </p:tav>
                                      </p:tavLst>
                                    </p:anim>
                                    <p:anim calcmode="lin" valueType="num">
                                      <p:cBhvr>
                                        <p:cTn id="88" dur="500" fill="hold"/>
                                        <p:tgtEl>
                                          <p:spTgt spid="12"/>
                                        </p:tgtEl>
                                        <p:attrNameLst>
                                          <p:attrName>ppt_h</p:attrName>
                                        </p:attrNameLst>
                                      </p:cBhvr>
                                      <p:tavLst>
                                        <p:tav tm="0">
                                          <p:val>
                                            <p:fltVal val="0"/>
                                          </p:val>
                                        </p:tav>
                                        <p:tav tm="100000">
                                          <p:val>
                                            <p:strVal val="#ppt_h"/>
                                          </p:val>
                                        </p:tav>
                                      </p:tavLst>
                                    </p:anim>
                                  </p:childTnLst>
                                </p:cTn>
                              </p:par>
                            </p:childTnLst>
                          </p:cTn>
                        </p:par>
                      </p:childTnLst>
                    </p:cTn>
                  </p:par>
                  <p:par>
                    <p:cTn id="89" fill="hold" nodeType="clickPar">
                      <p:stCondLst>
                        <p:cond delay="indefinite"/>
                      </p:stCondLst>
                      <p:childTnLst>
                        <p:par>
                          <p:cTn id="90" fill="hold" nodeType="withGroup">
                            <p:stCondLst>
                              <p:cond delay="0"/>
                            </p:stCondLst>
                            <p:childTnLst>
                              <p:par>
                                <p:cTn id="91" presetID="3" presetClass="entr" presetSubtype="10" fill="hold" nodeType="clickEffect">
                                  <p:stCondLst>
                                    <p:cond delay="0"/>
                                  </p:stCondLst>
                                  <p:childTnLst>
                                    <p:set>
                                      <p:cBhvr>
                                        <p:cTn id="92" dur="1" fill="hold">
                                          <p:stCondLst>
                                            <p:cond delay="0"/>
                                          </p:stCondLst>
                                        </p:cTn>
                                        <p:tgtEl>
                                          <p:spTgt spid="8"/>
                                        </p:tgtEl>
                                        <p:attrNameLst>
                                          <p:attrName>style.visibility</p:attrName>
                                        </p:attrNameLst>
                                      </p:cBhvr>
                                      <p:to>
                                        <p:strVal val="visible"/>
                                      </p:to>
                                    </p:set>
                                    <p:animEffect transition="in" filter="blinds(horizontal)">
                                      <p:cBhvr>
                                        <p:cTn id="93" dur="500"/>
                                        <p:tgtEl>
                                          <p:spTgt spid="8"/>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4" presetClass="entr" presetSubtype="16" fill="hold" nodeType="clickEffect">
                                  <p:stCondLst>
                                    <p:cond delay="0"/>
                                  </p:stCondLst>
                                  <p:childTnLst>
                                    <p:set>
                                      <p:cBhvr>
                                        <p:cTn id="97" dur="1" fill="hold">
                                          <p:stCondLst>
                                            <p:cond delay="0"/>
                                          </p:stCondLst>
                                        </p:cTn>
                                        <p:tgtEl>
                                          <p:spTgt spid="9"/>
                                        </p:tgtEl>
                                        <p:attrNameLst>
                                          <p:attrName>style.visibility</p:attrName>
                                        </p:attrNameLst>
                                      </p:cBhvr>
                                      <p:to>
                                        <p:strVal val="visible"/>
                                      </p:to>
                                    </p:set>
                                    <p:animEffect transition="in" filter="box(in)">
                                      <p:cBhvr>
                                        <p:cTn id="9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813" grpId="0"/>
      <p:bldP spid="160779" grpId="0"/>
      <p:bldP spid="61" grpId="0"/>
      <p:bldP spid="62" grpId="0"/>
      <p:bldP spid="63" grpId="0"/>
      <p:bldP spid="64" grpId="0"/>
      <p:bldP spid="65" grpId="0"/>
      <p:bldP spid="6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95456" y="1125538"/>
            <a:ext cx="8610600" cy="5105400"/>
            <a:chOff x="695456" y="1125538"/>
            <a:chExt cx="8610600" cy="5105400"/>
          </a:xfrm>
        </p:grpSpPr>
        <p:grpSp>
          <p:nvGrpSpPr>
            <p:cNvPr id="3" name="组合 2"/>
            <p:cNvGrpSpPr/>
            <p:nvPr/>
          </p:nvGrpSpPr>
          <p:grpSpPr>
            <a:xfrm>
              <a:off x="695456" y="1125538"/>
              <a:ext cx="8610600" cy="5105400"/>
              <a:chOff x="695456" y="1125538"/>
              <a:chExt cx="8610600" cy="5105400"/>
            </a:xfrm>
          </p:grpSpPr>
          <p:grpSp>
            <p:nvGrpSpPr>
              <p:cNvPr id="2" name="Group 4"/>
              <p:cNvGrpSpPr>
                <a:grpSpLocks/>
              </p:cNvGrpSpPr>
              <p:nvPr/>
            </p:nvGrpSpPr>
            <p:grpSpPr bwMode="auto">
              <a:xfrm>
                <a:off x="695456" y="1125538"/>
                <a:ext cx="8610600" cy="5105400"/>
                <a:chOff x="192" y="864"/>
                <a:chExt cx="5424" cy="3216"/>
              </a:xfrm>
            </p:grpSpPr>
            <p:grpSp>
              <p:nvGrpSpPr>
                <p:cNvPr id="60419" name="Group 5"/>
                <p:cNvGrpSpPr>
                  <a:grpSpLocks/>
                </p:cNvGrpSpPr>
                <p:nvPr/>
              </p:nvGrpSpPr>
              <p:grpSpPr bwMode="auto">
                <a:xfrm>
                  <a:off x="192" y="864"/>
                  <a:ext cx="5424" cy="3216"/>
                  <a:chOff x="192" y="864"/>
                  <a:chExt cx="5424" cy="3216"/>
                </a:xfrm>
              </p:grpSpPr>
              <p:sp>
                <p:nvSpPr>
                  <p:cNvPr id="60469" name="Rectangle 6"/>
                  <p:cNvSpPr>
                    <a:spLocks noChangeArrowheads="1"/>
                  </p:cNvSpPr>
                  <p:nvPr/>
                </p:nvSpPr>
                <p:spPr bwMode="auto">
                  <a:xfrm>
                    <a:off x="192" y="864"/>
                    <a:ext cx="5424" cy="3216"/>
                  </a:xfrm>
                  <a:prstGeom prst="rect">
                    <a:avLst/>
                  </a:prstGeom>
                  <a:solidFill>
                    <a:schemeClr val="bg1">
                      <a:alpha val="50000"/>
                    </a:schemeClr>
                  </a:solidFill>
                  <a:ln w="9525">
                    <a:solidFill>
                      <a:srgbClr val="006666"/>
                    </a:solidFill>
                    <a:miter lim="800000"/>
                    <a:headEnd/>
                    <a:tailEnd type="none" w="sm" len="lg"/>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dirty="0"/>
                  </a:p>
                </p:txBody>
              </p:sp>
              <p:sp>
                <p:nvSpPr>
                  <p:cNvPr id="60470" name="Text Box 7"/>
                  <p:cNvSpPr txBox="1">
                    <a:spLocks noChangeArrowheads="1"/>
                  </p:cNvSpPr>
                  <p:nvPr/>
                </p:nvSpPr>
                <p:spPr bwMode="auto">
                  <a:xfrm>
                    <a:off x="384" y="1497"/>
                    <a:ext cx="163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800" b="1">
                        <a:solidFill>
                          <a:srgbClr val="CC0000"/>
                        </a:solidFill>
                      </a:rPr>
                      <a:t>圆孔衍射</a:t>
                    </a:r>
                  </a:p>
                </p:txBody>
              </p:sp>
              <p:sp>
                <p:nvSpPr>
                  <p:cNvPr id="60471" name="Rectangle 8"/>
                  <p:cNvSpPr>
                    <a:spLocks noChangeArrowheads="1"/>
                  </p:cNvSpPr>
                  <p:nvPr/>
                </p:nvSpPr>
                <p:spPr bwMode="auto">
                  <a:xfrm>
                    <a:off x="384" y="2937"/>
                    <a:ext cx="1807"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b="1">
                        <a:solidFill>
                          <a:srgbClr val="CC0000"/>
                        </a:solidFill>
                        <a:latin typeface="Times New Roman" panose="02020603050405020304" pitchFamily="18" charset="0"/>
                      </a:rPr>
                      <a:t>单缝衍射</a:t>
                    </a:r>
                  </a:p>
                </p:txBody>
              </p:sp>
            </p:grpSp>
            <p:grpSp>
              <p:nvGrpSpPr>
                <p:cNvPr id="60420" name="Group 9"/>
                <p:cNvGrpSpPr>
                  <a:grpSpLocks/>
                </p:cNvGrpSpPr>
                <p:nvPr/>
              </p:nvGrpSpPr>
              <p:grpSpPr bwMode="auto">
                <a:xfrm>
                  <a:off x="1728" y="960"/>
                  <a:ext cx="3504" cy="1536"/>
                  <a:chOff x="1728" y="960"/>
                  <a:chExt cx="3504" cy="1536"/>
                </a:xfrm>
              </p:grpSpPr>
              <p:sp>
                <p:nvSpPr>
                  <p:cNvPr id="60467" name="AutoShape 11"/>
                  <p:cNvSpPr>
                    <a:spLocks noChangeArrowheads="1"/>
                  </p:cNvSpPr>
                  <p:nvPr/>
                </p:nvSpPr>
                <p:spPr bwMode="auto">
                  <a:xfrm rot="5400000">
                    <a:off x="3984" y="1248"/>
                    <a:ext cx="1536" cy="960"/>
                  </a:xfrm>
                  <a:prstGeom prst="parallelogram">
                    <a:avLst>
                      <a:gd name="adj" fmla="val 40000"/>
                    </a:avLst>
                  </a:prstGeom>
                  <a:solidFill>
                    <a:srgbClr val="333333"/>
                  </a:solidFill>
                  <a:ln w="190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60460" name="Group 13"/>
                  <p:cNvGrpSpPr>
                    <a:grpSpLocks/>
                  </p:cNvGrpSpPr>
                  <p:nvPr/>
                </p:nvGrpSpPr>
                <p:grpSpPr bwMode="auto">
                  <a:xfrm>
                    <a:off x="2880" y="1248"/>
                    <a:ext cx="528" cy="960"/>
                    <a:chOff x="2880" y="1248"/>
                    <a:chExt cx="528" cy="960"/>
                  </a:xfrm>
                </p:grpSpPr>
                <p:sp>
                  <p:nvSpPr>
                    <p:cNvPr id="60464" name="AutoShape 14" descr="棕色大理石"/>
                    <p:cNvSpPr>
                      <a:spLocks noChangeArrowheads="1"/>
                    </p:cNvSpPr>
                    <p:nvPr/>
                  </p:nvSpPr>
                  <p:spPr bwMode="auto">
                    <a:xfrm rot="5400000">
                      <a:off x="2664" y="1464"/>
                      <a:ext cx="960" cy="528"/>
                    </a:xfrm>
                    <a:prstGeom prst="parallelogram">
                      <a:avLst>
                        <a:gd name="adj" fmla="val 42416"/>
                      </a:avLst>
                    </a:prstGeom>
                    <a:blipFill dpi="0" rotWithShape="0">
                      <a:blip r:embed="rId3"/>
                      <a:srcRect/>
                      <a:tile tx="0" ty="0" sx="100000" sy="100000" flip="none" algn="tl"/>
                    </a:blip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0465" name="Oval 15"/>
                    <p:cNvSpPr>
                      <a:spLocks noChangeArrowheads="1"/>
                    </p:cNvSpPr>
                    <p:nvPr/>
                  </p:nvSpPr>
                  <p:spPr bwMode="auto">
                    <a:xfrm>
                      <a:off x="3072" y="1632"/>
                      <a:ext cx="96" cy="192"/>
                    </a:xfrm>
                    <a:prstGeom prst="ellipse">
                      <a:avLst/>
                    </a:prstGeom>
                    <a:solidFill>
                      <a:schemeClr val="bg1"/>
                    </a:soli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grpSp>
              <p:sp>
                <p:nvSpPr>
                  <p:cNvPr id="60462" name="Text Box 18"/>
                  <p:cNvSpPr txBox="1">
                    <a:spLocks noChangeArrowheads="1"/>
                  </p:cNvSpPr>
                  <p:nvPr/>
                </p:nvSpPr>
                <p:spPr bwMode="auto">
                  <a:xfrm>
                    <a:off x="1728" y="1584"/>
                    <a:ext cx="19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3600" b="1">
                        <a:solidFill>
                          <a:srgbClr val="FF0000"/>
                        </a:solidFill>
                      </a:rPr>
                      <a:t>*</a:t>
                    </a:r>
                  </a:p>
                </p:txBody>
              </p:sp>
            </p:grpSp>
            <p:grpSp>
              <p:nvGrpSpPr>
                <p:cNvPr id="60421" name="Group 20"/>
                <p:cNvGrpSpPr>
                  <a:grpSpLocks/>
                </p:cNvGrpSpPr>
                <p:nvPr/>
              </p:nvGrpSpPr>
              <p:grpSpPr bwMode="auto">
                <a:xfrm>
                  <a:off x="4368" y="1273"/>
                  <a:ext cx="732" cy="864"/>
                  <a:chOff x="4368" y="1273"/>
                  <a:chExt cx="732" cy="864"/>
                </a:xfrm>
              </p:grpSpPr>
              <p:sp>
                <p:nvSpPr>
                  <p:cNvPr id="60454" name="Oval 21"/>
                  <p:cNvSpPr>
                    <a:spLocks noChangeArrowheads="1"/>
                  </p:cNvSpPr>
                  <p:nvPr/>
                </p:nvSpPr>
                <p:spPr bwMode="auto">
                  <a:xfrm rot="-211580">
                    <a:off x="4464" y="1392"/>
                    <a:ext cx="529" cy="650"/>
                  </a:xfrm>
                  <a:prstGeom prst="ellipse">
                    <a:avLst/>
                  </a:prstGeom>
                  <a:solidFill>
                    <a:srgbClr val="FFD48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0455" name="Oval 22"/>
                  <p:cNvSpPr>
                    <a:spLocks noChangeArrowheads="1"/>
                  </p:cNvSpPr>
                  <p:nvPr/>
                </p:nvSpPr>
                <p:spPr bwMode="auto">
                  <a:xfrm rot="-211580">
                    <a:off x="4549" y="1485"/>
                    <a:ext cx="371" cy="447"/>
                  </a:xfrm>
                  <a:prstGeom prst="ellipse">
                    <a:avLst/>
                  </a:prstGeom>
                  <a:solidFill>
                    <a:srgbClr val="63470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0456" name="Oval 23"/>
                  <p:cNvSpPr>
                    <a:spLocks noChangeArrowheads="1"/>
                  </p:cNvSpPr>
                  <p:nvPr/>
                </p:nvSpPr>
                <p:spPr bwMode="auto">
                  <a:xfrm rot="-211580">
                    <a:off x="4585" y="1535"/>
                    <a:ext cx="299" cy="358"/>
                  </a:xfrm>
                  <a:prstGeom prst="ellipse">
                    <a:avLst/>
                  </a:prstGeom>
                  <a:solidFill>
                    <a:srgbClr val="FFD48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0457" name="AutoShape 24"/>
                  <p:cNvSpPr>
                    <a:spLocks noChangeArrowheads="1"/>
                  </p:cNvSpPr>
                  <p:nvPr/>
                </p:nvSpPr>
                <p:spPr bwMode="auto">
                  <a:xfrm>
                    <a:off x="4368" y="1273"/>
                    <a:ext cx="732" cy="86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7 w 21600"/>
                      <a:gd name="T25" fmla="*/ 3175 h 21600"/>
                      <a:gd name="T26" fmla="*/ 18443 w 21600"/>
                      <a:gd name="T27" fmla="*/ 1842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91" y="10800"/>
                        </a:moveTo>
                        <a:cubicBezTo>
                          <a:pt x="591" y="16438"/>
                          <a:pt x="5162" y="21009"/>
                          <a:pt x="10800" y="21009"/>
                        </a:cubicBezTo>
                        <a:cubicBezTo>
                          <a:pt x="16438" y="21009"/>
                          <a:pt x="21009" y="16438"/>
                          <a:pt x="21009" y="10800"/>
                        </a:cubicBezTo>
                        <a:cubicBezTo>
                          <a:pt x="21009" y="5162"/>
                          <a:pt x="16438" y="591"/>
                          <a:pt x="10800" y="591"/>
                        </a:cubicBezTo>
                        <a:cubicBezTo>
                          <a:pt x="5162" y="591"/>
                          <a:pt x="591" y="5162"/>
                          <a:pt x="591" y="10800"/>
                        </a:cubicBezTo>
                        <a:close/>
                      </a:path>
                    </a:pathLst>
                  </a:custGeom>
                  <a:solidFill>
                    <a:srgbClr val="FFD48F">
                      <a:alpha val="50195"/>
                    </a:srgbClr>
                  </a:solidFill>
                  <a:ln>
                    <a:noFill/>
                  </a:ln>
                  <a:extLst>
                    <a:ext uri="{91240B29-F687-4F45-9708-019B960494DF}">
                      <a14:hiddenLine xmlns:a14="http://schemas.microsoft.com/office/drawing/2010/main" w="9525">
                        <a:solidFill>
                          <a:srgbClr val="000000"/>
                        </a:solidFill>
                        <a:round/>
                        <a:headEnd/>
                        <a:tailEnd type="none" w="sm" len="lg"/>
                      </a14:hiddenLine>
                    </a:ext>
                  </a:extLst>
                </p:spPr>
                <p:txBody>
                  <a:bodyPr wrap="none" anchor="ctr"/>
                  <a:lstStyle/>
                  <a:p>
                    <a:endParaRPr lang="zh-CN" altLang="en-US"/>
                  </a:p>
                </p:txBody>
              </p:sp>
              <p:sp>
                <p:nvSpPr>
                  <p:cNvPr id="60458" name="AutoShape 25"/>
                  <p:cNvSpPr>
                    <a:spLocks noChangeArrowheads="1"/>
                  </p:cNvSpPr>
                  <p:nvPr/>
                </p:nvSpPr>
                <p:spPr bwMode="auto">
                  <a:xfrm>
                    <a:off x="4379" y="1296"/>
                    <a:ext cx="698" cy="81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56 w 21600"/>
                      <a:gd name="T25" fmla="*/ 3150 h 21600"/>
                      <a:gd name="T26" fmla="*/ 18444 w 21600"/>
                      <a:gd name="T27" fmla="*/ 1845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940" y="10800"/>
                        </a:moveTo>
                        <a:cubicBezTo>
                          <a:pt x="2940" y="15141"/>
                          <a:pt x="6459" y="18660"/>
                          <a:pt x="10800" y="18660"/>
                        </a:cubicBezTo>
                        <a:cubicBezTo>
                          <a:pt x="15141" y="18660"/>
                          <a:pt x="18660" y="15141"/>
                          <a:pt x="18660" y="10800"/>
                        </a:cubicBezTo>
                        <a:cubicBezTo>
                          <a:pt x="18660" y="6459"/>
                          <a:pt x="15141" y="2940"/>
                          <a:pt x="10800" y="2940"/>
                        </a:cubicBezTo>
                        <a:cubicBezTo>
                          <a:pt x="6459" y="2940"/>
                          <a:pt x="2940" y="6459"/>
                          <a:pt x="2940" y="10800"/>
                        </a:cubicBezTo>
                        <a:close/>
                      </a:path>
                    </a:pathLst>
                  </a:custGeom>
                  <a:solidFill>
                    <a:srgbClr val="634701"/>
                  </a:solidFill>
                  <a:ln w="9525">
                    <a:solidFill>
                      <a:schemeClr val="tx1"/>
                    </a:solidFill>
                    <a:round/>
                    <a:headEnd/>
                    <a:tailEnd type="none" w="sm" len="lg"/>
                  </a:ln>
                </p:spPr>
                <p:txBody>
                  <a:bodyPr wrap="none" anchor="ctr"/>
                  <a:lstStyle/>
                  <a:p>
                    <a:endParaRPr lang="zh-CN" altLang="en-US"/>
                  </a:p>
                </p:txBody>
              </p:sp>
            </p:grpSp>
            <p:grpSp>
              <p:nvGrpSpPr>
                <p:cNvPr id="60422" name="Group 26"/>
                <p:cNvGrpSpPr>
                  <a:grpSpLocks/>
                </p:cNvGrpSpPr>
                <p:nvPr/>
              </p:nvGrpSpPr>
              <p:grpSpPr bwMode="auto">
                <a:xfrm>
                  <a:off x="1920" y="1530"/>
                  <a:ext cx="2832" cy="390"/>
                  <a:chOff x="1920" y="1530"/>
                  <a:chExt cx="2832" cy="390"/>
                </a:xfrm>
              </p:grpSpPr>
              <p:sp>
                <p:nvSpPr>
                  <p:cNvPr id="60450" name="Line 27"/>
                  <p:cNvSpPr>
                    <a:spLocks noChangeShapeType="1"/>
                  </p:cNvSpPr>
                  <p:nvPr/>
                </p:nvSpPr>
                <p:spPr bwMode="auto">
                  <a:xfrm flipV="1">
                    <a:off x="1920" y="1530"/>
                    <a:ext cx="482" cy="198"/>
                  </a:xfrm>
                  <a:prstGeom prst="line">
                    <a:avLst/>
                  </a:prstGeom>
                  <a:noFill/>
                  <a:ln w="28575">
                    <a:solidFill>
                      <a:srgbClr val="FF66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51" name="Line 28"/>
                  <p:cNvSpPr>
                    <a:spLocks noChangeShapeType="1"/>
                  </p:cNvSpPr>
                  <p:nvPr/>
                </p:nvSpPr>
                <p:spPr bwMode="auto">
                  <a:xfrm>
                    <a:off x="1920" y="1728"/>
                    <a:ext cx="480" cy="192"/>
                  </a:xfrm>
                  <a:prstGeom prst="line">
                    <a:avLst/>
                  </a:prstGeom>
                  <a:noFill/>
                  <a:ln w="28575">
                    <a:solidFill>
                      <a:srgbClr val="FF66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52" name="Line 29"/>
                  <p:cNvSpPr>
                    <a:spLocks noChangeShapeType="1"/>
                  </p:cNvSpPr>
                  <p:nvPr/>
                </p:nvSpPr>
                <p:spPr bwMode="auto">
                  <a:xfrm>
                    <a:off x="3408" y="1728"/>
                    <a:ext cx="1344" cy="0"/>
                  </a:xfrm>
                  <a:prstGeom prst="line">
                    <a:avLst/>
                  </a:prstGeom>
                  <a:noFill/>
                  <a:ln w="28575">
                    <a:solidFill>
                      <a:srgbClr val="FF66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53" name="Line 30"/>
                  <p:cNvSpPr>
                    <a:spLocks noChangeShapeType="1"/>
                  </p:cNvSpPr>
                  <p:nvPr/>
                </p:nvSpPr>
                <p:spPr bwMode="auto">
                  <a:xfrm>
                    <a:off x="1920" y="1728"/>
                    <a:ext cx="1200" cy="0"/>
                  </a:xfrm>
                  <a:prstGeom prst="line">
                    <a:avLst/>
                  </a:prstGeom>
                  <a:noFill/>
                  <a:ln w="28575">
                    <a:solidFill>
                      <a:srgbClr val="FF66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60423" name="Group 31"/>
                <p:cNvGrpSpPr>
                  <a:grpSpLocks/>
                </p:cNvGrpSpPr>
                <p:nvPr/>
              </p:nvGrpSpPr>
              <p:grpSpPr bwMode="auto">
                <a:xfrm>
                  <a:off x="1728" y="2303"/>
                  <a:ext cx="3503" cy="1680"/>
                  <a:chOff x="1728" y="2303"/>
                  <a:chExt cx="3503" cy="1680"/>
                </a:xfrm>
              </p:grpSpPr>
              <p:sp>
                <p:nvSpPr>
                  <p:cNvPr id="60442" name="AutoShape 32"/>
                  <p:cNvSpPr>
                    <a:spLocks noChangeArrowheads="1"/>
                  </p:cNvSpPr>
                  <p:nvPr/>
                </p:nvSpPr>
                <p:spPr bwMode="auto">
                  <a:xfrm rot="5400000">
                    <a:off x="3900" y="2652"/>
                    <a:ext cx="1680" cy="982"/>
                  </a:xfrm>
                  <a:prstGeom prst="parallelogram">
                    <a:avLst>
                      <a:gd name="adj" fmla="val 42770"/>
                    </a:avLst>
                  </a:prstGeom>
                  <a:solidFill>
                    <a:srgbClr val="333333"/>
                  </a:solidFill>
                  <a:ln w="190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grpSp>
                <p:nvGrpSpPr>
                  <p:cNvPr id="60443" name="Group 33"/>
                  <p:cNvGrpSpPr>
                    <a:grpSpLocks/>
                  </p:cNvGrpSpPr>
                  <p:nvPr/>
                </p:nvGrpSpPr>
                <p:grpSpPr bwMode="auto">
                  <a:xfrm>
                    <a:off x="2976" y="2688"/>
                    <a:ext cx="528" cy="1008"/>
                    <a:chOff x="2976" y="2688"/>
                    <a:chExt cx="528" cy="1008"/>
                  </a:xfrm>
                </p:grpSpPr>
                <p:sp>
                  <p:nvSpPr>
                    <p:cNvPr id="60447" name="AutoShape 34" descr="棕色大理石"/>
                    <p:cNvSpPr>
                      <a:spLocks noChangeArrowheads="1"/>
                    </p:cNvSpPr>
                    <p:nvPr/>
                  </p:nvSpPr>
                  <p:spPr bwMode="auto">
                    <a:xfrm rot="5400000">
                      <a:off x="2736" y="2928"/>
                      <a:ext cx="1008" cy="528"/>
                    </a:xfrm>
                    <a:prstGeom prst="parallelogram">
                      <a:avLst>
                        <a:gd name="adj" fmla="val 47727"/>
                      </a:avLst>
                    </a:prstGeom>
                    <a:blipFill dpi="0" rotWithShape="0">
                      <a:blip r:embed="rId3"/>
                      <a:srcRect/>
                      <a:tile tx="0" ty="0" sx="100000" sy="100000" flip="none" algn="tl"/>
                    </a:blip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0449" name="AutoShape 36"/>
                    <p:cNvSpPr>
                      <a:spLocks noChangeArrowheads="1"/>
                    </p:cNvSpPr>
                    <p:nvPr/>
                  </p:nvSpPr>
                  <p:spPr bwMode="auto">
                    <a:xfrm rot="5400000">
                      <a:off x="3096" y="3000"/>
                      <a:ext cx="288" cy="336"/>
                    </a:xfrm>
                    <a:prstGeom prst="parallelogram">
                      <a:avLst>
                        <a:gd name="adj" fmla="val 54856"/>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grpSp>
              <p:sp>
                <p:nvSpPr>
                  <p:cNvPr id="60445" name="Text Box 38"/>
                  <p:cNvSpPr txBox="1">
                    <a:spLocks noChangeArrowheads="1"/>
                  </p:cNvSpPr>
                  <p:nvPr/>
                </p:nvSpPr>
                <p:spPr bwMode="auto">
                  <a:xfrm>
                    <a:off x="1728" y="3024"/>
                    <a:ext cx="192"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3600" b="1">
                        <a:solidFill>
                          <a:srgbClr val="FF0000"/>
                        </a:solidFill>
                      </a:rPr>
                      <a:t>*</a:t>
                    </a:r>
                  </a:p>
                </p:txBody>
              </p:sp>
            </p:grpSp>
            <p:grpSp>
              <p:nvGrpSpPr>
                <p:cNvPr id="60424" name="Group 40"/>
                <p:cNvGrpSpPr>
                  <a:grpSpLocks/>
                </p:cNvGrpSpPr>
                <p:nvPr/>
              </p:nvGrpSpPr>
              <p:grpSpPr bwMode="auto">
                <a:xfrm>
                  <a:off x="4272" y="2531"/>
                  <a:ext cx="960" cy="1135"/>
                  <a:chOff x="4272" y="2531"/>
                  <a:chExt cx="960" cy="1135"/>
                </a:xfrm>
              </p:grpSpPr>
              <p:sp>
                <p:nvSpPr>
                  <p:cNvPr id="60436" name="AutoShape 41"/>
                  <p:cNvSpPr>
                    <a:spLocks noChangeArrowheads="1"/>
                  </p:cNvSpPr>
                  <p:nvPr/>
                </p:nvSpPr>
                <p:spPr bwMode="auto">
                  <a:xfrm rot="5400000">
                    <a:off x="4525" y="2278"/>
                    <a:ext cx="454" cy="960"/>
                  </a:xfrm>
                  <a:prstGeom prst="parallelogram">
                    <a:avLst>
                      <a:gd name="adj" fmla="val 88745"/>
                    </a:avLst>
                  </a:prstGeom>
                  <a:solidFill>
                    <a:srgbClr val="FFD48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0437" name="AutoShape 42"/>
                  <p:cNvSpPr>
                    <a:spLocks noChangeArrowheads="1"/>
                  </p:cNvSpPr>
                  <p:nvPr/>
                </p:nvSpPr>
                <p:spPr bwMode="auto">
                  <a:xfrm rot="5400000">
                    <a:off x="4224" y="2640"/>
                    <a:ext cx="1056" cy="960"/>
                  </a:xfrm>
                  <a:prstGeom prst="parallelogram">
                    <a:avLst>
                      <a:gd name="adj" fmla="val 42706"/>
                    </a:avLst>
                  </a:prstGeom>
                  <a:solidFill>
                    <a:srgbClr val="634701"/>
                  </a:solidFill>
                  <a:ln w="19050">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0438" name="AutoShape 43"/>
                  <p:cNvSpPr>
                    <a:spLocks noChangeArrowheads="1"/>
                  </p:cNvSpPr>
                  <p:nvPr/>
                </p:nvSpPr>
                <p:spPr bwMode="auto">
                  <a:xfrm rot="5400000">
                    <a:off x="4411" y="2619"/>
                    <a:ext cx="681" cy="960"/>
                  </a:xfrm>
                  <a:prstGeom prst="parallelogram">
                    <a:avLst>
                      <a:gd name="adj" fmla="val 57356"/>
                    </a:avLst>
                  </a:prstGeom>
                  <a:solidFill>
                    <a:srgbClr val="FFD48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0439" name="AutoShape 44"/>
                  <p:cNvSpPr>
                    <a:spLocks noChangeArrowheads="1"/>
                  </p:cNvSpPr>
                  <p:nvPr/>
                </p:nvSpPr>
                <p:spPr bwMode="auto">
                  <a:xfrm rot="5400000">
                    <a:off x="4502" y="2846"/>
                    <a:ext cx="499" cy="960"/>
                  </a:xfrm>
                  <a:prstGeom prst="parallelogram">
                    <a:avLst>
                      <a:gd name="adj" fmla="val 82194"/>
                    </a:avLst>
                  </a:prstGeom>
                  <a:solidFill>
                    <a:srgbClr val="FFD48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0440" name="AutoShape 45"/>
                  <p:cNvSpPr>
                    <a:spLocks noChangeArrowheads="1"/>
                  </p:cNvSpPr>
                  <p:nvPr/>
                </p:nvSpPr>
                <p:spPr bwMode="auto">
                  <a:xfrm rot="5400000">
                    <a:off x="4502" y="2392"/>
                    <a:ext cx="499" cy="960"/>
                  </a:xfrm>
                  <a:prstGeom prst="parallelogram">
                    <a:avLst>
                      <a:gd name="adj" fmla="val 82194"/>
                    </a:avLst>
                  </a:prstGeom>
                  <a:solidFill>
                    <a:srgbClr val="FFD48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0441" name="AutoShape 46"/>
                  <p:cNvSpPr>
                    <a:spLocks noChangeArrowheads="1"/>
                  </p:cNvSpPr>
                  <p:nvPr/>
                </p:nvSpPr>
                <p:spPr bwMode="auto">
                  <a:xfrm rot="5400000">
                    <a:off x="4525" y="2959"/>
                    <a:ext cx="454" cy="960"/>
                  </a:xfrm>
                  <a:prstGeom prst="parallelogram">
                    <a:avLst>
                      <a:gd name="adj" fmla="val 88745"/>
                    </a:avLst>
                  </a:prstGeom>
                  <a:solidFill>
                    <a:srgbClr val="FFD48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60425" name="Group 47"/>
                <p:cNvGrpSpPr>
                  <a:grpSpLocks/>
                </p:cNvGrpSpPr>
                <p:nvPr/>
              </p:nvGrpSpPr>
              <p:grpSpPr bwMode="auto">
                <a:xfrm>
                  <a:off x="1920" y="3024"/>
                  <a:ext cx="2880" cy="288"/>
                  <a:chOff x="1920" y="3024"/>
                  <a:chExt cx="2880" cy="288"/>
                </a:xfrm>
              </p:grpSpPr>
              <p:sp>
                <p:nvSpPr>
                  <p:cNvPr id="60429" name="Line 48"/>
                  <p:cNvSpPr>
                    <a:spLocks noChangeShapeType="1"/>
                  </p:cNvSpPr>
                  <p:nvPr/>
                </p:nvSpPr>
                <p:spPr bwMode="auto">
                  <a:xfrm flipV="1">
                    <a:off x="1920" y="3024"/>
                    <a:ext cx="768" cy="144"/>
                  </a:xfrm>
                  <a:prstGeom prst="line">
                    <a:avLst/>
                  </a:prstGeom>
                  <a:noFill/>
                  <a:ln w="28575">
                    <a:solidFill>
                      <a:srgbClr val="FF6600"/>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0430" name="Group 49"/>
                  <p:cNvGrpSpPr>
                    <a:grpSpLocks/>
                  </p:cNvGrpSpPr>
                  <p:nvPr/>
                </p:nvGrpSpPr>
                <p:grpSpPr bwMode="auto">
                  <a:xfrm>
                    <a:off x="1920" y="3024"/>
                    <a:ext cx="2880" cy="288"/>
                    <a:chOff x="1920" y="3024"/>
                    <a:chExt cx="2880" cy="288"/>
                  </a:xfrm>
                </p:grpSpPr>
                <p:sp>
                  <p:nvSpPr>
                    <p:cNvPr id="60431" name="Line 50"/>
                    <p:cNvSpPr>
                      <a:spLocks noChangeShapeType="1"/>
                    </p:cNvSpPr>
                    <p:nvPr/>
                  </p:nvSpPr>
                  <p:spPr bwMode="auto">
                    <a:xfrm>
                      <a:off x="1920" y="3168"/>
                      <a:ext cx="768" cy="144"/>
                    </a:xfrm>
                    <a:prstGeom prst="line">
                      <a:avLst/>
                    </a:prstGeom>
                    <a:noFill/>
                    <a:ln w="28575">
                      <a:solidFill>
                        <a:srgbClr val="FF6600"/>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32" name="Line 51"/>
                    <p:cNvSpPr>
                      <a:spLocks noChangeShapeType="1"/>
                    </p:cNvSpPr>
                    <p:nvPr/>
                  </p:nvSpPr>
                  <p:spPr bwMode="auto">
                    <a:xfrm>
                      <a:off x="2688" y="3312"/>
                      <a:ext cx="576" cy="0"/>
                    </a:xfrm>
                    <a:prstGeom prst="line">
                      <a:avLst/>
                    </a:prstGeom>
                    <a:noFill/>
                    <a:ln w="28575">
                      <a:solidFill>
                        <a:srgbClr val="FF66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33" name="Line 52"/>
                    <p:cNvSpPr>
                      <a:spLocks noChangeShapeType="1"/>
                    </p:cNvSpPr>
                    <p:nvPr/>
                  </p:nvSpPr>
                  <p:spPr bwMode="auto">
                    <a:xfrm>
                      <a:off x="2688" y="3024"/>
                      <a:ext cx="576" cy="0"/>
                    </a:xfrm>
                    <a:prstGeom prst="line">
                      <a:avLst/>
                    </a:prstGeom>
                    <a:noFill/>
                    <a:ln w="28575">
                      <a:solidFill>
                        <a:srgbClr val="FF66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34" name="Line 53"/>
                    <p:cNvSpPr>
                      <a:spLocks noChangeShapeType="1"/>
                    </p:cNvSpPr>
                    <p:nvPr/>
                  </p:nvSpPr>
                  <p:spPr bwMode="auto">
                    <a:xfrm>
                      <a:off x="3504" y="3168"/>
                      <a:ext cx="1296" cy="0"/>
                    </a:xfrm>
                    <a:prstGeom prst="line">
                      <a:avLst/>
                    </a:prstGeom>
                    <a:noFill/>
                    <a:ln w="28575">
                      <a:solidFill>
                        <a:srgbClr val="FF66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435" name="Line 54"/>
                    <p:cNvSpPr>
                      <a:spLocks noChangeShapeType="1"/>
                    </p:cNvSpPr>
                    <p:nvPr/>
                  </p:nvSpPr>
                  <p:spPr bwMode="auto">
                    <a:xfrm>
                      <a:off x="1920" y="3168"/>
                      <a:ext cx="1344" cy="0"/>
                    </a:xfrm>
                    <a:prstGeom prst="line">
                      <a:avLst/>
                    </a:prstGeom>
                    <a:noFill/>
                    <a:ln w="28575">
                      <a:solidFill>
                        <a:srgbClr val="FF66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60426" name="Group 55"/>
                <p:cNvGrpSpPr>
                  <a:grpSpLocks/>
                </p:cNvGrpSpPr>
                <p:nvPr/>
              </p:nvGrpSpPr>
              <p:grpSpPr bwMode="auto">
                <a:xfrm>
                  <a:off x="2640" y="2880"/>
                  <a:ext cx="1296" cy="576"/>
                  <a:chOff x="2640" y="2880"/>
                  <a:chExt cx="1296" cy="576"/>
                </a:xfrm>
              </p:grpSpPr>
              <p:sp>
                <p:nvSpPr>
                  <p:cNvPr id="60427" name="Oval 56"/>
                  <p:cNvSpPr>
                    <a:spLocks noChangeArrowheads="1"/>
                  </p:cNvSpPr>
                  <p:nvPr/>
                </p:nvSpPr>
                <p:spPr bwMode="auto">
                  <a:xfrm>
                    <a:off x="2640" y="2880"/>
                    <a:ext cx="144" cy="576"/>
                  </a:xfrm>
                  <a:prstGeom prst="ellipse">
                    <a:avLst/>
                  </a:prstGeom>
                  <a:solidFill>
                    <a:srgbClr val="66FFFF">
                      <a:alpha val="50195"/>
                    </a:srgbClr>
                  </a:solidFill>
                  <a:ln w="28575">
                    <a:solidFill>
                      <a:srgbClr val="006666"/>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0428" name="Oval 57"/>
                  <p:cNvSpPr>
                    <a:spLocks noChangeArrowheads="1"/>
                  </p:cNvSpPr>
                  <p:nvPr/>
                </p:nvSpPr>
                <p:spPr bwMode="auto">
                  <a:xfrm>
                    <a:off x="3792" y="2880"/>
                    <a:ext cx="144" cy="576"/>
                  </a:xfrm>
                  <a:prstGeom prst="ellipse">
                    <a:avLst/>
                  </a:prstGeom>
                  <a:solidFill>
                    <a:srgbClr val="66FFFF">
                      <a:alpha val="50195"/>
                    </a:srgbClr>
                  </a:solidFill>
                  <a:ln w="28575">
                    <a:solidFill>
                      <a:srgbClr val="006666"/>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grpSp>
          </p:grpSp>
          <mc:AlternateContent xmlns:mc="http://schemas.openxmlformats.org/markup-compatibility/2006" xmlns:a14="http://schemas.microsoft.com/office/drawing/2010/main">
            <mc:Choice Requires="a14">
              <p:sp>
                <p:nvSpPr>
                  <p:cNvPr id="56" name="矩形 55"/>
                  <p:cNvSpPr/>
                  <p:nvPr/>
                </p:nvSpPr>
                <p:spPr>
                  <a:xfrm>
                    <a:off x="2882638" y="4492627"/>
                    <a:ext cx="4817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𝑆</m:t>
                          </m:r>
                        </m:oMath>
                      </m:oMathPara>
                    </a14:m>
                    <a:endParaRPr lang="zh-CN" altLang="en-US" sz="2800" dirty="0">
                      <a:solidFill>
                        <a:srgbClr val="0000FF"/>
                      </a:solidFill>
                    </a:endParaRPr>
                  </a:p>
                </p:txBody>
              </p:sp>
            </mc:Choice>
            <mc:Fallback xmlns="">
              <p:sp>
                <p:nvSpPr>
                  <p:cNvPr id="56" name="矩形 55"/>
                  <p:cNvSpPr>
                    <a:spLocks noRot="1" noChangeAspect="1" noMove="1" noResize="1" noEditPoints="1" noAdjustHandles="1" noChangeArrowheads="1" noChangeShapeType="1" noTextEdit="1"/>
                  </p:cNvSpPr>
                  <p:nvPr/>
                </p:nvSpPr>
                <p:spPr>
                  <a:xfrm>
                    <a:off x="2882638" y="4492627"/>
                    <a:ext cx="481799"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5215702" y="3707430"/>
                    <a:ext cx="5258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𝐺</m:t>
                          </m:r>
                        </m:oMath>
                      </m:oMathPara>
                    </a14:m>
                    <a:endParaRPr lang="zh-CN" altLang="en-US" sz="2800" dirty="0">
                      <a:solidFill>
                        <a:srgbClr val="0000FF"/>
                      </a:solidFill>
                    </a:endParaRPr>
                  </a:p>
                </p:txBody>
              </p:sp>
            </mc:Choice>
            <mc:Fallback xmlns="">
              <p:sp>
                <p:nvSpPr>
                  <p:cNvPr id="57" name="矩形 56"/>
                  <p:cNvSpPr>
                    <a:spLocks noRot="1" noChangeAspect="1" noMove="1" noResize="1" noEditPoints="1" noAdjustHandles="1" noChangeArrowheads="1" noChangeShapeType="1" noTextEdit="1"/>
                  </p:cNvSpPr>
                  <p:nvPr/>
                </p:nvSpPr>
                <p:spPr>
                  <a:xfrm>
                    <a:off x="5215702" y="3707430"/>
                    <a:ext cx="525850"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6755788" y="1743731"/>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solidFill>
                        <a:srgbClr val="0000FF"/>
                      </a:solidFill>
                    </a:endParaRPr>
                  </a:p>
                </p:txBody>
              </p:sp>
            </mc:Choice>
            <mc:Fallback xmlns="">
              <p:sp>
                <p:nvSpPr>
                  <p:cNvPr id="58" name="矩形 57"/>
                  <p:cNvSpPr>
                    <a:spLocks noRot="1" noChangeAspect="1" noMove="1" noResize="1" noEditPoints="1" noAdjustHandles="1" noChangeArrowheads="1" noChangeShapeType="1" noTextEdit="1"/>
                  </p:cNvSpPr>
                  <p:nvPr/>
                </p:nvSpPr>
                <p:spPr>
                  <a:xfrm>
                    <a:off x="6755788" y="1743731"/>
                    <a:ext cx="515654"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5115056" y="1410592"/>
                    <a:ext cx="5558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𝐻</m:t>
                          </m:r>
                        </m:oMath>
                      </m:oMathPara>
                    </a14:m>
                    <a:endParaRPr lang="zh-CN" altLang="en-US" sz="2800" dirty="0">
                      <a:solidFill>
                        <a:srgbClr val="0000FF"/>
                      </a:solidFill>
                    </a:endParaRPr>
                  </a:p>
                </p:txBody>
              </p:sp>
            </mc:Choice>
            <mc:Fallback xmlns="">
              <p:sp>
                <p:nvSpPr>
                  <p:cNvPr id="59" name="矩形 58"/>
                  <p:cNvSpPr>
                    <a:spLocks noRot="1" noChangeAspect="1" noMove="1" noResize="1" noEditPoints="1" noAdjustHandles="1" noChangeArrowheads="1" noChangeShapeType="1" noTextEdit="1"/>
                  </p:cNvSpPr>
                  <p:nvPr/>
                </p:nvSpPr>
                <p:spPr>
                  <a:xfrm>
                    <a:off x="5115056" y="1410592"/>
                    <a:ext cx="555858"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2882638" y="2204572"/>
                    <a:ext cx="4817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𝑆</m:t>
                          </m:r>
                        </m:oMath>
                      </m:oMathPara>
                    </a14:m>
                    <a:endParaRPr lang="zh-CN" altLang="en-US" sz="2800" dirty="0">
                      <a:solidFill>
                        <a:srgbClr val="0000FF"/>
                      </a:solidFill>
                    </a:endParaRPr>
                  </a:p>
                </p:txBody>
              </p:sp>
            </mc:Choice>
            <mc:Fallback xmlns="">
              <p:sp>
                <p:nvSpPr>
                  <p:cNvPr id="60" name="矩形 59"/>
                  <p:cNvSpPr>
                    <a:spLocks noRot="1" noChangeAspect="1" noMove="1" noResize="1" noEditPoints="1" noAdjustHandles="1" noChangeArrowheads="1" noChangeShapeType="1" noTextEdit="1"/>
                  </p:cNvSpPr>
                  <p:nvPr/>
                </p:nvSpPr>
                <p:spPr>
                  <a:xfrm>
                    <a:off x="2882638" y="2204572"/>
                    <a:ext cx="481799" cy="523220"/>
                  </a:xfrm>
                  <a:prstGeom prst="rect">
                    <a:avLst/>
                  </a:prstGeom>
                  <a:blipFill>
                    <a:blip r:embed="rId8"/>
                    <a:stretch>
                      <a:fillRect/>
                    </a:stretch>
                  </a:blipFill>
                </p:spPr>
                <p:txBody>
                  <a:bodyPr/>
                  <a:lstStyle/>
                  <a:p>
                    <a:r>
                      <a:rPr lang="zh-CN" altLang="en-US">
                        <a:noFill/>
                      </a:rPr>
                      <a:t> </a:t>
                    </a:r>
                  </a:p>
                </p:txBody>
              </p:sp>
            </mc:Fallback>
          </mc:AlternateContent>
        </p:grpSp>
        <p:sp>
          <p:nvSpPr>
            <p:cNvPr id="54" name="Oval 56"/>
            <p:cNvSpPr>
              <a:spLocks noChangeArrowheads="1"/>
            </p:cNvSpPr>
            <p:nvPr/>
          </p:nvSpPr>
          <p:spPr bwMode="auto">
            <a:xfrm>
              <a:off x="4191925" y="2042698"/>
              <a:ext cx="228600" cy="914400"/>
            </a:xfrm>
            <a:prstGeom prst="ellipse">
              <a:avLst/>
            </a:prstGeom>
            <a:solidFill>
              <a:srgbClr val="66FFFF">
                <a:alpha val="50195"/>
              </a:srgbClr>
            </a:solidFill>
            <a:ln w="28575">
              <a:solidFill>
                <a:srgbClr val="006666"/>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55" name="Oval 57"/>
            <p:cNvSpPr>
              <a:spLocks noChangeArrowheads="1"/>
            </p:cNvSpPr>
            <p:nvPr/>
          </p:nvSpPr>
          <p:spPr bwMode="auto">
            <a:xfrm>
              <a:off x="6375900" y="2008982"/>
              <a:ext cx="228600" cy="914400"/>
            </a:xfrm>
            <a:prstGeom prst="ellipse">
              <a:avLst/>
            </a:prstGeom>
            <a:solidFill>
              <a:srgbClr val="66FFFF">
                <a:alpha val="50195"/>
              </a:srgbClr>
            </a:solidFill>
            <a:ln w="28575">
              <a:solidFill>
                <a:srgbClr val="006666"/>
              </a:solidFill>
              <a:round/>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p>
          </p:txBody>
        </p:sp>
      </p:grpSp>
    </p:spTree>
    <p:extLst>
      <p:ext uri="{BB962C8B-B14F-4D97-AF65-F5344CB8AC3E}">
        <p14:creationId xmlns:p14="http://schemas.microsoft.com/office/powerpoint/2010/main" val="357256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745490" y="3768915"/>
            <a:ext cx="60960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dirty="0">
                <a:solidFill>
                  <a:srgbClr val="0000FF"/>
                </a:solidFill>
                <a:latin typeface="+mn-ea"/>
                <a:ea typeface="+mn-ea"/>
              </a:rPr>
              <a:t>例如：二级光谱重叠部分光谱范围</a:t>
            </a:r>
          </a:p>
        </p:txBody>
      </p:sp>
      <p:sp>
        <p:nvSpPr>
          <p:cNvPr id="162858" name="Rectangle 6"/>
          <p:cNvSpPr>
            <a:spLocks noChangeArrowheads="1"/>
          </p:cNvSpPr>
          <p:nvPr/>
        </p:nvSpPr>
        <p:spPr bwMode="auto">
          <a:xfrm>
            <a:off x="5252912" y="5270689"/>
            <a:ext cx="3429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2800" dirty="0">
                <a:solidFill>
                  <a:srgbClr val="0000FF"/>
                </a:solidFill>
                <a:latin typeface="+mn-ea"/>
                <a:ea typeface="+mn-ea"/>
              </a:rPr>
              <a:t>二级光谱重叠部分:</a:t>
            </a:r>
          </a:p>
        </p:txBody>
      </p:sp>
      <p:sp>
        <p:nvSpPr>
          <p:cNvPr id="10" name="AutoShape 10"/>
          <p:cNvSpPr>
            <a:spLocks/>
          </p:cNvSpPr>
          <p:nvPr/>
        </p:nvSpPr>
        <p:spPr bwMode="auto">
          <a:xfrm>
            <a:off x="853948" y="4607115"/>
            <a:ext cx="228600" cy="752475"/>
          </a:xfrm>
          <a:prstGeom prst="leftBrace">
            <a:avLst>
              <a:gd name="adj1" fmla="val 27431"/>
              <a:gd name="adj2" fmla="val 50000"/>
            </a:avLst>
          </a:prstGeom>
          <a:noFill/>
          <a:ln w="28575">
            <a:solidFill>
              <a:srgbClr val="FF0000"/>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800">
              <a:solidFill>
                <a:srgbClr val="0000FF"/>
              </a:solidFill>
              <a:latin typeface="+mn-ea"/>
              <a:ea typeface="+mn-ea"/>
            </a:endParaRPr>
          </a:p>
        </p:txBody>
      </p:sp>
      <p:grpSp>
        <p:nvGrpSpPr>
          <p:cNvPr id="3" name="组合 2"/>
          <p:cNvGrpSpPr/>
          <p:nvPr/>
        </p:nvGrpSpPr>
        <p:grpSpPr>
          <a:xfrm>
            <a:off x="740990" y="562166"/>
            <a:ext cx="8615100" cy="3059112"/>
            <a:chOff x="740990" y="562166"/>
            <a:chExt cx="8615100" cy="3059112"/>
          </a:xfrm>
        </p:grpSpPr>
        <p:grpSp>
          <p:nvGrpSpPr>
            <p:cNvPr id="162825" name="Group 11"/>
            <p:cNvGrpSpPr>
              <a:grpSpLocks/>
            </p:cNvGrpSpPr>
            <p:nvPr/>
          </p:nvGrpSpPr>
          <p:grpSpPr bwMode="auto">
            <a:xfrm>
              <a:off x="821690" y="568516"/>
              <a:ext cx="8534400" cy="3052762"/>
              <a:chOff x="192" y="534"/>
              <a:chExt cx="5376" cy="1923"/>
            </a:xfrm>
          </p:grpSpPr>
          <p:grpSp>
            <p:nvGrpSpPr>
              <p:cNvPr id="162826" name="Group 12"/>
              <p:cNvGrpSpPr>
                <a:grpSpLocks/>
              </p:cNvGrpSpPr>
              <p:nvPr/>
            </p:nvGrpSpPr>
            <p:grpSpPr bwMode="auto">
              <a:xfrm>
                <a:off x="192" y="534"/>
                <a:ext cx="5376" cy="1923"/>
                <a:chOff x="192" y="534"/>
                <a:chExt cx="5376" cy="1923"/>
              </a:xfrm>
            </p:grpSpPr>
            <p:sp>
              <p:nvSpPr>
                <p:cNvPr id="162828" name="Rectangle 13"/>
                <p:cNvSpPr>
                  <a:spLocks noChangeArrowheads="1"/>
                </p:cNvSpPr>
                <p:nvPr/>
              </p:nvSpPr>
              <p:spPr bwMode="auto">
                <a:xfrm>
                  <a:off x="192" y="534"/>
                  <a:ext cx="5376" cy="1920"/>
                </a:xfrm>
                <a:prstGeom prst="rect">
                  <a:avLst/>
                </a:prstGeom>
                <a:solidFill>
                  <a:srgbClr val="FFFFFF"/>
                </a:solidFill>
                <a:ln w="9525">
                  <a:solidFill>
                    <a:schemeClr val="tx2"/>
                  </a:solidFill>
                  <a:miter lim="800000"/>
                  <a:headEnd/>
                  <a:tailEnd type="none" w="sm" len="lg"/>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800">
                    <a:solidFill>
                      <a:srgbClr val="0000FF"/>
                    </a:solidFill>
                    <a:latin typeface="+mn-ea"/>
                    <a:ea typeface="+mn-ea"/>
                  </a:endParaRPr>
                </a:p>
              </p:txBody>
            </p:sp>
            <p:sp>
              <p:nvSpPr>
                <p:cNvPr id="162829" name="Line 14"/>
                <p:cNvSpPr>
                  <a:spLocks noChangeShapeType="1"/>
                </p:cNvSpPr>
                <p:nvPr/>
              </p:nvSpPr>
              <p:spPr bwMode="auto">
                <a:xfrm>
                  <a:off x="480" y="1782"/>
                  <a:ext cx="4416" cy="0"/>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a typeface="+mn-ea"/>
                  </a:endParaRPr>
                </a:p>
              </p:txBody>
            </p:sp>
            <p:grpSp>
              <p:nvGrpSpPr>
                <p:cNvPr id="162830" name="Group 15"/>
                <p:cNvGrpSpPr>
                  <a:grpSpLocks/>
                </p:cNvGrpSpPr>
                <p:nvPr/>
              </p:nvGrpSpPr>
              <p:grpSpPr bwMode="auto">
                <a:xfrm>
                  <a:off x="1872" y="774"/>
                  <a:ext cx="411" cy="1008"/>
                  <a:chOff x="1872" y="2400"/>
                  <a:chExt cx="411" cy="1008"/>
                </a:xfrm>
              </p:grpSpPr>
              <p:sp>
                <p:nvSpPr>
                  <p:cNvPr id="162854" name="Freeform 16"/>
                  <p:cNvSpPr>
                    <a:spLocks/>
                  </p:cNvSpPr>
                  <p:nvPr/>
                </p:nvSpPr>
                <p:spPr bwMode="auto">
                  <a:xfrm>
                    <a:off x="2160" y="2400"/>
                    <a:ext cx="123" cy="1008"/>
                  </a:xfrm>
                  <a:custGeom>
                    <a:avLst/>
                    <a:gdLst>
                      <a:gd name="T0" fmla="*/ 0 w 192"/>
                      <a:gd name="T1" fmla="*/ 203 h 1152"/>
                      <a:gd name="T2" fmla="*/ 1 w 192"/>
                      <a:gd name="T3" fmla="*/ 0 h 1152"/>
                      <a:gd name="T4" fmla="*/ 1 w 192"/>
                      <a:gd name="T5" fmla="*/ 203 h 1152"/>
                      <a:gd name="T6" fmla="*/ 0 60000 65536"/>
                      <a:gd name="T7" fmla="*/ 0 60000 65536"/>
                      <a:gd name="T8" fmla="*/ 0 60000 65536"/>
                      <a:gd name="T9" fmla="*/ 0 w 192"/>
                      <a:gd name="T10" fmla="*/ 0 h 1152"/>
                      <a:gd name="T11" fmla="*/ 192 w 192"/>
                      <a:gd name="T12" fmla="*/ 1152 h 1152"/>
                    </a:gdLst>
                    <a:ahLst/>
                    <a:cxnLst>
                      <a:cxn ang="T6">
                        <a:pos x="T0" y="T1"/>
                      </a:cxn>
                      <a:cxn ang="T7">
                        <a:pos x="T2" y="T3"/>
                      </a:cxn>
                      <a:cxn ang="T8">
                        <a:pos x="T4" y="T5"/>
                      </a:cxn>
                    </a:cxnLst>
                    <a:rect l="T9" t="T10" r="T11" b="T12"/>
                    <a:pathLst>
                      <a:path w="192" h="1152">
                        <a:moveTo>
                          <a:pt x="0" y="1152"/>
                        </a:moveTo>
                        <a:cubicBezTo>
                          <a:pt x="32" y="576"/>
                          <a:pt x="64" y="0"/>
                          <a:pt x="96" y="0"/>
                        </a:cubicBezTo>
                        <a:cubicBezTo>
                          <a:pt x="128" y="0"/>
                          <a:pt x="176" y="960"/>
                          <a:pt x="192" y="1152"/>
                        </a:cubicBezTo>
                      </a:path>
                    </a:pathLst>
                  </a:custGeom>
                  <a:noFill/>
                  <a:ln w="28575">
                    <a:solidFill>
                      <a:srgbClr val="FF0000"/>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latin typeface="+mn-ea"/>
                      <a:ea typeface="+mn-ea"/>
                    </a:endParaRPr>
                  </a:p>
                </p:txBody>
              </p:sp>
              <p:sp>
                <p:nvSpPr>
                  <p:cNvPr id="162855" name="Freeform 17"/>
                  <p:cNvSpPr>
                    <a:spLocks/>
                  </p:cNvSpPr>
                  <p:nvPr/>
                </p:nvSpPr>
                <p:spPr bwMode="auto">
                  <a:xfrm>
                    <a:off x="1872" y="2400"/>
                    <a:ext cx="123" cy="1008"/>
                  </a:xfrm>
                  <a:custGeom>
                    <a:avLst/>
                    <a:gdLst>
                      <a:gd name="T0" fmla="*/ 0 w 192"/>
                      <a:gd name="T1" fmla="*/ 203 h 1152"/>
                      <a:gd name="T2" fmla="*/ 1 w 192"/>
                      <a:gd name="T3" fmla="*/ 0 h 1152"/>
                      <a:gd name="T4" fmla="*/ 1 w 192"/>
                      <a:gd name="T5" fmla="*/ 203 h 1152"/>
                      <a:gd name="T6" fmla="*/ 0 60000 65536"/>
                      <a:gd name="T7" fmla="*/ 0 60000 65536"/>
                      <a:gd name="T8" fmla="*/ 0 60000 65536"/>
                      <a:gd name="T9" fmla="*/ 0 w 192"/>
                      <a:gd name="T10" fmla="*/ 0 h 1152"/>
                      <a:gd name="T11" fmla="*/ 192 w 192"/>
                      <a:gd name="T12" fmla="*/ 1152 h 1152"/>
                    </a:gdLst>
                    <a:ahLst/>
                    <a:cxnLst>
                      <a:cxn ang="T6">
                        <a:pos x="T0" y="T1"/>
                      </a:cxn>
                      <a:cxn ang="T7">
                        <a:pos x="T2" y="T3"/>
                      </a:cxn>
                      <a:cxn ang="T8">
                        <a:pos x="T4" y="T5"/>
                      </a:cxn>
                    </a:cxnLst>
                    <a:rect l="T9" t="T10" r="T11" b="T12"/>
                    <a:pathLst>
                      <a:path w="192" h="1152">
                        <a:moveTo>
                          <a:pt x="0" y="1152"/>
                        </a:moveTo>
                        <a:cubicBezTo>
                          <a:pt x="32" y="576"/>
                          <a:pt x="64" y="0"/>
                          <a:pt x="96" y="0"/>
                        </a:cubicBezTo>
                        <a:cubicBezTo>
                          <a:pt x="128" y="0"/>
                          <a:pt x="176" y="960"/>
                          <a:pt x="192" y="1152"/>
                        </a:cubicBezTo>
                      </a:path>
                    </a:pathLst>
                  </a:custGeom>
                  <a:noFill/>
                  <a:ln w="28575">
                    <a:solidFill>
                      <a:srgbClr val="0000FF"/>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latin typeface="+mn-ea"/>
                      <a:ea typeface="+mn-ea"/>
                    </a:endParaRPr>
                  </a:p>
                </p:txBody>
              </p:sp>
              <p:sp>
                <p:nvSpPr>
                  <p:cNvPr id="162856" name="Freeform 18"/>
                  <p:cNvSpPr>
                    <a:spLocks/>
                  </p:cNvSpPr>
                  <p:nvPr/>
                </p:nvSpPr>
                <p:spPr bwMode="auto">
                  <a:xfrm>
                    <a:off x="1968" y="2400"/>
                    <a:ext cx="123" cy="1008"/>
                  </a:xfrm>
                  <a:custGeom>
                    <a:avLst/>
                    <a:gdLst>
                      <a:gd name="T0" fmla="*/ 0 w 192"/>
                      <a:gd name="T1" fmla="*/ 203 h 1152"/>
                      <a:gd name="T2" fmla="*/ 1 w 192"/>
                      <a:gd name="T3" fmla="*/ 0 h 1152"/>
                      <a:gd name="T4" fmla="*/ 1 w 192"/>
                      <a:gd name="T5" fmla="*/ 203 h 1152"/>
                      <a:gd name="T6" fmla="*/ 0 60000 65536"/>
                      <a:gd name="T7" fmla="*/ 0 60000 65536"/>
                      <a:gd name="T8" fmla="*/ 0 60000 65536"/>
                      <a:gd name="T9" fmla="*/ 0 w 192"/>
                      <a:gd name="T10" fmla="*/ 0 h 1152"/>
                      <a:gd name="T11" fmla="*/ 192 w 192"/>
                      <a:gd name="T12" fmla="*/ 1152 h 1152"/>
                    </a:gdLst>
                    <a:ahLst/>
                    <a:cxnLst>
                      <a:cxn ang="T6">
                        <a:pos x="T0" y="T1"/>
                      </a:cxn>
                      <a:cxn ang="T7">
                        <a:pos x="T2" y="T3"/>
                      </a:cxn>
                      <a:cxn ang="T8">
                        <a:pos x="T4" y="T5"/>
                      </a:cxn>
                    </a:cxnLst>
                    <a:rect l="T9" t="T10" r="T11" b="T12"/>
                    <a:pathLst>
                      <a:path w="192" h="1152">
                        <a:moveTo>
                          <a:pt x="0" y="1152"/>
                        </a:moveTo>
                        <a:cubicBezTo>
                          <a:pt x="32" y="576"/>
                          <a:pt x="64" y="0"/>
                          <a:pt x="96" y="0"/>
                        </a:cubicBezTo>
                        <a:cubicBezTo>
                          <a:pt x="128" y="0"/>
                          <a:pt x="176" y="960"/>
                          <a:pt x="192" y="1152"/>
                        </a:cubicBezTo>
                      </a:path>
                    </a:pathLst>
                  </a:custGeom>
                  <a:noFill/>
                  <a:ln w="28575">
                    <a:solidFill>
                      <a:srgbClr val="009900"/>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latin typeface="+mn-ea"/>
                      <a:ea typeface="+mn-ea"/>
                    </a:endParaRPr>
                  </a:p>
                </p:txBody>
              </p:sp>
              <p:sp>
                <p:nvSpPr>
                  <p:cNvPr id="162857" name="Freeform 19"/>
                  <p:cNvSpPr>
                    <a:spLocks/>
                  </p:cNvSpPr>
                  <p:nvPr/>
                </p:nvSpPr>
                <p:spPr bwMode="auto">
                  <a:xfrm>
                    <a:off x="2064" y="2400"/>
                    <a:ext cx="123" cy="1008"/>
                  </a:xfrm>
                  <a:custGeom>
                    <a:avLst/>
                    <a:gdLst>
                      <a:gd name="T0" fmla="*/ 0 w 192"/>
                      <a:gd name="T1" fmla="*/ 203 h 1152"/>
                      <a:gd name="T2" fmla="*/ 1 w 192"/>
                      <a:gd name="T3" fmla="*/ 0 h 1152"/>
                      <a:gd name="T4" fmla="*/ 1 w 192"/>
                      <a:gd name="T5" fmla="*/ 203 h 1152"/>
                      <a:gd name="T6" fmla="*/ 0 60000 65536"/>
                      <a:gd name="T7" fmla="*/ 0 60000 65536"/>
                      <a:gd name="T8" fmla="*/ 0 60000 65536"/>
                      <a:gd name="T9" fmla="*/ 0 w 192"/>
                      <a:gd name="T10" fmla="*/ 0 h 1152"/>
                      <a:gd name="T11" fmla="*/ 192 w 192"/>
                      <a:gd name="T12" fmla="*/ 1152 h 1152"/>
                    </a:gdLst>
                    <a:ahLst/>
                    <a:cxnLst>
                      <a:cxn ang="T6">
                        <a:pos x="T0" y="T1"/>
                      </a:cxn>
                      <a:cxn ang="T7">
                        <a:pos x="T2" y="T3"/>
                      </a:cxn>
                      <a:cxn ang="T8">
                        <a:pos x="T4" y="T5"/>
                      </a:cxn>
                    </a:cxnLst>
                    <a:rect l="T9" t="T10" r="T11" b="T12"/>
                    <a:pathLst>
                      <a:path w="192" h="1152">
                        <a:moveTo>
                          <a:pt x="0" y="1152"/>
                        </a:moveTo>
                        <a:cubicBezTo>
                          <a:pt x="32" y="576"/>
                          <a:pt x="64" y="0"/>
                          <a:pt x="96" y="0"/>
                        </a:cubicBezTo>
                        <a:cubicBezTo>
                          <a:pt x="128" y="0"/>
                          <a:pt x="176" y="960"/>
                          <a:pt x="192" y="1152"/>
                        </a:cubicBezTo>
                      </a:path>
                    </a:pathLst>
                  </a:custGeom>
                  <a:noFill/>
                  <a:ln w="28575">
                    <a:solidFill>
                      <a:srgbClr val="FF9900"/>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latin typeface="+mn-ea"/>
                      <a:ea typeface="+mn-ea"/>
                    </a:endParaRPr>
                  </a:p>
                </p:txBody>
              </p:sp>
            </p:grpSp>
            <p:sp>
              <p:nvSpPr>
                <p:cNvPr id="162831" name="AutoShape 20"/>
                <p:cNvSpPr>
                  <a:spLocks/>
                </p:cNvSpPr>
                <p:nvPr/>
              </p:nvSpPr>
              <p:spPr bwMode="auto">
                <a:xfrm rot="-5452233">
                  <a:off x="1966" y="1637"/>
                  <a:ext cx="98" cy="480"/>
                </a:xfrm>
                <a:prstGeom prst="leftBrace">
                  <a:avLst>
                    <a:gd name="adj1" fmla="val 40816"/>
                    <a:gd name="adj2" fmla="val 50000"/>
                  </a:avLst>
                </a:prstGeom>
                <a:noFill/>
                <a:ln w="19050">
                  <a:solidFill>
                    <a:schemeClr val="tx1"/>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800">
                    <a:solidFill>
                      <a:srgbClr val="0000FF"/>
                    </a:solidFill>
                    <a:latin typeface="+mn-ea"/>
                    <a:ea typeface="+mn-ea"/>
                  </a:endParaRPr>
                </a:p>
              </p:txBody>
            </p:sp>
            <p:sp>
              <p:nvSpPr>
                <p:cNvPr id="162832" name="AutoShape 21"/>
                <p:cNvSpPr>
                  <a:spLocks/>
                </p:cNvSpPr>
                <p:nvPr/>
              </p:nvSpPr>
              <p:spPr bwMode="auto">
                <a:xfrm rot="-5452233">
                  <a:off x="2686" y="1587"/>
                  <a:ext cx="340" cy="816"/>
                </a:xfrm>
                <a:prstGeom prst="leftBrace">
                  <a:avLst>
                    <a:gd name="adj1" fmla="val 20000"/>
                    <a:gd name="adj2" fmla="val 50574"/>
                  </a:avLst>
                </a:prstGeom>
                <a:noFill/>
                <a:ln w="19050">
                  <a:solidFill>
                    <a:schemeClr val="tx1"/>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800">
                    <a:solidFill>
                      <a:srgbClr val="0000FF"/>
                    </a:solidFill>
                    <a:latin typeface="+mn-ea"/>
                    <a:ea typeface="+mn-ea"/>
                  </a:endParaRPr>
                </a:p>
              </p:txBody>
            </p:sp>
            <p:sp>
              <p:nvSpPr>
                <p:cNvPr id="162833" name="AutoShape 22"/>
                <p:cNvSpPr>
                  <a:spLocks/>
                </p:cNvSpPr>
                <p:nvPr/>
              </p:nvSpPr>
              <p:spPr bwMode="auto">
                <a:xfrm rot="-5452233">
                  <a:off x="3619" y="1276"/>
                  <a:ext cx="103" cy="1200"/>
                </a:xfrm>
                <a:prstGeom prst="leftBrace">
                  <a:avLst>
                    <a:gd name="adj1" fmla="val 97087"/>
                    <a:gd name="adj2" fmla="val 50000"/>
                  </a:avLst>
                </a:prstGeom>
                <a:noFill/>
                <a:ln w="19050">
                  <a:solidFill>
                    <a:schemeClr val="tx1"/>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800">
                    <a:solidFill>
                      <a:srgbClr val="0000FF"/>
                    </a:solidFill>
                    <a:latin typeface="+mn-ea"/>
                    <a:ea typeface="+mn-ea"/>
                  </a:endParaRPr>
                </a:p>
              </p:txBody>
            </p:sp>
            <p:sp>
              <p:nvSpPr>
                <p:cNvPr id="162834" name="Text Box 23"/>
                <p:cNvSpPr txBox="1">
                  <a:spLocks noChangeArrowheads="1"/>
                </p:cNvSpPr>
                <p:nvPr/>
              </p:nvSpPr>
              <p:spPr bwMode="auto">
                <a:xfrm>
                  <a:off x="1440" y="1878"/>
                  <a:ext cx="148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a:solidFill>
                        <a:srgbClr val="0000FF"/>
                      </a:solidFill>
                      <a:latin typeface="+mn-ea"/>
                      <a:ea typeface="+mn-ea"/>
                    </a:rPr>
                    <a:t>一级光谱</a:t>
                  </a:r>
                </a:p>
              </p:txBody>
            </p:sp>
            <p:sp>
              <p:nvSpPr>
                <p:cNvPr id="162835" name="Rectangle 24"/>
                <p:cNvSpPr>
                  <a:spLocks noChangeArrowheads="1"/>
                </p:cNvSpPr>
                <p:nvPr/>
              </p:nvSpPr>
              <p:spPr bwMode="auto">
                <a:xfrm>
                  <a:off x="2352" y="2127"/>
                  <a:ext cx="148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a:solidFill>
                        <a:srgbClr val="0000FF"/>
                      </a:solidFill>
                      <a:latin typeface="+mn-ea"/>
                      <a:ea typeface="+mn-ea"/>
                    </a:rPr>
                    <a:t>二级光谱</a:t>
                  </a:r>
                </a:p>
              </p:txBody>
            </p:sp>
            <p:sp>
              <p:nvSpPr>
                <p:cNvPr id="162836" name="Rectangle 25"/>
                <p:cNvSpPr>
                  <a:spLocks noChangeArrowheads="1"/>
                </p:cNvSpPr>
                <p:nvPr/>
              </p:nvSpPr>
              <p:spPr bwMode="auto">
                <a:xfrm>
                  <a:off x="3168" y="1878"/>
                  <a:ext cx="148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a:solidFill>
                        <a:srgbClr val="0000FF"/>
                      </a:solidFill>
                      <a:latin typeface="+mn-ea"/>
                      <a:ea typeface="+mn-ea"/>
                    </a:rPr>
                    <a:t>三级光谱</a:t>
                  </a:r>
                </a:p>
              </p:txBody>
            </p:sp>
            <p:sp>
              <p:nvSpPr>
                <p:cNvPr id="162838" name="Freeform 27"/>
                <p:cNvSpPr>
                  <a:spLocks/>
                </p:cNvSpPr>
                <p:nvPr/>
              </p:nvSpPr>
              <p:spPr bwMode="auto">
                <a:xfrm>
                  <a:off x="1776" y="774"/>
                  <a:ext cx="123" cy="1008"/>
                </a:xfrm>
                <a:custGeom>
                  <a:avLst/>
                  <a:gdLst>
                    <a:gd name="T0" fmla="*/ 0 w 192"/>
                    <a:gd name="T1" fmla="*/ 203 h 1152"/>
                    <a:gd name="T2" fmla="*/ 1 w 192"/>
                    <a:gd name="T3" fmla="*/ 0 h 1152"/>
                    <a:gd name="T4" fmla="*/ 1 w 192"/>
                    <a:gd name="T5" fmla="*/ 203 h 1152"/>
                    <a:gd name="T6" fmla="*/ 0 60000 65536"/>
                    <a:gd name="T7" fmla="*/ 0 60000 65536"/>
                    <a:gd name="T8" fmla="*/ 0 60000 65536"/>
                    <a:gd name="T9" fmla="*/ 0 w 192"/>
                    <a:gd name="T10" fmla="*/ 0 h 1152"/>
                    <a:gd name="T11" fmla="*/ 192 w 192"/>
                    <a:gd name="T12" fmla="*/ 1152 h 1152"/>
                  </a:gdLst>
                  <a:ahLst/>
                  <a:cxnLst>
                    <a:cxn ang="T6">
                      <a:pos x="T0" y="T1"/>
                    </a:cxn>
                    <a:cxn ang="T7">
                      <a:pos x="T2" y="T3"/>
                    </a:cxn>
                    <a:cxn ang="T8">
                      <a:pos x="T4" y="T5"/>
                    </a:cxn>
                  </a:cxnLst>
                  <a:rect l="T9" t="T10" r="T11" b="T12"/>
                  <a:pathLst>
                    <a:path w="192" h="1152">
                      <a:moveTo>
                        <a:pt x="0" y="1152"/>
                      </a:moveTo>
                      <a:cubicBezTo>
                        <a:pt x="32" y="576"/>
                        <a:pt x="64" y="0"/>
                        <a:pt x="96" y="0"/>
                      </a:cubicBezTo>
                      <a:cubicBezTo>
                        <a:pt x="128" y="0"/>
                        <a:pt x="176" y="960"/>
                        <a:pt x="192" y="1152"/>
                      </a:cubicBezTo>
                    </a:path>
                  </a:pathLst>
                </a:custGeom>
                <a:noFill/>
                <a:ln w="28575">
                  <a:solidFill>
                    <a:srgbClr val="9900CC"/>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latin typeface="+mn-ea"/>
                    <a:ea typeface="+mn-ea"/>
                  </a:endParaRPr>
                </a:p>
              </p:txBody>
            </p:sp>
            <p:sp>
              <p:nvSpPr>
                <p:cNvPr id="162839" name="Freeform 28"/>
                <p:cNvSpPr>
                  <a:spLocks/>
                </p:cNvSpPr>
                <p:nvPr/>
              </p:nvSpPr>
              <p:spPr bwMode="auto">
                <a:xfrm>
                  <a:off x="2400" y="774"/>
                  <a:ext cx="123" cy="1008"/>
                </a:xfrm>
                <a:custGeom>
                  <a:avLst/>
                  <a:gdLst>
                    <a:gd name="T0" fmla="*/ 0 w 192"/>
                    <a:gd name="T1" fmla="*/ 203 h 1152"/>
                    <a:gd name="T2" fmla="*/ 1 w 192"/>
                    <a:gd name="T3" fmla="*/ 0 h 1152"/>
                    <a:gd name="T4" fmla="*/ 1 w 192"/>
                    <a:gd name="T5" fmla="*/ 203 h 1152"/>
                    <a:gd name="T6" fmla="*/ 0 60000 65536"/>
                    <a:gd name="T7" fmla="*/ 0 60000 65536"/>
                    <a:gd name="T8" fmla="*/ 0 60000 65536"/>
                    <a:gd name="T9" fmla="*/ 0 w 192"/>
                    <a:gd name="T10" fmla="*/ 0 h 1152"/>
                    <a:gd name="T11" fmla="*/ 192 w 192"/>
                    <a:gd name="T12" fmla="*/ 1152 h 1152"/>
                  </a:gdLst>
                  <a:ahLst/>
                  <a:cxnLst>
                    <a:cxn ang="T6">
                      <a:pos x="T0" y="T1"/>
                    </a:cxn>
                    <a:cxn ang="T7">
                      <a:pos x="T2" y="T3"/>
                    </a:cxn>
                    <a:cxn ang="T8">
                      <a:pos x="T4" y="T5"/>
                    </a:cxn>
                  </a:cxnLst>
                  <a:rect l="T9" t="T10" r="T11" b="T12"/>
                  <a:pathLst>
                    <a:path w="192" h="1152">
                      <a:moveTo>
                        <a:pt x="0" y="1152"/>
                      </a:moveTo>
                      <a:cubicBezTo>
                        <a:pt x="32" y="576"/>
                        <a:pt x="64" y="0"/>
                        <a:pt x="96" y="0"/>
                      </a:cubicBezTo>
                      <a:cubicBezTo>
                        <a:pt x="128" y="0"/>
                        <a:pt x="176" y="960"/>
                        <a:pt x="192" y="1152"/>
                      </a:cubicBezTo>
                    </a:path>
                  </a:pathLst>
                </a:custGeom>
                <a:noFill/>
                <a:ln w="28575">
                  <a:solidFill>
                    <a:srgbClr val="9900CC"/>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latin typeface="+mn-ea"/>
                    <a:ea typeface="+mn-ea"/>
                  </a:endParaRPr>
                </a:p>
              </p:txBody>
            </p:sp>
            <p:sp>
              <p:nvSpPr>
                <p:cNvPr id="162840" name="Freeform 29"/>
                <p:cNvSpPr>
                  <a:spLocks/>
                </p:cNvSpPr>
                <p:nvPr/>
              </p:nvSpPr>
              <p:spPr bwMode="auto">
                <a:xfrm>
                  <a:off x="3024" y="774"/>
                  <a:ext cx="123" cy="1008"/>
                </a:xfrm>
                <a:custGeom>
                  <a:avLst/>
                  <a:gdLst>
                    <a:gd name="T0" fmla="*/ 0 w 192"/>
                    <a:gd name="T1" fmla="*/ 203 h 1152"/>
                    <a:gd name="T2" fmla="*/ 1 w 192"/>
                    <a:gd name="T3" fmla="*/ 0 h 1152"/>
                    <a:gd name="T4" fmla="*/ 1 w 192"/>
                    <a:gd name="T5" fmla="*/ 203 h 1152"/>
                    <a:gd name="T6" fmla="*/ 0 60000 65536"/>
                    <a:gd name="T7" fmla="*/ 0 60000 65536"/>
                    <a:gd name="T8" fmla="*/ 0 60000 65536"/>
                    <a:gd name="T9" fmla="*/ 0 w 192"/>
                    <a:gd name="T10" fmla="*/ 0 h 1152"/>
                    <a:gd name="T11" fmla="*/ 192 w 192"/>
                    <a:gd name="T12" fmla="*/ 1152 h 1152"/>
                  </a:gdLst>
                  <a:ahLst/>
                  <a:cxnLst>
                    <a:cxn ang="T6">
                      <a:pos x="T0" y="T1"/>
                    </a:cxn>
                    <a:cxn ang="T7">
                      <a:pos x="T2" y="T3"/>
                    </a:cxn>
                    <a:cxn ang="T8">
                      <a:pos x="T4" y="T5"/>
                    </a:cxn>
                  </a:cxnLst>
                  <a:rect l="T9" t="T10" r="T11" b="T12"/>
                  <a:pathLst>
                    <a:path w="192" h="1152">
                      <a:moveTo>
                        <a:pt x="0" y="1152"/>
                      </a:moveTo>
                      <a:cubicBezTo>
                        <a:pt x="32" y="576"/>
                        <a:pt x="64" y="0"/>
                        <a:pt x="96" y="0"/>
                      </a:cubicBezTo>
                      <a:cubicBezTo>
                        <a:pt x="128" y="0"/>
                        <a:pt x="176" y="960"/>
                        <a:pt x="192" y="1152"/>
                      </a:cubicBezTo>
                    </a:path>
                  </a:pathLst>
                </a:custGeom>
                <a:noFill/>
                <a:ln w="28575">
                  <a:solidFill>
                    <a:srgbClr val="9900CC"/>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latin typeface="+mn-ea"/>
                    <a:ea typeface="+mn-ea"/>
                  </a:endParaRPr>
                </a:p>
              </p:txBody>
            </p:sp>
            <p:sp>
              <p:nvSpPr>
                <p:cNvPr id="162841" name="Freeform 30"/>
                <p:cNvSpPr>
                  <a:spLocks/>
                </p:cNvSpPr>
                <p:nvPr/>
              </p:nvSpPr>
              <p:spPr bwMode="auto">
                <a:xfrm>
                  <a:off x="624" y="774"/>
                  <a:ext cx="123" cy="1008"/>
                </a:xfrm>
                <a:custGeom>
                  <a:avLst/>
                  <a:gdLst>
                    <a:gd name="T0" fmla="*/ 0 w 192"/>
                    <a:gd name="T1" fmla="*/ 203 h 1152"/>
                    <a:gd name="T2" fmla="*/ 1 w 192"/>
                    <a:gd name="T3" fmla="*/ 0 h 1152"/>
                    <a:gd name="T4" fmla="*/ 1 w 192"/>
                    <a:gd name="T5" fmla="*/ 203 h 1152"/>
                    <a:gd name="T6" fmla="*/ 0 60000 65536"/>
                    <a:gd name="T7" fmla="*/ 0 60000 65536"/>
                    <a:gd name="T8" fmla="*/ 0 60000 65536"/>
                    <a:gd name="T9" fmla="*/ 0 w 192"/>
                    <a:gd name="T10" fmla="*/ 0 h 1152"/>
                    <a:gd name="T11" fmla="*/ 192 w 192"/>
                    <a:gd name="T12" fmla="*/ 1152 h 1152"/>
                  </a:gdLst>
                  <a:ahLst/>
                  <a:cxnLst>
                    <a:cxn ang="T6">
                      <a:pos x="T0" y="T1"/>
                    </a:cxn>
                    <a:cxn ang="T7">
                      <a:pos x="T2" y="T3"/>
                    </a:cxn>
                    <a:cxn ang="T8">
                      <a:pos x="T4" y="T5"/>
                    </a:cxn>
                  </a:cxnLst>
                  <a:rect l="T9" t="T10" r="T11" b="T12"/>
                  <a:pathLst>
                    <a:path w="192" h="1152">
                      <a:moveTo>
                        <a:pt x="0" y="1152"/>
                      </a:moveTo>
                      <a:cubicBezTo>
                        <a:pt x="32" y="576"/>
                        <a:pt x="64" y="0"/>
                        <a:pt x="96" y="0"/>
                      </a:cubicBezTo>
                      <a:cubicBezTo>
                        <a:pt x="128" y="0"/>
                        <a:pt x="176" y="960"/>
                        <a:pt x="192" y="1152"/>
                      </a:cubicBezTo>
                    </a:path>
                  </a:pathLst>
                </a:custGeom>
                <a:noFill/>
                <a:ln w="28575">
                  <a:solidFill>
                    <a:srgbClr val="9900CC"/>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latin typeface="+mn-ea"/>
                    <a:ea typeface="+mn-ea"/>
                  </a:endParaRPr>
                </a:p>
              </p:txBody>
            </p:sp>
            <p:sp>
              <p:nvSpPr>
                <p:cNvPr id="162842" name="Freeform 31"/>
                <p:cNvSpPr>
                  <a:spLocks/>
                </p:cNvSpPr>
                <p:nvPr/>
              </p:nvSpPr>
              <p:spPr bwMode="auto">
                <a:xfrm>
                  <a:off x="3696" y="774"/>
                  <a:ext cx="96" cy="1008"/>
                </a:xfrm>
                <a:custGeom>
                  <a:avLst/>
                  <a:gdLst>
                    <a:gd name="T0" fmla="*/ 0 w 144"/>
                    <a:gd name="T1" fmla="*/ 1008 h 1008"/>
                    <a:gd name="T2" fmla="*/ 1 w 144"/>
                    <a:gd name="T3" fmla="*/ 0 h 1008"/>
                    <a:gd name="T4" fmla="*/ 1 w 144"/>
                    <a:gd name="T5" fmla="*/ 1008 h 1008"/>
                    <a:gd name="T6" fmla="*/ 0 60000 65536"/>
                    <a:gd name="T7" fmla="*/ 0 60000 65536"/>
                    <a:gd name="T8" fmla="*/ 0 60000 65536"/>
                    <a:gd name="T9" fmla="*/ 0 w 144"/>
                    <a:gd name="T10" fmla="*/ 0 h 1008"/>
                    <a:gd name="T11" fmla="*/ 144 w 144"/>
                    <a:gd name="T12" fmla="*/ 1008 h 1008"/>
                  </a:gdLst>
                  <a:ahLst/>
                  <a:cxnLst>
                    <a:cxn ang="T6">
                      <a:pos x="T0" y="T1"/>
                    </a:cxn>
                    <a:cxn ang="T7">
                      <a:pos x="T2" y="T3"/>
                    </a:cxn>
                    <a:cxn ang="T8">
                      <a:pos x="T4" y="T5"/>
                    </a:cxn>
                  </a:cxnLst>
                  <a:rect l="T9" t="T10" r="T11" b="T12"/>
                  <a:pathLst>
                    <a:path w="144" h="1008">
                      <a:moveTo>
                        <a:pt x="0" y="1008"/>
                      </a:moveTo>
                      <a:cubicBezTo>
                        <a:pt x="36" y="504"/>
                        <a:pt x="72" y="0"/>
                        <a:pt x="96" y="0"/>
                      </a:cubicBezTo>
                      <a:cubicBezTo>
                        <a:pt x="120" y="0"/>
                        <a:pt x="136" y="840"/>
                        <a:pt x="144" y="1008"/>
                      </a:cubicBezTo>
                    </a:path>
                  </a:pathLst>
                </a:custGeom>
                <a:noFill/>
                <a:ln w="28575">
                  <a:solidFill>
                    <a:srgbClr val="9900CC"/>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latin typeface="+mn-ea"/>
                    <a:ea typeface="+mn-ea"/>
                  </a:endParaRPr>
                </a:p>
              </p:txBody>
            </p:sp>
            <p:sp>
              <p:nvSpPr>
                <p:cNvPr id="162843" name="Line 32"/>
                <p:cNvSpPr>
                  <a:spLocks noChangeShapeType="1"/>
                </p:cNvSpPr>
                <p:nvPr/>
              </p:nvSpPr>
              <p:spPr bwMode="auto">
                <a:xfrm flipH="1" flipV="1">
                  <a:off x="1200" y="576"/>
                  <a:ext cx="0" cy="1206"/>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a typeface="+mn-ea"/>
                  </a:endParaRPr>
                </a:p>
              </p:txBody>
            </p:sp>
            <p:sp>
              <p:nvSpPr>
                <p:cNvPr id="162844" name="Line 33"/>
                <p:cNvSpPr>
                  <a:spLocks noChangeShapeType="1"/>
                </p:cNvSpPr>
                <p:nvPr/>
              </p:nvSpPr>
              <p:spPr bwMode="auto">
                <a:xfrm>
                  <a:off x="1824" y="1686"/>
                  <a:ext cx="0" cy="96"/>
                </a:xfrm>
                <a:prstGeom prst="line">
                  <a:avLst/>
                </a:prstGeom>
                <a:noFill/>
                <a:ln w="12700">
                  <a:solidFill>
                    <a:schemeClr val="tx1"/>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a typeface="+mn-ea"/>
                  </a:endParaRPr>
                </a:p>
              </p:txBody>
            </p:sp>
            <p:sp>
              <p:nvSpPr>
                <p:cNvPr id="162845" name="Line 34"/>
                <p:cNvSpPr>
                  <a:spLocks noChangeShapeType="1"/>
                </p:cNvSpPr>
                <p:nvPr/>
              </p:nvSpPr>
              <p:spPr bwMode="auto">
                <a:xfrm>
                  <a:off x="2460" y="1686"/>
                  <a:ext cx="0" cy="96"/>
                </a:xfrm>
                <a:prstGeom prst="line">
                  <a:avLst/>
                </a:prstGeom>
                <a:noFill/>
                <a:ln w="12700">
                  <a:solidFill>
                    <a:schemeClr val="tx1"/>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a typeface="+mn-ea"/>
                  </a:endParaRPr>
                </a:p>
              </p:txBody>
            </p:sp>
            <p:sp>
              <p:nvSpPr>
                <p:cNvPr id="162846" name="Line 35"/>
                <p:cNvSpPr>
                  <a:spLocks noChangeShapeType="1"/>
                </p:cNvSpPr>
                <p:nvPr/>
              </p:nvSpPr>
              <p:spPr bwMode="auto">
                <a:xfrm>
                  <a:off x="3102" y="1686"/>
                  <a:ext cx="0" cy="96"/>
                </a:xfrm>
                <a:prstGeom prst="line">
                  <a:avLst/>
                </a:prstGeom>
                <a:noFill/>
                <a:ln w="12700">
                  <a:solidFill>
                    <a:schemeClr val="tx1"/>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a typeface="+mn-ea"/>
                  </a:endParaRPr>
                </a:p>
              </p:txBody>
            </p:sp>
            <p:sp>
              <p:nvSpPr>
                <p:cNvPr id="162847" name="Line 36"/>
                <p:cNvSpPr>
                  <a:spLocks noChangeShapeType="1"/>
                </p:cNvSpPr>
                <p:nvPr/>
              </p:nvSpPr>
              <p:spPr bwMode="auto">
                <a:xfrm>
                  <a:off x="678" y="1686"/>
                  <a:ext cx="0" cy="96"/>
                </a:xfrm>
                <a:prstGeom prst="line">
                  <a:avLst/>
                </a:prstGeom>
                <a:noFill/>
                <a:ln w="12700">
                  <a:solidFill>
                    <a:schemeClr val="tx1"/>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a typeface="+mn-ea"/>
                  </a:endParaRPr>
                </a:p>
              </p:txBody>
            </p:sp>
            <p:sp>
              <p:nvSpPr>
                <p:cNvPr id="162851" name="Freeform 40"/>
                <p:cNvSpPr>
                  <a:spLocks/>
                </p:cNvSpPr>
                <p:nvPr/>
              </p:nvSpPr>
              <p:spPr bwMode="auto">
                <a:xfrm>
                  <a:off x="3168" y="774"/>
                  <a:ext cx="123" cy="1008"/>
                </a:xfrm>
                <a:custGeom>
                  <a:avLst/>
                  <a:gdLst>
                    <a:gd name="T0" fmla="*/ 0 w 192"/>
                    <a:gd name="T1" fmla="*/ 203 h 1152"/>
                    <a:gd name="T2" fmla="*/ 1 w 192"/>
                    <a:gd name="T3" fmla="*/ 0 h 1152"/>
                    <a:gd name="T4" fmla="*/ 1 w 192"/>
                    <a:gd name="T5" fmla="*/ 203 h 1152"/>
                    <a:gd name="T6" fmla="*/ 0 60000 65536"/>
                    <a:gd name="T7" fmla="*/ 0 60000 65536"/>
                    <a:gd name="T8" fmla="*/ 0 60000 65536"/>
                    <a:gd name="T9" fmla="*/ 0 w 192"/>
                    <a:gd name="T10" fmla="*/ 0 h 1152"/>
                    <a:gd name="T11" fmla="*/ 192 w 192"/>
                    <a:gd name="T12" fmla="*/ 1152 h 1152"/>
                  </a:gdLst>
                  <a:ahLst/>
                  <a:cxnLst>
                    <a:cxn ang="T6">
                      <a:pos x="T0" y="T1"/>
                    </a:cxn>
                    <a:cxn ang="T7">
                      <a:pos x="T2" y="T3"/>
                    </a:cxn>
                    <a:cxn ang="T8">
                      <a:pos x="T4" y="T5"/>
                    </a:cxn>
                  </a:cxnLst>
                  <a:rect l="T9" t="T10" r="T11" b="T12"/>
                  <a:pathLst>
                    <a:path w="192" h="1152">
                      <a:moveTo>
                        <a:pt x="0" y="1152"/>
                      </a:moveTo>
                      <a:cubicBezTo>
                        <a:pt x="32" y="576"/>
                        <a:pt x="64" y="0"/>
                        <a:pt x="96" y="0"/>
                      </a:cubicBezTo>
                      <a:cubicBezTo>
                        <a:pt x="128" y="0"/>
                        <a:pt x="176" y="960"/>
                        <a:pt x="192" y="1152"/>
                      </a:cubicBezTo>
                    </a:path>
                  </a:pathLst>
                </a:custGeom>
                <a:noFill/>
                <a:ln w="28575">
                  <a:solidFill>
                    <a:srgbClr val="FF0000"/>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latin typeface="+mn-ea"/>
                    <a:ea typeface="+mn-ea"/>
                  </a:endParaRPr>
                </a:p>
              </p:txBody>
            </p:sp>
            <p:sp>
              <p:nvSpPr>
                <p:cNvPr id="162852" name="Freeform 41"/>
                <p:cNvSpPr>
                  <a:spLocks/>
                </p:cNvSpPr>
                <p:nvPr/>
              </p:nvSpPr>
              <p:spPr bwMode="auto">
                <a:xfrm>
                  <a:off x="4176" y="774"/>
                  <a:ext cx="123" cy="1008"/>
                </a:xfrm>
                <a:custGeom>
                  <a:avLst/>
                  <a:gdLst>
                    <a:gd name="T0" fmla="*/ 0 w 192"/>
                    <a:gd name="T1" fmla="*/ 203 h 1152"/>
                    <a:gd name="T2" fmla="*/ 1 w 192"/>
                    <a:gd name="T3" fmla="*/ 0 h 1152"/>
                    <a:gd name="T4" fmla="*/ 1 w 192"/>
                    <a:gd name="T5" fmla="*/ 203 h 1152"/>
                    <a:gd name="T6" fmla="*/ 0 60000 65536"/>
                    <a:gd name="T7" fmla="*/ 0 60000 65536"/>
                    <a:gd name="T8" fmla="*/ 0 60000 65536"/>
                    <a:gd name="T9" fmla="*/ 0 w 192"/>
                    <a:gd name="T10" fmla="*/ 0 h 1152"/>
                    <a:gd name="T11" fmla="*/ 192 w 192"/>
                    <a:gd name="T12" fmla="*/ 1152 h 1152"/>
                  </a:gdLst>
                  <a:ahLst/>
                  <a:cxnLst>
                    <a:cxn ang="T6">
                      <a:pos x="T0" y="T1"/>
                    </a:cxn>
                    <a:cxn ang="T7">
                      <a:pos x="T2" y="T3"/>
                    </a:cxn>
                    <a:cxn ang="T8">
                      <a:pos x="T4" y="T5"/>
                    </a:cxn>
                  </a:cxnLst>
                  <a:rect l="T9" t="T10" r="T11" b="T12"/>
                  <a:pathLst>
                    <a:path w="192" h="1152">
                      <a:moveTo>
                        <a:pt x="0" y="1152"/>
                      </a:moveTo>
                      <a:cubicBezTo>
                        <a:pt x="32" y="576"/>
                        <a:pt x="64" y="0"/>
                        <a:pt x="96" y="0"/>
                      </a:cubicBezTo>
                      <a:cubicBezTo>
                        <a:pt x="128" y="0"/>
                        <a:pt x="176" y="960"/>
                        <a:pt x="192" y="1152"/>
                      </a:cubicBezTo>
                    </a:path>
                  </a:pathLst>
                </a:custGeom>
                <a:noFill/>
                <a:ln w="28575">
                  <a:solidFill>
                    <a:srgbClr val="FF0000"/>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rgbClr val="0000FF"/>
                    </a:solidFill>
                    <a:latin typeface="+mn-ea"/>
                    <a:ea typeface="+mn-ea"/>
                  </a:endParaRPr>
                </a:p>
              </p:txBody>
            </p:sp>
            <p:sp>
              <p:nvSpPr>
                <p:cNvPr id="162853" name="Line 42"/>
                <p:cNvSpPr>
                  <a:spLocks noChangeShapeType="1"/>
                </p:cNvSpPr>
                <p:nvPr/>
              </p:nvSpPr>
              <p:spPr bwMode="auto">
                <a:xfrm>
                  <a:off x="3744" y="1686"/>
                  <a:ext cx="0" cy="96"/>
                </a:xfrm>
                <a:prstGeom prst="line">
                  <a:avLst/>
                </a:prstGeom>
                <a:noFill/>
                <a:ln w="12700">
                  <a:solidFill>
                    <a:schemeClr val="tx1"/>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solidFill>
                      <a:srgbClr val="0000FF"/>
                    </a:solidFill>
                    <a:latin typeface="+mn-ea"/>
                    <a:ea typeface="+mn-ea"/>
                  </a:endParaRPr>
                </a:p>
              </p:txBody>
            </p:sp>
          </p:grpSp>
          <p:sp>
            <p:nvSpPr>
              <p:cNvPr id="162827" name="Freeform 43"/>
              <p:cNvSpPr>
                <a:spLocks/>
              </p:cNvSpPr>
              <p:nvPr/>
            </p:nvSpPr>
            <p:spPr bwMode="auto">
              <a:xfrm>
                <a:off x="1110" y="768"/>
                <a:ext cx="168" cy="1008"/>
              </a:xfrm>
              <a:custGeom>
                <a:avLst/>
                <a:gdLst>
                  <a:gd name="T0" fmla="*/ 0 w 96"/>
                  <a:gd name="T1" fmla="*/ 576 h 1056"/>
                  <a:gd name="T2" fmla="*/ 69232 w 96"/>
                  <a:gd name="T3" fmla="*/ 0 h 1056"/>
                  <a:gd name="T4" fmla="*/ 138744 w 96"/>
                  <a:gd name="T5" fmla="*/ 576 h 1056"/>
                  <a:gd name="T6" fmla="*/ 0 60000 65536"/>
                  <a:gd name="T7" fmla="*/ 0 60000 65536"/>
                  <a:gd name="T8" fmla="*/ 0 60000 65536"/>
                  <a:gd name="T9" fmla="*/ 0 w 96"/>
                  <a:gd name="T10" fmla="*/ 0 h 1056"/>
                  <a:gd name="T11" fmla="*/ 96 w 96"/>
                  <a:gd name="T12" fmla="*/ 1056 h 1056"/>
                </a:gdLst>
                <a:ahLst/>
                <a:cxnLst>
                  <a:cxn ang="T6">
                    <a:pos x="T0" y="T1"/>
                  </a:cxn>
                  <a:cxn ang="T7">
                    <a:pos x="T2" y="T3"/>
                  </a:cxn>
                  <a:cxn ang="T8">
                    <a:pos x="T4" y="T5"/>
                  </a:cxn>
                </a:cxnLst>
                <a:rect l="T9" t="T10" r="T11" b="T12"/>
                <a:pathLst>
                  <a:path w="96" h="1056">
                    <a:moveTo>
                      <a:pt x="0" y="1056"/>
                    </a:moveTo>
                    <a:cubicBezTo>
                      <a:pt x="16" y="528"/>
                      <a:pt x="32" y="0"/>
                      <a:pt x="48" y="0"/>
                    </a:cubicBezTo>
                    <a:cubicBezTo>
                      <a:pt x="64" y="0"/>
                      <a:pt x="88" y="880"/>
                      <a:pt x="96" y="1056"/>
                    </a:cubicBezTo>
                  </a:path>
                </a:pathLst>
              </a:custGeom>
              <a:noFill/>
              <a:ln w="19050">
                <a:solidFill>
                  <a:schemeClr val="tx1"/>
                </a:solidFill>
                <a:prstDash val="sysDot"/>
                <a:round/>
                <a:headEnd/>
                <a:tailEnd type="none" w="sm" len="lg"/>
              </a:ln>
              <a:extLst>
                <a:ext uri="{909E8E84-426E-40DD-AFC4-6F175D3DCCD1}">
                  <a14:hiddenFill xmlns:a14="http://schemas.microsoft.com/office/drawing/2010/main">
                    <a:solidFill>
                      <a:srgbClr val="FFFFFF"/>
                    </a:solidFill>
                  </a14:hiddenFill>
                </a:ext>
              </a:extLst>
            </p:spPr>
            <p:txBody>
              <a:bodyPr wrap="none"/>
              <a:lstStyle/>
              <a:p>
                <a:endParaRPr lang="zh-CN" altLang="en-US">
                  <a:solidFill>
                    <a:srgbClr val="0000FF"/>
                  </a:solidFill>
                  <a:latin typeface="+mn-ea"/>
                  <a:ea typeface="+mn-ea"/>
                </a:endParaRPr>
              </a:p>
            </p:txBody>
          </p:sp>
        </p:grpSp>
        <mc:AlternateContent xmlns:mc="http://schemas.openxmlformats.org/markup-compatibility/2006" xmlns:a14="http://schemas.microsoft.com/office/drawing/2010/main">
          <mc:Choice Requires="a14">
            <p:sp>
              <p:nvSpPr>
                <p:cNvPr id="44" name="矩形 43"/>
                <p:cNvSpPr/>
                <p:nvPr/>
              </p:nvSpPr>
              <p:spPr>
                <a:xfrm>
                  <a:off x="2124942" y="2544365"/>
                  <a:ext cx="54130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𝑂</m:t>
                        </m:r>
                      </m:oMath>
                    </m:oMathPara>
                  </a14:m>
                  <a:endParaRPr lang="zh-CN" altLang="en-US" sz="2800" i="1" dirty="0">
                    <a:solidFill>
                      <a:srgbClr val="0000FF"/>
                    </a:solidFill>
                    <a:latin typeface="+mn-ea"/>
                    <a:ea typeface="+mn-ea"/>
                  </a:endParaRPr>
                </a:p>
              </p:txBody>
            </p:sp>
          </mc:Choice>
          <mc:Fallback xmlns="">
            <p:sp>
              <p:nvSpPr>
                <p:cNvPr id="44" name="矩形 43"/>
                <p:cNvSpPr>
                  <a:spLocks noRot="1" noChangeAspect="1" noMove="1" noResize="1" noEditPoints="1" noAdjustHandles="1" noChangeArrowheads="1" noChangeShapeType="1" noTextEdit="1"/>
                </p:cNvSpPr>
                <p:nvPr/>
              </p:nvSpPr>
              <p:spPr>
                <a:xfrm>
                  <a:off x="2124942" y="2544365"/>
                  <a:ext cx="541302"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2345875" y="562166"/>
                  <a:ext cx="4381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𝐼</m:t>
                        </m:r>
                      </m:oMath>
                    </m:oMathPara>
                  </a14:m>
                  <a:endParaRPr lang="zh-CN" altLang="en-US" sz="2800" i="1" dirty="0">
                    <a:solidFill>
                      <a:srgbClr val="0000FF"/>
                    </a:solidFill>
                    <a:latin typeface="+mn-ea"/>
                    <a:ea typeface="+mn-ea"/>
                  </a:endParaRPr>
                </a:p>
              </p:txBody>
            </p:sp>
          </mc:Choice>
          <mc:Fallback xmlns="">
            <p:sp>
              <p:nvSpPr>
                <p:cNvPr id="45" name="矩形 44"/>
                <p:cNvSpPr>
                  <a:spLocks noRot="1" noChangeAspect="1" noMove="1" noResize="1" noEditPoints="1" noAdjustHandles="1" noChangeArrowheads="1" noChangeShapeType="1" noTextEdit="1"/>
                </p:cNvSpPr>
                <p:nvPr/>
              </p:nvSpPr>
              <p:spPr>
                <a:xfrm>
                  <a:off x="2345875" y="562166"/>
                  <a:ext cx="438132"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7665480" y="2062667"/>
                  <a:ext cx="10164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i="1" smtClean="0">
                                <a:solidFill>
                                  <a:srgbClr val="0000FF"/>
                                </a:solidFill>
                                <a:latin typeface="Cambria Math"/>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r>
                              <a:rPr lang="zh-CN" altLang="en-US" sz="2800" b="0" i="1" smtClean="0">
                                <a:solidFill>
                                  <a:srgbClr val="0000FF"/>
                                </a:solidFill>
                                <a:latin typeface="Cambria Math" panose="02040503050406030204" pitchFamily="18" charset="0"/>
                                <a:ea typeface="+mn-ea"/>
                              </a:rPr>
                              <m:t>𝜃</m:t>
                            </m:r>
                          </m:e>
                        </m:func>
                      </m:oMath>
                    </m:oMathPara>
                  </a14:m>
                  <a:endParaRPr lang="zh-CN" altLang="en-US" sz="2800" i="1" dirty="0">
                    <a:solidFill>
                      <a:srgbClr val="0000FF"/>
                    </a:solidFill>
                    <a:latin typeface="+mn-ea"/>
                    <a:ea typeface="+mn-ea"/>
                  </a:endParaRPr>
                </a:p>
              </p:txBody>
            </p:sp>
          </mc:Choice>
          <mc:Fallback xmlns="">
            <p:sp>
              <p:nvSpPr>
                <p:cNvPr id="46" name="矩形 45"/>
                <p:cNvSpPr>
                  <a:spLocks noRot="1" noChangeAspect="1" noMove="1" noResize="1" noEditPoints="1" noAdjustHandles="1" noChangeArrowheads="1" noChangeShapeType="1" noTextEdit="1"/>
                </p:cNvSpPr>
                <p:nvPr/>
              </p:nvSpPr>
              <p:spPr>
                <a:xfrm>
                  <a:off x="7665480" y="2062667"/>
                  <a:ext cx="1016432"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740990" y="2524409"/>
                  <a:ext cx="1456232" cy="9177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mn-ea"/>
                              </a:rPr>
                              <m:t>𝑎</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𝑏</m:t>
                            </m:r>
                          </m:den>
                        </m:f>
                      </m:oMath>
                    </m:oMathPara>
                  </a14:m>
                  <a:endParaRPr lang="zh-CN" altLang="en-US" sz="2800" i="1" dirty="0">
                    <a:solidFill>
                      <a:srgbClr val="0000FF"/>
                    </a:solidFill>
                    <a:latin typeface="+mn-ea"/>
                    <a:ea typeface="+mn-ea"/>
                  </a:endParaRPr>
                </a:p>
              </p:txBody>
            </p:sp>
          </mc:Choice>
          <mc:Fallback xmlns="">
            <p:sp>
              <p:nvSpPr>
                <p:cNvPr id="47" name="矩形 46"/>
                <p:cNvSpPr>
                  <a:spLocks noRot="1" noChangeAspect="1" noMove="1" noResize="1" noEditPoints="1" noAdjustHandles="1" noChangeArrowheads="1" noChangeShapeType="1" noTextEdit="1"/>
                </p:cNvSpPr>
                <p:nvPr/>
              </p:nvSpPr>
              <p:spPr>
                <a:xfrm>
                  <a:off x="740990" y="2524409"/>
                  <a:ext cx="1456232" cy="917752"/>
                </a:xfrm>
                <a:prstGeom prst="rect">
                  <a:avLst/>
                </a:prstGeom>
                <a:blipFill>
                  <a:blip r:embed="rId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8" name="矩形 47"/>
              <p:cNvSpPr/>
              <p:nvPr/>
            </p:nvSpPr>
            <p:spPr>
              <a:xfrm>
                <a:off x="1176212" y="4390738"/>
                <a:ext cx="3427220" cy="6313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a:ea typeface="+mn-ea"/>
                            </a:rPr>
                          </m:ctrlPr>
                        </m:dPr>
                        <m:e>
                          <m:r>
                            <a:rPr lang="en-US" altLang="zh-CN" sz="2800" i="1">
                              <a:solidFill>
                                <a:srgbClr val="0000FF"/>
                              </a:solidFill>
                              <a:latin typeface="Cambria Math" panose="02040503050406030204" pitchFamily="18" charset="0"/>
                            </a:rPr>
                            <m:t>𝑎</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𝑏</m:t>
                          </m:r>
                        </m:e>
                      </m:d>
                      <m:func>
                        <m:funcPr>
                          <m:ctrlPr>
                            <a:rPr lang="en-US" altLang="zh-CN" sz="2800" i="1" smtClean="0">
                              <a:solidFill>
                                <a:srgbClr val="0000FF"/>
                              </a:solidFill>
                              <a:latin typeface="Cambria Math"/>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r>
                            <a:rPr lang="zh-CN" altLang="en-US" sz="2800" b="0" i="1" smtClean="0">
                              <a:solidFill>
                                <a:srgbClr val="0000FF"/>
                              </a:solidFill>
                              <a:latin typeface="Cambria Math" panose="02040503050406030204" pitchFamily="18" charset="0"/>
                              <a:ea typeface="+mn-ea"/>
                            </a:rPr>
                            <m:t>𝜃</m:t>
                          </m:r>
                        </m:e>
                      </m:func>
                      <m:r>
                        <a:rPr lang="en-US" altLang="zh-CN" sz="2800" b="0" i="1" smtClean="0">
                          <a:solidFill>
                            <a:srgbClr val="0000FF"/>
                          </a:solidFill>
                          <a:latin typeface="Cambria Math" panose="02040503050406030204" pitchFamily="18" charset="0"/>
                          <a:ea typeface="+mn-ea"/>
                        </a:rPr>
                        <m:t>=3</m:t>
                      </m:r>
                      <m:sSub>
                        <m:sSubPr>
                          <m:ctrlPr>
                            <a:rPr lang="en-US" altLang="zh-CN" sz="2800" i="1">
                              <a:solidFill>
                                <a:srgbClr val="0000FF"/>
                              </a:solidFill>
                              <a:latin typeface="Cambria Math"/>
                              <a:ea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λ</m:t>
                          </m:r>
                        </m:e>
                        <m:sub>
                          <m:r>
                            <a:rPr lang="zh-CN" altLang="en-US" sz="2800" i="1">
                              <a:solidFill>
                                <a:srgbClr val="0000FF"/>
                              </a:solidFill>
                              <a:latin typeface="Cambria Math" panose="02040503050406030204" pitchFamily="18" charset="0"/>
                            </a:rPr>
                            <m:t>紫</m:t>
                          </m:r>
                        </m:sub>
                      </m:sSub>
                    </m:oMath>
                  </m:oMathPara>
                </a14:m>
                <a:endParaRPr lang="zh-CN" altLang="en-US" sz="2800" i="1" dirty="0">
                  <a:solidFill>
                    <a:srgbClr val="0000FF"/>
                  </a:solidFill>
                  <a:latin typeface="+mn-ea"/>
                  <a:ea typeface="+mn-ea"/>
                </a:endParaRPr>
              </a:p>
            </p:txBody>
          </p:sp>
        </mc:Choice>
        <mc:Fallback xmlns="">
          <p:sp>
            <p:nvSpPr>
              <p:cNvPr id="48" name="矩形 47"/>
              <p:cNvSpPr>
                <a:spLocks noRot="1" noChangeAspect="1" noMove="1" noResize="1" noEditPoints="1" noAdjustHandles="1" noChangeArrowheads="1" noChangeShapeType="1" noTextEdit="1"/>
              </p:cNvSpPr>
              <p:nvPr/>
            </p:nvSpPr>
            <p:spPr>
              <a:xfrm>
                <a:off x="1176212" y="4390738"/>
                <a:ext cx="3427220" cy="63132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1176212" y="4980448"/>
                <a:ext cx="30532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a:ea typeface="+mn-ea"/>
                            </a:rPr>
                          </m:ctrlPr>
                        </m:dPr>
                        <m:e>
                          <m:r>
                            <a:rPr lang="en-US" altLang="zh-CN" sz="2800" i="1">
                              <a:solidFill>
                                <a:srgbClr val="0000FF"/>
                              </a:solidFill>
                              <a:latin typeface="Cambria Math" panose="02040503050406030204" pitchFamily="18" charset="0"/>
                            </a:rPr>
                            <m:t>𝑎</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𝑏</m:t>
                          </m:r>
                        </m:e>
                      </m:d>
                      <m:func>
                        <m:funcPr>
                          <m:ctrlPr>
                            <a:rPr lang="en-US" altLang="zh-CN" sz="2800" i="1" smtClean="0">
                              <a:solidFill>
                                <a:srgbClr val="0000FF"/>
                              </a:solidFill>
                              <a:latin typeface="Cambria Math"/>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r>
                            <a:rPr lang="zh-CN" altLang="en-US" sz="2800" b="0" i="1" smtClean="0">
                              <a:solidFill>
                                <a:srgbClr val="0000FF"/>
                              </a:solidFill>
                              <a:latin typeface="Cambria Math" panose="02040503050406030204" pitchFamily="18" charset="0"/>
                              <a:ea typeface="+mn-ea"/>
                            </a:rPr>
                            <m:t>𝜃</m:t>
                          </m:r>
                        </m:e>
                      </m:func>
                      <m:r>
                        <a:rPr lang="en-US" altLang="zh-CN" sz="2800" b="0" i="1" smtClean="0">
                          <a:solidFill>
                            <a:srgbClr val="0000FF"/>
                          </a:solidFill>
                          <a:latin typeface="Cambria Math" panose="02040503050406030204" pitchFamily="18" charset="0"/>
                          <a:ea typeface="+mn-ea"/>
                        </a:rPr>
                        <m:t>=2</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i="1" dirty="0">
                  <a:solidFill>
                    <a:srgbClr val="0000FF"/>
                  </a:solidFill>
                  <a:latin typeface="+mn-ea"/>
                  <a:ea typeface="+mn-ea"/>
                </a:endParaRPr>
              </a:p>
            </p:txBody>
          </p:sp>
        </mc:Choice>
        <mc:Fallback xmlns="">
          <p:sp>
            <p:nvSpPr>
              <p:cNvPr id="49" name="矩形 48"/>
              <p:cNvSpPr>
                <a:spLocks noRot="1" noChangeAspect="1" noMove="1" noResize="1" noEditPoints="1" noAdjustHandles="1" noChangeArrowheads="1" noChangeShapeType="1" noTextEdit="1"/>
              </p:cNvSpPr>
              <p:nvPr/>
            </p:nvSpPr>
            <p:spPr>
              <a:xfrm>
                <a:off x="1176212" y="4980448"/>
                <a:ext cx="3053272"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4987483" y="4222405"/>
                <a:ext cx="1739707"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sz="2800" i="1" smtClean="0">
                          <a:solidFill>
                            <a:srgbClr val="0000FF"/>
                          </a:solidFill>
                          <a:latin typeface="Cambria Math" panose="02040503050406030204" pitchFamily="18" charset="0"/>
                          <a:ea typeface="Cambria Math" panose="02040503050406030204" pitchFamily="18" charset="0"/>
                        </a:rPr>
                        <m:t>λ</m:t>
                      </m:r>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3</m:t>
                          </m:r>
                        </m:num>
                        <m:den>
                          <m:r>
                            <a:rPr lang="en-US" altLang="zh-CN" sz="2800" b="0" i="1" smtClean="0">
                              <a:solidFill>
                                <a:srgbClr val="0000FF"/>
                              </a:solidFill>
                              <a:latin typeface="Cambria Math" panose="02040503050406030204" pitchFamily="18" charset="0"/>
                              <a:ea typeface="+mn-ea"/>
                            </a:rPr>
                            <m:t>2</m:t>
                          </m:r>
                        </m:den>
                      </m:f>
                      <m:sSub>
                        <m:sSubPr>
                          <m:ctrlPr>
                            <a:rPr lang="en-US" altLang="zh-CN" sz="2800" i="1">
                              <a:solidFill>
                                <a:srgbClr val="0000FF"/>
                              </a:solidFill>
                              <a:latin typeface="Cambria Math"/>
                              <a:ea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λ</m:t>
                          </m:r>
                        </m:e>
                        <m:sub>
                          <m:r>
                            <a:rPr lang="zh-CN" altLang="en-US" sz="2800" i="1">
                              <a:solidFill>
                                <a:srgbClr val="0000FF"/>
                              </a:solidFill>
                              <a:latin typeface="Cambria Math" panose="02040503050406030204" pitchFamily="18" charset="0"/>
                            </a:rPr>
                            <m:t>紫</m:t>
                          </m:r>
                        </m:sub>
                      </m:sSub>
                    </m:oMath>
                  </m:oMathPara>
                </a14:m>
                <a:endParaRPr lang="zh-CN" altLang="en-US" sz="2800" i="1" dirty="0">
                  <a:solidFill>
                    <a:srgbClr val="0000FF"/>
                  </a:solidFill>
                  <a:latin typeface="+mn-ea"/>
                  <a:ea typeface="+mn-ea"/>
                </a:endParaRPr>
              </a:p>
            </p:txBody>
          </p:sp>
        </mc:Choice>
        <mc:Fallback xmlns="">
          <p:sp>
            <p:nvSpPr>
              <p:cNvPr id="50" name="矩形 49"/>
              <p:cNvSpPr>
                <a:spLocks noRot="1" noChangeAspect="1" noMove="1" noResize="1" noEditPoints="1" noAdjustHandles="1" noChangeArrowheads="1" noChangeShapeType="1" noTextEdit="1"/>
              </p:cNvSpPr>
              <p:nvPr/>
            </p:nvSpPr>
            <p:spPr>
              <a:xfrm>
                <a:off x="4987483" y="4222405"/>
                <a:ext cx="1739707" cy="898964"/>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6489551" y="4411199"/>
                <a:ext cx="176214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600</m:t>
                      </m:r>
                      <m:r>
                        <a:rPr lang="en-US" altLang="zh-CN" sz="2800" b="0" i="1" smtClean="0">
                          <a:solidFill>
                            <a:srgbClr val="0000FF"/>
                          </a:solidFill>
                          <a:latin typeface="Cambria Math" panose="02040503050406030204" pitchFamily="18" charset="0"/>
                          <a:ea typeface="Cambria Math" panose="02040503050406030204" pitchFamily="18" charset="0"/>
                        </a:rPr>
                        <m:t>𝑛𝑚</m:t>
                      </m:r>
                    </m:oMath>
                  </m:oMathPara>
                </a14:m>
                <a:endParaRPr lang="zh-CN" altLang="en-US" sz="2800" dirty="0">
                  <a:solidFill>
                    <a:srgbClr val="0000FF"/>
                  </a:solidFill>
                </a:endParaRPr>
              </a:p>
            </p:txBody>
          </p:sp>
        </mc:Choice>
        <mc:Fallback xmlns="">
          <p:sp>
            <p:nvSpPr>
              <p:cNvPr id="51" name="矩形 50"/>
              <p:cNvSpPr>
                <a:spLocks noRot="1" noChangeAspect="1" noMove="1" noResize="1" noEditPoints="1" noAdjustHandles="1" noChangeArrowheads="1" noChangeShapeType="1" noTextEdit="1"/>
              </p:cNvSpPr>
              <p:nvPr/>
            </p:nvSpPr>
            <p:spPr>
              <a:xfrm>
                <a:off x="6489551" y="4411199"/>
                <a:ext cx="1762149"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1245296" y="5794564"/>
                <a:ext cx="289585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sz="2800" i="1" smtClean="0">
                          <a:solidFill>
                            <a:srgbClr val="0000FF"/>
                          </a:solidFill>
                          <a:latin typeface="Cambria Math" panose="02040503050406030204" pitchFamily="18" charset="0"/>
                          <a:ea typeface="Cambria Math" panose="02040503050406030204" pitchFamily="18" charset="0"/>
                        </a:rPr>
                        <m:t>λ</m:t>
                      </m:r>
                      <m:r>
                        <a:rPr lang="en-US" altLang="zh-CN" sz="2800" b="0" i="1" smtClean="0">
                          <a:solidFill>
                            <a:srgbClr val="0000FF"/>
                          </a:solidFill>
                          <a:latin typeface="Cambria Math" panose="02040503050406030204" pitchFamily="18" charset="0"/>
                          <a:ea typeface="+mn-ea"/>
                        </a:rPr>
                        <m:t>=400</m:t>
                      </m:r>
                      <m:r>
                        <a:rPr lang="en-US" altLang="zh-CN" sz="2800" b="0" i="1" smtClean="0">
                          <a:solidFill>
                            <a:srgbClr val="0000FF"/>
                          </a:solidFill>
                          <a:latin typeface="Cambria Math" panose="02040503050406030204" pitchFamily="18" charset="0"/>
                          <a:ea typeface="Cambria Math" panose="02040503050406030204" pitchFamily="18" charset="0"/>
                        </a:rPr>
                        <m:t>~760</m:t>
                      </m:r>
                      <m:r>
                        <a:rPr lang="en-US" altLang="zh-CN" sz="2800" b="0" i="1" smtClean="0">
                          <a:solidFill>
                            <a:srgbClr val="0000FF"/>
                          </a:solidFill>
                          <a:latin typeface="Cambria Math" panose="02040503050406030204" pitchFamily="18" charset="0"/>
                          <a:ea typeface="Cambria Math" panose="02040503050406030204" pitchFamily="18" charset="0"/>
                        </a:rPr>
                        <m:t>𝑛𝑚</m:t>
                      </m:r>
                    </m:oMath>
                  </m:oMathPara>
                </a14:m>
                <a:endParaRPr lang="zh-CN" altLang="en-US" sz="2800" i="1" dirty="0">
                  <a:solidFill>
                    <a:srgbClr val="0000FF"/>
                  </a:solidFill>
                  <a:latin typeface="+mn-ea"/>
                  <a:ea typeface="+mn-ea"/>
                </a:endParaRPr>
              </a:p>
            </p:txBody>
          </p:sp>
        </mc:Choice>
        <mc:Fallback xmlns="">
          <p:sp>
            <p:nvSpPr>
              <p:cNvPr id="52" name="矩形 51"/>
              <p:cNvSpPr>
                <a:spLocks noRot="1" noChangeAspect="1" noMove="1" noResize="1" noEditPoints="1" noAdjustHandles="1" noChangeArrowheads="1" noChangeShapeType="1" noTextEdit="1"/>
              </p:cNvSpPr>
              <p:nvPr/>
            </p:nvSpPr>
            <p:spPr>
              <a:xfrm>
                <a:off x="1245296" y="5794564"/>
                <a:ext cx="2895857"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5654403" y="5794564"/>
                <a:ext cx="22538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600</m:t>
                      </m:r>
                      <m:r>
                        <a:rPr lang="en-US" altLang="zh-CN" sz="2800" b="0" i="1" smtClean="0">
                          <a:solidFill>
                            <a:srgbClr val="0000FF"/>
                          </a:solidFill>
                          <a:latin typeface="Cambria Math" panose="02040503050406030204" pitchFamily="18" charset="0"/>
                          <a:ea typeface="Cambria Math" panose="02040503050406030204" pitchFamily="18" charset="0"/>
                        </a:rPr>
                        <m:t>~760</m:t>
                      </m:r>
                      <m:r>
                        <a:rPr lang="en-US" altLang="zh-CN" sz="2800" b="0" i="1" smtClean="0">
                          <a:solidFill>
                            <a:srgbClr val="0000FF"/>
                          </a:solidFill>
                          <a:latin typeface="Cambria Math" panose="02040503050406030204" pitchFamily="18" charset="0"/>
                          <a:ea typeface="Cambria Math" panose="02040503050406030204" pitchFamily="18" charset="0"/>
                        </a:rPr>
                        <m:t>𝑛𝑚</m:t>
                      </m:r>
                    </m:oMath>
                  </m:oMathPara>
                </a14:m>
                <a:endParaRPr lang="zh-CN" altLang="en-US" sz="2800" i="1" dirty="0">
                  <a:solidFill>
                    <a:srgbClr val="0000FF"/>
                  </a:solidFill>
                  <a:latin typeface="+mn-ea"/>
                  <a:ea typeface="+mn-ea"/>
                </a:endParaRPr>
              </a:p>
            </p:txBody>
          </p:sp>
        </mc:Choice>
        <mc:Fallback xmlns="">
          <p:sp>
            <p:nvSpPr>
              <p:cNvPr id="53" name="矩形 52"/>
              <p:cNvSpPr>
                <a:spLocks noRot="1" noChangeAspect="1" noMove="1" noResize="1" noEditPoints="1" noAdjustHandles="1" noChangeArrowheads="1" noChangeShapeType="1" noTextEdit="1"/>
              </p:cNvSpPr>
              <p:nvPr/>
            </p:nvSpPr>
            <p:spPr>
              <a:xfrm>
                <a:off x="5654403" y="5794564"/>
                <a:ext cx="2253887" cy="523220"/>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33116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wipe(left)">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wipe(left)">
                                      <p:cBhvr>
                                        <p:cTn id="27" dur="500"/>
                                        <p:tgtEl>
                                          <p:spTgt spid="4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wipe(left)">
                                      <p:cBhvr>
                                        <p:cTn id="32" dur="500"/>
                                        <p:tgtEl>
                                          <p:spTgt spid="5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wipe(left)">
                                      <p:cBhvr>
                                        <p:cTn id="37" dur="500"/>
                                        <p:tgtEl>
                                          <p:spTgt spid="5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wipe(left)">
                                      <p:cBhvr>
                                        <p:cTn id="42" dur="500"/>
                                        <p:tgtEl>
                                          <p:spTgt spid="5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62858"/>
                                        </p:tgtEl>
                                        <p:attrNameLst>
                                          <p:attrName>style.visibility</p:attrName>
                                        </p:attrNameLst>
                                      </p:cBhvr>
                                      <p:to>
                                        <p:strVal val="visible"/>
                                      </p:to>
                                    </p:set>
                                    <p:animEffect transition="in" filter="wipe(left)">
                                      <p:cBhvr>
                                        <p:cTn id="47" dur="500"/>
                                        <p:tgtEl>
                                          <p:spTgt spid="16285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wipe(left)">
                                      <p:cBhvr>
                                        <p:cTn id="5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2858" grpId="0"/>
      <p:bldP spid="10" grpId="0" animBg="1"/>
      <p:bldP spid="48" grpId="0"/>
      <p:bldP spid="49" grpId="0"/>
      <p:bldP spid="50" grpId="0"/>
      <p:bldP spid="51" grpId="0"/>
      <p:bldP spid="52" grpId="0"/>
      <p:bldP spid="5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208024" y="1285370"/>
            <a:ext cx="60960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dirty="0">
                <a:solidFill>
                  <a:srgbClr val="0000FF"/>
                </a:solidFill>
                <a:latin typeface="+mn-lt"/>
                <a:ea typeface="+mn-ea"/>
              </a:rPr>
              <a:t>连续光谱：炽热物体光谱</a:t>
            </a:r>
          </a:p>
          <a:p>
            <a:pPr>
              <a:spcBef>
                <a:spcPct val="50000"/>
              </a:spcBef>
              <a:buClrTx/>
              <a:buFontTx/>
              <a:buNone/>
            </a:pPr>
            <a:r>
              <a:rPr kumimoji="0" lang="zh-CN" altLang="en-US" sz="2800" dirty="0">
                <a:solidFill>
                  <a:srgbClr val="0000FF"/>
                </a:solidFill>
                <a:latin typeface="+mn-lt"/>
                <a:ea typeface="+mn-ea"/>
              </a:rPr>
              <a:t>线状光谱：钠盐、分立明线</a:t>
            </a:r>
          </a:p>
          <a:p>
            <a:pPr>
              <a:spcBef>
                <a:spcPct val="50000"/>
              </a:spcBef>
              <a:buClrTx/>
              <a:buFontTx/>
              <a:buNone/>
            </a:pPr>
            <a:r>
              <a:rPr kumimoji="0" lang="zh-CN" altLang="en-US" sz="2800" dirty="0">
                <a:solidFill>
                  <a:srgbClr val="0000FF"/>
                </a:solidFill>
                <a:latin typeface="+mn-lt"/>
                <a:ea typeface="+mn-ea"/>
              </a:rPr>
              <a:t>带状光谱：分子光谱</a:t>
            </a:r>
          </a:p>
        </p:txBody>
      </p:sp>
      <p:sp>
        <p:nvSpPr>
          <p:cNvPr id="164867" name="Rectangle 3"/>
          <p:cNvSpPr>
            <a:spLocks noChangeArrowheads="1"/>
          </p:cNvSpPr>
          <p:nvPr/>
        </p:nvSpPr>
        <p:spPr bwMode="auto">
          <a:xfrm>
            <a:off x="619760" y="585535"/>
            <a:ext cx="3733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Blip>
                <a:blip r:embed="rId3"/>
              </a:buBlip>
            </a:pPr>
            <a:r>
              <a:rPr kumimoji="0" lang="zh-CN" altLang="en-US" sz="2800" dirty="0">
                <a:solidFill>
                  <a:srgbClr val="0000FF"/>
                </a:solidFill>
                <a:latin typeface="+mn-lt"/>
                <a:ea typeface="+mn-ea"/>
              </a:rPr>
              <a:t>衍射光谱分类</a:t>
            </a:r>
          </a:p>
        </p:txBody>
      </p:sp>
      <p:sp>
        <p:nvSpPr>
          <p:cNvPr id="4" name="Text Box 4"/>
          <p:cNvSpPr txBox="1">
            <a:spLocks noChangeArrowheads="1"/>
          </p:cNvSpPr>
          <p:nvPr/>
        </p:nvSpPr>
        <p:spPr bwMode="auto">
          <a:xfrm>
            <a:off x="619760" y="3328735"/>
            <a:ext cx="2743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Blip>
                <a:blip r:embed="rId3"/>
              </a:buBlip>
            </a:pPr>
            <a:r>
              <a:rPr kumimoji="0" lang="zh-CN" altLang="en-US" sz="2800" dirty="0">
                <a:solidFill>
                  <a:srgbClr val="0000FF"/>
                </a:solidFill>
                <a:latin typeface="+mn-lt"/>
                <a:ea typeface="+mn-ea"/>
              </a:rPr>
              <a:t>光谱分析</a:t>
            </a:r>
          </a:p>
        </p:txBody>
      </p:sp>
      <p:sp>
        <p:nvSpPr>
          <p:cNvPr id="5" name="Text Box 5"/>
          <p:cNvSpPr txBox="1">
            <a:spLocks noChangeArrowheads="1"/>
          </p:cNvSpPr>
          <p:nvPr/>
        </p:nvSpPr>
        <p:spPr bwMode="auto">
          <a:xfrm>
            <a:off x="561024" y="4158997"/>
            <a:ext cx="9095040" cy="164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20000"/>
              </a:lnSpc>
              <a:spcBef>
                <a:spcPct val="50000"/>
              </a:spcBef>
              <a:buClrTx/>
              <a:buFontTx/>
              <a:buNone/>
            </a:pPr>
            <a:r>
              <a:rPr kumimoji="0" lang="zh-CN" altLang="en-US" sz="2800" dirty="0">
                <a:solidFill>
                  <a:srgbClr val="0000FF"/>
                </a:solidFill>
                <a:latin typeface="+mn-lt"/>
                <a:ea typeface="+mn-ea"/>
              </a:rPr>
              <a:t>由于不同元素（ 或化合物 ） 各有自己特定的光谱，所以由谱线的成份</a:t>
            </a:r>
            <a:r>
              <a:rPr kumimoji="0" lang="en-US" altLang="zh-CN" sz="2800" dirty="0">
                <a:solidFill>
                  <a:srgbClr val="0000FF"/>
                </a:solidFill>
                <a:latin typeface="+mn-lt"/>
                <a:ea typeface="+mn-ea"/>
              </a:rPr>
              <a:t>，</a:t>
            </a:r>
            <a:r>
              <a:rPr kumimoji="0" lang="zh-CN" altLang="en-US" sz="2800" dirty="0">
                <a:solidFill>
                  <a:srgbClr val="0000FF"/>
                </a:solidFill>
                <a:latin typeface="+mn-lt"/>
                <a:ea typeface="+mn-ea"/>
              </a:rPr>
              <a:t>可分析出发光物质所含的元素或化合物；还可从谱线的强度定量分析出元素的含量。</a:t>
            </a:r>
          </a:p>
        </p:txBody>
      </p:sp>
    </p:spTree>
    <p:extLst>
      <p:ext uri="{BB962C8B-B14F-4D97-AF65-F5344CB8AC3E}">
        <p14:creationId xmlns:p14="http://schemas.microsoft.com/office/powerpoint/2010/main" val="8925550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4867"/>
                                        </p:tgtEl>
                                        <p:attrNameLst>
                                          <p:attrName>style.visibility</p:attrName>
                                        </p:attrNameLst>
                                      </p:cBhvr>
                                      <p:to>
                                        <p:strVal val="visible"/>
                                      </p:to>
                                    </p:set>
                                    <p:animEffect transition="in" filter="wipe(left)">
                                      <p:cBhvr>
                                        <p:cTn id="7" dur="500"/>
                                        <p:tgtEl>
                                          <p:spTgt spid="16486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164867" grpId="0"/>
      <p:bldP spid="4" grpId="0" autoUpdateAnimBg="0"/>
      <p:bldP spid="5"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Text Box 3"/>
          <p:cNvSpPr txBox="1">
            <a:spLocks noChangeArrowheads="1"/>
          </p:cNvSpPr>
          <p:nvPr/>
        </p:nvSpPr>
        <p:spPr bwMode="auto">
          <a:xfrm>
            <a:off x="558864" y="466853"/>
            <a:ext cx="9109392"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20000"/>
              </a:lnSpc>
              <a:spcBef>
                <a:spcPct val="50000"/>
              </a:spcBef>
              <a:buClrTx/>
              <a:buFontTx/>
              <a:buNone/>
            </a:pPr>
            <a:r>
              <a:rPr kumimoji="0" lang="zh-CN" altLang="en-US" sz="2800" dirty="0">
                <a:solidFill>
                  <a:srgbClr val="0000FF"/>
                </a:solidFill>
                <a:latin typeface="+mn-lt"/>
                <a:ea typeface="+mn-ea"/>
              </a:rPr>
              <a:t>例：用白光垂直照射在每厘米有6500条刻痕的平面光栅上，求第三级光谱的张角。</a:t>
            </a:r>
          </a:p>
        </p:txBody>
      </p:sp>
      <p:sp>
        <p:nvSpPr>
          <p:cNvPr id="166915" name="Text Box 4"/>
          <p:cNvSpPr txBox="1">
            <a:spLocks noChangeArrowheads="1"/>
          </p:cNvSpPr>
          <p:nvPr/>
        </p:nvSpPr>
        <p:spPr bwMode="auto">
          <a:xfrm>
            <a:off x="558864" y="1644777"/>
            <a:ext cx="132893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dirty="0">
                <a:solidFill>
                  <a:srgbClr val="0000FF"/>
                </a:solidFill>
                <a:latin typeface="+mn-lt"/>
                <a:ea typeface="+mn-ea"/>
              </a:rPr>
              <a:t>解：</a:t>
            </a:r>
          </a:p>
        </p:txBody>
      </p:sp>
      <p:sp>
        <p:nvSpPr>
          <p:cNvPr id="166936" name="Text Box 6"/>
          <p:cNvSpPr txBox="1">
            <a:spLocks noChangeArrowheads="1"/>
          </p:cNvSpPr>
          <p:nvPr/>
        </p:nvSpPr>
        <p:spPr bwMode="auto">
          <a:xfrm>
            <a:off x="558864" y="4291140"/>
            <a:ext cx="5105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a:solidFill>
                  <a:srgbClr val="0000FF"/>
                </a:solidFill>
                <a:latin typeface="+mn-lt"/>
                <a:ea typeface="+mn-ea"/>
              </a:rPr>
              <a:t>第三级光谱的张角</a:t>
            </a:r>
          </a:p>
        </p:txBody>
      </p:sp>
      <p:sp>
        <p:nvSpPr>
          <p:cNvPr id="7" name="Text Box 8"/>
          <p:cNvSpPr txBox="1">
            <a:spLocks noChangeArrowheads="1"/>
          </p:cNvSpPr>
          <p:nvPr/>
        </p:nvSpPr>
        <p:spPr bwMode="auto">
          <a:xfrm>
            <a:off x="558864" y="4886452"/>
            <a:ext cx="58674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dirty="0">
                <a:solidFill>
                  <a:srgbClr val="0000FF"/>
                </a:solidFill>
                <a:latin typeface="+mn-lt"/>
                <a:ea typeface="+mn-ea"/>
              </a:rPr>
              <a:t>第三级光谱所能出现的最大波长</a:t>
            </a:r>
          </a:p>
        </p:txBody>
      </p:sp>
      <p:sp>
        <p:nvSpPr>
          <p:cNvPr id="10" name="Text Box 11"/>
          <p:cNvSpPr txBox="1">
            <a:spLocks noChangeArrowheads="1"/>
          </p:cNvSpPr>
          <p:nvPr/>
        </p:nvSpPr>
        <p:spPr bwMode="auto">
          <a:xfrm>
            <a:off x="7645464" y="5648452"/>
            <a:ext cx="1219200" cy="522288"/>
          </a:xfrm>
          <a:prstGeom prst="rect">
            <a:avLst/>
          </a:prstGeom>
          <a:gradFill rotWithShape="0">
            <a:gsLst>
              <a:gs pos="0">
                <a:srgbClr val="EDFAD2"/>
              </a:gs>
              <a:gs pos="50000">
                <a:srgbClr val="FFFFFF"/>
              </a:gs>
              <a:gs pos="100000">
                <a:srgbClr val="EDFAD2"/>
              </a:gs>
            </a:gsLst>
            <a:lin ang="5400000" scaled="1"/>
          </a:gradFill>
          <a:ln w="9525">
            <a:solidFill>
              <a:schemeClr val="tx2"/>
            </a:solidFill>
            <a:miter lim="800000"/>
            <a:headEnd/>
            <a:tailEnd type="none" w="sm" len="lg"/>
          </a:ln>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50000"/>
              </a:spcBef>
              <a:buClrTx/>
              <a:buFontTx/>
              <a:buNone/>
            </a:pPr>
            <a:r>
              <a:rPr kumimoji="0" lang="zh-CN" altLang="en-US" sz="2800">
                <a:solidFill>
                  <a:srgbClr val="0000FF"/>
                </a:solidFill>
                <a:latin typeface="+mn-lt"/>
                <a:ea typeface="+mn-ea"/>
              </a:rPr>
              <a:t>绿光</a:t>
            </a:r>
          </a:p>
        </p:txBody>
      </p:sp>
      <p:sp>
        <p:nvSpPr>
          <p:cNvPr id="166935" name="Text Box 15"/>
          <p:cNvSpPr txBox="1">
            <a:spLocks noChangeArrowheads="1"/>
          </p:cNvSpPr>
          <p:nvPr/>
        </p:nvSpPr>
        <p:spPr bwMode="auto">
          <a:xfrm>
            <a:off x="558864" y="2386140"/>
            <a:ext cx="1676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dirty="0">
                <a:solidFill>
                  <a:srgbClr val="0000FF"/>
                </a:solidFill>
                <a:latin typeface="+mn-lt"/>
                <a:ea typeface="+mn-ea"/>
              </a:rPr>
              <a:t>紫光</a:t>
            </a:r>
          </a:p>
        </p:txBody>
      </p:sp>
      <p:sp>
        <p:nvSpPr>
          <p:cNvPr id="166931" name="Text Box 20"/>
          <p:cNvSpPr txBox="1">
            <a:spLocks noChangeArrowheads="1"/>
          </p:cNvSpPr>
          <p:nvPr/>
        </p:nvSpPr>
        <p:spPr bwMode="auto">
          <a:xfrm>
            <a:off x="558864" y="3452938"/>
            <a:ext cx="1676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a:solidFill>
                  <a:srgbClr val="0000FF"/>
                </a:solidFill>
                <a:latin typeface="+mn-lt"/>
                <a:ea typeface="+mn-ea"/>
              </a:rPr>
              <a:t>红光</a:t>
            </a:r>
          </a:p>
        </p:txBody>
      </p:sp>
      <mc:AlternateContent xmlns:mc="http://schemas.openxmlformats.org/markup-compatibility/2006" xmlns:a14="http://schemas.microsoft.com/office/drawing/2010/main">
        <mc:Choice Requires="a14">
          <p:sp>
            <p:nvSpPr>
              <p:cNvPr id="26" name="矩形 25"/>
              <p:cNvSpPr/>
              <p:nvPr/>
            </p:nvSpPr>
            <p:spPr>
              <a:xfrm>
                <a:off x="1277794" y="1654630"/>
                <a:ext cx="289585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sz="2800" i="1" smtClean="0">
                          <a:solidFill>
                            <a:srgbClr val="0000FF"/>
                          </a:solidFill>
                          <a:latin typeface="Cambria Math" panose="02040503050406030204" pitchFamily="18" charset="0"/>
                          <a:ea typeface="Cambria Math" panose="02040503050406030204" pitchFamily="18" charset="0"/>
                        </a:rPr>
                        <m:t>λ</m:t>
                      </m:r>
                      <m:r>
                        <a:rPr lang="en-US" altLang="zh-CN" sz="2800" b="0" i="1" smtClean="0">
                          <a:solidFill>
                            <a:srgbClr val="0000FF"/>
                          </a:solidFill>
                          <a:latin typeface="Cambria Math" panose="02040503050406030204" pitchFamily="18" charset="0"/>
                          <a:ea typeface="+mn-ea"/>
                        </a:rPr>
                        <m:t>=400</m:t>
                      </m:r>
                      <m:r>
                        <a:rPr lang="en-US" altLang="zh-CN" sz="2800" b="0" i="1" smtClean="0">
                          <a:solidFill>
                            <a:srgbClr val="0000FF"/>
                          </a:solidFill>
                          <a:latin typeface="Cambria Math" panose="02040503050406030204" pitchFamily="18" charset="0"/>
                          <a:ea typeface="Cambria Math" panose="02040503050406030204" pitchFamily="18" charset="0"/>
                        </a:rPr>
                        <m:t>~760</m:t>
                      </m:r>
                      <m:r>
                        <a:rPr lang="en-US" altLang="zh-CN" sz="2800" b="0" i="1" smtClean="0">
                          <a:solidFill>
                            <a:srgbClr val="0000FF"/>
                          </a:solidFill>
                          <a:latin typeface="Cambria Math" panose="02040503050406030204" pitchFamily="18" charset="0"/>
                          <a:ea typeface="Cambria Math" panose="02040503050406030204" pitchFamily="18" charset="0"/>
                        </a:rPr>
                        <m:t>𝑛𝑚</m:t>
                      </m:r>
                    </m:oMath>
                  </m:oMathPara>
                </a14:m>
                <a:endParaRPr lang="zh-CN" altLang="en-US" sz="2800" i="1" dirty="0">
                  <a:solidFill>
                    <a:srgbClr val="0000FF"/>
                  </a:solidFill>
                  <a:latin typeface="+mn-ea"/>
                  <a:ea typeface="+mn-ea"/>
                </a:endParaRPr>
              </a:p>
            </p:txBody>
          </p:sp>
        </mc:Choice>
        <mc:Fallback xmlns="">
          <p:sp>
            <p:nvSpPr>
              <p:cNvPr id="26" name="矩形 25"/>
              <p:cNvSpPr>
                <a:spLocks noRot="1" noChangeAspect="1" noMove="1" noResize="1" noEditPoints="1" noAdjustHandles="1" noChangeArrowheads="1" noChangeShapeType="1" noTextEdit="1"/>
              </p:cNvSpPr>
              <p:nvPr/>
            </p:nvSpPr>
            <p:spPr>
              <a:xfrm>
                <a:off x="1277794" y="1654630"/>
                <a:ext cx="2895857"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4563222" y="1471471"/>
                <a:ext cx="2923493"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𝑎</m:t>
                      </m:r>
                      <m:r>
                        <a:rPr lang="en-US" altLang="zh-CN" sz="2800" i="1" smtClean="0">
                          <a:solidFill>
                            <a:srgbClr val="0000FF"/>
                          </a:solidFill>
                          <a:latin typeface="Cambria Math" panose="02040503050406030204" pitchFamily="18" charset="0"/>
                        </a:rPr>
                        <m:t>+</m:t>
                      </m:r>
                      <m:r>
                        <a:rPr lang="en-US" altLang="zh-CN" sz="2800" i="1" smtClean="0">
                          <a:solidFill>
                            <a:srgbClr val="0000FF"/>
                          </a:solidFill>
                          <a:latin typeface="Cambria Math" panose="02040503050406030204" pitchFamily="18" charset="0"/>
                        </a:rPr>
                        <m:t>𝑏</m:t>
                      </m:r>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6500</m:t>
                          </m:r>
                        </m:den>
                      </m:f>
                      <m:r>
                        <a:rPr lang="en-US" altLang="zh-CN" sz="2800" b="0" i="1" smtClean="0">
                          <a:solidFill>
                            <a:srgbClr val="0000FF"/>
                          </a:solidFill>
                          <a:latin typeface="Cambria Math" panose="02040503050406030204" pitchFamily="18" charset="0"/>
                          <a:ea typeface="+mn-ea"/>
                        </a:rPr>
                        <m:t>𝑐𝑚</m:t>
                      </m:r>
                    </m:oMath>
                  </m:oMathPara>
                </a14:m>
                <a:endParaRPr lang="zh-CN" altLang="en-US" sz="2800" i="1" dirty="0">
                  <a:solidFill>
                    <a:srgbClr val="0000FF"/>
                  </a:solidFill>
                  <a:latin typeface="+mn-ea"/>
                  <a:ea typeface="+mn-ea"/>
                </a:endParaRPr>
              </a:p>
            </p:txBody>
          </p:sp>
        </mc:Choice>
        <mc:Fallback xmlns="">
          <p:sp>
            <p:nvSpPr>
              <p:cNvPr id="27" name="矩形 26"/>
              <p:cNvSpPr>
                <a:spLocks noRot="1" noChangeAspect="1" noMove="1" noResize="1" noEditPoints="1" noAdjustHandles="1" noChangeArrowheads="1" noChangeShapeType="1" noTextEdit="1"/>
              </p:cNvSpPr>
              <p:nvPr/>
            </p:nvSpPr>
            <p:spPr>
              <a:xfrm>
                <a:off x="4563222" y="1471471"/>
                <a:ext cx="2923493" cy="90178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1518602" y="2148566"/>
                <a:ext cx="3594958" cy="9177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i="1" smtClean="0">
                              <a:solidFill>
                                <a:srgbClr val="0000FF"/>
                              </a:solidFill>
                              <a:latin typeface="Cambria Math"/>
                            </a:rPr>
                          </m:ctrlPr>
                        </m:funcPr>
                        <m:fName>
                          <m:r>
                            <m:rPr>
                              <m:sty m:val="p"/>
                            </m:rPr>
                            <a:rPr lang="en-US" altLang="zh-CN" sz="2800">
                              <a:solidFill>
                                <a:srgbClr val="0000FF"/>
                              </a:solidFill>
                              <a:latin typeface="Cambria Math" panose="02040503050406030204" pitchFamily="18" charset="0"/>
                            </a:rPr>
                            <m:t>sin</m:t>
                          </m:r>
                        </m:fName>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i="1">
                                  <a:solidFill>
                                    <a:srgbClr val="0000FF"/>
                                  </a:solidFill>
                                  <a:latin typeface="Cambria Math" panose="02040503050406030204" pitchFamily="18" charset="0"/>
                                  <a:ea typeface="Cambria Math" panose="02040503050406030204" pitchFamily="18" charset="0"/>
                                </a:rPr>
                                <m:t>1</m:t>
                              </m:r>
                            </m:sub>
                          </m:sSub>
                        </m:e>
                      </m:func>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rPr>
                            <m:t>𝑘</m:t>
                          </m:r>
                          <m:sSub>
                            <m:sSubPr>
                              <m:ctrlPr>
                                <a:rPr lang="en-US" altLang="zh-CN" sz="2800" i="1">
                                  <a:solidFill>
                                    <a:srgbClr val="0000FF"/>
                                  </a:solidFill>
                                  <a:latin typeface="Cambria Math"/>
                                  <a:ea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λ</m:t>
                              </m:r>
                            </m:e>
                            <m:sub>
                              <m:r>
                                <a:rPr lang="en-US" altLang="zh-CN" sz="2800" i="1">
                                  <a:solidFill>
                                    <a:srgbClr val="0000FF"/>
                                  </a:solidFill>
                                  <a:latin typeface="Cambria Math" panose="02040503050406030204" pitchFamily="18" charset="0"/>
                                </a:rPr>
                                <m:t>1</m:t>
                              </m:r>
                            </m:sub>
                          </m:sSub>
                        </m:num>
                        <m:den>
                          <m:r>
                            <a:rPr lang="en-US" altLang="zh-CN" sz="2800" i="1">
                              <a:solidFill>
                                <a:srgbClr val="0000FF"/>
                              </a:solidFill>
                              <a:latin typeface="Cambria Math" panose="02040503050406030204" pitchFamily="18" charset="0"/>
                            </a:rPr>
                            <m:t>𝑎</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𝑏</m:t>
                          </m:r>
                        </m:den>
                      </m:f>
                      <m:r>
                        <a:rPr lang="en-US" altLang="zh-CN" sz="2800" b="0" i="1" smtClean="0">
                          <a:solidFill>
                            <a:srgbClr val="0000FF"/>
                          </a:solidFill>
                          <a:latin typeface="Cambria Math" panose="02040503050406030204" pitchFamily="18" charset="0"/>
                          <a:ea typeface="+mn-ea"/>
                        </a:rPr>
                        <m:t>=0.78</m:t>
                      </m:r>
                    </m:oMath>
                  </m:oMathPara>
                </a14:m>
                <a:endParaRPr lang="zh-CN" altLang="en-US" sz="2800" i="1" dirty="0">
                  <a:solidFill>
                    <a:srgbClr val="0000FF"/>
                  </a:solidFill>
                  <a:latin typeface="+mn-ea"/>
                  <a:ea typeface="+mn-ea"/>
                </a:endParaRPr>
              </a:p>
            </p:txBody>
          </p:sp>
        </mc:Choice>
        <mc:Fallback xmlns="">
          <p:sp>
            <p:nvSpPr>
              <p:cNvPr id="28" name="矩形 27"/>
              <p:cNvSpPr>
                <a:spLocks noRot="1" noChangeAspect="1" noMove="1" noResize="1" noEditPoints="1" noAdjustHandles="1" noChangeArrowheads="1" noChangeShapeType="1" noTextEdit="1"/>
              </p:cNvSpPr>
              <p:nvPr/>
            </p:nvSpPr>
            <p:spPr>
              <a:xfrm>
                <a:off x="1518602" y="2148566"/>
                <a:ext cx="3594958" cy="91775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5536040" y="2386140"/>
                <a:ext cx="210942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mn-ea"/>
                        </a:rPr>
                        <m:t>=51.26</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i="1" dirty="0">
                  <a:solidFill>
                    <a:srgbClr val="0000FF"/>
                  </a:solidFill>
                  <a:latin typeface="+mn-ea"/>
                  <a:ea typeface="+mn-ea"/>
                </a:endParaRPr>
              </a:p>
            </p:txBody>
          </p:sp>
        </mc:Choice>
        <mc:Fallback xmlns="">
          <p:sp>
            <p:nvSpPr>
              <p:cNvPr id="29" name="矩形 28"/>
              <p:cNvSpPr>
                <a:spLocks noRot="1" noChangeAspect="1" noMove="1" noResize="1" noEditPoints="1" noAdjustHandles="1" noChangeArrowheads="1" noChangeShapeType="1" noTextEdit="1"/>
              </p:cNvSpPr>
              <p:nvPr/>
            </p:nvSpPr>
            <p:spPr>
              <a:xfrm>
                <a:off x="5536040" y="2386140"/>
                <a:ext cx="2109424"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1425639" y="3216678"/>
                <a:ext cx="4270849" cy="9177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i="1" smtClean="0">
                              <a:solidFill>
                                <a:srgbClr val="0000FF"/>
                              </a:solidFill>
                              <a:latin typeface="Cambria Math"/>
                            </a:rPr>
                          </m:ctrlPr>
                        </m:funcPr>
                        <m:fName>
                          <m:r>
                            <m:rPr>
                              <m:sty m:val="p"/>
                            </m:rPr>
                            <a:rPr lang="en-US" altLang="zh-CN" sz="2800">
                              <a:solidFill>
                                <a:srgbClr val="0000FF"/>
                              </a:solidFill>
                              <a:latin typeface="Cambria Math" panose="02040503050406030204" pitchFamily="18" charset="0"/>
                            </a:rPr>
                            <m:t>sin</m:t>
                          </m:r>
                        </m:fName>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b="0" i="1" smtClean="0">
                                  <a:solidFill>
                                    <a:srgbClr val="0000FF"/>
                                  </a:solidFill>
                                  <a:latin typeface="Cambria Math" panose="02040503050406030204" pitchFamily="18" charset="0"/>
                                </a:rPr>
                                <m:t>2</m:t>
                              </m:r>
                            </m:sub>
                          </m:sSub>
                        </m:e>
                      </m:func>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rPr>
                            <m:t>𝑘</m:t>
                          </m:r>
                          <m:sSub>
                            <m:sSubPr>
                              <m:ctrlPr>
                                <a:rPr lang="en-US" altLang="zh-CN" sz="2800" i="1">
                                  <a:solidFill>
                                    <a:srgbClr val="0000FF"/>
                                  </a:solidFill>
                                  <a:latin typeface="Cambria Math"/>
                                  <a:ea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λ</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num>
                        <m:den>
                          <m:r>
                            <a:rPr lang="en-US" altLang="zh-CN" sz="2800" i="1">
                              <a:solidFill>
                                <a:srgbClr val="0000FF"/>
                              </a:solidFill>
                              <a:latin typeface="Cambria Math" panose="02040503050406030204" pitchFamily="18" charset="0"/>
                            </a:rPr>
                            <m:t>𝑎</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𝑏</m:t>
                          </m:r>
                        </m:den>
                      </m:f>
                      <m:r>
                        <a:rPr lang="en-US" altLang="zh-CN" sz="2800" b="0" i="1" smtClean="0">
                          <a:solidFill>
                            <a:srgbClr val="0000FF"/>
                          </a:solidFill>
                          <a:latin typeface="Cambria Math" panose="02040503050406030204" pitchFamily="18" charset="0"/>
                          <a:ea typeface="+mn-ea"/>
                        </a:rPr>
                        <m:t>=1.48&gt;1</m:t>
                      </m:r>
                    </m:oMath>
                  </m:oMathPara>
                </a14:m>
                <a:endParaRPr lang="zh-CN" altLang="en-US" sz="2800" i="1" dirty="0">
                  <a:solidFill>
                    <a:srgbClr val="0000FF"/>
                  </a:solidFill>
                  <a:latin typeface="+mn-ea"/>
                  <a:ea typeface="+mn-ea"/>
                </a:endParaRPr>
              </a:p>
            </p:txBody>
          </p:sp>
        </mc:Choice>
        <mc:Fallback xmlns="">
          <p:sp>
            <p:nvSpPr>
              <p:cNvPr id="30" name="矩形 29"/>
              <p:cNvSpPr>
                <a:spLocks noRot="1" noChangeAspect="1" noMove="1" noResize="1" noEditPoints="1" noAdjustHandles="1" noChangeArrowheads="1" noChangeShapeType="1" noTextEdit="1"/>
              </p:cNvSpPr>
              <p:nvPr/>
            </p:nvSpPr>
            <p:spPr>
              <a:xfrm>
                <a:off x="1425639" y="3216678"/>
                <a:ext cx="4270849" cy="91775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7689098" y="1670050"/>
                <a:ext cx="11657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𝑘</m:t>
                      </m:r>
                      <m:r>
                        <a:rPr lang="en-US" altLang="zh-CN" sz="2800" b="0" i="1" smtClean="0">
                          <a:solidFill>
                            <a:srgbClr val="0000FF"/>
                          </a:solidFill>
                          <a:latin typeface="Cambria Math" panose="02040503050406030204" pitchFamily="18" charset="0"/>
                          <a:ea typeface="+mn-ea"/>
                        </a:rPr>
                        <m:t>=3</m:t>
                      </m:r>
                    </m:oMath>
                  </m:oMathPara>
                </a14:m>
                <a:endParaRPr lang="zh-CN" altLang="en-US" sz="2800" i="1" dirty="0">
                  <a:solidFill>
                    <a:srgbClr val="0000FF"/>
                  </a:solidFill>
                  <a:latin typeface="+mn-ea"/>
                  <a:ea typeface="+mn-ea"/>
                </a:endParaRPr>
              </a:p>
            </p:txBody>
          </p:sp>
        </mc:Choice>
        <mc:Fallback xmlns="">
          <p:sp>
            <p:nvSpPr>
              <p:cNvPr id="31" name="矩形 30"/>
              <p:cNvSpPr>
                <a:spLocks noRot="1" noChangeAspect="1" noMove="1" noResize="1" noEditPoints="1" noAdjustHandles="1" noChangeArrowheads="1" noChangeShapeType="1" noTextEdit="1"/>
              </p:cNvSpPr>
              <p:nvPr/>
            </p:nvSpPr>
            <p:spPr>
              <a:xfrm>
                <a:off x="7689098" y="1670050"/>
                <a:ext cx="1165768" cy="523220"/>
              </a:xfrm>
              <a:prstGeom prst="rect">
                <a:avLst/>
              </a:prstGeom>
              <a:blipFill>
                <a:blip r:embed="rId8"/>
                <a:stretch>
                  <a:fillRect/>
                </a:stretch>
              </a:blipFill>
            </p:spPr>
            <p:txBody>
              <a:bodyPr/>
              <a:lstStyle/>
              <a:p>
                <a:r>
                  <a:rPr lang="zh-CN" altLang="en-US">
                    <a:noFill/>
                  </a:rPr>
                  <a:t> </a:t>
                </a:r>
              </a:p>
            </p:txBody>
          </p:sp>
        </mc:Fallback>
      </mc:AlternateContent>
      <p:sp>
        <p:nvSpPr>
          <p:cNvPr id="32" name="Text Box 21"/>
          <p:cNvSpPr txBox="1">
            <a:spLocks noChangeArrowheads="1"/>
          </p:cNvSpPr>
          <p:nvPr/>
        </p:nvSpPr>
        <p:spPr bwMode="auto">
          <a:xfrm>
            <a:off x="5790652" y="3426885"/>
            <a:ext cx="1600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dirty="0">
                <a:solidFill>
                  <a:srgbClr val="0000FF"/>
                </a:solidFill>
                <a:latin typeface="+mn-lt"/>
                <a:ea typeface="+mn-ea"/>
              </a:rPr>
              <a:t>不可见</a:t>
            </a:r>
          </a:p>
        </p:txBody>
      </p:sp>
      <mc:AlternateContent xmlns:mc="http://schemas.openxmlformats.org/markup-compatibility/2006" xmlns:a14="http://schemas.microsoft.com/office/drawing/2010/main">
        <mc:Choice Requires="a14">
          <p:sp>
            <p:nvSpPr>
              <p:cNvPr id="33" name="矩形 32"/>
              <p:cNvSpPr/>
              <p:nvPr/>
            </p:nvSpPr>
            <p:spPr>
              <a:xfrm>
                <a:off x="3452808" y="4291140"/>
                <a:ext cx="50883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rPr>
                        <m:t>𝜃</m:t>
                      </m:r>
                      <m:r>
                        <a:rPr lang="en-US" altLang="zh-CN" sz="2800" b="0" i="1" smtClean="0">
                          <a:solidFill>
                            <a:srgbClr val="0000FF"/>
                          </a:solidFill>
                          <a:latin typeface="Cambria Math" panose="02040503050406030204" pitchFamily="18" charset="0"/>
                          <a:ea typeface="+mn-ea"/>
                        </a:rPr>
                        <m:t>=90.00</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mn-ea"/>
                        </a:rPr>
                        <m:t>51.26</m:t>
                      </m:r>
                      <m:r>
                        <a:rPr lang="en-US" altLang="zh-CN" sz="2800" i="1">
                          <a:solidFill>
                            <a:srgbClr val="0000FF"/>
                          </a:solidFill>
                          <a:latin typeface="Cambria Math" panose="02040503050406030204" pitchFamily="18" charset="0"/>
                          <a:ea typeface="Cambria Math" panose="02040503050406030204" pitchFamily="18" charset="0"/>
                        </a:rPr>
                        <m:t>°=38.74°</m:t>
                      </m:r>
                    </m:oMath>
                  </m:oMathPara>
                </a14:m>
                <a:endParaRPr lang="zh-CN" altLang="en-US" sz="2800" i="1" dirty="0">
                  <a:solidFill>
                    <a:srgbClr val="0000FF"/>
                  </a:solidFill>
                  <a:latin typeface="+mn-ea"/>
                  <a:ea typeface="+mn-ea"/>
                </a:endParaRPr>
              </a:p>
            </p:txBody>
          </p:sp>
        </mc:Choice>
        <mc:Fallback xmlns="">
          <p:sp>
            <p:nvSpPr>
              <p:cNvPr id="33" name="矩形 32"/>
              <p:cNvSpPr>
                <a:spLocks noRot="1" noChangeAspect="1" noMove="1" noResize="1" noEditPoints="1" noAdjustHandles="1" noChangeArrowheads="1" noChangeShapeType="1" noTextEdit="1"/>
              </p:cNvSpPr>
              <p:nvPr/>
            </p:nvSpPr>
            <p:spPr>
              <a:xfrm>
                <a:off x="3452808" y="4291140"/>
                <a:ext cx="5088316"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1340295" y="5492165"/>
                <a:ext cx="3282052" cy="9285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800" b="0" i="1" smtClean="0">
                              <a:solidFill>
                                <a:srgbClr val="0000FF"/>
                              </a:solidFill>
                              <a:latin typeface="Cambria Math"/>
                              <a:ea typeface="Cambria Math" panose="02040503050406030204" pitchFamily="18" charset="0"/>
                            </a:rPr>
                          </m:ctrlPr>
                        </m:sSupPr>
                        <m:e>
                          <m:r>
                            <m:rPr>
                              <m:sty m:val="p"/>
                            </m:rPr>
                            <a:rPr lang="el-GR" altLang="zh-CN" sz="2800" i="1" smtClean="0">
                              <a:solidFill>
                                <a:srgbClr val="0000FF"/>
                              </a:solidFill>
                              <a:latin typeface="Cambria Math" panose="02040503050406030204" pitchFamily="18" charset="0"/>
                              <a:ea typeface="Cambria Math" panose="02040503050406030204" pitchFamily="18" charset="0"/>
                            </a:rPr>
                            <m:t>λ</m:t>
                          </m:r>
                        </m:e>
                        <m:sup>
                          <m:r>
                            <a:rPr lang="en-US" altLang="zh-CN" sz="2800" b="0" i="1" smtClean="0">
                              <a:solidFill>
                                <a:srgbClr val="0000FF"/>
                              </a:solidFill>
                              <a:latin typeface="Cambria Math" panose="02040503050406030204" pitchFamily="18" charset="0"/>
                              <a:ea typeface="Cambria Math" panose="02040503050406030204" pitchFamily="18" charset="0"/>
                            </a:rPr>
                            <m:t>′</m:t>
                          </m:r>
                        </m:sup>
                      </m:sSup>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mn-ea"/>
                            </a:rPr>
                          </m:ctrlPr>
                        </m:fPr>
                        <m:num>
                          <m:d>
                            <m:dPr>
                              <m:ctrlPr>
                                <a:rPr lang="en-US" altLang="zh-CN" sz="2800" b="0" i="1" smtClean="0">
                                  <a:solidFill>
                                    <a:srgbClr val="0000FF"/>
                                  </a:solidFill>
                                  <a:latin typeface="Cambria Math"/>
                                  <a:ea typeface="+mn-ea"/>
                                </a:rPr>
                              </m:ctrlPr>
                            </m:dPr>
                            <m:e>
                              <m:r>
                                <a:rPr lang="en-US" altLang="zh-CN" sz="2800" b="0" i="1" smtClean="0">
                                  <a:solidFill>
                                    <a:srgbClr val="0000FF"/>
                                  </a:solidFill>
                                  <a:latin typeface="Cambria Math" panose="02040503050406030204" pitchFamily="18" charset="0"/>
                                  <a:ea typeface="+mn-ea"/>
                                </a:rPr>
                                <m:t>𝑎</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𝑏</m:t>
                              </m:r>
                            </m:e>
                          </m:d>
                          <m:func>
                            <m:funcPr>
                              <m:ctrlPr>
                                <a:rPr lang="en-US" altLang="zh-CN" sz="2800" i="1">
                                  <a:solidFill>
                                    <a:srgbClr val="0000FF"/>
                                  </a:solidFill>
                                  <a:latin typeface="Cambria Math"/>
                                </a:rPr>
                              </m:ctrlPr>
                            </m:funcPr>
                            <m:fName>
                              <m:r>
                                <m:rPr>
                                  <m:sty m:val="p"/>
                                </m:rPr>
                                <a:rPr lang="en-US" altLang="zh-CN" sz="2800">
                                  <a:solidFill>
                                    <a:srgbClr val="0000FF"/>
                                  </a:solidFill>
                                  <a:latin typeface="Cambria Math" panose="02040503050406030204" pitchFamily="18" charset="0"/>
                                </a:rPr>
                                <m:t>sin</m:t>
                              </m:r>
                            </m:fName>
                            <m:e>
                              <m:r>
                                <a:rPr lang="en-US" altLang="zh-CN" sz="2800" b="0" i="1" smtClean="0">
                                  <a:solidFill>
                                    <a:srgbClr val="0000FF"/>
                                  </a:solidFill>
                                  <a:latin typeface="Cambria Math" panose="02040503050406030204" pitchFamily="18" charset="0"/>
                                </a:rPr>
                                <m:t>90</m:t>
                              </m:r>
                              <m:r>
                                <a:rPr lang="en-US" altLang="zh-CN" sz="2800" i="1">
                                  <a:solidFill>
                                    <a:srgbClr val="0000FF"/>
                                  </a:solidFill>
                                  <a:latin typeface="Cambria Math" panose="02040503050406030204" pitchFamily="18" charset="0"/>
                                  <a:ea typeface="Cambria Math" panose="02040503050406030204" pitchFamily="18" charset="0"/>
                                </a:rPr>
                                <m:t>°</m:t>
                              </m:r>
                            </m:e>
                          </m:func>
                        </m:num>
                        <m:den>
                          <m:r>
                            <a:rPr lang="en-US" altLang="zh-CN" sz="2800" b="0" i="1" smtClean="0">
                              <a:solidFill>
                                <a:srgbClr val="0000FF"/>
                              </a:solidFill>
                              <a:latin typeface="Cambria Math" panose="02040503050406030204" pitchFamily="18" charset="0"/>
                              <a:ea typeface="+mn-ea"/>
                            </a:rPr>
                            <m:t>𝑘</m:t>
                          </m:r>
                        </m:den>
                      </m:f>
                    </m:oMath>
                  </m:oMathPara>
                </a14:m>
                <a:endParaRPr lang="zh-CN" altLang="en-US" sz="2800" i="1" dirty="0">
                  <a:solidFill>
                    <a:srgbClr val="0000FF"/>
                  </a:solidFill>
                  <a:latin typeface="+mn-ea"/>
                  <a:ea typeface="+mn-ea"/>
                </a:endParaRPr>
              </a:p>
            </p:txBody>
          </p:sp>
        </mc:Choice>
        <mc:Fallback xmlns="">
          <p:sp>
            <p:nvSpPr>
              <p:cNvPr id="34" name="矩形 33"/>
              <p:cNvSpPr>
                <a:spLocks noRot="1" noChangeAspect="1" noMove="1" noResize="1" noEditPoints="1" noAdjustHandles="1" noChangeArrowheads="1" noChangeShapeType="1" noTextEdit="1"/>
              </p:cNvSpPr>
              <p:nvPr/>
            </p:nvSpPr>
            <p:spPr>
              <a:xfrm>
                <a:off x="1340295" y="5492165"/>
                <a:ext cx="3282052" cy="928524"/>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4365470" y="5516210"/>
                <a:ext cx="1496179"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mn-ea"/>
                            </a:rPr>
                          </m:ctrlPr>
                        </m:fPr>
                        <m:num>
                          <m:r>
                            <a:rPr lang="en-US" altLang="zh-CN" sz="2800" i="1">
                              <a:solidFill>
                                <a:srgbClr val="0000FF"/>
                              </a:solidFill>
                              <a:latin typeface="Cambria Math" panose="02040503050406030204" pitchFamily="18" charset="0"/>
                            </a:rPr>
                            <m:t>𝑎</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𝑏</m:t>
                          </m:r>
                        </m:num>
                        <m:den>
                          <m:r>
                            <a:rPr lang="en-US" altLang="zh-CN" sz="2800" b="0" i="1" smtClean="0">
                              <a:solidFill>
                                <a:srgbClr val="0000FF"/>
                              </a:solidFill>
                              <a:latin typeface="Cambria Math" panose="02040503050406030204" pitchFamily="18" charset="0"/>
                              <a:ea typeface="+mn-ea"/>
                            </a:rPr>
                            <m:t>3</m:t>
                          </m:r>
                        </m:den>
                      </m:f>
                    </m:oMath>
                  </m:oMathPara>
                </a14:m>
                <a:endParaRPr lang="zh-CN" altLang="en-US" sz="2800" i="1" dirty="0">
                  <a:solidFill>
                    <a:srgbClr val="0000FF"/>
                  </a:solidFill>
                  <a:latin typeface="+mn-ea"/>
                  <a:ea typeface="+mn-ea"/>
                </a:endParaRPr>
              </a:p>
            </p:txBody>
          </p:sp>
        </mc:Choice>
        <mc:Fallback xmlns="">
          <p:sp>
            <p:nvSpPr>
              <p:cNvPr id="35" name="矩形 34"/>
              <p:cNvSpPr>
                <a:spLocks noRot="1" noChangeAspect="1" noMove="1" noResize="1" noEditPoints="1" noAdjustHandles="1" noChangeArrowheads="1" noChangeShapeType="1" noTextEdit="1"/>
              </p:cNvSpPr>
              <p:nvPr/>
            </p:nvSpPr>
            <p:spPr>
              <a:xfrm>
                <a:off x="4365470" y="5516210"/>
                <a:ext cx="1496179" cy="91037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5622291" y="5710595"/>
                <a:ext cx="176856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=513</m:t>
                      </m:r>
                      <m:r>
                        <a:rPr lang="en-US" altLang="zh-CN" sz="2800" b="0" i="1" smtClean="0">
                          <a:solidFill>
                            <a:srgbClr val="0000FF"/>
                          </a:solidFill>
                          <a:latin typeface="Cambria Math" panose="02040503050406030204" pitchFamily="18" charset="0"/>
                          <a:ea typeface="+mn-ea"/>
                        </a:rPr>
                        <m:t>𝑛𝑚</m:t>
                      </m:r>
                    </m:oMath>
                  </m:oMathPara>
                </a14:m>
                <a:endParaRPr lang="zh-CN" altLang="en-US" sz="2800" i="1" dirty="0">
                  <a:solidFill>
                    <a:srgbClr val="0000FF"/>
                  </a:solidFill>
                  <a:latin typeface="+mn-ea"/>
                  <a:ea typeface="+mn-ea"/>
                </a:endParaRPr>
              </a:p>
            </p:txBody>
          </p:sp>
        </mc:Choice>
        <mc:Fallback xmlns="">
          <p:sp>
            <p:nvSpPr>
              <p:cNvPr id="36" name="矩形 35"/>
              <p:cNvSpPr>
                <a:spLocks noRot="1" noChangeAspect="1" noMove="1" noResize="1" noEditPoints="1" noAdjustHandles="1" noChangeArrowheads="1" noChangeShapeType="1" noTextEdit="1"/>
              </p:cNvSpPr>
              <p:nvPr/>
            </p:nvSpPr>
            <p:spPr>
              <a:xfrm>
                <a:off x="5622291" y="5710595"/>
                <a:ext cx="1768561" cy="523220"/>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689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6914"/>
                                        </p:tgtEl>
                                        <p:attrNameLst>
                                          <p:attrName>style.visibility</p:attrName>
                                        </p:attrNameLst>
                                      </p:cBhvr>
                                      <p:to>
                                        <p:strVal val="visible"/>
                                      </p:to>
                                    </p:set>
                                    <p:animEffect transition="in" filter="wipe(left)">
                                      <p:cBhvr>
                                        <p:cTn id="7" dur="500"/>
                                        <p:tgtEl>
                                          <p:spTgt spid="1669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6915"/>
                                        </p:tgtEl>
                                        <p:attrNameLst>
                                          <p:attrName>style.visibility</p:attrName>
                                        </p:attrNameLst>
                                      </p:cBhvr>
                                      <p:to>
                                        <p:strVal val="visible"/>
                                      </p:to>
                                    </p:set>
                                    <p:animEffect transition="in" filter="wipe(left)">
                                      <p:cBhvr>
                                        <p:cTn id="12" dur="500"/>
                                        <p:tgtEl>
                                          <p:spTgt spid="1669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left)">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6935"/>
                                        </p:tgtEl>
                                        <p:attrNameLst>
                                          <p:attrName>style.visibility</p:attrName>
                                        </p:attrNameLst>
                                      </p:cBhvr>
                                      <p:to>
                                        <p:strVal val="visible"/>
                                      </p:to>
                                    </p:set>
                                    <p:animEffect transition="in" filter="wipe(left)">
                                      <p:cBhvr>
                                        <p:cTn id="32" dur="500"/>
                                        <p:tgtEl>
                                          <p:spTgt spid="16693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left)">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left)">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66931"/>
                                        </p:tgtEl>
                                        <p:attrNameLst>
                                          <p:attrName>style.visibility</p:attrName>
                                        </p:attrNameLst>
                                      </p:cBhvr>
                                      <p:to>
                                        <p:strVal val="visible"/>
                                      </p:to>
                                    </p:set>
                                    <p:animEffect transition="in" filter="wipe(left)">
                                      <p:cBhvr>
                                        <p:cTn id="47" dur="500"/>
                                        <p:tgtEl>
                                          <p:spTgt spid="16693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wipe(left)">
                                      <p:cBhvr>
                                        <p:cTn id="52" dur="500"/>
                                        <p:tgtEl>
                                          <p:spTgt spid="3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wipe(left)">
                                      <p:cBhvr>
                                        <p:cTn id="57" dur="500"/>
                                        <p:tgtEl>
                                          <p:spTgt spid="3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66936"/>
                                        </p:tgtEl>
                                        <p:attrNameLst>
                                          <p:attrName>style.visibility</p:attrName>
                                        </p:attrNameLst>
                                      </p:cBhvr>
                                      <p:to>
                                        <p:strVal val="visible"/>
                                      </p:to>
                                    </p:set>
                                    <p:animEffect transition="in" filter="wipe(left)">
                                      <p:cBhvr>
                                        <p:cTn id="62" dur="500"/>
                                        <p:tgtEl>
                                          <p:spTgt spid="16693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wipe(left)">
                                      <p:cBhvr>
                                        <p:cTn id="67" dur="500"/>
                                        <p:tgtEl>
                                          <p:spTgt spid="3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7"/>
                                        </p:tgtEl>
                                        <p:attrNameLst>
                                          <p:attrName>style.visibility</p:attrName>
                                        </p:attrNameLst>
                                      </p:cBhvr>
                                      <p:to>
                                        <p:strVal val="visible"/>
                                      </p:to>
                                    </p:set>
                                    <p:animEffect transition="in" filter="wipe(left)">
                                      <p:cBhvr>
                                        <p:cTn id="72" dur="500"/>
                                        <p:tgtEl>
                                          <p:spTgt spid="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wipe(left)">
                                      <p:cBhvr>
                                        <p:cTn id="77" dur="500"/>
                                        <p:tgtEl>
                                          <p:spTgt spid="3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wipe(left)">
                                      <p:cBhvr>
                                        <p:cTn id="82" dur="500"/>
                                        <p:tgtEl>
                                          <p:spTgt spid="35"/>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wipe(left)">
                                      <p:cBhvr>
                                        <p:cTn id="87" dur="500"/>
                                        <p:tgtEl>
                                          <p:spTgt spid="3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wipe(left)">
                                      <p:cBhvr>
                                        <p:cTn id="9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4" grpId="0"/>
      <p:bldP spid="166915" grpId="0"/>
      <p:bldP spid="166936" grpId="0"/>
      <p:bldP spid="7" grpId="0"/>
      <p:bldP spid="10" grpId="0" animBg="1"/>
      <p:bldP spid="166935" grpId="0"/>
      <p:bldP spid="166931" grpId="0"/>
      <p:bldP spid="26" grpId="0"/>
      <p:bldP spid="27" grpId="0"/>
      <p:bldP spid="28" grpId="0"/>
      <p:bldP spid="29" grpId="0"/>
      <p:bldP spid="30" grpId="0"/>
      <p:bldP spid="31" grpId="0"/>
      <p:bldP spid="32" grpId="0"/>
      <p:bldP spid="33" grpId="0"/>
      <p:bldP spid="34" grpId="0"/>
      <p:bldP spid="35" grpId="0"/>
      <p:bldP spid="3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Text Box 3"/>
          <p:cNvSpPr txBox="1">
            <a:spLocks noChangeArrowheads="1"/>
          </p:cNvSpPr>
          <p:nvPr/>
        </p:nvSpPr>
        <p:spPr bwMode="auto">
          <a:xfrm>
            <a:off x="503300" y="1838295"/>
            <a:ext cx="5327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a:solidFill>
                  <a:srgbClr val="0000FF"/>
                </a:solidFill>
                <a:latin typeface="+mn-lt"/>
                <a:ea typeface="+mn-ea"/>
              </a:rPr>
              <a:t>（</a:t>
            </a:r>
            <a:r>
              <a:rPr kumimoji="0" lang="en-US" altLang="zh-CN" sz="2800">
                <a:solidFill>
                  <a:srgbClr val="0000FF"/>
                </a:solidFill>
                <a:latin typeface="+mn-lt"/>
                <a:ea typeface="+mn-ea"/>
              </a:rPr>
              <a:t>1</a:t>
            </a:r>
            <a:r>
              <a:rPr kumimoji="0" lang="zh-CN" altLang="en-US" sz="2800">
                <a:solidFill>
                  <a:srgbClr val="0000FF"/>
                </a:solidFill>
                <a:latin typeface="+mn-lt"/>
                <a:ea typeface="+mn-ea"/>
              </a:rPr>
              <a:t>）求未知波长； </a:t>
            </a:r>
          </a:p>
        </p:txBody>
      </p:sp>
      <p:sp>
        <p:nvSpPr>
          <p:cNvPr id="116740" name="Text Box 4"/>
          <p:cNvSpPr txBox="1">
            <a:spLocks noChangeArrowheads="1"/>
          </p:cNvSpPr>
          <p:nvPr/>
        </p:nvSpPr>
        <p:spPr bwMode="auto">
          <a:xfrm>
            <a:off x="496951" y="2263745"/>
            <a:ext cx="84248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a:t>
            </a:r>
            <a:r>
              <a:rPr kumimoji="0" lang="en-US" altLang="zh-CN" sz="2800" dirty="0">
                <a:solidFill>
                  <a:srgbClr val="0000FF"/>
                </a:solidFill>
                <a:latin typeface="+mn-lt"/>
                <a:ea typeface="+mn-ea"/>
              </a:rPr>
              <a:t>2</a:t>
            </a:r>
            <a:r>
              <a:rPr kumimoji="0" lang="zh-CN" altLang="en-US" sz="2800" dirty="0">
                <a:solidFill>
                  <a:srgbClr val="0000FF"/>
                </a:solidFill>
                <a:latin typeface="+mn-lt"/>
                <a:ea typeface="+mn-ea"/>
              </a:rPr>
              <a:t>）未知波长的谱线最多能看到第几级？ </a:t>
            </a:r>
          </a:p>
        </p:txBody>
      </p:sp>
      <p:sp>
        <p:nvSpPr>
          <p:cNvPr id="116741" name="Text Box 5"/>
          <p:cNvSpPr txBox="1">
            <a:spLocks noChangeArrowheads="1"/>
          </p:cNvSpPr>
          <p:nvPr/>
        </p:nvSpPr>
        <p:spPr bwMode="auto">
          <a:xfrm>
            <a:off x="496951" y="2777951"/>
            <a:ext cx="549303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解：对于两单色光，光栅方程为</a:t>
            </a:r>
          </a:p>
        </p:txBody>
      </p:sp>
      <mc:AlternateContent xmlns:mc="http://schemas.openxmlformats.org/markup-compatibility/2006" xmlns:a14="http://schemas.microsoft.com/office/drawing/2010/main">
        <mc:Choice Requires="a14">
          <p:sp>
            <p:nvSpPr>
              <p:cNvPr id="168976" name="Text Box 2"/>
              <p:cNvSpPr txBox="1">
                <a:spLocks noChangeArrowheads="1"/>
              </p:cNvSpPr>
              <p:nvPr/>
            </p:nvSpPr>
            <p:spPr bwMode="auto">
              <a:xfrm>
                <a:off x="496951" y="488823"/>
                <a:ext cx="9147175" cy="13731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例：以波长为</a:t>
                </a:r>
                <a14:m>
                  <m:oMath xmlns:m="http://schemas.openxmlformats.org/officeDocument/2006/math">
                    <m:r>
                      <a:rPr lang="en-US" altLang="zh-CN" sz="2800" b="0" i="0" smtClean="0">
                        <a:solidFill>
                          <a:srgbClr val="0000FF"/>
                        </a:solidFill>
                        <a:latin typeface="Cambria Math" panose="02040503050406030204" pitchFamily="18" charset="0"/>
                      </a:rPr>
                      <m:t>589.3</m:t>
                    </m:r>
                    <m:r>
                      <a:rPr lang="en-US" altLang="zh-CN" sz="2800" b="0" i="1" smtClean="0">
                        <a:solidFill>
                          <a:srgbClr val="0000FF"/>
                        </a:solidFill>
                        <a:latin typeface="Cambria Math" panose="02040503050406030204" pitchFamily="18" charset="0"/>
                      </a:rPr>
                      <m:t>𝑛𝑚</m:t>
                    </m:r>
                  </m:oMath>
                </a14:m>
                <a:r>
                  <a:rPr kumimoji="0" lang="zh-CN" altLang="en-US" sz="2800" dirty="0">
                    <a:solidFill>
                      <a:srgbClr val="0000FF"/>
                    </a:solidFill>
                    <a:latin typeface="+mn-lt"/>
                    <a:ea typeface="+mn-ea"/>
                  </a:rPr>
                  <a:t>的钠黄光垂直照射在光栅上，测得第二级谱线的衍射角为</a:t>
                </a:r>
                <a14:m>
                  <m:oMath xmlns:m="http://schemas.openxmlformats.org/officeDocument/2006/math">
                    <m:r>
                      <a:rPr lang="en-US" altLang="zh-CN" sz="2800" b="0" i="1" smtClean="0">
                        <a:solidFill>
                          <a:srgbClr val="0000FF"/>
                        </a:solidFill>
                        <a:latin typeface="Cambria Math" panose="02040503050406030204" pitchFamily="18" charset="0"/>
                      </a:rPr>
                      <m:t>27</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15′</m:t>
                    </m:r>
                  </m:oMath>
                </a14:m>
                <a:r>
                  <a:rPr kumimoji="0" lang="zh-CN" altLang="en-US" sz="2800" dirty="0">
                    <a:solidFill>
                      <a:srgbClr val="0000FF"/>
                    </a:solidFill>
                    <a:latin typeface="+mn-lt"/>
                    <a:ea typeface="+mn-ea"/>
                  </a:rPr>
                  <a:t>，改用另一未知波长的光入射时，测得它的第一级谱线的衍射角为</a:t>
                </a:r>
                <a14:m>
                  <m:oMath xmlns:m="http://schemas.openxmlformats.org/officeDocument/2006/math">
                    <m:r>
                      <a:rPr lang="en-US" altLang="zh-CN" sz="2800" b="0" i="1" smtClean="0">
                        <a:solidFill>
                          <a:srgbClr val="0000FF"/>
                        </a:solidFill>
                        <a:latin typeface="Cambria Math" panose="02040503050406030204" pitchFamily="18" charset="0"/>
                      </a:rPr>
                      <m:t>13</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9</m:t>
                    </m:r>
                    <m:r>
                      <a:rPr lang="en-US" altLang="zh-CN" sz="2800" i="1">
                        <a:solidFill>
                          <a:srgbClr val="0000FF"/>
                        </a:solidFill>
                        <a:latin typeface="Cambria Math" panose="02040503050406030204" pitchFamily="18" charset="0"/>
                        <a:ea typeface="Cambria Math" panose="02040503050406030204" pitchFamily="18" charset="0"/>
                      </a:rPr>
                      <m:t>′</m:t>
                    </m:r>
                    <m:r>
                      <a:rPr lang="zh-CN" altLang="en-US" sz="2800" i="1" smtClean="0">
                        <a:solidFill>
                          <a:srgbClr val="0000FF"/>
                        </a:solidFill>
                        <a:latin typeface="Cambria Math" panose="02040503050406030204" pitchFamily="18" charset="0"/>
                        <a:ea typeface="Cambria Math" panose="02040503050406030204" pitchFamily="18" charset="0"/>
                      </a:rPr>
                      <m:t>。</m:t>
                    </m:r>
                  </m:oMath>
                </a14:m>
                <a:r>
                  <a:rPr kumimoji="0" lang="zh-CN" altLang="en-US" sz="2800" dirty="0">
                    <a:solidFill>
                      <a:srgbClr val="0000FF"/>
                    </a:solidFill>
                    <a:latin typeface="+mn-lt"/>
                    <a:ea typeface="+mn-ea"/>
                  </a:rPr>
                  <a:t> </a:t>
                </a:r>
              </a:p>
            </p:txBody>
          </p:sp>
        </mc:Choice>
        <mc:Fallback xmlns="">
          <p:sp>
            <p:nvSpPr>
              <p:cNvPr id="168976" name="Text Box 2"/>
              <p:cNvSpPr txBox="1">
                <a:spLocks noRot="1" noChangeAspect="1" noMove="1" noResize="1" noEditPoints="1" noAdjustHandles="1" noChangeArrowheads="1" noChangeShapeType="1" noTextEdit="1"/>
              </p:cNvSpPr>
              <p:nvPr/>
            </p:nvSpPr>
            <p:spPr bwMode="auto">
              <a:xfrm>
                <a:off x="496951" y="488823"/>
                <a:ext cx="9147175" cy="1373188"/>
              </a:xfrm>
              <a:prstGeom prst="rect">
                <a:avLst/>
              </a:prstGeom>
              <a:blipFill>
                <a:blip r:embed="rId3"/>
                <a:stretch>
                  <a:fillRect l="-1400" t="-4444" r="-1333" b="-1244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8974" name="Text Box 20"/>
              <p:cNvSpPr txBox="1">
                <a:spLocks noChangeArrowheads="1"/>
              </p:cNvSpPr>
              <p:nvPr/>
            </p:nvSpPr>
            <p:spPr bwMode="auto">
              <a:xfrm>
                <a:off x="681101" y="6113638"/>
                <a:ext cx="7272338" cy="5191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14:m>
                  <m:oMath xmlns:m="http://schemas.openxmlformats.org/officeDocument/2006/math">
                    <m:r>
                      <a:rPr lang="en-US" altLang="zh-CN" sz="2800" i="1">
                        <a:solidFill>
                          <a:srgbClr val="0000FF"/>
                        </a:solidFill>
                        <a:latin typeface="Cambria Math" panose="02040503050406030204" pitchFamily="18" charset="0"/>
                      </a:rPr>
                      <m:t>𝑘</m:t>
                    </m:r>
                  </m:oMath>
                </a14:m>
                <a:r>
                  <a:rPr kumimoji="0" lang="zh-CN" altLang="en-US" sz="2800" dirty="0">
                    <a:solidFill>
                      <a:srgbClr val="0000FF"/>
                    </a:solidFill>
                    <a:latin typeface="+mn-lt"/>
                    <a:ea typeface="+mn-ea"/>
                  </a:rPr>
                  <a:t>为整数，故能看到谱线的最大级是</a:t>
                </a:r>
                <a:r>
                  <a:rPr kumimoji="0" lang="en-US" altLang="zh-CN" sz="2800" dirty="0">
                    <a:solidFill>
                      <a:srgbClr val="0000FF"/>
                    </a:solidFill>
                    <a:latin typeface="+mn-lt"/>
                    <a:ea typeface="+mn-ea"/>
                  </a:rPr>
                  <a:t>4</a:t>
                </a:r>
                <a:r>
                  <a:rPr kumimoji="0" lang="zh-CN" altLang="en-US" sz="2800" dirty="0">
                    <a:solidFill>
                      <a:srgbClr val="0000FF"/>
                    </a:solidFill>
                    <a:latin typeface="+mn-lt"/>
                    <a:ea typeface="+mn-ea"/>
                  </a:rPr>
                  <a:t>级。 </a:t>
                </a:r>
              </a:p>
            </p:txBody>
          </p:sp>
        </mc:Choice>
        <mc:Fallback xmlns="">
          <p:sp>
            <p:nvSpPr>
              <p:cNvPr id="168974" name="Text Box 20"/>
              <p:cNvSpPr txBox="1">
                <a:spLocks noRot="1" noChangeAspect="1" noMove="1" noResize="1" noEditPoints="1" noAdjustHandles="1" noChangeArrowheads="1" noChangeShapeType="1" noTextEdit="1"/>
              </p:cNvSpPr>
              <p:nvPr/>
            </p:nvSpPr>
            <p:spPr bwMode="auto">
              <a:xfrm>
                <a:off x="681101" y="6113638"/>
                <a:ext cx="7272338" cy="519113"/>
              </a:xfrm>
              <a:prstGeom prst="rect">
                <a:avLst/>
              </a:prstGeom>
              <a:blipFill>
                <a:blip r:embed="rId4"/>
                <a:stretch>
                  <a:fillRect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1386088" y="3431757"/>
                <a:ext cx="334790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a:ea typeface="+mn-ea"/>
                            </a:rPr>
                          </m:ctrlPr>
                        </m:dPr>
                        <m:e>
                          <m:r>
                            <a:rPr lang="en-US" altLang="zh-CN" sz="2800" i="1">
                              <a:solidFill>
                                <a:srgbClr val="0000FF"/>
                              </a:solidFill>
                              <a:latin typeface="Cambria Math" panose="02040503050406030204" pitchFamily="18" charset="0"/>
                            </a:rPr>
                            <m:t>𝑎</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𝑏</m:t>
                          </m:r>
                        </m:e>
                      </m:d>
                      <m:func>
                        <m:funcPr>
                          <m:ctrlPr>
                            <a:rPr lang="en-US" altLang="zh-CN" sz="2800" i="1" smtClean="0">
                              <a:solidFill>
                                <a:srgbClr val="0000FF"/>
                              </a:solidFill>
                              <a:latin typeface="Cambria Math"/>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b="0" i="1" smtClean="0">
                                  <a:solidFill>
                                    <a:srgbClr val="0000FF"/>
                                  </a:solidFill>
                                  <a:latin typeface="Cambria Math" panose="02040503050406030204" pitchFamily="18" charset="0"/>
                                </a:rPr>
                                <m:t>1</m:t>
                              </m:r>
                            </m:sub>
                          </m:sSub>
                        </m:e>
                      </m:func>
                      <m:r>
                        <a:rPr lang="en-US" altLang="zh-CN" sz="2800" b="0" i="1" smtClean="0">
                          <a:solidFill>
                            <a:srgbClr val="0000FF"/>
                          </a:solidFill>
                          <a:latin typeface="Cambria Math" panose="02040503050406030204" pitchFamily="18" charset="0"/>
                          <a:ea typeface="+mn-ea"/>
                        </a:rPr>
                        <m:t>=2</m:t>
                      </m:r>
                      <m:sSub>
                        <m:sSubPr>
                          <m:ctrlPr>
                            <a:rPr lang="en-US" altLang="zh-CN" sz="2800" i="1">
                              <a:solidFill>
                                <a:srgbClr val="0000FF"/>
                              </a:solidFill>
                              <a:latin typeface="Cambria Math"/>
                              <a:ea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λ</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i="1" dirty="0">
                  <a:solidFill>
                    <a:srgbClr val="0000FF"/>
                  </a:solidFill>
                  <a:latin typeface="+mn-ea"/>
                  <a:ea typeface="+mn-ea"/>
                </a:endParaRPr>
              </a:p>
            </p:txBody>
          </p:sp>
        </mc:Choice>
        <mc:Fallback xmlns="">
          <p:sp>
            <p:nvSpPr>
              <p:cNvPr id="19" name="矩形 18"/>
              <p:cNvSpPr>
                <a:spLocks noRot="1" noChangeAspect="1" noMove="1" noResize="1" noEditPoints="1" noAdjustHandles="1" noChangeArrowheads="1" noChangeShapeType="1" noTextEdit="1"/>
              </p:cNvSpPr>
              <p:nvPr/>
            </p:nvSpPr>
            <p:spPr>
              <a:xfrm>
                <a:off x="1386088" y="3431757"/>
                <a:ext cx="3347904"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4858869" y="3426657"/>
                <a:ext cx="318029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a:ea typeface="+mn-ea"/>
                            </a:rPr>
                          </m:ctrlPr>
                        </m:dPr>
                        <m:e>
                          <m:r>
                            <a:rPr lang="en-US" altLang="zh-CN" sz="2800" i="1">
                              <a:solidFill>
                                <a:srgbClr val="0000FF"/>
                              </a:solidFill>
                              <a:latin typeface="Cambria Math" panose="02040503050406030204" pitchFamily="18" charset="0"/>
                            </a:rPr>
                            <m:t>𝑎</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𝑏</m:t>
                          </m:r>
                        </m:e>
                      </m:d>
                      <m:func>
                        <m:funcPr>
                          <m:ctrlPr>
                            <a:rPr lang="en-US" altLang="zh-CN" sz="2800" i="1" smtClean="0">
                              <a:solidFill>
                                <a:srgbClr val="0000FF"/>
                              </a:solidFill>
                              <a:latin typeface="Cambria Math"/>
                              <a:ea typeface="+mn-ea"/>
                            </a:rPr>
                          </m:ctrlPr>
                        </m:funcPr>
                        <m:fName>
                          <m:r>
                            <m:rPr>
                              <m:sty m:val="p"/>
                            </m:rPr>
                            <a:rPr lang="en-US" altLang="zh-CN" sz="2800" b="0" i="0" smtClean="0">
                              <a:solidFill>
                                <a:srgbClr val="0000FF"/>
                              </a:solidFill>
                              <a:latin typeface="Cambria Math" panose="02040503050406030204" pitchFamily="18" charset="0"/>
                              <a:ea typeface="+mn-ea"/>
                            </a:rPr>
                            <m:t>sin</m:t>
                          </m:r>
                        </m:fName>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b="0" i="1" smtClean="0">
                                  <a:solidFill>
                                    <a:srgbClr val="0000FF"/>
                                  </a:solidFill>
                                  <a:latin typeface="Cambria Math" panose="02040503050406030204" pitchFamily="18" charset="0"/>
                                </a:rPr>
                                <m:t>2</m:t>
                              </m:r>
                            </m:sub>
                          </m:sSub>
                        </m:e>
                      </m:func>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ea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λ</m:t>
                          </m:r>
                        </m:e>
                        <m:sub>
                          <m:r>
                            <a:rPr lang="en-US" altLang="zh-CN" sz="2800" i="1">
                              <a:solidFill>
                                <a:srgbClr val="0000FF"/>
                              </a:solidFill>
                              <a:latin typeface="Cambria Math" panose="02040503050406030204" pitchFamily="18" charset="0"/>
                            </a:rPr>
                            <m:t>2</m:t>
                          </m:r>
                        </m:sub>
                      </m:sSub>
                    </m:oMath>
                  </m:oMathPara>
                </a14:m>
                <a:endParaRPr lang="zh-CN" altLang="en-US" sz="2800" i="1" dirty="0">
                  <a:solidFill>
                    <a:srgbClr val="0000FF"/>
                  </a:solidFill>
                  <a:latin typeface="+mn-ea"/>
                  <a:ea typeface="+mn-ea"/>
                </a:endParaRPr>
              </a:p>
            </p:txBody>
          </p:sp>
        </mc:Choice>
        <mc:Fallback xmlns="">
          <p:sp>
            <p:nvSpPr>
              <p:cNvPr id="20" name="矩形 19"/>
              <p:cNvSpPr>
                <a:spLocks noRot="1" noChangeAspect="1" noMove="1" noResize="1" noEditPoints="1" noAdjustHandles="1" noChangeArrowheads="1" noChangeShapeType="1" noTextEdit="1"/>
              </p:cNvSpPr>
              <p:nvPr/>
            </p:nvSpPr>
            <p:spPr>
              <a:xfrm>
                <a:off x="4858869" y="3426657"/>
                <a:ext cx="3180294"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1386088" y="4028081"/>
                <a:ext cx="2561791" cy="9759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λ</m:t>
                          </m:r>
                        </m:e>
                        <m:sub>
                          <m:r>
                            <a:rPr lang="en-US" altLang="zh-CN" sz="2800" i="1">
                              <a:solidFill>
                                <a:srgbClr val="0000FF"/>
                              </a:solidFill>
                              <a:latin typeface="Cambria Math" panose="02040503050406030204" pitchFamily="18" charset="0"/>
                            </a:rPr>
                            <m:t>2</m:t>
                          </m:r>
                        </m:sub>
                      </m:sSub>
                      <m:r>
                        <a:rPr lang="en-US" altLang="zh-CN" sz="280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2</m:t>
                      </m:r>
                      <m:sSub>
                        <m:sSubPr>
                          <m:ctrlPr>
                            <a:rPr lang="en-US" altLang="zh-CN" sz="2800" i="1">
                              <a:solidFill>
                                <a:srgbClr val="0000FF"/>
                              </a:solidFill>
                              <a:latin typeface="Cambria Math"/>
                              <a:ea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λ</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f>
                        <m:fPr>
                          <m:ctrlPr>
                            <a:rPr lang="en-US" altLang="zh-CN" sz="2800" i="1" smtClean="0">
                              <a:solidFill>
                                <a:srgbClr val="0000FF"/>
                              </a:solidFill>
                              <a:latin typeface="Cambria Math"/>
                            </a:rPr>
                          </m:ctrlPr>
                        </m:fPr>
                        <m:num>
                          <m:func>
                            <m:funcPr>
                              <m:ctrlPr>
                                <a:rPr lang="en-US" altLang="zh-CN" sz="2800" i="1">
                                  <a:solidFill>
                                    <a:srgbClr val="0000FF"/>
                                  </a:solidFill>
                                  <a:latin typeface="Cambria Math"/>
                                </a:rPr>
                              </m:ctrlPr>
                            </m:funcPr>
                            <m:fName>
                              <m:r>
                                <m:rPr>
                                  <m:sty m:val="p"/>
                                </m:rPr>
                                <a:rPr lang="en-US" altLang="zh-CN" sz="2800">
                                  <a:solidFill>
                                    <a:srgbClr val="0000FF"/>
                                  </a:solidFill>
                                  <a:latin typeface="Cambria Math" panose="02040503050406030204" pitchFamily="18" charset="0"/>
                                </a:rPr>
                                <m:t>sin</m:t>
                              </m:r>
                            </m:fName>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i="1">
                                      <a:solidFill>
                                        <a:srgbClr val="0000FF"/>
                                      </a:solidFill>
                                      <a:latin typeface="Cambria Math" panose="02040503050406030204" pitchFamily="18" charset="0"/>
                                    </a:rPr>
                                    <m:t>2</m:t>
                                  </m:r>
                                </m:sub>
                              </m:sSub>
                            </m:e>
                          </m:func>
                        </m:num>
                        <m:den>
                          <m:func>
                            <m:funcPr>
                              <m:ctrlPr>
                                <a:rPr lang="en-US" altLang="zh-CN" sz="2800" i="1">
                                  <a:solidFill>
                                    <a:srgbClr val="0000FF"/>
                                  </a:solidFill>
                                  <a:latin typeface="Cambria Math"/>
                                </a:rPr>
                              </m:ctrlPr>
                            </m:funcPr>
                            <m:fName>
                              <m:r>
                                <m:rPr>
                                  <m:sty m:val="p"/>
                                </m:rPr>
                                <a:rPr lang="en-US" altLang="zh-CN" sz="2800">
                                  <a:solidFill>
                                    <a:srgbClr val="0000FF"/>
                                  </a:solidFill>
                                  <a:latin typeface="Cambria Math" panose="02040503050406030204" pitchFamily="18" charset="0"/>
                                </a:rPr>
                                <m:t>sin</m:t>
                              </m:r>
                            </m:fName>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i="1">
                                      <a:solidFill>
                                        <a:srgbClr val="0000FF"/>
                                      </a:solidFill>
                                      <a:latin typeface="Cambria Math" panose="02040503050406030204" pitchFamily="18" charset="0"/>
                                    </a:rPr>
                                    <m:t>1</m:t>
                                  </m:r>
                                </m:sub>
                              </m:sSub>
                            </m:e>
                          </m:func>
                        </m:den>
                      </m:f>
                    </m:oMath>
                  </m:oMathPara>
                </a14:m>
                <a:endParaRPr lang="zh-CN" altLang="en-US" sz="2800" i="1" dirty="0">
                  <a:solidFill>
                    <a:srgbClr val="0000FF"/>
                  </a:solidFill>
                  <a:latin typeface="+mn-ea"/>
                  <a:ea typeface="+mn-ea"/>
                </a:endParaRPr>
              </a:p>
            </p:txBody>
          </p:sp>
        </mc:Choice>
        <mc:Fallback xmlns="">
          <p:sp>
            <p:nvSpPr>
              <p:cNvPr id="21" name="矩形 20"/>
              <p:cNvSpPr>
                <a:spLocks noRot="1" noChangeAspect="1" noMove="1" noResize="1" noEditPoints="1" noAdjustHandles="1" noChangeArrowheads="1" noChangeShapeType="1" noTextEdit="1"/>
              </p:cNvSpPr>
              <p:nvPr/>
            </p:nvSpPr>
            <p:spPr>
              <a:xfrm>
                <a:off x="1386088" y="4028081"/>
                <a:ext cx="2561791" cy="97597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3807080" y="4012570"/>
                <a:ext cx="4087337" cy="9346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589.3×</m:t>
                      </m:r>
                      <m:f>
                        <m:fPr>
                          <m:ctrlPr>
                            <a:rPr lang="en-US" altLang="zh-CN" sz="2800" i="1">
                              <a:solidFill>
                                <a:srgbClr val="0000FF"/>
                              </a:solidFill>
                              <a:latin typeface="Cambria Math"/>
                            </a:rPr>
                          </m:ctrlPr>
                        </m:fPr>
                        <m:num>
                          <m:func>
                            <m:funcPr>
                              <m:ctrlPr>
                                <a:rPr lang="en-US" altLang="zh-CN" sz="2800" i="1">
                                  <a:solidFill>
                                    <a:srgbClr val="0000FF"/>
                                  </a:solidFill>
                                  <a:latin typeface="Cambria Math"/>
                                </a:rPr>
                              </m:ctrlPr>
                            </m:funcPr>
                            <m:fName>
                              <m:r>
                                <m:rPr>
                                  <m:sty m:val="p"/>
                                </m:rPr>
                                <a:rPr lang="en-US" altLang="zh-CN" sz="2800">
                                  <a:solidFill>
                                    <a:srgbClr val="0000FF"/>
                                  </a:solidFill>
                                  <a:latin typeface="Cambria Math" panose="02040503050406030204" pitchFamily="18" charset="0"/>
                                </a:rPr>
                                <m:t>sin</m:t>
                              </m:r>
                            </m:fName>
                            <m:e>
                              <m:r>
                                <a:rPr lang="en-US" altLang="zh-CN" sz="2800" i="1">
                                  <a:solidFill>
                                    <a:srgbClr val="0000FF"/>
                                  </a:solidFill>
                                  <a:latin typeface="Cambria Math" panose="02040503050406030204" pitchFamily="18" charset="0"/>
                                </a:rPr>
                                <m:t>13</m:t>
                              </m:r>
                              <m:r>
                                <a:rPr lang="en-US" altLang="zh-CN" sz="2800" i="1">
                                  <a:solidFill>
                                    <a:srgbClr val="0000FF"/>
                                  </a:solidFill>
                                  <a:latin typeface="Cambria Math" panose="02040503050406030204" pitchFamily="18" charset="0"/>
                                  <a:ea typeface="Cambria Math" panose="02040503050406030204" pitchFamily="18" charset="0"/>
                                </a:rPr>
                                <m:t>°9′</m:t>
                              </m:r>
                            </m:e>
                          </m:func>
                        </m:num>
                        <m:den>
                          <m:func>
                            <m:funcPr>
                              <m:ctrlPr>
                                <a:rPr lang="en-US" altLang="zh-CN" sz="2800" i="1">
                                  <a:solidFill>
                                    <a:srgbClr val="0000FF"/>
                                  </a:solidFill>
                                  <a:latin typeface="Cambria Math"/>
                                </a:rPr>
                              </m:ctrlPr>
                            </m:funcPr>
                            <m:fName>
                              <m:r>
                                <m:rPr>
                                  <m:sty m:val="p"/>
                                </m:rPr>
                                <a:rPr lang="en-US" altLang="zh-CN" sz="2800">
                                  <a:solidFill>
                                    <a:srgbClr val="0000FF"/>
                                  </a:solidFill>
                                  <a:latin typeface="Cambria Math" panose="02040503050406030204" pitchFamily="18" charset="0"/>
                                </a:rPr>
                                <m:t>sin</m:t>
                              </m:r>
                            </m:fName>
                            <m:e>
                              <m:r>
                                <a:rPr lang="en-US" altLang="zh-CN" sz="2800" i="1">
                                  <a:solidFill>
                                    <a:srgbClr val="0000FF"/>
                                  </a:solidFill>
                                  <a:latin typeface="Cambria Math" panose="02040503050406030204" pitchFamily="18" charset="0"/>
                                </a:rPr>
                                <m:t>27</m:t>
                              </m:r>
                              <m:r>
                                <a:rPr lang="en-US" altLang="zh-CN" sz="2800" i="1">
                                  <a:solidFill>
                                    <a:srgbClr val="0000FF"/>
                                  </a:solidFill>
                                  <a:latin typeface="Cambria Math" panose="02040503050406030204" pitchFamily="18" charset="0"/>
                                  <a:ea typeface="Cambria Math" panose="02040503050406030204" pitchFamily="18" charset="0"/>
                                </a:rPr>
                                <m:t>°15′</m:t>
                              </m:r>
                            </m:e>
                          </m:func>
                        </m:den>
                      </m:f>
                    </m:oMath>
                  </m:oMathPara>
                </a14:m>
                <a:endParaRPr lang="zh-CN" altLang="en-US" sz="2800" dirty="0">
                  <a:solidFill>
                    <a:srgbClr val="0000FF"/>
                  </a:solidFill>
                </a:endParaRPr>
              </a:p>
            </p:txBody>
          </p:sp>
        </mc:Choice>
        <mc:Fallback xmlns="">
          <p:sp>
            <p:nvSpPr>
              <p:cNvPr id="22" name="矩形 21"/>
              <p:cNvSpPr>
                <a:spLocks noRot="1" noChangeAspect="1" noMove="1" noResize="1" noEditPoints="1" noAdjustHandles="1" noChangeArrowheads="1" noChangeShapeType="1" noTextEdit="1"/>
              </p:cNvSpPr>
              <p:nvPr/>
            </p:nvSpPr>
            <p:spPr>
              <a:xfrm>
                <a:off x="3807080" y="4012570"/>
                <a:ext cx="4087337" cy="93461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7651744" y="4254457"/>
                <a:ext cx="201888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58</m:t>
                      </m:r>
                      <m:r>
                        <a:rPr lang="en-US" altLang="zh-CN" sz="2800" b="0" i="1" smtClean="0">
                          <a:solidFill>
                            <a:srgbClr val="0000FF"/>
                          </a:solidFill>
                          <a:latin typeface="Cambria Math" panose="02040503050406030204" pitchFamily="18" charset="0"/>
                          <a:ea typeface="Cambria Math" panose="02040503050406030204" pitchFamily="18" charset="0"/>
                        </a:rPr>
                        <m:t>5</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6</m:t>
                      </m:r>
                      <m:r>
                        <a:rPr lang="en-US" altLang="zh-CN" sz="2800" b="0" i="1" smtClean="0">
                          <a:solidFill>
                            <a:srgbClr val="0000FF"/>
                          </a:solidFill>
                          <a:latin typeface="Cambria Math" panose="02040503050406030204" pitchFamily="18" charset="0"/>
                          <a:ea typeface="Cambria Math" panose="02040503050406030204" pitchFamily="18" charset="0"/>
                        </a:rPr>
                        <m:t>𝑛𝑚</m:t>
                      </m:r>
                    </m:oMath>
                  </m:oMathPara>
                </a14:m>
                <a:endParaRPr lang="zh-CN" altLang="en-US" sz="2800" i="1" dirty="0">
                  <a:solidFill>
                    <a:srgbClr val="0000FF"/>
                  </a:solidFill>
                </a:endParaRPr>
              </a:p>
            </p:txBody>
          </p:sp>
        </mc:Choice>
        <mc:Fallback xmlns="">
          <p:sp>
            <p:nvSpPr>
              <p:cNvPr id="23" name="矩形 22"/>
              <p:cNvSpPr>
                <a:spLocks noRot="1" noChangeAspect="1" noMove="1" noResize="1" noEditPoints="1" noAdjustHandles="1" noChangeArrowheads="1" noChangeShapeType="1" noTextEdit="1"/>
              </p:cNvSpPr>
              <p:nvPr/>
            </p:nvSpPr>
            <p:spPr>
              <a:xfrm>
                <a:off x="7651744" y="4254457"/>
                <a:ext cx="2018886"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1386088" y="5310074"/>
                <a:ext cx="16840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i="1" smtClean="0">
                              <a:solidFill>
                                <a:srgbClr val="0000FF"/>
                              </a:solidFill>
                              <a:latin typeface="Cambria Math"/>
                            </a:rPr>
                          </m:ctrlPr>
                        </m:funcPr>
                        <m:fName>
                          <m:r>
                            <m:rPr>
                              <m:sty m:val="p"/>
                            </m:rPr>
                            <a:rPr lang="en-US" altLang="zh-CN" sz="2800">
                              <a:solidFill>
                                <a:srgbClr val="0000FF"/>
                              </a:solidFill>
                              <a:latin typeface="Cambria Math" panose="02040503050406030204" pitchFamily="18" charset="0"/>
                            </a:rPr>
                            <m:t>sin</m:t>
                          </m:r>
                        </m:fName>
                        <m:e>
                          <m:r>
                            <a:rPr lang="zh-CN" altLang="en-US" sz="2800" i="1">
                              <a:solidFill>
                                <a:srgbClr val="0000FF"/>
                              </a:solidFill>
                              <a:latin typeface="Cambria Math" panose="02040503050406030204" pitchFamily="18" charset="0"/>
                            </a:rPr>
                            <m:t>𝜃</m:t>
                          </m:r>
                        </m:e>
                      </m:func>
                      <m:r>
                        <a:rPr lang="en-US" altLang="zh-CN" sz="2800" b="0" i="1" smtClean="0">
                          <a:solidFill>
                            <a:srgbClr val="0000FF"/>
                          </a:solidFill>
                          <a:latin typeface="Cambria Math" panose="02040503050406030204" pitchFamily="18" charset="0"/>
                        </a:rPr>
                        <m:t>&lt;1</m:t>
                      </m:r>
                    </m:oMath>
                  </m:oMathPara>
                </a14:m>
                <a:endParaRPr lang="zh-CN" altLang="en-US" sz="2800" i="1" dirty="0">
                  <a:solidFill>
                    <a:srgbClr val="0000FF"/>
                  </a:solidFill>
                  <a:latin typeface="+mn-ea"/>
                  <a:ea typeface="+mn-ea"/>
                </a:endParaRPr>
              </a:p>
            </p:txBody>
          </p:sp>
        </mc:Choice>
        <mc:Fallback xmlns="">
          <p:sp>
            <p:nvSpPr>
              <p:cNvPr id="24" name="矩形 23"/>
              <p:cNvSpPr>
                <a:spLocks noRot="1" noChangeAspect="1" noMove="1" noResize="1" noEditPoints="1" noAdjustHandles="1" noChangeArrowheads="1" noChangeShapeType="1" noTextEdit="1"/>
              </p:cNvSpPr>
              <p:nvPr/>
            </p:nvSpPr>
            <p:spPr>
              <a:xfrm>
                <a:off x="1386088" y="5310074"/>
                <a:ext cx="1684051"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3070139" y="5081261"/>
                <a:ext cx="2328201"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rPr>
                        <m:t>𝑘</m:t>
                      </m:r>
                      <m:r>
                        <a:rPr lang="en-US" altLang="zh-CN" sz="2800" i="1" smtClean="0">
                          <a:solidFill>
                            <a:srgbClr val="0000FF"/>
                          </a:solidFill>
                          <a:latin typeface="Cambria Math" panose="02040503050406030204" pitchFamily="18" charset="0"/>
                        </a:rPr>
                        <m:t>=</m:t>
                      </m:r>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𝑎</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𝑏</m:t>
                          </m:r>
                        </m:num>
                        <m:den>
                          <m:sSub>
                            <m:sSubPr>
                              <m:ctrlPr>
                                <a:rPr lang="en-US" altLang="zh-CN" sz="2800" i="1">
                                  <a:solidFill>
                                    <a:srgbClr val="0000FF"/>
                                  </a:solidFill>
                                  <a:latin typeface="Cambria Math"/>
                                  <a:ea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λ</m:t>
                              </m:r>
                            </m:e>
                            <m:sub>
                              <m:r>
                                <a:rPr lang="en-US" altLang="zh-CN" sz="2800" i="1">
                                  <a:solidFill>
                                    <a:srgbClr val="0000FF"/>
                                  </a:solidFill>
                                  <a:latin typeface="Cambria Math" panose="02040503050406030204" pitchFamily="18" charset="0"/>
                                </a:rPr>
                                <m:t>2</m:t>
                              </m:r>
                            </m:sub>
                          </m:sSub>
                        </m:den>
                      </m:f>
                    </m:oMath>
                  </m:oMathPara>
                </a14:m>
                <a:endParaRPr lang="zh-CN" altLang="en-US" sz="2800" i="1" dirty="0">
                  <a:solidFill>
                    <a:srgbClr val="0000FF"/>
                  </a:solidFill>
                  <a:latin typeface="+mn-ea"/>
                  <a:ea typeface="+mn-ea"/>
                </a:endParaRPr>
              </a:p>
            </p:txBody>
          </p:sp>
        </mc:Choice>
        <mc:Fallback xmlns="">
          <p:sp>
            <p:nvSpPr>
              <p:cNvPr id="25" name="矩形 24"/>
              <p:cNvSpPr>
                <a:spLocks noRot="1" noChangeAspect="1" noMove="1" noResize="1" noEditPoints="1" noAdjustHandles="1" noChangeArrowheads="1" noChangeShapeType="1" noTextEdit="1"/>
              </p:cNvSpPr>
              <p:nvPr/>
            </p:nvSpPr>
            <p:spPr>
              <a:xfrm>
                <a:off x="3070139" y="5081261"/>
                <a:ext cx="2328201" cy="980846"/>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5313069" y="5081261"/>
                <a:ext cx="1921360" cy="9810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m:t>
                      </m:r>
                      <m:f>
                        <m:fPr>
                          <m:ctrlPr>
                            <a:rPr lang="en-US" altLang="zh-CN" sz="2800" i="1" smtClean="0">
                              <a:solidFill>
                                <a:srgbClr val="0000FF"/>
                              </a:solidFill>
                              <a:latin typeface="Cambria Math"/>
                            </a:rPr>
                          </m:ctrlPr>
                        </m:fPr>
                        <m:num>
                          <m:r>
                            <a:rPr lang="en-US" altLang="zh-CN" sz="2800" i="1">
                              <a:solidFill>
                                <a:srgbClr val="0000FF"/>
                              </a:solidFill>
                              <a:latin typeface="Cambria Math" panose="02040503050406030204" pitchFamily="18" charset="0"/>
                            </a:rPr>
                            <m:t>2</m:t>
                          </m:r>
                          <m:sSub>
                            <m:sSubPr>
                              <m:ctrlPr>
                                <a:rPr lang="en-US" altLang="zh-CN" sz="2800" i="1">
                                  <a:solidFill>
                                    <a:srgbClr val="0000FF"/>
                                  </a:solidFill>
                                  <a:latin typeface="Cambria Math"/>
                                  <a:ea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λ</m:t>
                              </m:r>
                            </m:e>
                            <m:sub>
                              <m:r>
                                <a:rPr lang="en-US" altLang="zh-CN" sz="2800" i="1">
                                  <a:solidFill>
                                    <a:srgbClr val="0000FF"/>
                                  </a:solidFill>
                                  <a:latin typeface="Cambria Math" panose="02040503050406030204" pitchFamily="18" charset="0"/>
                                  <a:ea typeface="Cambria Math" panose="02040503050406030204" pitchFamily="18" charset="0"/>
                                </a:rPr>
                                <m:t>1</m:t>
                              </m:r>
                            </m:sub>
                          </m:sSub>
                        </m:num>
                        <m:den>
                          <m:sSub>
                            <m:sSubPr>
                              <m:ctrlPr>
                                <a:rPr lang="en-US" altLang="zh-CN" sz="2800" i="1">
                                  <a:solidFill>
                                    <a:srgbClr val="0000FF"/>
                                  </a:solidFill>
                                  <a:latin typeface="Cambria Math"/>
                                  <a:ea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λ</m:t>
                              </m:r>
                            </m:e>
                            <m:sub>
                              <m:r>
                                <a:rPr lang="en-US" altLang="zh-CN" sz="2800" i="1">
                                  <a:solidFill>
                                    <a:srgbClr val="0000FF"/>
                                  </a:solidFill>
                                  <a:latin typeface="Cambria Math" panose="02040503050406030204" pitchFamily="18" charset="0"/>
                                </a:rPr>
                                <m:t>2</m:t>
                              </m:r>
                            </m:sub>
                          </m:sSub>
                          <m:func>
                            <m:funcPr>
                              <m:ctrlPr>
                                <a:rPr lang="en-US" altLang="zh-CN" sz="2800" i="1">
                                  <a:solidFill>
                                    <a:srgbClr val="0000FF"/>
                                  </a:solidFill>
                                  <a:latin typeface="Cambria Math"/>
                                </a:rPr>
                              </m:ctrlPr>
                            </m:funcPr>
                            <m:fName>
                              <m:r>
                                <m:rPr>
                                  <m:sty m:val="p"/>
                                </m:rPr>
                                <a:rPr lang="en-US" altLang="zh-CN" sz="2800">
                                  <a:solidFill>
                                    <a:srgbClr val="0000FF"/>
                                  </a:solidFill>
                                  <a:latin typeface="Cambria Math" panose="02040503050406030204" pitchFamily="18" charset="0"/>
                                </a:rPr>
                                <m:t>sin</m:t>
                              </m:r>
                            </m:fName>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rPr>
                                    <m:t>𝜃</m:t>
                                  </m:r>
                                </m:e>
                                <m:sub>
                                  <m:r>
                                    <a:rPr lang="en-US" altLang="zh-CN" sz="2800" i="1">
                                      <a:solidFill>
                                        <a:srgbClr val="0000FF"/>
                                      </a:solidFill>
                                      <a:latin typeface="Cambria Math" panose="02040503050406030204" pitchFamily="18" charset="0"/>
                                    </a:rPr>
                                    <m:t>1</m:t>
                                  </m:r>
                                </m:sub>
                              </m:sSub>
                            </m:e>
                          </m:func>
                        </m:den>
                      </m:f>
                    </m:oMath>
                  </m:oMathPara>
                </a14:m>
                <a:endParaRPr lang="zh-CN" altLang="en-US" sz="2800" i="1" dirty="0">
                  <a:solidFill>
                    <a:srgbClr val="0000FF"/>
                  </a:solidFill>
                  <a:latin typeface="+mn-ea"/>
                  <a:ea typeface="+mn-ea"/>
                </a:endParaRPr>
              </a:p>
            </p:txBody>
          </p:sp>
        </mc:Choice>
        <mc:Fallback xmlns="">
          <p:sp>
            <p:nvSpPr>
              <p:cNvPr id="26" name="矩形 25"/>
              <p:cNvSpPr>
                <a:spLocks noRot="1" noChangeAspect="1" noMove="1" noResize="1" noEditPoints="1" noAdjustHandles="1" noChangeArrowheads="1" noChangeShapeType="1" noTextEdit="1"/>
              </p:cNvSpPr>
              <p:nvPr/>
            </p:nvSpPr>
            <p:spPr>
              <a:xfrm>
                <a:off x="5313069" y="5081261"/>
                <a:ext cx="1921360" cy="981038"/>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7064232" y="5310074"/>
                <a:ext cx="113082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≤4.4</m:t>
                      </m:r>
                    </m:oMath>
                  </m:oMathPara>
                </a14:m>
                <a:endParaRPr lang="zh-CN" altLang="en-US" sz="2800" i="1" dirty="0">
                  <a:solidFill>
                    <a:srgbClr val="0000FF"/>
                  </a:solidFill>
                  <a:latin typeface="+mn-ea"/>
                  <a:ea typeface="+mn-ea"/>
                </a:endParaRPr>
              </a:p>
            </p:txBody>
          </p:sp>
        </mc:Choice>
        <mc:Fallback xmlns="">
          <p:sp>
            <p:nvSpPr>
              <p:cNvPr id="27" name="矩形 26"/>
              <p:cNvSpPr>
                <a:spLocks noRot="1" noChangeAspect="1" noMove="1" noResize="1" noEditPoints="1" noAdjustHandles="1" noChangeArrowheads="1" noChangeShapeType="1" noTextEdit="1"/>
              </p:cNvSpPr>
              <p:nvPr/>
            </p:nvSpPr>
            <p:spPr>
              <a:xfrm>
                <a:off x="7064232" y="5310074"/>
                <a:ext cx="1130822" cy="523220"/>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3087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8976"/>
                                        </p:tgtEl>
                                        <p:attrNameLst>
                                          <p:attrName>style.visibility</p:attrName>
                                        </p:attrNameLst>
                                      </p:cBhvr>
                                      <p:to>
                                        <p:strVal val="visible"/>
                                      </p:to>
                                    </p:set>
                                    <p:animEffect transition="in" filter="wipe(left)">
                                      <p:cBhvr>
                                        <p:cTn id="7" dur="500"/>
                                        <p:tgtEl>
                                          <p:spTgt spid="16897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6739"/>
                                        </p:tgtEl>
                                        <p:attrNameLst>
                                          <p:attrName>style.visibility</p:attrName>
                                        </p:attrNameLst>
                                      </p:cBhvr>
                                      <p:to>
                                        <p:strVal val="visible"/>
                                      </p:to>
                                    </p:set>
                                    <p:animEffect transition="in" filter="wipe(left)">
                                      <p:cBhvr>
                                        <p:cTn id="12" dur="500"/>
                                        <p:tgtEl>
                                          <p:spTgt spid="11673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6740"/>
                                        </p:tgtEl>
                                        <p:attrNameLst>
                                          <p:attrName>style.visibility</p:attrName>
                                        </p:attrNameLst>
                                      </p:cBhvr>
                                      <p:to>
                                        <p:strVal val="visible"/>
                                      </p:to>
                                    </p:set>
                                    <p:animEffect transition="in" filter="wipe(left)">
                                      <p:cBhvr>
                                        <p:cTn id="17" dur="500"/>
                                        <p:tgtEl>
                                          <p:spTgt spid="11674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6741"/>
                                        </p:tgtEl>
                                        <p:attrNameLst>
                                          <p:attrName>style.visibility</p:attrName>
                                        </p:attrNameLst>
                                      </p:cBhvr>
                                      <p:to>
                                        <p:strVal val="visible"/>
                                      </p:to>
                                    </p:set>
                                    <p:animEffect transition="in" filter="wipe(left)">
                                      <p:cBhvr>
                                        <p:cTn id="22" dur="500"/>
                                        <p:tgtEl>
                                          <p:spTgt spid="11674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lef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left)">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left)">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left)">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wipe(left)">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wipe(left)">
                                      <p:cBhvr>
                                        <p:cTn id="67" dur="500"/>
                                        <p:tgtEl>
                                          <p:spTgt spid="2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68974"/>
                                        </p:tgtEl>
                                        <p:attrNameLst>
                                          <p:attrName>style.visibility</p:attrName>
                                        </p:attrNameLst>
                                      </p:cBhvr>
                                      <p:to>
                                        <p:strVal val="visible"/>
                                      </p:to>
                                    </p:set>
                                    <p:animEffect transition="in" filter="wipe(left)">
                                      <p:cBhvr>
                                        <p:cTn id="72" dur="500"/>
                                        <p:tgtEl>
                                          <p:spTgt spid="1689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39" grpId="0"/>
      <p:bldP spid="116740" grpId="0"/>
      <p:bldP spid="116741" grpId="0"/>
      <p:bldP spid="168976" grpId="0"/>
      <p:bldP spid="168974" grpId="0"/>
      <p:bldP spid="19" grpId="0"/>
      <p:bldP spid="20" grpId="0"/>
      <p:bldP spid="21" grpId="0"/>
      <p:bldP spid="22" grpId="0"/>
      <p:bldP spid="23" grpId="0"/>
      <p:bldP spid="24" grpId="0"/>
      <p:bldP spid="25" grpId="0"/>
      <p:bldP spid="26" grpId="0"/>
      <p:bldP spid="2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3"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3</a:t>
              </a:r>
              <a:endParaRPr lang="zh-CN" altLang="en-US" sz="6000" dirty="0"/>
            </a:p>
          </p:txBody>
        </p:sp>
        <p:sp>
          <p:nvSpPr>
            <p:cNvPr id="51" name="文本框 50"/>
            <p:cNvSpPr txBox="1"/>
            <p:nvPr/>
          </p:nvSpPr>
          <p:spPr>
            <a:xfrm>
              <a:off x="9218686" y="3061934"/>
              <a:ext cx="2954651" cy="83099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itchFamily="34" charset="-122"/>
                  <a:ea typeface="微软雅黑" pitchFamily="34" charset="-122"/>
                </a:rPr>
                <a:t>光的偏振</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Tree>
    <p:extLst>
      <p:ext uri="{BB962C8B-B14F-4D97-AF65-F5344CB8AC3E}">
        <p14:creationId xmlns:p14="http://schemas.microsoft.com/office/powerpoint/2010/main" val="265322954"/>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30" name="Text Box 18"/>
          <p:cNvSpPr txBox="1">
            <a:spLocks noChangeArrowheads="1"/>
          </p:cNvSpPr>
          <p:nvPr/>
        </p:nvSpPr>
        <p:spPr bwMode="auto">
          <a:xfrm>
            <a:off x="1871830" y="987721"/>
            <a:ext cx="53006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en-US" altLang="zh-CN" sz="2800" dirty="0">
                <a:solidFill>
                  <a:srgbClr val="0000FF"/>
                </a:solidFill>
                <a:latin typeface="+mn-lt"/>
                <a:ea typeface="+mn-ea"/>
              </a:rPr>
              <a:t>1</a:t>
            </a:r>
            <a:r>
              <a:rPr kumimoji="1" lang="zh-CN" altLang="en-US" sz="2800" dirty="0">
                <a:solidFill>
                  <a:srgbClr val="0000FF"/>
                </a:solidFill>
                <a:latin typeface="+mn-lt"/>
                <a:ea typeface="+mn-ea"/>
              </a:rPr>
              <a:t>. 自然光</a:t>
            </a:r>
            <a:r>
              <a:rPr lang="zh-CN" altLang="en-US" sz="2800" dirty="0">
                <a:solidFill>
                  <a:srgbClr val="0000FF"/>
                </a:solidFill>
                <a:latin typeface="+mn-lt"/>
                <a:ea typeface="+mn-ea"/>
              </a:rPr>
              <a:t>（</a:t>
            </a:r>
            <a:r>
              <a:rPr lang="en-US" altLang="zh-CN" sz="2800" dirty="0">
                <a:solidFill>
                  <a:srgbClr val="0000FF"/>
                </a:solidFill>
                <a:latin typeface="+mn-lt"/>
                <a:ea typeface="+mn-ea"/>
              </a:rPr>
              <a:t>natural light</a:t>
            </a:r>
            <a:r>
              <a:rPr lang="zh-CN" altLang="en-US" sz="2800" dirty="0">
                <a:solidFill>
                  <a:srgbClr val="0000FF"/>
                </a:solidFill>
                <a:latin typeface="+mn-lt"/>
                <a:ea typeface="+mn-ea"/>
              </a:rPr>
              <a:t>）</a:t>
            </a:r>
            <a:endParaRPr kumimoji="1" lang="zh-CN" altLang="en-US" sz="2800" dirty="0">
              <a:solidFill>
                <a:srgbClr val="0000FF"/>
              </a:solidFill>
              <a:latin typeface="+mn-lt"/>
              <a:ea typeface="+mn-ea"/>
            </a:endParaRPr>
          </a:p>
        </p:txBody>
      </p:sp>
      <p:grpSp>
        <p:nvGrpSpPr>
          <p:cNvPr id="2" name="Group 19"/>
          <p:cNvGrpSpPr>
            <a:grpSpLocks/>
          </p:cNvGrpSpPr>
          <p:nvPr/>
        </p:nvGrpSpPr>
        <p:grpSpPr bwMode="auto">
          <a:xfrm>
            <a:off x="3810000" y="2657413"/>
            <a:ext cx="6516688" cy="1951038"/>
            <a:chOff x="1075" y="1584"/>
            <a:chExt cx="4105" cy="1229"/>
          </a:xfrm>
        </p:grpSpPr>
        <p:grpSp>
          <p:nvGrpSpPr>
            <p:cNvPr id="33800" name="Group 20"/>
            <p:cNvGrpSpPr>
              <a:grpSpLocks/>
            </p:cNvGrpSpPr>
            <p:nvPr/>
          </p:nvGrpSpPr>
          <p:grpSpPr bwMode="auto">
            <a:xfrm>
              <a:off x="1275" y="1600"/>
              <a:ext cx="880" cy="880"/>
              <a:chOff x="2547" y="8244"/>
              <a:chExt cx="2201" cy="2201"/>
            </a:xfrm>
          </p:grpSpPr>
          <p:sp>
            <p:nvSpPr>
              <p:cNvPr id="33807" name="Oval 21"/>
              <p:cNvSpPr>
                <a:spLocks noChangeArrowheads="1"/>
              </p:cNvSpPr>
              <p:nvPr/>
            </p:nvSpPr>
            <p:spPr bwMode="auto">
              <a:xfrm>
                <a:off x="2547" y="8244"/>
                <a:ext cx="2201" cy="2201"/>
              </a:xfrm>
              <a:prstGeom prst="ellipse">
                <a:avLst/>
              </a:prstGeom>
              <a:noFill/>
              <a:ln w="254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33808" name="Line 22"/>
              <p:cNvSpPr>
                <a:spLocks noChangeShapeType="1"/>
              </p:cNvSpPr>
              <p:nvPr/>
            </p:nvSpPr>
            <p:spPr bwMode="auto">
              <a:xfrm>
                <a:off x="3662" y="8732"/>
                <a:ext cx="1" cy="1249"/>
              </a:xfrm>
              <a:prstGeom prst="line">
                <a:avLst/>
              </a:prstGeom>
              <a:noFill/>
              <a:ln w="25400">
                <a:solidFill>
                  <a:srgbClr val="FF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3809" name="Line 23"/>
              <p:cNvSpPr>
                <a:spLocks noChangeShapeType="1"/>
              </p:cNvSpPr>
              <p:nvPr/>
            </p:nvSpPr>
            <p:spPr bwMode="auto">
              <a:xfrm>
                <a:off x="3032" y="9348"/>
                <a:ext cx="1246" cy="1"/>
              </a:xfrm>
              <a:prstGeom prst="line">
                <a:avLst/>
              </a:prstGeom>
              <a:noFill/>
              <a:ln w="25400">
                <a:solidFill>
                  <a:srgbClr val="FF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3810" name="Line 24"/>
              <p:cNvSpPr>
                <a:spLocks noChangeShapeType="1"/>
              </p:cNvSpPr>
              <p:nvPr/>
            </p:nvSpPr>
            <p:spPr bwMode="auto">
              <a:xfrm flipV="1">
                <a:off x="3197" y="8947"/>
                <a:ext cx="946" cy="818"/>
              </a:xfrm>
              <a:prstGeom prst="line">
                <a:avLst/>
              </a:prstGeom>
              <a:noFill/>
              <a:ln w="25400">
                <a:solidFill>
                  <a:srgbClr val="FF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3811" name="Line 25"/>
              <p:cNvSpPr>
                <a:spLocks noChangeShapeType="1"/>
              </p:cNvSpPr>
              <p:nvPr/>
            </p:nvSpPr>
            <p:spPr bwMode="auto">
              <a:xfrm rot="111068">
                <a:off x="3182" y="8932"/>
                <a:ext cx="961" cy="833"/>
              </a:xfrm>
              <a:prstGeom prst="line">
                <a:avLst/>
              </a:prstGeom>
              <a:noFill/>
              <a:ln w="25400">
                <a:solidFill>
                  <a:srgbClr val="FF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3812" name="Line 26"/>
              <p:cNvSpPr>
                <a:spLocks noChangeShapeType="1"/>
              </p:cNvSpPr>
              <p:nvPr/>
            </p:nvSpPr>
            <p:spPr bwMode="auto">
              <a:xfrm rot="1658535">
                <a:off x="3653" y="8712"/>
                <a:ext cx="2" cy="1284"/>
              </a:xfrm>
              <a:prstGeom prst="line">
                <a:avLst/>
              </a:prstGeom>
              <a:noFill/>
              <a:ln w="25400">
                <a:solidFill>
                  <a:srgbClr val="FF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3813" name="Line 27"/>
              <p:cNvSpPr>
                <a:spLocks noChangeShapeType="1"/>
              </p:cNvSpPr>
              <p:nvPr/>
            </p:nvSpPr>
            <p:spPr bwMode="auto">
              <a:xfrm rot="1318187" flipV="1">
                <a:off x="3019" y="9335"/>
                <a:ext cx="1257" cy="21"/>
              </a:xfrm>
              <a:prstGeom prst="line">
                <a:avLst/>
              </a:prstGeom>
              <a:noFill/>
              <a:ln w="25400">
                <a:solidFill>
                  <a:srgbClr val="FF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3814" name="Line 28"/>
              <p:cNvSpPr>
                <a:spLocks noChangeShapeType="1"/>
              </p:cNvSpPr>
              <p:nvPr/>
            </p:nvSpPr>
            <p:spPr bwMode="auto">
              <a:xfrm rot="1165010" flipV="1">
                <a:off x="3182" y="8948"/>
                <a:ext cx="951" cy="814"/>
              </a:xfrm>
              <a:prstGeom prst="line">
                <a:avLst/>
              </a:prstGeom>
              <a:noFill/>
              <a:ln w="25400">
                <a:solidFill>
                  <a:srgbClr val="FF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3815" name="Line 29"/>
              <p:cNvSpPr>
                <a:spLocks noChangeShapeType="1"/>
              </p:cNvSpPr>
              <p:nvPr/>
            </p:nvSpPr>
            <p:spPr bwMode="auto">
              <a:xfrm rot="1393498">
                <a:off x="3185" y="8947"/>
                <a:ext cx="961" cy="833"/>
              </a:xfrm>
              <a:prstGeom prst="line">
                <a:avLst/>
              </a:prstGeom>
              <a:noFill/>
              <a:ln w="25400">
                <a:solidFill>
                  <a:srgbClr val="FF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p:sp>
          <p:nvSpPr>
            <p:cNvPr id="33801" name="Text Box 30"/>
            <p:cNvSpPr txBox="1">
              <a:spLocks noChangeArrowheads="1"/>
            </p:cNvSpPr>
            <p:nvPr/>
          </p:nvSpPr>
          <p:spPr bwMode="auto">
            <a:xfrm>
              <a:off x="1075" y="2484"/>
              <a:ext cx="1755"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800" dirty="0">
                  <a:solidFill>
                    <a:srgbClr val="0000FF"/>
                  </a:solidFill>
                  <a:latin typeface="+mn-lt"/>
                  <a:ea typeface="+mn-ea"/>
                </a:rPr>
                <a:t>没有优势方向</a:t>
              </a:r>
            </a:p>
          </p:txBody>
        </p:sp>
        <p:grpSp>
          <p:nvGrpSpPr>
            <p:cNvPr id="33802" name="Group 31"/>
            <p:cNvGrpSpPr>
              <a:grpSpLocks/>
            </p:cNvGrpSpPr>
            <p:nvPr/>
          </p:nvGrpSpPr>
          <p:grpSpPr bwMode="auto">
            <a:xfrm>
              <a:off x="3443" y="1584"/>
              <a:ext cx="912" cy="912"/>
              <a:chOff x="16087" y="0"/>
              <a:chExt cx="20000" cy="20000"/>
            </a:xfrm>
          </p:grpSpPr>
          <p:sp>
            <p:nvSpPr>
              <p:cNvPr id="33804" name="Oval 32"/>
              <p:cNvSpPr>
                <a:spLocks noChangeArrowheads="1"/>
              </p:cNvSpPr>
              <p:nvPr/>
            </p:nvSpPr>
            <p:spPr bwMode="auto">
              <a:xfrm>
                <a:off x="16087" y="0"/>
                <a:ext cx="20000" cy="20000"/>
              </a:xfrm>
              <a:prstGeom prst="ellipse">
                <a:avLst/>
              </a:prstGeom>
              <a:solidFill>
                <a:srgbClr val="FFFFFF"/>
              </a:solidFill>
              <a:ln w="25400">
                <a:solidFill>
                  <a:srgbClr val="0000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33805" name="Line 33"/>
              <p:cNvSpPr>
                <a:spLocks noChangeShapeType="1"/>
              </p:cNvSpPr>
              <p:nvPr/>
            </p:nvSpPr>
            <p:spPr bwMode="auto">
              <a:xfrm>
                <a:off x="26260" y="3762"/>
                <a:ext cx="9" cy="11863"/>
              </a:xfrm>
              <a:prstGeom prst="line">
                <a:avLst/>
              </a:prstGeom>
              <a:noFill/>
              <a:ln w="25400">
                <a:solidFill>
                  <a:srgbClr val="FF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3806" name="Line 34"/>
              <p:cNvSpPr>
                <a:spLocks noChangeShapeType="1"/>
              </p:cNvSpPr>
              <p:nvPr/>
            </p:nvSpPr>
            <p:spPr bwMode="auto">
              <a:xfrm>
                <a:off x="19947" y="10075"/>
                <a:ext cx="12635" cy="8"/>
              </a:xfrm>
              <a:prstGeom prst="line">
                <a:avLst/>
              </a:prstGeom>
              <a:noFill/>
              <a:ln w="25400">
                <a:solidFill>
                  <a:srgbClr val="FF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p:sp>
          <p:nvSpPr>
            <p:cNvPr id="33803" name="Text Box 35"/>
            <p:cNvSpPr txBox="1">
              <a:spLocks noChangeArrowheads="1"/>
            </p:cNvSpPr>
            <p:nvPr/>
          </p:nvSpPr>
          <p:spPr bwMode="auto">
            <a:xfrm>
              <a:off x="3210" y="2496"/>
              <a:ext cx="1970"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800" dirty="0">
                  <a:solidFill>
                    <a:srgbClr val="0000FF"/>
                  </a:solidFill>
                  <a:latin typeface="+mn-lt"/>
                  <a:ea typeface="+mn-ea"/>
                </a:rPr>
                <a:t>自然光的分解</a:t>
              </a:r>
            </a:p>
          </p:txBody>
        </p:sp>
      </p:grpSp>
      <p:sp>
        <p:nvSpPr>
          <p:cNvPr id="141348" name="Text Box 36"/>
          <p:cNvSpPr txBox="1">
            <a:spLocks noChangeArrowheads="1"/>
          </p:cNvSpPr>
          <p:nvPr/>
        </p:nvSpPr>
        <p:spPr bwMode="auto">
          <a:xfrm>
            <a:off x="1919287" y="4759635"/>
            <a:ext cx="9773949"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800" dirty="0">
                <a:solidFill>
                  <a:srgbClr val="0000FF"/>
                </a:solidFill>
                <a:latin typeface="+mn-lt"/>
                <a:ea typeface="+mn-ea"/>
              </a:rPr>
              <a:t>一束自然光可分解为两束振动方向相互垂直的、等幅的、不相干的线偏振光。</a:t>
            </a:r>
          </a:p>
        </p:txBody>
      </p:sp>
      <p:sp>
        <p:nvSpPr>
          <p:cNvPr id="141361" name="Text Box 49"/>
          <p:cNvSpPr txBox="1">
            <a:spLocks noChangeArrowheads="1"/>
          </p:cNvSpPr>
          <p:nvPr/>
        </p:nvSpPr>
        <p:spPr bwMode="auto">
          <a:xfrm>
            <a:off x="1919287" y="1562977"/>
            <a:ext cx="9773949"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FontTx/>
              <a:buBlip>
                <a:blip r:embed="rId3"/>
              </a:buBlip>
            </a:pPr>
            <a:r>
              <a:rPr lang="zh-CN" altLang="en-US" sz="2800" dirty="0">
                <a:solidFill>
                  <a:srgbClr val="0000FF"/>
                </a:solidFill>
                <a:latin typeface="+mn-lt"/>
                <a:ea typeface="+mn-ea"/>
              </a:rPr>
              <a:t>  自然光：一般光源发出的光中，包含着各个方向的光矢量在所有可能的方向上的振幅都相等（轴对称）这样的光叫自然光。 </a:t>
            </a:r>
          </a:p>
        </p:txBody>
      </p:sp>
      <mc:AlternateContent xmlns:mc="http://schemas.openxmlformats.org/markup-compatibility/2006" xmlns:a14="http://schemas.microsoft.com/office/drawing/2010/main">
        <mc:Choice Requires="a14">
          <p:sp>
            <p:nvSpPr>
              <p:cNvPr id="24" name="矩形 23"/>
              <p:cNvSpPr/>
              <p:nvPr/>
            </p:nvSpPr>
            <p:spPr>
              <a:xfrm>
                <a:off x="6238280" y="5805985"/>
                <a:ext cx="1922065" cy="557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𝑥</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𝑦</m:t>
                          </m:r>
                        </m:sub>
                      </m:sSub>
                    </m:oMath>
                  </m:oMathPara>
                </a14:m>
                <a:endParaRPr lang="zh-CN" altLang="en-US" sz="2800" dirty="0">
                  <a:solidFill>
                    <a:srgbClr val="0000FF"/>
                  </a:solidFill>
                </a:endParaRPr>
              </a:p>
            </p:txBody>
          </p:sp>
        </mc:Choice>
        <mc:Fallback xmlns="">
          <p:sp>
            <p:nvSpPr>
              <p:cNvPr id="24" name="矩形 23"/>
              <p:cNvSpPr>
                <a:spLocks noRot="1" noChangeAspect="1" noMove="1" noResize="1" noEditPoints="1" noAdjustHandles="1" noChangeArrowheads="1" noChangeShapeType="1" noTextEdit="1"/>
              </p:cNvSpPr>
              <p:nvPr/>
            </p:nvSpPr>
            <p:spPr>
              <a:xfrm>
                <a:off x="6238280" y="5805985"/>
                <a:ext cx="1922065" cy="55720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4415662" y="5788482"/>
                <a:ext cx="1565557" cy="6150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bar>
                            <m:barPr>
                              <m:pos m:val="top"/>
                              <m:ctrlPr>
                                <a:rPr lang="en-US" altLang="zh-CN" sz="2800" i="1">
                                  <a:solidFill>
                                    <a:srgbClr val="0000FF"/>
                                  </a:solidFill>
                                  <a:latin typeface="Cambria Math"/>
                                  <a:ea typeface="Cambria Math" panose="02040503050406030204" pitchFamily="18" charset="0"/>
                                </a:rPr>
                              </m:ctrlPr>
                            </m:barPr>
                            <m:e>
                              <m:r>
                                <a:rPr lang="en-US" altLang="zh-CN" sz="2800" b="0" i="1" smtClean="0">
                                  <a:solidFill>
                                    <a:srgbClr val="0000FF"/>
                                  </a:solidFill>
                                  <a:latin typeface="Cambria Math" panose="02040503050406030204" pitchFamily="18" charset="0"/>
                                  <a:ea typeface="Cambria Math" panose="02040503050406030204" pitchFamily="18" charset="0"/>
                                </a:rPr>
                                <m:t>𝐸</m:t>
                              </m:r>
                            </m:e>
                          </m:bar>
                        </m:e>
                        <m:sub>
                          <m:r>
                            <a:rPr lang="en-US" altLang="zh-CN" sz="2800" i="1">
                              <a:solidFill>
                                <a:srgbClr val="0000FF"/>
                              </a:solidFill>
                              <a:latin typeface="Cambria Math" panose="02040503050406030204" pitchFamily="18" charset="0"/>
                              <a:ea typeface="Cambria Math" panose="02040503050406030204" pitchFamily="18" charset="0"/>
                            </a:rPr>
                            <m:t>𝑥</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bar>
                            <m:barPr>
                              <m:pos m:val="top"/>
                              <m:ctrlPr>
                                <a:rPr lang="en-US" altLang="zh-CN" sz="2800" i="1">
                                  <a:solidFill>
                                    <a:srgbClr val="0000FF"/>
                                  </a:solidFill>
                                  <a:latin typeface="Cambria Math"/>
                                  <a:ea typeface="Cambria Math" panose="02040503050406030204" pitchFamily="18" charset="0"/>
                                </a:rPr>
                              </m:ctrlPr>
                            </m:barPr>
                            <m:e>
                              <m:r>
                                <a:rPr lang="en-US" altLang="zh-CN" sz="2800" i="1">
                                  <a:solidFill>
                                    <a:srgbClr val="0000FF"/>
                                  </a:solidFill>
                                  <a:latin typeface="Cambria Math" panose="02040503050406030204" pitchFamily="18" charset="0"/>
                                  <a:ea typeface="Cambria Math" panose="02040503050406030204" pitchFamily="18" charset="0"/>
                                </a:rPr>
                                <m:t>𝐸</m:t>
                              </m:r>
                            </m:e>
                          </m:bar>
                        </m:e>
                        <m:sub>
                          <m:r>
                            <a:rPr lang="en-US" altLang="zh-CN" sz="2800" b="0" i="1" smtClean="0">
                              <a:solidFill>
                                <a:srgbClr val="0000FF"/>
                              </a:solidFill>
                              <a:latin typeface="Cambria Math" panose="02040503050406030204" pitchFamily="18" charset="0"/>
                              <a:ea typeface="Cambria Math" panose="02040503050406030204" pitchFamily="18" charset="0"/>
                            </a:rPr>
                            <m:t>𝑦</m:t>
                          </m:r>
                        </m:sub>
                      </m:sSub>
                    </m:oMath>
                  </m:oMathPara>
                </a14:m>
                <a:endParaRPr lang="zh-CN" altLang="en-US" sz="2800" dirty="0"/>
              </a:p>
            </p:txBody>
          </p:sp>
        </mc:Choice>
        <mc:Fallback xmlns="">
          <p:sp>
            <p:nvSpPr>
              <p:cNvPr id="26" name="矩形 25"/>
              <p:cNvSpPr>
                <a:spLocks noRot="1" noChangeAspect="1" noMove="1" noResize="1" noEditPoints="1" noAdjustHandles="1" noChangeArrowheads="1" noChangeShapeType="1" noTextEdit="1"/>
              </p:cNvSpPr>
              <p:nvPr/>
            </p:nvSpPr>
            <p:spPr>
              <a:xfrm>
                <a:off x="4415662" y="5788482"/>
                <a:ext cx="1565557" cy="615040"/>
              </a:xfrm>
              <a:prstGeom prst="rect">
                <a:avLst/>
              </a:prstGeom>
              <a:blipFill>
                <a:blip r:embed="rId5"/>
                <a:stretch>
                  <a:fillRect/>
                </a:stretch>
              </a:blipFill>
            </p:spPr>
            <p:txBody>
              <a:bodyPr/>
              <a:lstStyle/>
              <a:p>
                <a:r>
                  <a:rPr lang="zh-CN" altLang="en-US">
                    <a:noFill/>
                  </a:rPr>
                  <a:t> </a:t>
                </a:r>
              </a:p>
            </p:txBody>
          </p:sp>
        </mc:Fallback>
      </mc:AlternateContent>
      <p:sp>
        <p:nvSpPr>
          <p:cNvPr id="25" name="Rectangle 4"/>
          <p:cNvSpPr>
            <a:spLocks noChangeArrowheads="1"/>
          </p:cNvSpPr>
          <p:nvPr/>
        </p:nvSpPr>
        <p:spPr bwMode="auto">
          <a:xfrm>
            <a:off x="1867052" y="401802"/>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sz="2800" dirty="0">
                <a:solidFill>
                  <a:srgbClr val="6600CC"/>
                </a:solidFill>
                <a:latin typeface="+mn-lt"/>
                <a:ea typeface="+mn-ea"/>
              </a:rPr>
              <a:t>一、自然光和偏振光</a:t>
            </a:r>
          </a:p>
        </p:txBody>
      </p:sp>
    </p:spTree>
    <p:extLst>
      <p:ext uri="{BB962C8B-B14F-4D97-AF65-F5344CB8AC3E}">
        <p14:creationId xmlns:p14="http://schemas.microsoft.com/office/powerpoint/2010/main" val="15590607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1330"/>
                                        </p:tgtEl>
                                        <p:attrNameLst>
                                          <p:attrName>style.visibility</p:attrName>
                                        </p:attrNameLst>
                                      </p:cBhvr>
                                      <p:to>
                                        <p:strVal val="visible"/>
                                      </p:to>
                                    </p:set>
                                    <p:animEffect transition="in" filter="wipe(left)">
                                      <p:cBhvr>
                                        <p:cTn id="10" dur="500"/>
                                        <p:tgtEl>
                                          <p:spTgt spid="141330"/>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5" fill="hold" grpId="0" nodeType="clickEffect">
                                  <p:stCondLst>
                                    <p:cond delay="0"/>
                                  </p:stCondLst>
                                  <p:childTnLst>
                                    <p:set>
                                      <p:cBhvr>
                                        <p:cTn id="14" dur="1" fill="hold">
                                          <p:stCondLst>
                                            <p:cond delay="0"/>
                                          </p:stCondLst>
                                        </p:cTn>
                                        <p:tgtEl>
                                          <p:spTgt spid="141361"/>
                                        </p:tgtEl>
                                        <p:attrNameLst>
                                          <p:attrName>style.visibility</p:attrName>
                                        </p:attrNameLst>
                                      </p:cBhvr>
                                      <p:to>
                                        <p:strVal val="visible"/>
                                      </p:to>
                                    </p:set>
                                    <p:animEffect transition="in" filter="blinds(vertical)">
                                      <p:cBhvr>
                                        <p:cTn id="15" dur="500"/>
                                        <p:tgtEl>
                                          <p:spTgt spid="14136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8" presetClass="entr" presetSubtype="6"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strips(downRight)">
                                      <p:cBhvr>
                                        <p:cTn id="20" dur="500"/>
                                        <p:tgtEl>
                                          <p:spTgt spid="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41348"/>
                                        </p:tgtEl>
                                        <p:attrNameLst>
                                          <p:attrName>style.visibility</p:attrName>
                                        </p:attrNameLst>
                                      </p:cBhvr>
                                      <p:to>
                                        <p:strVal val="visible"/>
                                      </p:to>
                                    </p:set>
                                    <p:animEffect transition="in" filter="wipe(left)">
                                      <p:cBhvr>
                                        <p:cTn id="25" dur="500"/>
                                        <p:tgtEl>
                                          <p:spTgt spid="14134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wipe(left)">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ipe(left)">
                                      <p:cBhvr>
                                        <p:cTn id="3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30" grpId="0" autoUpdateAnimBg="0"/>
      <p:bldP spid="141348" grpId="0" autoUpdateAnimBg="0"/>
      <p:bldP spid="141361" grpId="0" autoUpdateAnimBg="0"/>
      <p:bldP spid="24" grpId="0"/>
      <p:bldP spid="26" grpId="0"/>
      <p:bldP spid="2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99" name="Text Box 23"/>
          <p:cNvSpPr txBox="1">
            <a:spLocks noChangeArrowheads="1"/>
          </p:cNvSpPr>
          <p:nvPr/>
        </p:nvSpPr>
        <p:spPr bwMode="auto">
          <a:xfrm>
            <a:off x="2362200" y="2914650"/>
            <a:ext cx="8305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endParaRPr lang="zh-CN" altLang="en-US" sz="2800">
              <a:solidFill>
                <a:srgbClr val="0000FF"/>
              </a:solidFill>
              <a:latin typeface="+mn-lt"/>
              <a:ea typeface="+mn-ea"/>
            </a:endParaRPr>
          </a:p>
        </p:txBody>
      </p:sp>
      <p:sp>
        <p:nvSpPr>
          <p:cNvPr id="101400" name="Text Box 24"/>
          <p:cNvSpPr txBox="1">
            <a:spLocks noChangeArrowheads="1"/>
          </p:cNvSpPr>
          <p:nvPr/>
        </p:nvSpPr>
        <p:spPr bwMode="auto">
          <a:xfrm>
            <a:off x="2133600" y="917574"/>
            <a:ext cx="560296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zh-CN" sz="2800" dirty="0">
                <a:solidFill>
                  <a:srgbClr val="0000FF"/>
                </a:solidFill>
                <a:latin typeface="+mn-lt"/>
                <a:ea typeface="+mn-ea"/>
              </a:rPr>
              <a:t>自然光以两互相垂直的互为独立的（无确定的相位关系）振幅相等的光振动表示</a:t>
            </a:r>
            <a:r>
              <a:rPr lang="zh-CN" altLang="en-US" sz="2800" dirty="0">
                <a:solidFill>
                  <a:srgbClr val="0000FF"/>
                </a:solidFill>
                <a:latin typeface="+mn-lt"/>
                <a:ea typeface="+mn-ea"/>
              </a:rPr>
              <a:t> , </a:t>
            </a:r>
            <a:r>
              <a:rPr lang="zh-CN" altLang="zh-CN" sz="2800" dirty="0">
                <a:solidFill>
                  <a:srgbClr val="0000FF"/>
                </a:solidFill>
                <a:latin typeface="+mn-lt"/>
                <a:ea typeface="+mn-ea"/>
              </a:rPr>
              <a:t>并各具有一半的振动能量</a:t>
            </a:r>
            <a:r>
              <a:rPr lang="zh-CN" altLang="en-US" sz="2800" dirty="0">
                <a:solidFill>
                  <a:srgbClr val="0000FF"/>
                </a:solidFill>
                <a:latin typeface="+mn-lt"/>
                <a:ea typeface="+mn-ea"/>
              </a:rPr>
              <a:t>。</a:t>
            </a:r>
          </a:p>
        </p:txBody>
      </p:sp>
      <p:grpSp>
        <p:nvGrpSpPr>
          <p:cNvPr id="2" name="Group 25"/>
          <p:cNvGrpSpPr>
            <a:grpSpLocks/>
          </p:cNvGrpSpPr>
          <p:nvPr/>
        </p:nvGrpSpPr>
        <p:grpSpPr bwMode="auto">
          <a:xfrm>
            <a:off x="8454024" y="1499465"/>
            <a:ext cx="2819400" cy="3657600"/>
            <a:chOff x="3552" y="1392"/>
            <a:chExt cx="1776" cy="2304"/>
          </a:xfrm>
        </p:grpSpPr>
        <p:sp>
          <p:nvSpPr>
            <p:cNvPr id="34826" name="Rectangle 26"/>
            <p:cNvSpPr>
              <a:spLocks noChangeArrowheads="1"/>
            </p:cNvSpPr>
            <p:nvPr/>
          </p:nvSpPr>
          <p:spPr bwMode="auto">
            <a:xfrm>
              <a:off x="3552" y="1392"/>
              <a:ext cx="1776" cy="2298"/>
            </a:xfrm>
            <a:prstGeom prst="rect">
              <a:avLst/>
            </a:prstGeom>
            <a:solidFill>
              <a:srgbClr val="FFFFFF"/>
            </a:solidFill>
            <a:ln w="9525">
              <a:solidFill>
                <a:schemeClr val="tx2"/>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101403" name="Text Box 27"/>
            <p:cNvSpPr txBox="1">
              <a:spLocks noChangeArrowheads="1"/>
            </p:cNvSpPr>
            <p:nvPr/>
          </p:nvSpPr>
          <p:spPr bwMode="auto">
            <a:xfrm>
              <a:off x="3552" y="3363"/>
              <a:ext cx="1776" cy="333"/>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headEnd/>
              <a:tailEnd/>
            </a:ln>
            <a:effectLst/>
          </p:spPr>
          <p:txBody>
            <a:bodyPr>
              <a:spAutoFit/>
            </a:bodyPr>
            <a:lstStyle/>
            <a:p>
              <a:pPr algn="ctr">
                <a:spcBef>
                  <a:spcPct val="50000"/>
                </a:spcBef>
                <a:defRPr/>
              </a:pPr>
              <a:r>
                <a:rPr lang="zh-CN" altLang="en-US" sz="2800" dirty="0">
                  <a:solidFill>
                    <a:srgbClr val="0000FF"/>
                  </a:solidFill>
                  <a:latin typeface="+mn-lt"/>
                  <a:ea typeface="+mn-ea"/>
                </a:rPr>
                <a:t>符号表示</a:t>
              </a:r>
            </a:p>
          </p:txBody>
        </p:sp>
        <p:grpSp>
          <p:nvGrpSpPr>
            <p:cNvPr id="34828" name="Group 28"/>
            <p:cNvGrpSpPr>
              <a:grpSpLocks/>
            </p:cNvGrpSpPr>
            <p:nvPr/>
          </p:nvGrpSpPr>
          <p:grpSpPr bwMode="auto">
            <a:xfrm>
              <a:off x="3696" y="2880"/>
              <a:ext cx="1440" cy="288"/>
              <a:chOff x="1200" y="2053"/>
              <a:chExt cx="1776" cy="384"/>
            </a:xfrm>
          </p:grpSpPr>
          <p:sp>
            <p:nvSpPr>
              <p:cNvPr id="34839" name="Line 29"/>
              <p:cNvSpPr>
                <a:spLocks noChangeShapeType="1"/>
              </p:cNvSpPr>
              <p:nvPr/>
            </p:nvSpPr>
            <p:spPr bwMode="auto">
              <a:xfrm>
                <a:off x="1200" y="2244"/>
                <a:ext cx="1776" cy="0"/>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4840" name="Line 30"/>
              <p:cNvSpPr>
                <a:spLocks noChangeShapeType="1"/>
              </p:cNvSpPr>
              <p:nvPr/>
            </p:nvSpPr>
            <p:spPr bwMode="auto">
              <a:xfrm>
                <a:off x="1536" y="2053"/>
                <a:ext cx="0" cy="384"/>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4841" name="Line 31"/>
              <p:cNvSpPr>
                <a:spLocks noChangeShapeType="1"/>
              </p:cNvSpPr>
              <p:nvPr/>
            </p:nvSpPr>
            <p:spPr bwMode="auto">
              <a:xfrm>
                <a:off x="1824" y="2053"/>
                <a:ext cx="0" cy="384"/>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4842" name="Line 32"/>
              <p:cNvSpPr>
                <a:spLocks noChangeShapeType="1"/>
              </p:cNvSpPr>
              <p:nvPr/>
            </p:nvSpPr>
            <p:spPr bwMode="auto">
              <a:xfrm>
                <a:off x="2112" y="2053"/>
                <a:ext cx="0" cy="384"/>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4843" name="Line 33"/>
              <p:cNvSpPr>
                <a:spLocks noChangeShapeType="1"/>
              </p:cNvSpPr>
              <p:nvPr/>
            </p:nvSpPr>
            <p:spPr bwMode="auto">
              <a:xfrm>
                <a:off x="2400" y="2053"/>
                <a:ext cx="0" cy="384"/>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4844" name="Line 34"/>
              <p:cNvSpPr>
                <a:spLocks noChangeShapeType="1"/>
              </p:cNvSpPr>
              <p:nvPr/>
            </p:nvSpPr>
            <p:spPr bwMode="auto">
              <a:xfrm>
                <a:off x="2688" y="2053"/>
                <a:ext cx="0" cy="384"/>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4845" name="Oval 35"/>
              <p:cNvSpPr>
                <a:spLocks noChangeArrowheads="1"/>
              </p:cNvSpPr>
              <p:nvPr/>
            </p:nvSpPr>
            <p:spPr bwMode="auto">
              <a:xfrm>
                <a:off x="1344" y="2197"/>
                <a:ext cx="96" cy="96"/>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34846" name="Oval 36"/>
              <p:cNvSpPr>
                <a:spLocks noChangeArrowheads="1"/>
              </p:cNvSpPr>
              <p:nvPr/>
            </p:nvSpPr>
            <p:spPr bwMode="auto">
              <a:xfrm>
                <a:off x="1632" y="2197"/>
                <a:ext cx="96" cy="96"/>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34847" name="Oval 37"/>
              <p:cNvSpPr>
                <a:spLocks noChangeArrowheads="1"/>
              </p:cNvSpPr>
              <p:nvPr/>
            </p:nvSpPr>
            <p:spPr bwMode="auto">
              <a:xfrm>
                <a:off x="1920" y="2197"/>
                <a:ext cx="96" cy="96"/>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34848" name="Oval 38"/>
              <p:cNvSpPr>
                <a:spLocks noChangeArrowheads="1"/>
              </p:cNvSpPr>
              <p:nvPr/>
            </p:nvSpPr>
            <p:spPr bwMode="auto">
              <a:xfrm>
                <a:off x="2208" y="2197"/>
                <a:ext cx="96" cy="96"/>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34849" name="Oval 39"/>
              <p:cNvSpPr>
                <a:spLocks noChangeArrowheads="1"/>
              </p:cNvSpPr>
              <p:nvPr/>
            </p:nvSpPr>
            <p:spPr bwMode="auto">
              <a:xfrm>
                <a:off x="2496" y="2197"/>
                <a:ext cx="96" cy="96"/>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grpSp>
        <p:grpSp>
          <p:nvGrpSpPr>
            <p:cNvPr id="34829" name="Group 40"/>
            <p:cNvGrpSpPr>
              <a:grpSpLocks/>
            </p:cNvGrpSpPr>
            <p:nvPr/>
          </p:nvGrpSpPr>
          <p:grpSpPr bwMode="auto">
            <a:xfrm>
              <a:off x="3744" y="1584"/>
              <a:ext cx="1344" cy="1007"/>
              <a:chOff x="3744" y="1536"/>
              <a:chExt cx="1344" cy="1007"/>
            </a:xfrm>
          </p:grpSpPr>
          <p:sp>
            <p:nvSpPr>
              <p:cNvPr id="34830" name="Line 41"/>
              <p:cNvSpPr>
                <a:spLocks noChangeShapeType="1"/>
              </p:cNvSpPr>
              <p:nvPr/>
            </p:nvSpPr>
            <p:spPr bwMode="auto">
              <a:xfrm flipV="1">
                <a:off x="4368" y="1634"/>
                <a:ext cx="720" cy="384"/>
              </a:xfrm>
              <a:prstGeom prst="line">
                <a:avLst/>
              </a:prstGeom>
              <a:noFill/>
              <a:ln w="28575">
                <a:solidFill>
                  <a:srgbClr val="0000FF"/>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4831" name="AutoShape 42"/>
              <p:cNvSpPr>
                <a:spLocks noChangeArrowheads="1"/>
              </p:cNvSpPr>
              <p:nvPr/>
            </p:nvSpPr>
            <p:spPr bwMode="auto">
              <a:xfrm rot="-5369967">
                <a:off x="3888" y="1679"/>
                <a:ext cx="1007" cy="721"/>
              </a:xfrm>
              <a:prstGeom prst="parallelogram">
                <a:avLst>
                  <a:gd name="adj" fmla="val 34917"/>
                </a:avLst>
              </a:prstGeom>
              <a:solidFill>
                <a:srgbClr val="ACE39B">
                  <a:alpha val="50195"/>
                </a:srgbClr>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34832" name="Line 43"/>
              <p:cNvSpPr>
                <a:spLocks noChangeShapeType="1"/>
              </p:cNvSpPr>
              <p:nvPr/>
            </p:nvSpPr>
            <p:spPr bwMode="auto">
              <a:xfrm>
                <a:off x="4176" y="1923"/>
                <a:ext cx="432" cy="192"/>
              </a:xfrm>
              <a:prstGeom prst="line">
                <a:avLst/>
              </a:prstGeom>
              <a:noFill/>
              <a:ln w="19050">
                <a:solidFill>
                  <a:srgbClr val="FF00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4833" name="Line 44"/>
              <p:cNvSpPr>
                <a:spLocks noChangeShapeType="1"/>
              </p:cNvSpPr>
              <p:nvPr/>
            </p:nvSpPr>
            <p:spPr bwMode="auto">
              <a:xfrm>
                <a:off x="4224" y="1779"/>
                <a:ext cx="288" cy="432"/>
              </a:xfrm>
              <a:prstGeom prst="line">
                <a:avLst/>
              </a:prstGeom>
              <a:noFill/>
              <a:ln w="19050">
                <a:solidFill>
                  <a:srgbClr val="FF00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4834" name="Line 45"/>
              <p:cNvSpPr>
                <a:spLocks noChangeShapeType="1"/>
              </p:cNvSpPr>
              <p:nvPr/>
            </p:nvSpPr>
            <p:spPr bwMode="auto">
              <a:xfrm>
                <a:off x="4368" y="1779"/>
                <a:ext cx="0" cy="480"/>
              </a:xfrm>
              <a:prstGeom prst="line">
                <a:avLst/>
              </a:prstGeom>
              <a:noFill/>
              <a:ln w="19050">
                <a:solidFill>
                  <a:srgbClr val="FF00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4835" name="Line 46"/>
              <p:cNvSpPr>
                <a:spLocks noChangeShapeType="1"/>
              </p:cNvSpPr>
              <p:nvPr/>
            </p:nvSpPr>
            <p:spPr bwMode="auto">
              <a:xfrm flipV="1">
                <a:off x="4176" y="1923"/>
                <a:ext cx="384" cy="192"/>
              </a:xfrm>
              <a:prstGeom prst="line">
                <a:avLst/>
              </a:prstGeom>
              <a:noFill/>
              <a:ln w="19050">
                <a:solidFill>
                  <a:srgbClr val="FF00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4837" name="Line 48"/>
              <p:cNvSpPr>
                <a:spLocks noChangeShapeType="1"/>
              </p:cNvSpPr>
              <p:nvPr/>
            </p:nvSpPr>
            <p:spPr bwMode="auto">
              <a:xfrm flipV="1">
                <a:off x="3744" y="2018"/>
                <a:ext cx="624" cy="336"/>
              </a:xfrm>
              <a:prstGeom prst="line">
                <a:avLst/>
              </a:prstGeom>
              <a:noFill/>
              <a:ln w="28575">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grpSp>
      <p:grpSp>
        <p:nvGrpSpPr>
          <p:cNvPr id="5" name="Group 50"/>
          <p:cNvGrpSpPr>
            <a:grpSpLocks/>
          </p:cNvGrpSpPr>
          <p:nvPr/>
        </p:nvGrpSpPr>
        <p:grpSpPr bwMode="auto">
          <a:xfrm>
            <a:off x="2133600" y="2961920"/>
            <a:ext cx="1828800" cy="1066800"/>
            <a:chOff x="240" y="2736"/>
            <a:chExt cx="1152" cy="672"/>
          </a:xfrm>
        </p:grpSpPr>
        <p:sp>
          <p:nvSpPr>
            <p:cNvPr id="34824" name="AutoShape 51"/>
            <p:cNvSpPr>
              <a:spLocks noChangeArrowheads="1"/>
            </p:cNvSpPr>
            <p:nvPr/>
          </p:nvSpPr>
          <p:spPr bwMode="auto">
            <a:xfrm>
              <a:off x="240" y="2736"/>
              <a:ext cx="1056" cy="672"/>
            </a:xfrm>
            <a:prstGeom prst="irregularSeal1">
              <a:avLst/>
            </a:prstGeom>
            <a:solidFill>
              <a:srgbClr val="FFEFFF"/>
            </a:solidFill>
            <a:ln w="19050">
              <a:solidFill>
                <a:srgbClr val="FF0000"/>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34825" name="Rectangle 52"/>
            <p:cNvSpPr>
              <a:spLocks noChangeArrowheads="1"/>
            </p:cNvSpPr>
            <p:nvPr/>
          </p:nvSpPr>
          <p:spPr bwMode="auto">
            <a:xfrm>
              <a:off x="480" y="2880"/>
              <a:ext cx="91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800">
                  <a:solidFill>
                    <a:srgbClr val="0000FF"/>
                  </a:solidFill>
                  <a:latin typeface="+mn-lt"/>
                  <a:ea typeface="+mn-ea"/>
                </a:rPr>
                <a:t>注意</a:t>
              </a:r>
            </a:p>
          </p:txBody>
        </p:sp>
      </p:grpSp>
      <p:sp>
        <p:nvSpPr>
          <p:cNvPr id="101429" name="Rectangle 53"/>
          <p:cNvSpPr>
            <a:spLocks noChangeArrowheads="1"/>
          </p:cNvSpPr>
          <p:nvPr/>
        </p:nvSpPr>
        <p:spPr bwMode="auto">
          <a:xfrm>
            <a:off x="2133600" y="4851401"/>
            <a:ext cx="6858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buFontTx/>
              <a:buBlip>
                <a:blip r:embed="rId3"/>
              </a:buBlip>
            </a:pPr>
            <a:r>
              <a:rPr lang="zh-CN" altLang="en-US" sz="2800" dirty="0">
                <a:solidFill>
                  <a:srgbClr val="0000FF"/>
                </a:solidFill>
                <a:latin typeface="+mn-lt"/>
                <a:ea typeface="+mn-ea"/>
              </a:rPr>
              <a:t>各光矢量间无固定的相位关系。</a:t>
            </a:r>
          </a:p>
        </p:txBody>
      </p:sp>
      <p:sp>
        <p:nvSpPr>
          <p:cNvPr id="101430" name="Rectangle 54"/>
          <p:cNvSpPr>
            <a:spLocks noChangeArrowheads="1"/>
          </p:cNvSpPr>
          <p:nvPr/>
        </p:nvSpPr>
        <p:spPr bwMode="auto">
          <a:xfrm>
            <a:off x="2133600" y="4241801"/>
            <a:ext cx="54625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buFontTx/>
              <a:buBlip>
                <a:blip r:embed="rId3"/>
              </a:buBlip>
            </a:pPr>
            <a:r>
              <a:rPr lang="zh-CN" altLang="zh-CN" sz="2800" dirty="0">
                <a:solidFill>
                  <a:srgbClr val="0000FF"/>
                </a:solidFill>
                <a:latin typeface="+mn-lt"/>
                <a:ea typeface="+mn-ea"/>
              </a:rPr>
              <a:t>二</a:t>
            </a:r>
            <a:r>
              <a:rPr lang="zh-CN" altLang="en-US" sz="2800" dirty="0">
                <a:solidFill>
                  <a:srgbClr val="0000FF"/>
                </a:solidFill>
                <a:latin typeface="+mn-lt"/>
                <a:ea typeface="+mn-ea"/>
              </a:rPr>
              <a:t>互相</a:t>
            </a:r>
            <a:r>
              <a:rPr lang="zh-CN" altLang="zh-CN" sz="2800" dirty="0">
                <a:solidFill>
                  <a:srgbClr val="0000FF"/>
                </a:solidFill>
                <a:latin typeface="+mn-lt"/>
                <a:ea typeface="+mn-ea"/>
              </a:rPr>
              <a:t>垂直方向是任选的</a:t>
            </a:r>
            <a:r>
              <a:rPr lang="zh-CN" altLang="en-US" sz="2800" dirty="0">
                <a:solidFill>
                  <a:srgbClr val="0000FF"/>
                </a:solidFill>
                <a:latin typeface="+mn-lt"/>
                <a:ea typeface="+mn-ea"/>
              </a:rPr>
              <a:t>。</a:t>
            </a:r>
          </a:p>
        </p:txBody>
      </p:sp>
      <mc:AlternateContent xmlns:mc="http://schemas.openxmlformats.org/markup-compatibility/2006" xmlns:a14="http://schemas.microsoft.com/office/drawing/2010/main">
        <mc:Choice Requires="a14">
          <p:sp>
            <p:nvSpPr>
              <p:cNvPr id="34" name="矩形 33"/>
              <p:cNvSpPr/>
              <p:nvPr/>
            </p:nvSpPr>
            <p:spPr>
              <a:xfrm>
                <a:off x="10574638" y="1996781"/>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𝑣</m:t>
                          </m:r>
                        </m:e>
                      </m:acc>
                    </m:oMath>
                  </m:oMathPara>
                </a14:m>
                <a:endParaRPr lang="zh-CN" altLang="en-US" sz="2800" dirty="0">
                  <a:solidFill>
                    <a:srgbClr val="0000FF"/>
                  </a:solidFill>
                </a:endParaRPr>
              </a:p>
            </p:txBody>
          </p:sp>
        </mc:Choice>
        <mc:Fallback xmlns="">
          <p:sp>
            <p:nvSpPr>
              <p:cNvPr id="34" name="矩形 33"/>
              <p:cNvSpPr>
                <a:spLocks noRot="1" noChangeAspect="1" noMove="1" noResize="1" noEditPoints="1" noAdjustHandles="1" noChangeArrowheads="1" noChangeShapeType="1" noTextEdit="1"/>
              </p:cNvSpPr>
              <p:nvPr/>
            </p:nvSpPr>
            <p:spPr>
              <a:xfrm>
                <a:off x="10574638" y="1996781"/>
                <a:ext cx="490134"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9890056" y="2780272"/>
                <a:ext cx="522514"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oMath>
                  </m:oMathPara>
                </a14:m>
                <a:endParaRPr lang="zh-CN" altLang="en-US" sz="2800" dirty="0">
                  <a:solidFill>
                    <a:srgbClr val="0000FF"/>
                  </a:solidFill>
                </a:endParaRPr>
              </a:p>
            </p:txBody>
          </p:sp>
        </mc:Choice>
        <mc:Fallback xmlns="">
          <p:sp>
            <p:nvSpPr>
              <p:cNvPr id="35" name="矩形 34"/>
              <p:cNvSpPr>
                <a:spLocks noRot="1" noChangeAspect="1" noMove="1" noResize="1" noEditPoints="1" noAdjustHandles="1" noChangeArrowheads="1" noChangeShapeType="1" noTextEdit="1"/>
              </p:cNvSpPr>
              <p:nvPr/>
            </p:nvSpPr>
            <p:spPr>
              <a:xfrm>
                <a:off x="9890056" y="2780272"/>
                <a:ext cx="522514" cy="575479"/>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01073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1400"/>
                                        </p:tgtEl>
                                        <p:attrNameLst>
                                          <p:attrName>style.visibility</p:attrName>
                                        </p:attrNameLst>
                                      </p:cBhvr>
                                      <p:to>
                                        <p:strVal val="visible"/>
                                      </p:to>
                                    </p:set>
                                    <p:animEffect transition="in" filter="blinds(horizontal)">
                                      <p:cBhvr>
                                        <p:cTn id="7" dur="500"/>
                                        <p:tgtEl>
                                          <p:spTgt spid="1014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27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strVal val="2/3*#ppt_w"/>
                                          </p:val>
                                        </p:tav>
                                        <p:tav tm="100000">
                                          <p:val>
                                            <p:strVal val="#ppt_w"/>
                                          </p:val>
                                        </p:tav>
                                      </p:tavLst>
                                    </p:anim>
                                    <p:anim calcmode="lin" valueType="num">
                                      <p:cBhvr>
                                        <p:cTn id="13" dur="500" fill="hold"/>
                                        <p:tgtEl>
                                          <p:spTgt spid="2"/>
                                        </p:tgtEl>
                                        <p:attrNameLst>
                                          <p:attrName>ppt_h</p:attrName>
                                        </p:attrNameLst>
                                      </p:cBhvr>
                                      <p:tavLst>
                                        <p:tav tm="0">
                                          <p:val>
                                            <p:strVal val="2/3*#ppt_h"/>
                                          </p:val>
                                        </p:tav>
                                        <p:tav tm="100000">
                                          <p:val>
                                            <p:strVal val="#ppt_h"/>
                                          </p:val>
                                        </p:tav>
                                      </p:tavLst>
                                    </p:anim>
                                  </p:childTnLst>
                                </p:cTn>
                              </p:par>
                              <p:par>
                                <p:cTn id="14" presetID="22" presetClass="entr" presetSubtype="8"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left)">
                                      <p:cBhvr>
                                        <p:cTn id="16" dur="500"/>
                                        <p:tgtEl>
                                          <p:spTgt spid="34"/>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left)">
                                      <p:cBhvr>
                                        <p:cTn id="19" dur="500"/>
                                        <p:tgtEl>
                                          <p:spTgt spid="35"/>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32"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ox(out)">
                                      <p:cBhvr>
                                        <p:cTn id="24" dur="500"/>
                                        <p:tgtEl>
                                          <p:spTgt spid="5"/>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01430"/>
                                        </p:tgtEl>
                                        <p:attrNameLst>
                                          <p:attrName>style.visibility</p:attrName>
                                        </p:attrNameLst>
                                      </p:cBhvr>
                                      <p:to>
                                        <p:strVal val="visible"/>
                                      </p:to>
                                    </p:set>
                                    <p:animEffect transition="in" filter="blinds(horizontal)">
                                      <p:cBhvr>
                                        <p:cTn id="29" dur="500"/>
                                        <p:tgtEl>
                                          <p:spTgt spid="101430"/>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01429"/>
                                        </p:tgtEl>
                                        <p:attrNameLst>
                                          <p:attrName>style.visibility</p:attrName>
                                        </p:attrNameLst>
                                      </p:cBhvr>
                                      <p:to>
                                        <p:strVal val="visible"/>
                                      </p:to>
                                    </p:set>
                                    <p:animEffect transition="in" filter="blinds(horizontal)">
                                      <p:cBhvr>
                                        <p:cTn id="34" dur="500"/>
                                        <p:tgtEl>
                                          <p:spTgt spid="1014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400" grpId="0" autoUpdateAnimBg="0"/>
      <p:bldP spid="101429" grpId="0" autoUpdateAnimBg="0"/>
      <p:bldP spid="101430" grpId="0" autoUpdateAnimBg="0"/>
      <p:bldP spid="34" grpId="0"/>
      <p:bldP spid="3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3" name="Text Box 3"/>
          <p:cNvSpPr txBox="1">
            <a:spLocks noChangeArrowheads="1"/>
          </p:cNvSpPr>
          <p:nvPr/>
        </p:nvSpPr>
        <p:spPr bwMode="auto">
          <a:xfrm>
            <a:off x="1841684" y="1085370"/>
            <a:ext cx="3124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en-US" altLang="zh-CN" sz="2800" dirty="0">
                <a:solidFill>
                  <a:srgbClr val="0000FF"/>
                </a:solidFill>
                <a:latin typeface="+mn-lt"/>
                <a:ea typeface="+mn-ea"/>
              </a:rPr>
              <a:t>2</a:t>
            </a:r>
            <a:r>
              <a:rPr kumimoji="1" lang="zh-CN" altLang="en-US" sz="2800" dirty="0">
                <a:solidFill>
                  <a:srgbClr val="0000FF"/>
                </a:solidFill>
                <a:latin typeface="+mn-lt"/>
                <a:ea typeface="+mn-ea"/>
              </a:rPr>
              <a:t>. 线偏振光</a:t>
            </a:r>
          </a:p>
        </p:txBody>
      </p:sp>
      <p:grpSp>
        <p:nvGrpSpPr>
          <p:cNvPr id="3" name="Group 38"/>
          <p:cNvGrpSpPr>
            <a:grpSpLocks/>
          </p:cNvGrpSpPr>
          <p:nvPr/>
        </p:nvGrpSpPr>
        <p:grpSpPr bwMode="auto">
          <a:xfrm>
            <a:off x="8198002" y="1365404"/>
            <a:ext cx="3502026" cy="1992312"/>
            <a:chOff x="2976" y="1200"/>
            <a:chExt cx="2206" cy="1255"/>
          </a:xfrm>
        </p:grpSpPr>
        <p:sp>
          <p:nvSpPr>
            <p:cNvPr id="31788" name="Oval 39"/>
            <p:cNvSpPr>
              <a:spLocks noChangeArrowheads="1"/>
            </p:cNvSpPr>
            <p:nvPr/>
          </p:nvSpPr>
          <p:spPr bwMode="auto">
            <a:xfrm>
              <a:off x="3479" y="1200"/>
              <a:ext cx="937" cy="937"/>
            </a:xfrm>
            <a:prstGeom prst="ellipse">
              <a:avLst/>
            </a:prstGeom>
            <a:noFill/>
            <a:ln w="1270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31789" name="Line 40"/>
            <p:cNvSpPr>
              <a:spLocks noChangeShapeType="1"/>
            </p:cNvSpPr>
            <p:nvPr/>
          </p:nvSpPr>
          <p:spPr bwMode="auto">
            <a:xfrm flipH="1">
              <a:off x="3970" y="1345"/>
              <a:ext cx="5" cy="616"/>
            </a:xfrm>
            <a:prstGeom prst="line">
              <a:avLst/>
            </a:prstGeom>
            <a:noFill/>
            <a:ln w="38100">
              <a:solidFill>
                <a:srgbClr val="FF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1790" name="Rectangle 41"/>
            <p:cNvSpPr>
              <a:spLocks noChangeArrowheads="1"/>
            </p:cNvSpPr>
            <p:nvPr/>
          </p:nvSpPr>
          <p:spPr bwMode="auto">
            <a:xfrm>
              <a:off x="3896" y="1361"/>
              <a:ext cx="440" cy="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6000" dirty="0">
                  <a:solidFill>
                    <a:srgbClr val="0000FF"/>
                  </a:solidFill>
                  <a:latin typeface="+mn-lt"/>
                  <a:ea typeface="+mn-ea"/>
                </a:rPr>
                <a:t>·</a:t>
              </a:r>
            </a:p>
          </p:txBody>
        </p:sp>
        <p:sp>
          <p:nvSpPr>
            <p:cNvPr id="31791" name="Rectangle 42"/>
            <p:cNvSpPr>
              <a:spLocks noChangeArrowheads="1"/>
            </p:cNvSpPr>
            <p:nvPr/>
          </p:nvSpPr>
          <p:spPr bwMode="auto">
            <a:xfrm>
              <a:off x="2976" y="2209"/>
              <a:ext cx="2206" cy="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800" dirty="0">
                  <a:solidFill>
                    <a:srgbClr val="0000FF"/>
                  </a:solidFill>
                  <a:latin typeface="+mn-lt"/>
                  <a:ea typeface="+mn-ea"/>
                </a:rPr>
                <a:t>面对光的传播方向看</a:t>
              </a:r>
            </a:p>
          </p:txBody>
        </p:sp>
      </p:grpSp>
      <p:grpSp>
        <p:nvGrpSpPr>
          <p:cNvPr id="4" name="Group 60"/>
          <p:cNvGrpSpPr>
            <a:grpSpLocks/>
          </p:cNvGrpSpPr>
          <p:nvPr/>
        </p:nvGrpSpPr>
        <p:grpSpPr bwMode="auto">
          <a:xfrm>
            <a:off x="8398331" y="4344208"/>
            <a:ext cx="2819400" cy="2133600"/>
            <a:chOff x="864" y="1296"/>
            <a:chExt cx="1776" cy="1344"/>
          </a:xfrm>
        </p:grpSpPr>
        <p:sp>
          <p:nvSpPr>
            <p:cNvPr id="31772" name="Rectangle 61"/>
            <p:cNvSpPr>
              <a:spLocks noChangeArrowheads="1"/>
            </p:cNvSpPr>
            <p:nvPr/>
          </p:nvSpPr>
          <p:spPr bwMode="auto">
            <a:xfrm>
              <a:off x="864" y="1296"/>
              <a:ext cx="1776" cy="1344"/>
            </a:xfrm>
            <a:prstGeom prst="rect">
              <a:avLst/>
            </a:prstGeom>
            <a:solidFill>
              <a:srgbClr val="FFFF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31773" name="Text Box 62"/>
            <p:cNvSpPr txBox="1">
              <a:spLocks noChangeArrowheads="1"/>
            </p:cNvSpPr>
            <p:nvPr/>
          </p:nvSpPr>
          <p:spPr bwMode="auto">
            <a:xfrm>
              <a:off x="864" y="1296"/>
              <a:ext cx="1776" cy="333"/>
            </a:xfrm>
            <a:prstGeom prst="rect">
              <a:avLst/>
            </a:prstGeom>
            <a:gradFill rotWithShape="0">
              <a:gsLst>
                <a:gs pos="0">
                  <a:srgbClr val="FFEFFF"/>
                </a:gs>
                <a:gs pos="50000">
                  <a:srgbClr val="FFFFFF"/>
                </a:gs>
                <a:gs pos="100000">
                  <a:srgbClr val="FFEFFF"/>
                </a:gs>
              </a:gsLst>
              <a:lin ang="5400000" scaled="1"/>
            </a:gradFill>
            <a:ln w="9525">
              <a:solidFill>
                <a:schemeClr val="tx1"/>
              </a:solidFill>
              <a:miter lim="800000"/>
              <a:headEnd/>
              <a:tailEnd/>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800" dirty="0">
                  <a:solidFill>
                    <a:srgbClr val="0000FF"/>
                  </a:solidFill>
                  <a:latin typeface="+mn-lt"/>
                  <a:ea typeface="+mn-ea"/>
                </a:rPr>
                <a:t>符号表示</a:t>
              </a:r>
            </a:p>
          </p:txBody>
        </p:sp>
        <p:grpSp>
          <p:nvGrpSpPr>
            <p:cNvPr id="31774" name="Group 63"/>
            <p:cNvGrpSpPr>
              <a:grpSpLocks/>
            </p:cNvGrpSpPr>
            <p:nvPr/>
          </p:nvGrpSpPr>
          <p:grpSpPr bwMode="auto">
            <a:xfrm>
              <a:off x="1056" y="1824"/>
              <a:ext cx="1440" cy="336"/>
              <a:chOff x="1008" y="1776"/>
              <a:chExt cx="1440" cy="336"/>
            </a:xfrm>
          </p:grpSpPr>
          <p:sp>
            <p:nvSpPr>
              <p:cNvPr id="31782" name="Line 64"/>
              <p:cNvSpPr>
                <a:spLocks noChangeShapeType="1"/>
              </p:cNvSpPr>
              <p:nvPr/>
            </p:nvSpPr>
            <p:spPr bwMode="auto">
              <a:xfrm>
                <a:off x="1008" y="1944"/>
                <a:ext cx="1440" cy="0"/>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1783" name="Line 65"/>
              <p:cNvSpPr>
                <a:spLocks noChangeShapeType="1"/>
              </p:cNvSpPr>
              <p:nvPr/>
            </p:nvSpPr>
            <p:spPr bwMode="auto">
              <a:xfrm>
                <a:off x="1200" y="1776"/>
                <a:ext cx="0" cy="336"/>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1784" name="Line 66"/>
              <p:cNvSpPr>
                <a:spLocks noChangeShapeType="1"/>
              </p:cNvSpPr>
              <p:nvPr/>
            </p:nvSpPr>
            <p:spPr bwMode="auto">
              <a:xfrm>
                <a:off x="1433" y="1776"/>
                <a:ext cx="0" cy="336"/>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1785" name="Line 67"/>
              <p:cNvSpPr>
                <a:spLocks noChangeShapeType="1"/>
              </p:cNvSpPr>
              <p:nvPr/>
            </p:nvSpPr>
            <p:spPr bwMode="auto">
              <a:xfrm>
                <a:off x="1667" y="1776"/>
                <a:ext cx="0" cy="336"/>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1786" name="Line 68"/>
              <p:cNvSpPr>
                <a:spLocks noChangeShapeType="1"/>
              </p:cNvSpPr>
              <p:nvPr/>
            </p:nvSpPr>
            <p:spPr bwMode="auto">
              <a:xfrm>
                <a:off x="1900" y="1776"/>
                <a:ext cx="0" cy="336"/>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1787" name="Line 69"/>
              <p:cNvSpPr>
                <a:spLocks noChangeShapeType="1"/>
              </p:cNvSpPr>
              <p:nvPr/>
            </p:nvSpPr>
            <p:spPr bwMode="auto">
              <a:xfrm>
                <a:off x="2134" y="1776"/>
                <a:ext cx="0" cy="336"/>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grpSp>
          <p:nvGrpSpPr>
            <p:cNvPr id="31775" name="Group 70"/>
            <p:cNvGrpSpPr>
              <a:grpSpLocks/>
            </p:cNvGrpSpPr>
            <p:nvPr/>
          </p:nvGrpSpPr>
          <p:grpSpPr bwMode="auto">
            <a:xfrm>
              <a:off x="1056" y="2400"/>
              <a:ext cx="1440" cy="96"/>
              <a:chOff x="1056" y="2448"/>
              <a:chExt cx="1440" cy="96"/>
            </a:xfrm>
          </p:grpSpPr>
          <p:sp>
            <p:nvSpPr>
              <p:cNvPr id="31776" name="Line 71"/>
              <p:cNvSpPr>
                <a:spLocks noChangeShapeType="1"/>
              </p:cNvSpPr>
              <p:nvPr/>
            </p:nvSpPr>
            <p:spPr bwMode="auto">
              <a:xfrm>
                <a:off x="1056" y="2496"/>
                <a:ext cx="1440" cy="0"/>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1777" name="Oval 72"/>
              <p:cNvSpPr>
                <a:spLocks noChangeArrowheads="1"/>
              </p:cNvSpPr>
              <p:nvPr/>
            </p:nvSpPr>
            <p:spPr bwMode="auto">
              <a:xfrm>
                <a:off x="1243" y="2448"/>
                <a:ext cx="74" cy="96"/>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31778" name="Oval 73"/>
              <p:cNvSpPr>
                <a:spLocks noChangeArrowheads="1"/>
              </p:cNvSpPr>
              <p:nvPr/>
            </p:nvSpPr>
            <p:spPr bwMode="auto">
              <a:xfrm>
                <a:off x="1467" y="2448"/>
                <a:ext cx="74" cy="96"/>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31779" name="Oval 74"/>
              <p:cNvSpPr>
                <a:spLocks noChangeArrowheads="1"/>
              </p:cNvSpPr>
              <p:nvPr/>
            </p:nvSpPr>
            <p:spPr bwMode="auto">
              <a:xfrm>
                <a:off x="1691" y="2448"/>
                <a:ext cx="74" cy="96"/>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31780" name="Oval 75"/>
              <p:cNvSpPr>
                <a:spLocks noChangeArrowheads="1"/>
              </p:cNvSpPr>
              <p:nvPr/>
            </p:nvSpPr>
            <p:spPr bwMode="auto">
              <a:xfrm>
                <a:off x="1915" y="2448"/>
                <a:ext cx="74" cy="96"/>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31781" name="Oval 76"/>
              <p:cNvSpPr>
                <a:spLocks noChangeArrowheads="1"/>
              </p:cNvSpPr>
              <p:nvPr/>
            </p:nvSpPr>
            <p:spPr bwMode="auto">
              <a:xfrm>
                <a:off x="2139" y="2448"/>
                <a:ext cx="74" cy="96"/>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grpSp>
      </p:grpSp>
      <p:sp>
        <p:nvSpPr>
          <p:cNvPr id="143437" name="Rectangle 77"/>
          <p:cNvSpPr>
            <a:spLocks noChangeArrowheads="1"/>
          </p:cNvSpPr>
          <p:nvPr/>
        </p:nvSpPr>
        <p:spPr bwMode="auto">
          <a:xfrm>
            <a:off x="1867051" y="3735540"/>
            <a:ext cx="79168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sz="2800" dirty="0">
                <a:solidFill>
                  <a:srgbClr val="FF0000"/>
                </a:solidFill>
                <a:latin typeface="+mn-lt"/>
                <a:ea typeface="+mn-ea"/>
              </a:rPr>
              <a:t>线偏振光</a:t>
            </a:r>
            <a:r>
              <a:rPr lang="zh-CN" altLang="en-US" sz="2800" dirty="0">
                <a:solidFill>
                  <a:srgbClr val="0000FF"/>
                </a:solidFill>
                <a:latin typeface="+mn-lt"/>
                <a:ea typeface="+mn-ea"/>
              </a:rPr>
              <a:t>：光振动只沿某一固定方向的光。</a:t>
            </a:r>
            <a:endParaRPr lang="en-US" altLang="zh-CN" sz="2800" dirty="0">
              <a:solidFill>
                <a:srgbClr val="0000FF"/>
              </a:solidFill>
              <a:latin typeface="+mn-lt"/>
              <a:ea typeface="+mn-ea"/>
            </a:endParaRPr>
          </a:p>
        </p:txBody>
      </p:sp>
      <p:grpSp>
        <p:nvGrpSpPr>
          <p:cNvPr id="7" name="Group 78"/>
          <p:cNvGrpSpPr>
            <a:grpSpLocks/>
          </p:cNvGrpSpPr>
          <p:nvPr/>
        </p:nvGrpSpPr>
        <p:grpSpPr bwMode="auto">
          <a:xfrm>
            <a:off x="3116721" y="4348947"/>
            <a:ext cx="4267200" cy="2133600"/>
            <a:chOff x="2736" y="1296"/>
            <a:chExt cx="2688" cy="1344"/>
          </a:xfrm>
        </p:grpSpPr>
        <p:sp>
          <p:nvSpPr>
            <p:cNvPr id="31753" name="Rectangle 79"/>
            <p:cNvSpPr>
              <a:spLocks noChangeArrowheads="1"/>
            </p:cNvSpPr>
            <p:nvPr/>
          </p:nvSpPr>
          <p:spPr bwMode="auto">
            <a:xfrm>
              <a:off x="2736" y="1296"/>
              <a:ext cx="2688" cy="1344"/>
            </a:xfrm>
            <a:prstGeom prst="rect">
              <a:avLst/>
            </a:prstGeom>
            <a:solidFill>
              <a:srgbClr val="FFFFFF">
                <a:alpha val="50000"/>
              </a:srgbClr>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dirty="0">
                <a:solidFill>
                  <a:srgbClr val="0000FF"/>
                </a:solidFill>
                <a:latin typeface="+mn-lt"/>
                <a:ea typeface="+mn-ea"/>
              </a:endParaRPr>
            </a:p>
          </p:txBody>
        </p:sp>
        <p:sp>
          <p:nvSpPr>
            <p:cNvPr id="31754" name="Line 80"/>
            <p:cNvSpPr>
              <a:spLocks noChangeShapeType="1"/>
            </p:cNvSpPr>
            <p:nvPr/>
          </p:nvSpPr>
          <p:spPr bwMode="auto">
            <a:xfrm>
              <a:off x="2832" y="1920"/>
              <a:ext cx="2544" cy="0"/>
            </a:xfrm>
            <a:prstGeom prst="line">
              <a:avLst/>
            </a:prstGeom>
            <a:noFill/>
            <a:ln w="19050">
              <a:solidFill>
                <a:srgbClr val="0000FF"/>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43441" name="Text Box 81"/>
            <p:cNvSpPr txBox="1">
              <a:spLocks noChangeArrowheads="1"/>
            </p:cNvSpPr>
            <p:nvPr/>
          </p:nvSpPr>
          <p:spPr bwMode="auto">
            <a:xfrm>
              <a:off x="3504" y="2304"/>
              <a:ext cx="1152" cy="333"/>
            </a:xfrm>
            <a:prstGeom prst="rect">
              <a:avLst/>
            </a:prstGeom>
            <a:gradFill rotWithShape="0">
              <a:gsLst>
                <a:gs pos="0">
                  <a:schemeClr val="accent1"/>
                </a:gs>
                <a:gs pos="50000">
                  <a:srgbClr val="FFFFFF"/>
                </a:gs>
                <a:gs pos="100000">
                  <a:schemeClr val="accent1"/>
                </a:gs>
              </a:gsLst>
              <a:lin ang="5400000" scaled="1"/>
            </a:gradFill>
            <a:ln w="9525">
              <a:solidFill>
                <a:schemeClr val="tx1"/>
              </a:solidFill>
              <a:miter lim="800000"/>
              <a:headEnd/>
              <a:tailEnd/>
            </a:ln>
            <a:effectLst/>
          </p:spPr>
          <p:txBody>
            <a:bodyPr>
              <a:spAutoFit/>
            </a:bodyPr>
            <a:lstStyle/>
            <a:p>
              <a:pPr algn="just">
                <a:spcBef>
                  <a:spcPct val="50000"/>
                </a:spcBef>
                <a:defRPr/>
              </a:pPr>
              <a:r>
                <a:rPr lang="zh-CN" altLang="en-US" sz="2800">
                  <a:solidFill>
                    <a:srgbClr val="0000FF"/>
                  </a:solidFill>
                  <a:latin typeface="+mn-lt"/>
                  <a:ea typeface="+mn-ea"/>
                </a:rPr>
                <a:t>振动面</a:t>
              </a:r>
            </a:p>
          </p:txBody>
        </p:sp>
        <p:sp>
          <p:nvSpPr>
            <p:cNvPr id="31757" name="Freeform 83"/>
            <p:cNvSpPr>
              <a:spLocks/>
            </p:cNvSpPr>
            <p:nvPr/>
          </p:nvSpPr>
          <p:spPr bwMode="auto">
            <a:xfrm>
              <a:off x="3043" y="1580"/>
              <a:ext cx="939" cy="657"/>
            </a:xfrm>
            <a:custGeom>
              <a:avLst/>
              <a:gdLst>
                <a:gd name="T0" fmla="*/ 0 w 880"/>
                <a:gd name="T1" fmla="*/ 26 h 849"/>
                <a:gd name="T2" fmla="*/ 191 w 880"/>
                <a:gd name="T3" fmla="*/ 7 h 849"/>
                <a:gd name="T4" fmla="*/ 449 w 880"/>
                <a:gd name="T5" fmla="*/ 2 h 849"/>
                <a:gd name="T6" fmla="*/ 697 w 880"/>
                <a:gd name="T7" fmla="*/ 7 h 849"/>
                <a:gd name="T8" fmla="*/ 898 w 880"/>
                <a:gd name="T9" fmla="*/ 26 h 849"/>
                <a:gd name="T10" fmla="*/ 1063 w 880"/>
                <a:gd name="T11" fmla="*/ 41 h 849"/>
                <a:gd name="T12" fmla="*/ 1346 w 880"/>
                <a:gd name="T13" fmla="*/ 50 h 849"/>
                <a:gd name="T14" fmla="*/ 1623 w 880"/>
                <a:gd name="T15" fmla="*/ 41 h 849"/>
                <a:gd name="T16" fmla="*/ 1797 w 880"/>
                <a:gd name="T17" fmla="*/ 26 h 8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80"/>
                <a:gd name="T28" fmla="*/ 0 h 849"/>
                <a:gd name="T29" fmla="*/ 880 w 880"/>
                <a:gd name="T30" fmla="*/ 849 h 84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80" h="849">
                  <a:moveTo>
                    <a:pt x="0" y="426"/>
                  </a:moveTo>
                  <a:cubicBezTo>
                    <a:pt x="15" y="374"/>
                    <a:pt x="56" y="183"/>
                    <a:pt x="93" y="112"/>
                  </a:cubicBezTo>
                  <a:cubicBezTo>
                    <a:pt x="130" y="41"/>
                    <a:pt x="179" y="0"/>
                    <a:pt x="220" y="2"/>
                  </a:cubicBezTo>
                  <a:cubicBezTo>
                    <a:pt x="261" y="4"/>
                    <a:pt x="304" y="53"/>
                    <a:pt x="341" y="124"/>
                  </a:cubicBezTo>
                  <a:cubicBezTo>
                    <a:pt x="378" y="195"/>
                    <a:pt x="410" y="331"/>
                    <a:pt x="440" y="426"/>
                  </a:cubicBezTo>
                  <a:cubicBezTo>
                    <a:pt x="470" y="521"/>
                    <a:pt x="484" y="626"/>
                    <a:pt x="521" y="696"/>
                  </a:cubicBezTo>
                  <a:cubicBezTo>
                    <a:pt x="558" y="766"/>
                    <a:pt x="615" y="849"/>
                    <a:pt x="660" y="849"/>
                  </a:cubicBezTo>
                  <a:cubicBezTo>
                    <a:pt x="705" y="849"/>
                    <a:pt x="756" y="766"/>
                    <a:pt x="793" y="696"/>
                  </a:cubicBezTo>
                  <a:cubicBezTo>
                    <a:pt x="830" y="626"/>
                    <a:pt x="862" y="482"/>
                    <a:pt x="880" y="426"/>
                  </a:cubicBezTo>
                </a:path>
              </a:pathLst>
            </a:custGeom>
            <a:noFill/>
            <a:ln w="28575">
              <a:solidFill>
                <a:srgbClr val="FF0000"/>
              </a:solidFill>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31758" name="Line 84"/>
            <p:cNvSpPr>
              <a:spLocks noChangeShapeType="1"/>
            </p:cNvSpPr>
            <p:nvPr/>
          </p:nvSpPr>
          <p:spPr bwMode="auto">
            <a:xfrm flipV="1">
              <a:off x="3279" y="1582"/>
              <a:ext cx="0" cy="327"/>
            </a:xfrm>
            <a:prstGeom prst="line">
              <a:avLst/>
            </a:prstGeom>
            <a:noFill/>
            <a:ln w="9525">
              <a:solidFill>
                <a:srgbClr val="FF00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1759" name="Line 85"/>
            <p:cNvSpPr>
              <a:spLocks noChangeShapeType="1"/>
            </p:cNvSpPr>
            <p:nvPr/>
          </p:nvSpPr>
          <p:spPr bwMode="auto">
            <a:xfrm flipV="1">
              <a:off x="4200" y="1582"/>
              <a:ext cx="0" cy="327"/>
            </a:xfrm>
            <a:prstGeom prst="line">
              <a:avLst/>
            </a:prstGeom>
            <a:noFill/>
            <a:ln w="9525">
              <a:solidFill>
                <a:srgbClr val="FF00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1760" name="Line 86"/>
            <p:cNvSpPr>
              <a:spLocks noChangeShapeType="1"/>
            </p:cNvSpPr>
            <p:nvPr/>
          </p:nvSpPr>
          <p:spPr bwMode="auto">
            <a:xfrm flipV="1">
              <a:off x="3747" y="1909"/>
              <a:ext cx="0" cy="328"/>
            </a:xfrm>
            <a:prstGeom prst="line">
              <a:avLst/>
            </a:prstGeom>
            <a:noFill/>
            <a:ln w="9525">
              <a:solidFill>
                <a:srgbClr val="FF0000"/>
              </a:solidFill>
              <a:round/>
              <a:headEnd type="triangl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1761" name="Line 87"/>
            <p:cNvSpPr>
              <a:spLocks noChangeShapeType="1"/>
            </p:cNvSpPr>
            <p:nvPr/>
          </p:nvSpPr>
          <p:spPr bwMode="auto">
            <a:xfrm flipV="1">
              <a:off x="4668" y="1909"/>
              <a:ext cx="0" cy="328"/>
            </a:xfrm>
            <a:prstGeom prst="line">
              <a:avLst/>
            </a:prstGeom>
            <a:noFill/>
            <a:ln w="9525">
              <a:solidFill>
                <a:srgbClr val="FF0000"/>
              </a:solidFill>
              <a:round/>
              <a:headEnd type="triangl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1762" name="Freeform 88"/>
            <p:cNvSpPr>
              <a:spLocks/>
            </p:cNvSpPr>
            <p:nvPr/>
          </p:nvSpPr>
          <p:spPr bwMode="auto">
            <a:xfrm>
              <a:off x="3640" y="1909"/>
              <a:ext cx="1" cy="250"/>
            </a:xfrm>
            <a:custGeom>
              <a:avLst/>
              <a:gdLst>
                <a:gd name="T0" fmla="*/ 1 w 1"/>
                <a:gd name="T1" fmla="*/ 19 h 323"/>
                <a:gd name="T2" fmla="*/ 0 w 1"/>
                <a:gd name="T3" fmla="*/ 0 h 323"/>
                <a:gd name="T4" fmla="*/ 0 60000 65536"/>
                <a:gd name="T5" fmla="*/ 0 60000 65536"/>
                <a:gd name="T6" fmla="*/ 0 w 1"/>
                <a:gd name="T7" fmla="*/ 0 h 323"/>
                <a:gd name="T8" fmla="*/ 1 w 1"/>
                <a:gd name="T9" fmla="*/ 323 h 323"/>
              </a:gdLst>
              <a:ahLst/>
              <a:cxnLst>
                <a:cxn ang="T4">
                  <a:pos x="T0" y="T1"/>
                </a:cxn>
                <a:cxn ang="T5">
                  <a:pos x="T2" y="T3"/>
                </a:cxn>
              </a:cxnLst>
              <a:rect l="T6" t="T7" r="T8" b="T9"/>
              <a:pathLst>
                <a:path w="1" h="323">
                  <a:moveTo>
                    <a:pt x="1" y="323"/>
                  </a:moveTo>
                  <a:lnTo>
                    <a:pt x="0" y="0"/>
                  </a:lnTo>
                </a:path>
              </a:pathLst>
            </a:custGeom>
            <a:noFill/>
            <a:ln w="9525">
              <a:solidFill>
                <a:srgbClr val="FF0000"/>
              </a:solidFill>
              <a:round/>
              <a:headEnd type="triangl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31763" name="Freeform 89"/>
            <p:cNvSpPr>
              <a:spLocks/>
            </p:cNvSpPr>
            <p:nvPr/>
          </p:nvSpPr>
          <p:spPr bwMode="auto">
            <a:xfrm>
              <a:off x="3855" y="1909"/>
              <a:ext cx="2" cy="247"/>
            </a:xfrm>
            <a:custGeom>
              <a:avLst/>
              <a:gdLst>
                <a:gd name="T0" fmla="*/ 0 w 2"/>
                <a:gd name="T1" fmla="*/ 19 h 319"/>
                <a:gd name="T2" fmla="*/ 2 w 2"/>
                <a:gd name="T3" fmla="*/ 0 h 319"/>
                <a:gd name="T4" fmla="*/ 0 60000 65536"/>
                <a:gd name="T5" fmla="*/ 0 60000 65536"/>
                <a:gd name="T6" fmla="*/ 0 w 2"/>
                <a:gd name="T7" fmla="*/ 0 h 319"/>
                <a:gd name="T8" fmla="*/ 2 w 2"/>
                <a:gd name="T9" fmla="*/ 319 h 319"/>
              </a:gdLst>
              <a:ahLst/>
              <a:cxnLst>
                <a:cxn ang="T4">
                  <a:pos x="T0" y="T1"/>
                </a:cxn>
                <a:cxn ang="T5">
                  <a:pos x="T2" y="T3"/>
                </a:cxn>
              </a:cxnLst>
              <a:rect l="T6" t="T7" r="T8" b="T9"/>
              <a:pathLst>
                <a:path w="2" h="319">
                  <a:moveTo>
                    <a:pt x="0" y="319"/>
                  </a:moveTo>
                  <a:lnTo>
                    <a:pt x="2" y="0"/>
                  </a:lnTo>
                </a:path>
              </a:pathLst>
            </a:custGeom>
            <a:noFill/>
            <a:ln w="9525">
              <a:solidFill>
                <a:srgbClr val="FF0000"/>
              </a:solidFill>
              <a:round/>
              <a:headEnd type="triangl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31764" name="Line 90"/>
            <p:cNvSpPr>
              <a:spLocks noChangeShapeType="1"/>
            </p:cNvSpPr>
            <p:nvPr/>
          </p:nvSpPr>
          <p:spPr bwMode="auto">
            <a:xfrm flipV="1">
              <a:off x="4559" y="1909"/>
              <a:ext cx="1" cy="274"/>
            </a:xfrm>
            <a:prstGeom prst="line">
              <a:avLst/>
            </a:prstGeom>
            <a:noFill/>
            <a:ln w="9525">
              <a:solidFill>
                <a:srgbClr val="FF0000"/>
              </a:solidFill>
              <a:round/>
              <a:headEnd type="triangl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1765" name="Freeform 91"/>
            <p:cNvSpPr>
              <a:spLocks/>
            </p:cNvSpPr>
            <p:nvPr/>
          </p:nvSpPr>
          <p:spPr bwMode="auto">
            <a:xfrm>
              <a:off x="4764" y="1908"/>
              <a:ext cx="4" cy="275"/>
            </a:xfrm>
            <a:custGeom>
              <a:avLst/>
              <a:gdLst>
                <a:gd name="T0" fmla="*/ 0 w 4"/>
                <a:gd name="T1" fmla="*/ 22 h 356"/>
                <a:gd name="T2" fmla="*/ 4 w 4"/>
                <a:gd name="T3" fmla="*/ 0 h 356"/>
                <a:gd name="T4" fmla="*/ 0 60000 65536"/>
                <a:gd name="T5" fmla="*/ 0 60000 65536"/>
                <a:gd name="T6" fmla="*/ 0 w 4"/>
                <a:gd name="T7" fmla="*/ 0 h 356"/>
                <a:gd name="T8" fmla="*/ 4 w 4"/>
                <a:gd name="T9" fmla="*/ 356 h 356"/>
              </a:gdLst>
              <a:ahLst/>
              <a:cxnLst>
                <a:cxn ang="T4">
                  <a:pos x="T0" y="T1"/>
                </a:cxn>
                <a:cxn ang="T5">
                  <a:pos x="T2" y="T3"/>
                </a:cxn>
              </a:cxnLst>
              <a:rect l="T6" t="T7" r="T8" b="T9"/>
              <a:pathLst>
                <a:path w="4" h="356">
                  <a:moveTo>
                    <a:pt x="0" y="356"/>
                  </a:moveTo>
                  <a:lnTo>
                    <a:pt x="4" y="0"/>
                  </a:lnTo>
                </a:path>
              </a:pathLst>
            </a:custGeom>
            <a:noFill/>
            <a:ln w="9525">
              <a:solidFill>
                <a:srgbClr val="FF0000"/>
              </a:solidFill>
              <a:round/>
              <a:headEnd type="triangl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31766" name="Line 92"/>
            <p:cNvSpPr>
              <a:spLocks noChangeShapeType="1"/>
            </p:cNvSpPr>
            <p:nvPr/>
          </p:nvSpPr>
          <p:spPr bwMode="auto">
            <a:xfrm flipV="1">
              <a:off x="4098" y="1626"/>
              <a:ext cx="0" cy="283"/>
            </a:xfrm>
            <a:prstGeom prst="line">
              <a:avLst/>
            </a:prstGeom>
            <a:noFill/>
            <a:ln w="9525">
              <a:solidFill>
                <a:srgbClr val="FF00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1767" name="Line 93"/>
            <p:cNvSpPr>
              <a:spLocks noChangeShapeType="1"/>
            </p:cNvSpPr>
            <p:nvPr/>
          </p:nvSpPr>
          <p:spPr bwMode="auto">
            <a:xfrm flipV="1">
              <a:off x="4303" y="1626"/>
              <a:ext cx="0" cy="283"/>
            </a:xfrm>
            <a:prstGeom prst="line">
              <a:avLst/>
            </a:prstGeom>
            <a:noFill/>
            <a:ln w="9525">
              <a:solidFill>
                <a:srgbClr val="FF00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1768" name="Freeform 94"/>
            <p:cNvSpPr>
              <a:spLocks/>
            </p:cNvSpPr>
            <p:nvPr/>
          </p:nvSpPr>
          <p:spPr bwMode="auto">
            <a:xfrm>
              <a:off x="3381" y="1654"/>
              <a:ext cx="1" cy="255"/>
            </a:xfrm>
            <a:custGeom>
              <a:avLst/>
              <a:gdLst>
                <a:gd name="T0" fmla="*/ 0 w 1"/>
                <a:gd name="T1" fmla="*/ 20 h 329"/>
                <a:gd name="T2" fmla="*/ 0 w 1"/>
                <a:gd name="T3" fmla="*/ 0 h 329"/>
                <a:gd name="T4" fmla="*/ 0 60000 65536"/>
                <a:gd name="T5" fmla="*/ 0 60000 65536"/>
                <a:gd name="T6" fmla="*/ 0 w 1"/>
                <a:gd name="T7" fmla="*/ 0 h 329"/>
                <a:gd name="T8" fmla="*/ 1 w 1"/>
                <a:gd name="T9" fmla="*/ 329 h 329"/>
              </a:gdLst>
              <a:ahLst/>
              <a:cxnLst>
                <a:cxn ang="T4">
                  <a:pos x="T0" y="T1"/>
                </a:cxn>
                <a:cxn ang="T5">
                  <a:pos x="T2" y="T3"/>
                </a:cxn>
              </a:cxnLst>
              <a:rect l="T6" t="T7" r="T8" b="T9"/>
              <a:pathLst>
                <a:path w="1" h="329">
                  <a:moveTo>
                    <a:pt x="0" y="329"/>
                  </a:moveTo>
                  <a:lnTo>
                    <a:pt x="0" y="0"/>
                  </a:lnTo>
                </a:path>
              </a:pathLst>
            </a:custGeom>
            <a:noFill/>
            <a:ln w="9525">
              <a:solidFill>
                <a:srgbClr val="FF0000"/>
              </a:solidFill>
              <a:round/>
              <a:headEnd type="none" w="sm" len="lg"/>
              <a:tailEnd type="triangl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31769" name="Freeform 95"/>
            <p:cNvSpPr>
              <a:spLocks/>
            </p:cNvSpPr>
            <p:nvPr/>
          </p:nvSpPr>
          <p:spPr bwMode="auto">
            <a:xfrm>
              <a:off x="3172" y="1642"/>
              <a:ext cx="4" cy="267"/>
            </a:xfrm>
            <a:custGeom>
              <a:avLst/>
              <a:gdLst>
                <a:gd name="T0" fmla="*/ 4 w 4"/>
                <a:gd name="T1" fmla="*/ 20 h 345"/>
                <a:gd name="T2" fmla="*/ 0 w 4"/>
                <a:gd name="T3" fmla="*/ 0 h 345"/>
                <a:gd name="T4" fmla="*/ 0 60000 65536"/>
                <a:gd name="T5" fmla="*/ 0 60000 65536"/>
                <a:gd name="T6" fmla="*/ 0 w 4"/>
                <a:gd name="T7" fmla="*/ 0 h 345"/>
                <a:gd name="T8" fmla="*/ 4 w 4"/>
                <a:gd name="T9" fmla="*/ 345 h 345"/>
              </a:gdLst>
              <a:ahLst/>
              <a:cxnLst>
                <a:cxn ang="T4">
                  <a:pos x="T0" y="T1"/>
                </a:cxn>
                <a:cxn ang="T5">
                  <a:pos x="T2" y="T3"/>
                </a:cxn>
              </a:cxnLst>
              <a:rect l="T6" t="T7" r="T8" b="T9"/>
              <a:pathLst>
                <a:path w="4" h="345">
                  <a:moveTo>
                    <a:pt x="4" y="345"/>
                  </a:moveTo>
                  <a:lnTo>
                    <a:pt x="0" y="0"/>
                  </a:lnTo>
                </a:path>
              </a:pathLst>
            </a:custGeom>
            <a:noFill/>
            <a:ln w="9525">
              <a:solidFill>
                <a:srgbClr val="FF0000"/>
              </a:solidFill>
              <a:round/>
              <a:headEnd type="none" w="sm" len="lg"/>
              <a:tailEnd type="triangl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31770" name="Freeform 96"/>
            <p:cNvSpPr>
              <a:spLocks/>
            </p:cNvSpPr>
            <p:nvPr/>
          </p:nvSpPr>
          <p:spPr bwMode="auto">
            <a:xfrm>
              <a:off x="3979" y="1582"/>
              <a:ext cx="917" cy="661"/>
            </a:xfrm>
            <a:custGeom>
              <a:avLst/>
              <a:gdLst>
                <a:gd name="T0" fmla="*/ 0 w 860"/>
                <a:gd name="T1" fmla="*/ 25 h 855"/>
                <a:gd name="T2" fmla="*/ 188 w 860"/>
                <a:gd name="T3" fmla="*/ 7 h 855"/>
                <a:gd name="T4" fmla="*/ 449 w 860"/>
                <a:gd name="T5" fmla="*/ 2 h 855"/>
                <a:gd name="T6" fmla="*/ 690 w 860"/>
                <a:gd name="T7" fmla="*/ 7 h 855"/>
                <a:gd name="T8" fmla="*/ 878 w 860"/>
                <a:gd name="T9" fmla="*/ 25 h 855"/>
                <a:gd name="T10" fmla="*/ 1030 w 860"/>
                <a:gd name="T11" fmla="*/ 42 h 855"/>
                <a:gd name="T12" fmla="*/ 1328 w 860"/>
                <a:gd name="T13" fmla="*/ 50 h 855"/>
                <a:gd name="T14" fmla="*/ 1608 w 860"/>
                <a:gd name="T15" fmla="*/ 41 h 855"/>
                <a:gd name="T16" fmla="*/ 1743 w 860"/>
                <a:gd name="T17" fmla="*/ 25 h 8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60"/>
                <a:gd name="T28" fmla="*/ 0 h 855"/>
                <a:gd name="T29" fmla="*/ 860 w 860"/>
                <a:gd name="T30" fmla="*/ 855 h 8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60" h="855">
                  <a:moveTo>
                    <a:pt x="0" y="426"/>
                  </a:moveTo>
                  <a:cubicBezTo>
                    <a:pt x="15" y="374"/>
                    <a:pt x="56" y="183"/>
                    <a:pt x="93" y="112"/>
                  </a:cubicBezTo>
                  <a:cubicBezTo>
                    <a:pt x="130" y="41"/>
                    <a:pt x="179" y="0"/>
                    <a:pt x="220" y="2"/>
                  </a:cubicBezTo>
                  <a:cubicBezTo>
                    <a:pt x="261" y="4"/>
                    <a:pt x="306" y="54"/>
                    <a:pt x="341" y="124"/>
                  </a:cubicBezTo>
                  <a:cubicBezTo>
                    <a:pt x="376" y="194"/>
                    <a:pt x="404" y="326"/>
                    <a:pt x="432" y="422"/>
                  </a:cubicBezTo>
                  <a:cubicBezTo>
                    <a:pt x="460" y="518"/>
                    <a:pt x="471" y="630"/>
                    <a:pt x="508" y="702"/>
                  </a:cubicBezTo>
                  <a:cubicBezTo>
                    <a:pt x="545" y="774"/>
                    <a:pt x="609" y="855"/>
                    <a:pt x="656" y="854"/>
                  </a:cubicBezTo>
                  <a:cubicBezTo>
                    <a:pt x="703" y="853"/>
                    <a:pt x="759" y="767"/>
                    <a:pt x="793" y="696"/>
                  </a:cubicBezTo>
                  <a:cubicBezTo>
                    <a:pt x="827" y="625"/>
                    <a:pt x="846" y="482"/>
                    <a:pt x="860" y="426"/>
                  </a:cubicBezTo>
                </a:path>
              </a:pathLst>
            </a:custGeom>
            <a:noFill/>
            <a:ln w="28575">
              <a:solidFill>
                <a:srgbClr val="FF0000"/>
              </a:solidFill>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grpSp>
      <p:sp>
        <p:nvSpPr>
          <p:cNvPr id="31752" name="Rectangle 4"/>
          <p:cNvSpPr>
            <a:spLocks noChangeArrowheads="1"/>
          </p:cNvSpPr>
          <p:nvPr/>
        </p:nvSpPr>
        <p:spPr bwMode="auto">
          <a:xfrm>
            <a:off x="1867052" y="401802"/>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sz="2800" dirty="0">
                <a:solidFill>
                  <a:srgbClr val="6600CC"/>
                </a:solidFill>
                <a:latin typeface="+mn-lt"/>
                <a:ea typeface="+mn-ea"/>
              </a:rPr>
              <a:t>一、自然光和偏振光</a:t>
            </a:r>
          </a:p>
        </p:txBody>
      </p:sp>
      <p:grpSp>
        <p:nvGrpSpPr>
          <p:cNvPr id="81" name="Group 4"/>
          <p:cNvGrpSpPr>
            <a:grpSpLocks/>
          </p:cNvGrpSpPr>
          <p:nvPr/>
        </p:nvGrpSpPr>
        <p:grpSpPr bwMode="auto">
          <a:xfrm>
            <a:off x="3116721" y="1652740"/>
            <a:ext cx="2919413" cy="1930400"/>
            <a:chOff x="912" y="1872"/>
            <a:chExt cx="1839" cy="1216"/>
          </a:xfrm>
        </p:grpSpPr>
        <p:sp>
          <p:nvSpPr>
            <p:cNvPr id="83" name="Rectangle 6"/>
            <p:cNvSpPr>
              <a:spLocks noChangeArrowheads="1"/>
            </p:cNvSpPr>
            <p:nvPr/>
          </p:nvSpPr>
          <p:spPr bwMode="auto">
            <a:xfrm>
              <a:off x="2123" y="1936"/>
              <a:ext cx="182"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000" b="1" dirty="0">
                  <a:solidFill>
                    <a:srgbClr val="0000FF"/>
                  </a:solidFill>
                  <a:latin typeface="宋体" panose="02010600030101010101" pitchFamily="2" charset="-122"/>
                </a:rPr>
                <a:t>播</a:t>
              </a:r>
              <a:endParaRPr kumimoji="1" lang="zh-CN" altLang="en-US" sz="2000" dirty="0">
                <a:solidFill>
                  <a:srgbClr val="0000FF"/>
                </a:solidFill>
                <a:latin typeface="宋体" panose="02010600030101010101" pitchFamily="2" charset="-122"/>
              </a:endParaRPr>
            </a:p>
          </p:txBody>
        </p:sp>
        <p:sp>
          <p:nvSpPr>
            <p:cNvPr id="84" name="Line 7"/>
            <p:cNvSpPr>
              <a:spLocks noChangeShapeType="1"/>
            </p:cNvSpPr>
            <p:nvPr/>
          </p:nvSpPr>
          <p:spPr bwMode="auto">
            <a:xfrm>
              <a:off x="920" y="2221"/>
              <a:ext cx="1" cy="788"/>
            </a:xfrm>
            <a:prstGeom prst="line">
              <a:avLst/>
            </a:prstGeom>
            <a:noFill/>
            <a:ln w="1905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85" name="Line 8"/>
            <p:cNvSpPr>
              <a:spLocks noChangeShapeType="1"/>
            </p:cNvSpPr>
            <p:nvPr/>
          </p:nvSpPr>
          <p:spPr bwMode="auto">
            <a:xfrm>
              <a:off x="2750" y="1872"/>
              <a:ext cx="1" cy="788"/>
            </a:xfrm>
            <a:prstGeom prst="line">
              <a:avLst/>
            </a:prstGeom>
            <a:noFill/>
            <a:ln w="1905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86" name="Line 9"/>
            <p:cNvSpPr>
              <a:spLocks noChangeShapeType="1"/>
            </p:cNvSpPr>
            <p:nvPr/>
          </p:nvSpPr>
          <p:spPr bwMode="auto">
            <a:xfrm flipV="1">
              <a:off x="912" y="1872"/>
              <a:ext cx="1839" cy="350"/>
            </a:xfrm>
            <a:prstGeom prst="line">
              <a:avLst/>
            </a:prstGeom>
            <a:noFill/>
            <a:ln w="1905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87" name="Line 10"/>
            <p:cNvSpPr>
              <a:spLocks noChangeShapeType="1"/>
            </p:cNvSpPr>
            <p:nvPr/>
          </p:nvSpPr>
          <p:spPr bwMode="auto">
            <a:xfrm flipV="1">
              <a:off x="912" y="2660"/>
              <a:ext cx="1839" cy="350"/>
            </a:xfrm>
            <a:prstGeom prst="line">
              <a:avLst/>
            </a:prstGeom>
            <a:noFill/>
            <a:ln w="1905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88" name="Line 11"/>
            <p:cNvSpPr>
              <a:spLocks noChangeShapeType="1"/>
            </p:cNvSpPr>
            <p:nvPr/>
          </p:nvSpPr>
          <p:spPr bwMode="auto">
            <a:xfrm>
              <a:off x="1125" y="2229"/>
              <a:ext cx="0" cy="717"/>
            </a:xfrm>
            <a:prstGeom prst="line">
              <a:avLst/>
            </a:prstGeom>
            <a:noFill/>
            <a:ln w="9525">
              <a:solidFill>
                <a:srgbClr val="000000"/>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89" name="Freeform 12"/>
            <p:cNvSpPr>
              <a:spLocks/>
            </p:cNvSpPr>
            <p:nvPr/>
          </p:nvSpPr>
          <p:spPr bwMode="auto">
            <a:xfrm>
              <a:off x="1138" y="2285"/>
              <a:ext cx="499" cy="306"/>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102"/>
                  </a:moveTo>
                  <a:lnTo>
                    <a:pt x="220" y="18503"/>
                  </a:lnTo>
                  <a:lnTo>
                    <a:pt x="440" y="17905"/>
                  </a:lnTo>
                  <a:lnTo>
                    <a:pt x="659" y="17279"/>
                  </a:lnTo>
                  <a:lnTo>
                    <a:pt x="879" y="16653"/>
                  </a:lnTo>
                  <a:lnTo>
                    <a:pt x="1099" y="16054"/>
                  </a:lnTo>
                  <a:lnTo>
                    <a:pt x="1319" y="15483"/>
                  </a:lnTo>
                  <a:lnTo>
                    <a:pt x="1560" y="14884"/>
                  </a:lnTo>
                  <a:lnTo>
                    <a:pt x="1780" y="14313"/>
                  </a:lnTo>
                  <a:lnTo>
                    <a:pt x="2000" y="13714"/>
                  </a:lnTo>
                  <a:lnTo>
                    <a:pt x="2220" y="13143"/>
                  </a:lnTo>
                  <a:lnTo>
                    <a:pt x="2462" y="12571"/>
                  </a:lnTo>
                  <a:lnTo>
                    <a:pt x="2681" y="12027"/>
                  </a:lnTo>
                  <a:lnTo>
                    <a:pt x="2879" y="11456"/>
                  </a:lnTo>
                  <a:lnTo>
                    <a:pt x="3099" y="10884"/>
                  </a:lnTo>
                  <a:lnTo>
                    <a:pt x="3319" y="10340"/>
                  </a:lnTo>
                  <a:lnTo>
                    <a:pt x="3538" y="9796"/>
                  </a:lnTo>
                  <a:lnTo>
                    <a:pt x="3758" y="9279"/>
                  </a:lnTo>
                  <a:lnTo>
                    <a:pt x="3978" y="8789"/>
                  </a:lnTo>
                  <a:lnTo>
                    <a:pt x="4198" y="8218"/>
                  </a:lnTo>
                  <a:lnTo>
                    <a:pt x="4440" y="7701"/>
                  </a:lnTo>
                  <a:lnTo>
                    <a:pt x="4659" y="7211"/>
                  </a:lnTo>
                  <a:lnTo>
                    <a:pt x="4923" y="6803"/>
                  </a:lnTo>
                  <a:lnTo>
                    <a:pt x="5143" y="6340"/>
                  </a:lnTo>
                  <a:lnTo>
                    <a:pt x="5319" y="5905"/>
                  </a:lnTo>
                  <a:lnTo>
                    <a:pt x="5538" y="5442"/>
                  </a:lnTo>
                  <a:lnTo>
                    <a:pt x="5780" y="4980"/>
                  </a:lnTo>
                  <a:lnTo>
                    <a:pt x="5956" y="4571"/>
                  </a:lnTo>
                  <a:lnTo>
                    <a:pt x="6176" y="4163"/>
                  </a:lnTo>
                  <a:lnTo>
                    <a:pt x="6396" y="3782"/>
                  </a:lnTo>
                  <a:lnTo>
                    <a:pt x="6615" y="3429"/>
                  </a:lnTo>
                  <a:lnTo>
                    <a:pt x="6835" y="3075"/>
                  </a:lnTo>
                  <a:lnTo>
                    <a:pt x="7055" y="2721"/>
                  </a:lnTo>
                  <a:lnTo>
                    <a:pt x="7297" y="2395"/>
                  </a:lnTo>
                  <a:lnTo>
                    <a:pt x="7516" y="2068"/>
                  </a:lnTo>
                  <a:lnTo>
                    <a:pt x="7736" y="1823"/>
                  </a:lnTo>
                  <a:lnTo>
                    <a:pt x="7956" y="1551"/>
                  </a:lnTo>
                  <a:lnTo>
                    <a:pt x="8176" y="1333"/>
                  </a:lnTo>
                  <a:lnTo>
                    <a:pt x="8374" y="1061"/>
                  </a:lnTo>
                  <a:lnTo>
                    <a:pt x="8571" y="871"/>
                  </a:lnTo>
                  <a:lnTo>
                    <a:pt x="8791" y="653"/>
                  </a:lnTo>
                  <a:lnTo>
                    <a:pt x="9011" y="517"/>
                  </a:lnTo>
                  <a:lnTo>
                    <a:pt x="9231" y="381"/>
                  </a:lnTo>
                  <a:lnTo>
                    <a:pt x="9429" y="272"/>
                  </a:lnTo>
                  <a:lnTo>
                    <a:pt x="9648" y="163"/>
                  </a:lnTo>
                  <a:lnTo>
                    <a:pt x="9846" y="82"/>
                  </a:lnTo>
                  <a:lnTo>
                    <a:pt x="10088" y="27"/>
                  </a:lnTo>
                  <a:lnTo>
                    <a:pt x="10264" y="0"/>
                  </a:lnTo>
                  <a:lnTo>
                    <a:pt x="10484" y="27"/>
                  </a:lnTo>
                  <a:lnTo>
                    <a:pt x="10703" y="27"/>
                  </a:lnTo>
                  <a:lnTo>
                    <a:pt x="10901" y="82"/>
                  </a:lnTo>
                  <a:lnTo>
                    <a:pt x="11099" y="218"/>
                  </a:lnTo>
                  <a:lnTo>
                    <a:pt x="11319" y="327"/>
                  </a:lnTo>
                  <a:lnTo>
                    <a:pt x="11538" y="517"/>
                  </a:lnTo>
                  <a:lnTo>
                    <a:pt x="11758" y="789"/>
                  </a:lnTo>
                  <a:lnTo>
                    <a:pt x="11978" y="980"/>
                  </a:lnTo>
                  <a:lnTo>
                    <a:pt x="12198" y="1224"/>
                  </a:lnTo>
                  <a:lnTo>
                    <a:pt x="12440" y="1551"/>
                  </a:lnTo>
                  <a:lnTo>
                    <a:pt x="12659" y="1932"/>
                  </a:lnTo>
                  <a:lnTo>
                    <a:pt x="12945" y="2286"/>
                  </a:lnTo>
                  <a:lnTo>
                    <a:pt x="13165" y="2667"/>
                  </a:lnTo>
                  <a:lnTo>
                    <a:pt x="13385" y="3102"/>
                  </a:lnTo>
                  <a:lnTo>
                    <a:pt x="13604" y="3510"/>
                  </a:lnTo>
                  <a:lnTo>
                    <a:pt x="13824" y="3973"/>
                  </a:lnTo>
                  <a:lnTo>
                    <a:pt x="14066" y="4463"/>
                  </a:lnTo>
                  <a:lnTo>
                    <a:pt x="14286" y="4925"/>
                  </a:lnTo>
                  <a:lnTo>
                    <a:pt x="14527" y="5469"/>
                  </a:lnTo>
                  <a:lnTo>
                    <a:pt x="14747" y="5986"/>
                  </a:lnTo>
                  <a:lnTo>
                    <a:pt x="14967" y="6531"/>
                  </a:lnTo>
                  <a:lnTo>
                    <a:pt x="15187" y="7075"/>
                  </a:lnTo>
                  <a:lnTo>
                    <a:pt x="15407" y="7619"/>
                  </a:lnTo>
                  <a:lnTo>
                    <a:pt x="15670" y="8190"/>
                  </a:lnTo>
                  <a:lnTo>
                    <a:pt x="15912" y="8789"/>
                  </a:lnTo>
                  <a:lnTo>
                    <a:pt x="16088" y="9361"/>
                  </a:lnTo>
                  <a:lnTo>
                    <a:pt x="16308" y="9932"/>
                  </a:lnTo>
                  <a:lnTo>
                    <a:pt x="16527" y="10476"/>
                  </a:lnTo>
                  <a:lnTo>
                    <a:pt x="16725" y="11048"/>
                  </a:lnTo>
                  <a:lnTo>
                    <a:pt x="16945" y="11619"/>
                  </a:lnTo>
                  <a:lnTo>
                    <a:pt x="17143" y="12190"/>
                  </a:lnTo>
                  <a:lnTo>
                    <a:pt x="17341" y="12789"/>
                  </a:lnTo>
                  <a:lnTo>
                    <a:pt x="17538" y="13333"/>
                  </a:lnTo>
                  <a:lnTo>
                    <a:pt x="17714" y="13850"/>
                  </a:lnTo>
                  <a:lnTo>
                    <a:pt x="17912" y="14395"/>
                  </a:lnTo>
                  <a:lnTo>
                    <a:pt x="18110" y="14939"/>
                  </a:lnTo>
                  <a:lnTo>
                    <a:pt x="18264" y="15429"/>
                  </a:lnTo>
                  <a:lnTo>
                    <a:pt x="18462" y="15946"/>
                  </a:lnTo>
                  <a:lnTo>
                    <a:pt x="18659" y="16408"/>
                  </a:lnTo>
                  <a:lnTo>
                    <a:pt x="18791" y="16871"/>
                  </a:lnTo>
                  <a:lnTo>
                    <a:pt x="18945" y="17333"/>
                  </a:lnTo>
                  <a:lnTo>
                    <a:pt x="19099" y="17714"/>
                  </a:lnTo>
                  <a:lnTo>
                    <a:pt x="19253" y="18150"/>
                  </a:lnTo>
                  <a:lnTo>
                    <a:pt x="19385" y="18531"/>
                  </a:lnTo>
                  <a:lnTo>
                    <a:pt x="19538" y="18884"/>
                  </a:lnTo>
                  <a:lnTo>
                    <a:pt x="19648" y="19156"/>
                  </a:lnTo>
                  <a:lnTo>
                    <a:pt x="19758" y="19483"/>
                  </a:lnTo>
                  <a:lnTo>
                    <a:pt x="19868" y="19782"/>
                  </a:lnTo>
                  <a:lnTo>
                    <a:pt x="19978" y="19973"/>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90" name="Freeform 13"/>
            <p:cNvSpPr>
              <a:spLocks/>
            </p:cNvSpPr>
            <p:nvPr/>
          </p:nvSpPr>
          <p:spPr bwMode="auto">
            <a:xfrm>
              <a:off x="1528" y="2397"/>
              <a:ext cx="484" cy="294"/>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871"/>
                  </a:moveTo>
                  <a:lnTo>
                    <a:pt x="220" y="1469"/>
                  </a:lnTo>
                  <a:lnTo>
                    <a:pt x="440" y="2068"/>
                  </a:lnTo>
                  <a:lnTo>
                    <a:pt x="659" y="2667"/>
                  </a:lnTo>
                  <a:lnTo>
                    <a:pt x="879" y="3320"/>
                  </a:lnTo>
                  <a:lnTo>
                    <a:pt x="1099" y="3918"/>
                  </a:lnTo>
                  <a:lnTo>
                    <a:pt x="1319" y="4490"/>
                  </a:lnTo>
                  <a:lnTo>
                    <a:pt x="1560" y="5088"/>
                  </a:lnTo>
                  <a:lnTo>
                    <a:pt x="1780" y="5660"/>
                  </a:lnTo>
                  <a:lnTo>
                    <a:pt x="2000" y="6231"/>
                  </a:lnTo>
                  <a:lnTo>
                    <a:pt x="2220" y="6830"/>
                  </a:lnTo>
                  <a:lnTo>
                    <a:pt x="2462" y="7401"/>
                  </a:lnTo>
                  <a:lnTo>
                    <a:pt x="2681" y="7946"/>
                  </a:lnTo>
                  <a:lnTo>
                    <a:pt x="2879" y="8517"/>
                  </a:lnTo>
                  <a:lnTo>
                    <a:pt x="3099" y="9088"/>
                  </a:lnTo>
                  <a:lnTo>
                    <a:pt x="3319" y="9633"/>
                  </a:lnTo>
                  <a:lnTo>
                    <a:pt x="3538" y="10177"/>
                  </a:lnTo>
                  <a:lnTo>
                    <a:pt x="3758" y="10667"/>
                  </a:lnTo>
                  <a:lnTo>
                    <a:pt x="3978" y="11184"/>
                  </a:lnTo>
                  <a:lnTo>
                    <a:pt x="4198" y="11728"/>
                  </a:lnTo>
                  <a:lnTo>
                    <a:pt x="4440" y="12272"/>
                  </a:lnTo>
                  <a:lnTo>
                    <a:pt x="4659" y="12735"/>
                  </a:lnTo>
                  <a:lnTo>
                    <a:pt x="4923" y="13170"/>
                  </a:lnTo>
                  <a:lnTo>
                    <a:pt x="5143" y="13633"/>
                  </a:lnTo>
                  <a:lnTo>
                    <a:pt x="5319" y="14068"/>
                  </a:lnTo>
                  <a:lnTo>
                    <a:pt x="5538" y="14531"/>
                  </a:lnTo>
                  <a:lnTo>
                    <a:pt x="5780" y="14966"/>
                  </a:lnTo>
                  <a:lnTo>
                    <a:pt x="5956" y="15401"/>
                  </a:lnTo>
                  <a:lnTo>
                    <a:pt x="6176" y="15810"/>
                  </a:lnTo>
                  <a:lnTo>
                    <a:pt x="6396" y="16190"/>
                  </a:lnTo>
                  <a:lnTo>
                    <a:pt x="6615" y="16544"/>
                  </a:lnTo>
                  <a:lnTo>
                    <a:pt x="6835" y="16898"/>
                  </a:lnTo>
                  <a:lnTo>
                    <a:pt x="7055" y="17224"/>
                  </a:lnTo>
                  <a:lnTo>
                    <a:pt x="7297" y="17551"/>
                  </a:lnTo>
                  <a:lnTo>
                    <a:pt x="7516" y="17905"/>
                  </a:lnTo>
                  <a:lnTo>
                    <a:pt x="7736" y="18150"/>
                  </a:lnTo>
                  <a:lnTo>
                    <a:pt x="7956" y="18395"/>
                  </a:lnTo>
                  <a:lnTo>
                    <a:pt x="8176" y="18639"/>
                  </a:lnTo>
                  <a:lnTo>
                    <a:pt x="8374" y="18912"/>
                  </a:lnTo>
                  <a:lnTo>
                    <a:pt x="8571" y="19102"/>
                  </a:lnTo>
                  <a:lnTo>
                    <a:pt x="8791" y="19320"/>
                  </a:lnTo>
                  <a:lnTo>
                    <a:pt x="9011" y="19456"/>
                  </a:lnTo>
                  <a:lnTo>
                    <a:pt x="9231" y="19592"/>
                  </a:lnTo>
                  <a:lnTo>
                    <a:pt x="9429" y="19701"/>
                  </a:lnTo>
                  <a:lnTo>
                    <a:pt x="9648" y="19810"/>
                  </a:lnTo>
                  <a:lnTo>
                    <a:pt x="9846" y="19891"/>
                  </a:lnTo>
                  <a:lnTo>
                    <a:pt x="10088" y="19946"/>
                  </a:lnTo>
                  <a:lnTo>
                    <a:pt x="10264" y="19973"/>
                  </a:lnTo>
                  <a:lnTo>
                    <a:pt x="10484" y="19946"/>
                  </a:lnTo>
                  <a:lnTo>
                    <a:pt x="10703" y="19946"/>
                  </a:lnTo>
                  <a:lnTo>
                    <a:pt x="10901" y="19891"/>
                  </a:lnTo>
                  <a:lnTo>
                    <a:pt x="11099" y="19728"/>
                  </a:lnTo>
                  <a:lnTo>
                    <a:pt x="11319" y="19646"/>
                  </a:lnTo>
                  <a:lnTo>
                    <a:pt x="11538" y="19456"/>
                  </a:lnTo>
                  <a:lnTo>
                    <a:pt x="11758" y="19184"/>
                  </a:lnTo>
                  <a:lnTo>
                    <a:pt x="11978" y="18966"/>
                  </a:lnTo>
                  <a:lnTo>
                    <a:pt x="12198" y="18721"/>
                  </a:lnTo>
                  <a:lnTo>
                    <a:pt x="12440" y="18395"/>
                  </a:lnTo>
                  <a:lnTo>
                    <a:pt x="12659" y="18041"/>
                  </a:lnTo>
                  <a:lnTo>
                    <a:pt x="12945" y="17687"/>
                  </a:lnTo>
                  <a:lnTo>
                    <a:pt x="13165" y="17279"/>
                  </a:lnTo>
                  <a:lnTo>
                    <a:pt x="13385" y="16871"/>
                  </a:lnTo>
                  <a:lnTo>
                    <a:pt x="13604" y="16463"/>
                  </a:lnTo>
                  <a:lnTo>
                    <a:pt x="13824" y="16000"/>
                  </a:lnTo>
                  <a:lnTo>
                    <a:pt x="14066" y="15510"/>
                  </a:lnTo>
                  <a:lnTo>
                    <a:pt x="14286" y="15048"/>
                  </a:lnTo>
                  <a:lnTo>
                    <a:pt x="14527" y="14503"/>
                  </a:lnTo>
                  <a:lnTo>
                    <a:pt x="14747" y="13986"/>
                  </a:lnTo>
                  <a:lnTo>
                    <a:pt x="14967" y="13442"/>
                  </a:lnTo>
                  <a:lnTo>
                    <a:pt x="15187" y="12898"/>
                  </a:lnTo>
                  <a:lnTo>
                    <a:pt x="15407" y="12354"/>
                  </a:lnTo>
                  <a:lnTo>
                    <a:pt x="15670" y="11782"/>
                  </a:lnTo>
                  <a:lnTo>
                    <a:pt x="15912" y="11184"/>
                  </a:lnTo>
                  <a:lnTo>
                    <a:pt x="16088" y="10612"/>
                  </a:lnTo>
                  <a:lnTo>
                    <a:pt x="16308" y="10041"/>
                  </a:lnTo>
                  <a:lnTo>
                    <a:pt x="16527" y="9497"/>
                  </a:lnTo>
                  <a:lnTo>
                    <a:pt x="16725" y="8925"/>
                  </a:lnTo>
                  <a:lnTo>
                    <a:pt x="16945" y="8354"/>
                  </a:lnTo>
                  <a:lnTo>
                    <a:pt x="17143" y="7782"/>
                  </a:lnTo>
                  <a:lnTo>
                    <a:pt x="17341" y="7184"/>
                  </a:lnTo>
                  <a:lnTo>
                    <a:pt x="17538" y="6639"/>
                  </a:lnTo>
                  <a:lnTo>
                    <a:pt x="17714" y="6095"/>
                  </a:lnTo>
                  <a:lnTo>
                    <a:pt x="17912" y="5551"/>
                  </a:lnTo>
                  <a:lnTo>
                    <a:pt x="18110" y="5034"/>
                  </a:lnTo>
                  <a:lnTo>
                    <a:pt x="18264" y="4544"/>
                  </a:lnTo>
                  <a:lnTo>
                    <a:pt x="18462" y="4027"/>
                  </a:lnTo>
                  <a:lnTo>
                    <a:pt x="18659" y="3537"/>
                  </a:lnTo>
                  <a:lnTo>
                    <a:pt x="18791" y="3102"/>
                  </a:lnTo>
                  <a:lnTo>
                    <a:pt x="18945" y="2639"/>
                  </a:lnTo>
                  <a:lnTo>
                    <a:pt x="19099" y="2231"/>
                  </a:lnTo>
                  <a:lnTo>
                    <a:pt x="19253" y="1823"/>
                  </a:lnTo>
                  <a:lnTo>
                    <a:pt x="19385" y="1442"/>
                  </a:lnTo>
                  <a:lnTo>
                    <a:pt x="19538" y="1088"/>
                  </a:lnTo>
                  <a:lnTo>
                    <a:pt x="19648" y="816"/>
                  </a:lnTo>
                  <a:lnTo>
                    <a:pt x="19758" y="490"/>
                  </a:lnTo>
                  <a:lnTo>
                    <a:pt x="19868" y="190"/>
                  </a:lnTo>
                  <a:lnTo>
                    <a:pt x="19978" y="0"/>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91" name="Freeform 14"/>
            <p:cNvSpPr>
              <a:spLocks/>
            </p:cNvSpPr>
            <p:nvPr/>
          </p:nvSpPr>
          <p:spPr bwMode="auto">
            <a:xfrm>
              <a:off x="1996" y="2133"/>
              <a:ext cx="483" cy="294"/>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102"/>
                  </a:moveTo>
                  <a:lnTo>
                    <a:pt x="220" y="18503"/>
                  </a:lnTo>
                  <a:lnTo>
                    <a:pt x="440" y="17905"/>
                  </a:lnTo>
                  <a:lnTo>
                    <a:pt x="659" y="17279"/>
                  </a:lnTo>
                  <a:lnTo>
                    <a:pt x="879" y="16653"/>
                  </a:lnTo>
                  <a:lnTo>
                    <a:pt x="1099" y="16054"/>
                  </a:lnTo>
                  <a:lnTo>
                    <a:pt x="1319" y="15483"/>
                  </a:lnTo>
                  <a:lnTo>
                    <a:pt x="1560" y="14884"/>
                  </a:lnTo>
                  <a:lnTo>
                    <a:pt x="1780" y="14313"/>
                  </a:lnTo>
                  <a:lnTo>
                    <a:pt x="2000" y="13714"/>
                  </a:lnTo>
                  <a:lnTo>
                    <a:pt x="2220" y="13143"/>
                  </a:lnTo>
                  <a:lnTo>
                    <a:pt x="2462" y="12571"/>
                  </a:lnTo>
                  <a:lnTo>
                    <a:pt x="2681" y="12027"/>
                  </a:lnTo>
                  <a:lnTo>
                    <a:pt x="2879" y="11456"/>
                  </a:lnTo>
                  <a:lnTo>
                    <a:pt x="3099" y="10884"/>
                  </a:lnTo>
                  <a:lnTo>
                    <a:pt x="3319" y="10340"/>
                  </a:lnTo>
                  <a:lnTo>
                    <a:pt x="3538" y="9796"/>
                  </a:lnTo>
                  <a:lnTo>
                    <a:pt x="3758" y="9279"/>
                  </a:lnTo>
                  <a:lnTo>
                    <a:pt x="3978" y="8789"/>
                  </a:lnTo>
                  <a:lnTo>
                    <a:pt x="4198" y="8218"/>
                  </a:lnTo>
                  <a:lnTo>
                    <a:pt x="4440" y="7701"/>
                  </a:lnTo>
                  <a:lnTo>
                    <a:pt x="4659" y="7211"/>
                  </a:lnTo>
                  <a:lnTo>
                    <a:pt x="4923" y="6803"/>
                  </a:lnTo>
                  <a:lnTo>
                    <a:pt x="5143" y="6340"/>
                  </a:lnTo>
                  <a:lnTo>
                    <a:pt x="5319" y="5905"/>
                  </a:lnTo>
                  <a:lnTo>
                    <a:pt x="5538" y="5442"/>
                  </a:lnTo>
                  <a:lnTo>
                    <a:pt x="5780" y="4980"/>
                  </a:lnTo>
                  <a:lnTo>
                    <a:pt x="5956" y="4571"/>
                  </a:lnTo>
                  <a:lnTo>
                    <a:pt x="6176" y="4163"/>
                  </a:lnTo>
                  <a:lnTo>
                    <a:pt x="6396" y="3782"/>
                  </a:lnTo>
                  <a:lnTo>
                    <a:pt x="6615" y="3429"/>
                  </a:lnTo>
                  <a:lnTo>
                    <a:pt x="6835" y="3075"/>
                  </a:lnTo>
                  <a:lnTo>
                    <a:pt x="7055" y="2721"/>
                  </a:lnTo>
                  <a:lnTo>
                    <a:pt x="7297" y="2395"/>
                  </a:lnTo>
                  <a:lnTo>
                    <a:pt x="7516" y="2068"/>
                  </a:lnTo>
                  <a:lnTo>
                    <a:pt x="7736" y="1823"/>
                  </a:lnTo>
                  <a:lnTo>
                    <a:pt x="7956" y="1551"/>
                  </a:lnTo>
                  <a:lnTo>
                    <a:pt x="8176" y="1333"/>
                  </a:lnTo>
                  <a:lnTo>
                    <a:pt x="8374" y="1061"/>
                  </a:lnTo>
                  <a:lnTo>
                    <a:pt x="8571" y="871"/>
                  </a:lnTo>
                  <a:lnTo>
                    <a:pt x="8791" y="653"/>
                  </a:lnTo>
                  <a:lnTo>
                    <a:pt x="9011" y="517"/>
                  </a:lnTo>
                  <a:lnTo>
                    <a:pt x="9231" y="381"/>
                  </a:lnTo>
                  <a:lnTo>
                    <a:pt x="9429" y="272"/>
                  </a:lnTo>
                  <a:lnTo>
                    <a:pt x="9648" y="163"/>
                  </a:lnTo>
                  <a:lnTo>
                    <a:pt x="9846" y="82"/>
                  </a:lnTo>
                  <a:lnTo>
                    <a:pt x="10088" y="27"/>
                  </a:lnTo>
                  <a:lnTo>
                    <a:pt x="10264" y="0"/>
                  </a:lnTo>
                  <a:lnTo>
                    <a:pt x="10484" y="27"/>
                  </a:lnTo>
                  <a:lnTo>
                    <a:pt x="10703" y="27"/>
                  </a:lnTo>
                  <a:lnTo>
                    <a:pt x="10901" y="82"/>
                  </a:lnTo>
                  <a:lnTo>
                    <a:pt x="11099" y="218"/>
                  </a:lnTo>
                  <a:lnTo>
                    <a:pt x="11319" y="327"/>
                  </a:lnTo>
                  <a:lnTo>
                    <a:pt x="11538" y="517"/>
                  </a:lnTo>
                  <a:lnTo>
                    <a:pt x="11758" y="789"/>
                  </a:lnTo>
                  <a:lnTo>
                    <a:pt x="11978" y="980"/>
                  </a:lnTo>
                  <a:lnTo>
                    <a:pt x="12198" y="1224"/>
                  </a:lnTo>
                  <a:lnTo>
                    <a:pt x="12440" y="1551"/>
                  </a:lnTo>
                  <a:lnTo>
                    <a:pt x="12659" y="1932"/>
                  </a:lnTo>
                  <a:lnTo>
                    <a:pt x="12945" y="2286"/>
                  </a:lnTo>
                  <a:lnTo>
                    <a:pt x="13165" y="2667"/>
                  </a:lnTo>
                  <a:lnTo>
                    <a:pt x="13385" y="3102"/>
                  </a:lnTo>
                  <a:lnTo>
                    <a:pt x="13604" y="3510"/>
                  </a:lnTo>
                  <a:lnTo>
                    <a:pt x="13824" y="3973"/>
                  </a:lnTo>
                  <a:lnTo>
                    <a:pt x="14066" y="4463"/>
                  </a:lnTo>
                  <a:lnTo>
                    <a:pt x="14286" y="4925"/>
                  </a:lnTo>
                  <a:lnTo>
                    <a:pt x="14527" y="5469"/>
                  </a:lnTo>
                  <a:lnTo>
                    <a:pt x="14747" y="5986"/>
                  </a:lnTo>
                  <a:lnTo>
                    <a:pt x="14967" y="6531"/>
                  </a:lnTo>
                  <a:lnTo>
                    <a:pt x="15187" y="7075"/>
                  </a:lnTo>
                  <a:lnTo>
                    <a:pt x="15407" y="7619"/>
                  </a:lnTo>
                  <a:lnTo>
                    <a:pt x="15670" y="8190"/>
                  </a:lnTo>
                  <a:lnTo>
                    <a:pt x="15912" y="8789"/>
                  </a:lnTo>
                  <a:lnTo>
                    <a:pt x="16088" y="9361"/>
                  </a:lnTo>
                  <a:lnTo>
                    <a:pt x="16308" y="9932"/>
                  </a:lnTo>
                  <a:lnTo>
                    <a:pt x="16527" y="10476"/>
                  </a:lnTo>
                  <a:lnTo>
                    <a:pt x="16725" y="11048"/>
                  </a:lnTo>
                  <a:lnTo>
                    <a:pt x="16945" y="11619"/>
                  </a:lnTo>
                  <a:lnTo>
                    <a:pt x="17143" y="12190"/>
                  </a:lnTo>
                  <a:lnTo>
                    <a:pt x="17341" y="12789"/>
                  </a:lnTo>
                  <a:lnTo>
                    <a:pt x="17538" y="13333"/>
                  </a:lnTo>
                  <a:lnTo>
                    <a:pt x="17714" y="13850"/>
                  </a:lnTo>
                  <a:lnTo>
                    <a:pt x="17912" y="14395"/>
                  </a:lnTo>
                  <a:lnTo>
                    <a:pt x="18110" y="14939"/>
                  </a:lnTo>
                  <a:lnTo>
                    <a:pt x="18264" y="15429"/>
                  </a:lnTo>
                  <a:lnTo>
                    <a:pt x="18462" y="15946"/>
                  </a:lnTo>
                  <a:lnTo>
                    <a:pt x="18659" y="16408"/>
                  </a:lnTo>
                  <a:lnTo>
                    <a:pt x="18791" y="16871"/>
                  </a:lnTo>
                  <a:lnTo>
                    <a:pt x="18945" y="17333"/>
                  </a:lnTo>
                  <a:lnTo>
                    <a:pt x="19099" y="17714"/>
                  </a:lnTo>
                  <a:lnTo>
                    <a:pt x="19253" y="18150"/>
                  </a:lnTo>
                  <a:lnTo>
                    <a:pt x="19385" y="18531"/>
                  </a:lnTo>
                  <a:lnTo>
                    <a:pt x="19538" y="18884"/>
                  </a:lnTo>
                  <a:lnTo>
                    <a:pt x="19648" y="19156"/>
                  </a:lnTo>
                  <a:lnTo>
                    <a:pt x="19758" y="19483"/>
                  </a:lnTo>
                  <a:lnTo>
                    <a:pt x="19868" y="19782"/>
                  </a:lnTo>
                  <a:lnTo>
                    <a:pt x="19978" y="19973"/>
                  </a:ln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FF"/>
                </a:solidFill>
              </a:endParaRPr>
            </a:p>
          </p:txBody>
        </p:sp>
        <p:sp>
          <p:nvSpPr>
            <p:cNvPr id="92" name="Line 15"/>
            <p:cNvSpPr>
              <a:spLocks noChangeShapeType="1"/>
            </p:cNvSpPr>
            <p:nvPr/>
          </p:nvSpPr>
          <p:spPr bwMode="auto">
            <a:xfrm flipV="1">
              <a:off x="1125" y="2293"/>
              <a:ext cx="1477" cy="296"/>
            </a:xfrm>
            <a:prstGeom prst="line">
              <a:avLst/>
            </a:prstGeom>
            <a:noFill/>
            <a:ln w="9525">
              <a:solidFill>
                <a:srgbClr val="00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93" name="Line 16"/>
            <p:cNvSpPr>
              <a:spLocks noChangeShapeType="1"/>
            </p:cNvSpPr>
            <p:nvPr/>
          </p:nvSpPr>
          <p:spPr bwMode="auto">
            <a:xfrm>
              <a:off x="1380" y="2293"/>
              <a:ext cx="0" cy="241"/>
            </a:xfrm>
            <a:prstGeom prst="line">
              <a:avLst/>
            </a:prstGeom>
            <a:noFill/>
            <a:ln w="9525">
              <a:solidFill>
                <a:srgbClr val="FF0000"/>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94" name="Line 17"/>
            <p:cNvSpPr>
              <a:spLocks noChangeShapeType="1"/>
            </p:cNvSpPr>
            <p:nvPr/>
          </p:nvSpPr>
          <p:spPr bwMode="auto">
            <a:xfrm flipH="1">
              <a:off x="1298" y="2349"/>
              <a:ext cx="7" cy="201"/>
            </a:xfrm>
            <a:prstGeom prst="line">
              <a:avLst/>
            </a:prstGeom>
            <a:noFill/>
            <a:ln w="9525">
              <a:solidFill>
                <a:srgbClr val="FF0000"/>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95" name="Line 18"/>
            <p:cNvSpPr>
              <a:spLocks noChangeShapeType="1"/>
            </p:cNvSpPr>
            <p:nvPr/>
          </p:nvSpPr>
          <p:spPr bwMode="auto">
            <a:xfrm>
              <a:off x="1454" y="2317"/>
              <a:ext cx="1" cy="201"/>
            </a:xfrm>
            <a:prstGeom prst="line">
              <a:avLst/>
            </a:prstGeom>
            <a:noFill/>
            <a:ln w="9525">
              <a:solidFill>
                <a:srgbClr val="FF0000"/>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96" name="Line 19"/>
            <p:cNvSpPr>
              <a:spLocks noChangeShapeType="1"/>
            </p:cNvSpPr>
            <p:nvPr/>
          </p:nvSpPr>
          <p:spPr bwMode="auto">
            <a:xfrm flipH="1">
              <a:off x="1234" y="2429"/>
              <a:ext cx="7" cy="135"/>
            </a:xfrm>
            <a:prstGeom prst="line">
              <a:avLst/>
            </a:prstGeom>
            <a:noFill/>
            <a:ln w="9525">
              <a:solidFill>
                <a:srgbClr val="FF0000"/>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97" name="Line 20"/>
            <p:cNvSpPr>
              <a:spLocks noChangeShapeType="1"/>
            </p:cNvSpPr>
            <p:nvPr/>
          </p:nvSpPr>
          <p:spPr bwMode="auto">
            <a:xfrm>
              <a:off x="1518" y="2413"/>
              <a:ext cx="0" cy="94"/>
            </a:xfrm>
            <a:prstGeom prst="line">
              <a:avLst/>
            </a:prstGeom>
            <a:noFill/>
            <a:ln w="9525">
              <a:solidFill>
                <a:srgbClr val="FF0000"/>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98" name="Line 21"/>
            <p:cNvSpPr>
              <a:spLocks noChangeShapeType="1"/>
            </p:cNvSpPr>
            <p:nvPr/>
          </p:nvSpPr>
          <p:spPr bwMode="auto">
            <a:xfrm>
              <a:off x="2240" y="2133"/>
              <a:ext cx="1" cy="240"/>
            </a:xfrm>
            <a:prstGeom prst="line">
              <a:avLst/>
            </a:prstGeom>
            <a:noFill/>
            <a:ln w="9525">
              <a:solidFill>
                <a:srgbClr val="FF0000"/>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99" name="Line 22"/>
            <p:cNvSpPr>
              <a:spLocks noChangeShapeType="1"/>
            </p:cNvSpPr>
            <p:nvPr/>
          </p:nvSpPr>
          <p:spPr bwMode="auto">
            <a:xfrm flipH="1">
              <a:off x="2159" y="2189"/>
              <a:ext cx="7" cy="200"/>
            </a:xfrm>
            <a:prstGeom prst="line">
              <a:avLst/>
            </a:prstGeom>
            <a:noFill/>
            <a:ln w="9525">
              <a:solidFill>
                <a:srgbClr val="FF0000"/>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100" name="Line 23"/>
            <p:cNvSpPr>
              <a:spLocks noChangeShapeType="1"/>
            </p:cNvSpPr>
            <p:nvPr/>
          </p:nvSpPr>
          <p:spPr bwMode="auto">
            <a:xfrm>
              <a:off x="2315" y="2181"/>
              <a:ext cx="0" cy="176"/>
            </a:xfrm>
            <a:prstGeom prst="line">
              <a:avLst/>
            </a:prstGeom>
            <a:noFill/>
            <a:ln w="9525">
              <a:solidFill>
                <a:srgbClr val="FF0000"/>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101" name="Line 24"/>
            <p:cNvSpPr>
              <a:spLocks noChangeShapeType="1"/>
            </p:cNvSpPr>
            <p:nvPr/>
          </p:nvSpPr>
          <p:spPr bwMode="auto">
            <a:xfrm flipH="1">
              <a:off x="2095" y="2269"/>
              <a:ext cx="7" cy="128"/>
            </a:xfrm>
            <a:prstGeom prst="line">
              <a:avLst/>
            </a:prstGeom>
            <a:noFill/>
            <a:ln w="9525">
              <a:solidFill>
                <a:srgbClr val="FF0000"/>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102" name="Line 25"/>
            <p:cNvSpPr>
              <a:spLocks noChangeShapeType="1"/>
            </p:cNvSpPr>
            <p:nvPr/>
          </p:nvSpPr>
          <p:spPr bwMode="auto">
            <a:xfrm>
              <a:off x="2379" y="2276"/>
              <a:ext cx="0" cy="65"/>
            </a:xfrm>
            <a:prstGeom prst="line">
              <a:avLst/>
            </a:prstGeom>
            <a:noFill/>
            <a:ln w="9525">
              <a:solidFill>
                <a:srgbClr val="FF0000"/>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103" name="Line 26"/>
            <p:cNvSpPr>
              <a:spLocks noChangeShapeType="1"/>
            </p:cNvSpPr>
            <p:nvPr/>
          </p:nvSpPr>
          <p:spPr bwMode="auto">
            <a:xfrm flipV="1">
              <a:off x="1762" y="2451"/>
              <a:ext cx="1" cy="240"/>
            </a:xfrm>
            <a:prstGeom prst="line">
              <a:avLst/>
            </a:prstGeom>
            <a:noFill/>
            <a:ln w="9525">
              <a:solidFill>
                <a:srgbClr val="FF0000"/>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104" name="Line 27"/>
            <p:cNvSpPr>
              <a:spLocks noChangeShapeType="1"/>
            </p:cNvSpPr>
            <p:nvPr/>
          </p:nvSpPr>
          <p:spPr bwMode="auto">
            <a:xfrm flipV="1">
              <a:off x="1837" y="2435"/>
              <a:ext cx="0" cy="200"/>
            </a:xfrm>
            <a:prstGeom prst="line">
              <a:avLst/>
            </a:prstGeom>
            <a:noFill/>
            <a:ln w="9525">
              <a:solidFill>
                <a:srgbClr val="FF0000"/>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105" name="Line 28"/>
            <p:cNvSpPr>
              <a:spLocks noChangeShapeType="1"/>
            </p:cNvSpPr>
            <p:nvPr/>
          </p:nvSpPr>
          <p:spPr bwMode="auto">
            <a:xfrm flipH="1" flipV="1">
              <a:off x="1688" y="2467"/>
              <a:ext cx="8" cy="164"/>
            </a:xfrm>
            <a:prstGeom prst="line">
              <a:avLst/>
            </a:prstGeom>
            <a:noFill/>
            <a:ln w="9525">
              <a:solidFill>
                <a:srgbClr val="FF0000"/>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106" name="Line 29"/>
            <p:cNvSpPr>
              <a:spLocks noChangeShapeType="1"/>
            </p:cNvSpPr>
            <p:nvPr/>
          </p:nvSpPr>
          <p:spPr bwMode="auto">
            <a:xfrm flipV="1">
              <a:off x="1900" y="2427"/>
              <a:ext cx="1" cy="128"/>
            </a:xfrm>
            <a:prstGeom prst="line">
              <a:avLst/>
            </a:prstGeom>
            <a:noFill/>
            <a:ln w="9525">
              <a:solidFill>
                <a:srgbClr val="FF0000"/>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107" name="Line 30"/>
            <p:cNvSpPr>
              <a:spLocks noChangeShapeType="1"/>
            </p:cNvSpPr>
            <p:nvPr/>
          </p:nvSpPr>
          <p:spPr bwMode="auto">
            <a:xfrm flipH="1" flipV="1">
              <a:off x="1625" y="2477"/>
              <a:ext cx="7" cy="89"/>
            </a:xfrm>
            <a:prstGeom prst="line">
              <a:avLst/>
            </a:prstGeom>
            <a:noFill/>
            <a:ln w="9525">
              <a:solidFill>
                <a:srgbClr val="FF0000"/>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108" name="Line 31"/>
            <p:cNvSpPr>
              <a:spLocks noChangeShapeType="1"/>
            </p:cNvSpPr>
            <p:nvPr/>
          </p:nvSpPr>
          <p:spPr bwMode="auto">
            <a:xfrm flipV="1">
              <a:off x="1528" y="2120"/>
              <a:ext cx="426" cy="88"/>
            </a:xfrm>
            <a:prstGeom prst="line">
              <a:avLst/>
            </a:prstGeom>
            <a:noFill/>
            <a:ln w="19050">
              <a:solidFill>
                <a:srgbClr val="FF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109" name="Rectangle 32"/>
            <p:cNvSpPr>
              <a:spLocks noChangeArrowheads="1"/>
            </p:cNvSpPr>
            <p:nvPr/>
          </p:nvSpPr>
          <p:spPr bwMode="auto">
            <a:xfrm>
              <a:off x="1975" y="1968"/>
              <a:ext cx="192"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000" b="1" dirty="0">
                  <a:solidFill>
                    <a:srgbClr val="0000FF"/>
                  </a:solidFill>
                  <a:latin typeface="宋体" panose="02010600030101010101" pitchFamily="2" charset="-122"/>
                </a:rPr>
                <a:t>传</a:t>
              </a:r>
              <a:endParaRPr kumimoji="1" lang="zh-CN" altLang="en-US" sz="2000" dirty="0">
                <a:solidFill>
                  <a:srgbClr val="0000FF"/>
                </a:solidFill>
                <a:latin typeface="宋体" panose="02010600030101010101" pitchFamily="2" charset="-122"/>
              </a:endParaRPr>
            </a:p>
          </p:txBody>
        </p:sp>
        <p:sp>
          <p:nvSpPr>
            <p:cNvPr id="110" name="Rectangle 33"/>
            <p:cNvSpPr>
              <a:spLocks noChangeArrowheads="1"/>
            </p:cNvSpPr>
            <p:nvPr/>
          </p:nvSpPr>
          <p:spPr bwMode="auto">
            <a:xfrm>
              <a:off x="2267" y="1920"/>
              <a:ext cx="181"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000" b="1" dirty="0">
                  <a:solidFill>
                    <a:srgbClr val="0000FF"/>
                  </a:solidFill>
                  <a:latin typeface="宋体" panose="02010600030101010101" pitchFamily="2" charset="-122"/>
                </a:rPr>
                <a:t>方</a:t>
              </a:r>
              <a:endParaRPr kumimoji="1" lang="zh-CN" altLang="en-US" sz="2000" dirty="0">
                <a:solidFill>
                  <a:srgbClr val="0000FF"/>
                </a:solidFill>
                <a:latin typeface="宋体" panose="02010600030101010101" pitchFamily="2" charset="-122"/>
              </a:endParaRPr>
            </a:p>
          </p:txBody>
        </p:sp>
        <p:sp>
          <p:nvSpPr>
            <p:cNvPr id="111" name="Rectangle 34"/>
            <p:cNvSpPr>
              <a:spLocks noChangeArrowheads="1"/>
            </p:cNvSpPr>
            <p:nvPr/>
          </p:nvSpPr>
          <p:spPr bwMode="auto">
            <a:xfrm>
              <a:off x="2410" y="1888"/>
              <a:ext cx="192" cy="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000" b="1">
                  <a:solidFill>
                    <a:srgbClr val="0000FF"/>
                  </a:solidFill>
                  <a:latin typeface="宋体" panose="02010600030101010101" pitchFamily="2" charset="-122"/>
                </a:rPr>
                <a:t>向</a:t>
              </a:r>
              <a:endParaRPr kumimoji="1" lang="zh-CN" altLang="en-US" sz="2000">
                <a:solidFill>
                  <a:srgbClr val="0000FF"/>
                </a:solidFill>
                <a:latin typeface="宋体" panose="02010600030101010101" pitchFamily="2" charset="-122"/>
              </a:endParaRPr>
            </a:p>
          </p:txBody>
        </p:sp>
        <p:sp>
          <p:nvSpPr>
            <p:cNvPr id="112" name="Rectangle 35"/>
            <p:cNvSpPr>
              <a:spLocks noChangeArrowheads="1"/>
            </p:cNvSpPr>
            <p:nvPr/>
          </p:nvSpPr>
          <p:spPr bwMode="auto">
            <a:xfrm>
              <a:off x="1539" y="2928"/>
              <a:ext cx="245" cy="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000" b="1" dirty="0">
                  <a:solidFill>
                    <a:srgbClr val="0000FF"/>
                  </a:solidFill>
                  <a:latin typeface="宋体" panose="02010600030101010101" pitchFamily="2" charset="-122"/>
                </a:rPr>
                <a:t>振</a:t>
              </a:r>
              <a:endParaRPr kumimoji="1" lang="zh-CN" altLang="en-US" sz="2000" dirty="0">
                <a:solidFill>
                  <a:srgbClr val="0000FF"/>
                </a:solidFill>
                <a:latin typeface="宋体" panose="02010600030101010101" pitchFamily="2" charset="-122"/>
              </a:endParaRPr>
            </a:p>
          </p:txBody>
        </p:sp>
        <p:sp>
          <p:nvSpPr>
            <p:cNvPr id="113" name="Rectangle 36"/>
            <p:cNvSpPr>
              <a:spLocks noChangeArrowheads="1"/>
            </p:cNvSpPr>
            <p:nvPr/>
          </p:nvSpPr>
          <p:spPr bwMode="auto">
            <a:xfrm>
              <a:off x="1847" y="2880"/>
              <a:ext cx="309"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000" b="1">
                  <a:solidFill>
                    <a:srgbClr val="0000FF"/>
                  </a:solidFill>
                  <a:latin typeface="宋体" panose="02010600030101010101" pitchFamily="2" charset="-122"/>
                </a:rPr>
                <a:t>动</a:t>
              </a:r>
              <a:endParaRPr kumimoji="1" lang="zh-CN" altLang="en-US" sz="2000">
                <a:solidFill>
                  <a:srgbClr val="0000FF"/>
                </a:solidFill>
                <a:latin typeface="宋体" panose="02010600030101010101" pitchFamily="2" charset="-122"/>
              </a:endParaRPr>
            </a:p>
          </p:txBody>
        </p:sp>
        <p:sp>
          <p:nvSpPr>
            <p:cNvPr id="114" name="Rectangle 37"/>
            <p:cNvSpPr>
              <a:spLocks noChangeArrowheads="1"/>
            </p:cNvSpPr>
            <p:nvPr/>
          </p:nvSpPr>
          <p:spPr bwMode="auto">
            <a:xfrm>
              <a:off x="2166" y="2824"/>
              <a:ext cx="26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000" b="1">
                  <a:solidFill>
                    <a:srgbClr val="0000FF"/>
                  </a:solidFill>
                  <a:latin typeface="宋体" panose="02010600030101010101" pitchFamily="2" charset="-122"/>
                </a:rPr>
                <a:t>面</a:t>
              </a:r>
              <a:endParaRPr kumimoji="1" lang="zh-CN" altLang="en-US" sz="2000">
                <a:solidFill>
                  <a:srgbClr val="0000FF"/>
                </a:solidFill>
                <a:latin typeface="宋体" panose="02010600030101010101" pitchFamily="2" charset="-122"/>
              </a:endParaRPr>
            </a:p>
          </p:txBody>
        </p:sp>
      </p:grpSp>
      <mc:AlternateContent xmlns:mc="http://schemas.openxmlformats.org/markup-compatibility/2006" xmlns:a14="http://schemas.microsoft.com/office/drawing/2010/main">
        <mc:Choice Requires="a14">
          <p:sp>
            <p:nvSpPr>
              <p:cNvPr id="115" name="矩形 114"/>
              <p:cNvSpPr/>
              <p:nvPr/>
            </p:nvSpPr>
            <p:spPr>
              <a:xfrm>
                <a:off x="3030655" y="2137583"/>
                <a:ext cx="52251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oMath>
                  </m:oMathPara>
                </a14:m>
                <a:endParaRPr lang="zh-CN" altLang="en-US" sz="2800" dirty="0">
                  <a:solidFill>
                    <a:srgbClr val="0000FF"/>
                  </a:solidFill>
                </a:endParaRPr>
              </a:p>
            </p:txBody>
          </p:sp>
        </mc:Choice>
        <mc:Fallback xmlns="">
          <p:sp>
            <p:nvSpPr>
              <p:cNvPr id="115" name="矩形 114"/>
              <p:cNvSpPr>
                <a:spLocks noRot="1" noChangeAspect="1" noMove="1" noResize="1" noEditPoints="1" noAdjustHandles="1" noChangeArrowheads="1" noChangeShapeType="1" noTextEdit="1"/>
              </p:cNvSpPr>
              <p:nvPr/>
            </p:nvSpPr>
            <p:spPr>
              <a:xfrm>
                <a:off x="3030655" y="2137583"/>
                <a:ext cx="522515"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6" name="矩形 115"/>
              <p:cNvSpPr/>
              <p:nvPr/>
            </p:nvSpPr>
            <p:spPr>
              <a:xfrm>
                <a:off x="6903513" y="4891548"/>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𝑣</m:t>
                          </m:r>
                        </m:e>
                      </m:acc>
                    </m:oMath>
                  </m:oMathPara>
                </a14:m>
                <a:endParaRPr lang="zh-CN" altLang="en-US" sz="2800" dirty="0">
                  <a:solidFill>
                    <a:srgbClr val="0000FF"/>
                  </a:solidFill>
                </a:endParaRPr>
              </a:p>
            </p:txBody>
          </p:sp>
        </mc:Choice>
        <mc:Fallback xmlns="">
          <p:sp>
            <p:nvSpPr>
              <p:cNvPr id="116" name="矩形 115"/>
              <p:cNvSpPr>
                <a:spLocks noRot="1" noChangeAspect="1" noMove="1" noResize="1" noEditPoints="1" noAdjustHandles="1" noChangeArrowheads="1" noChangeShapeType="1" noTextEdit="1"/>
              </p:cNvSpPr>
              <p:nvPr/>
            </p:nvSpPr>
            <p:spPr>
              <a:xfrm>
                <a:off x="6903513" y="4891548"/>
                <a:ext cx="490134"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7" name="矩形 116"/>
              <p:cNvSpPr/>
              <p:nvPr/>
            </p:nvSpPr>
            <p:spPr>
              <a:xfrm>
                <a:off x="5586643" y="4478377"/>
                <a:ext cx="522514"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oMath>
                  </m:oMathPara>
                </a14:m>
                <a:endParaRPr lang="zh-CN" altLang="en-US" sz="2800" dirty="0">
                  <a:solidFill>
                    <a:srgbClr val="0000FF"/>
                  </a:solidFill>
                </a:endParaRPr>
              </a:p>
            </p:txBody>
          </p:sp>
        </mc:Choice>
        <mc:Fallback xmlns="">
          <p:sp>
            <p:nvSpPr>
              <p:cNvPr id="117" name="矩形 116"/>
              <p:cNvSpPr>
                <a:spLocks noRot="1" noChangeAspect="1" noMove="1" noResize="1" noEditPoints="1" noAdjustHandles="1" noChangeArrowheads="1" noChangeShapeType="1" noTextEdit="1"/>
              </p:cNvSpPr>
              <p:nvPr/>
            </p:nvSpPr>
            <p:spPr>
              <a:xfrm>
                <a:off x="5586643" y="4478377"/>
                <a:ext cx="522514" cy="575479"/>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053125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1752"/>
                                        </p:tgtEl>
                                        <p:attrNameLst>
                                          <p:attrName>style.visibility</p:attrName>
                                        </p:attrNameLst>
                                      </p:cBhvr>
                                      <p:to>
                                        <p:strVal val="visible"/>
                                      </p:to>
                                    </p:set>
                                    <p:animEffect transition="in" filter="wipe(left)">
                                      <p:cBhvr>
                                        <p:cTn id="7" dur="500"/>
                                        <p:tgtEl>
                                          <p:spTgt spid="317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3363"/>
                                        </p:tgtEl>
                                        <p:attrNameLst>
                                          <p:attrName>style.visibility</p:attrName>
                                        </p:attrNameLst>
                                      </p:cBhvr>
                                      <p:to>
                                        <p:strVal val="visible"/>
                                      </p:to>
                                    </p:set>
                                    <p:animEffect transition="in" filter="wipe(left)">
                                      <p:cBhvr>
                                        <p:cTn id="12" dur="500"/>
                                        <p:tgtEl>
                                          <p:spTgt spid="14336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strips(downRight)">
                                      <p:cBhvr>
                                        <p:cTn id="17" dur="500"/>
                                        <p:tgtEl>
                                          <p:spTgt spid="81"/>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115"/>
                                        </p:tgtEl>
                                        <p:attrNameLst>
                                          <p:attrName>style.visibility</p:attrName>
                                        </p:attrNameLst>
                                      </p:cBhvr>
                                      <p:to>
                                        <p:strVal val="visible"/>
                                      </p:to>
                                    </p:set>
                                    <p:animEffect transition="in" filter="wipe(left)">
                                      <p:cBhvr>
                                        <p:cTn id="21" dur="500"/>
                                        <p:tgtEl>
                                          <p:spTgt spid="115"/>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5"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blinds(vertical)">
                                      <p:cBhvr>
                                        <p:cTn id="26" dur="500"/>
                                        <p:tgtEl>
                                          <p:spTgt spid="3"/>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43437"/>
                                        </p:tgtEl>
                                        <p:attrNameLst>
                                          <p:attrName>style.visibility</p:attrName>
                                        </p:attrNameLst>
                                      </p:cBhvr>
                                      <p:to>
                                        <p:strVal val="visible"/>
                                      </p:to>
                                    </p:set>
                                    <p:animEffect transition="in" filter="blinds(horizontal)">
                                      <p:cBhvr>
                                        <p:cTn id="31" dur="500"/>
                                        <p:tgtEl>
                                          <p:spTgt spid="143437"/>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4" presetClass="entr" presetSubtype="32"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box(out)">
                                      <p:cBhvr>
                                        <p:cTn id="36" dur="500"/>
                                        <p:tgtEl>
                                          <p:spTgt spid="7"/>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116"/>
                                        </p:tgtEl>
                                        <p:attrNameLst>
                                          <p:attrName>style.visibility</p:attrName>
                                        </p:attrNameLst>
                                      </p:cBhvr>
                                      <p:to>
                                        <p:strVal val="visible"/>
                                      </p:to>
                                    </p:set>
                                    <p:animEffect transition="in" filter="wipe(left)">
                                      <p:cBhvr>
                                        <p:cTn id="39" dur="500"/>
                                        <p:tgtEl>
                                          <p:spTgt spid="116"/>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17"/>
                                        </p:tgtEl>
                                        <p:attrNameLst>
                                          <p:attrName>style.visibility</p:attrName>
                                        </p:attrNameLst>
                                      </p:cBhvr>
                                      <p:to>
                                        <p:strVal val="visible"/>
                                      </p:to>
                                    </p:set>
                                    <p:animEffect transition="in" filter="wipe(left)">
                                      <p:cBhvr>
                                        <p:cTn id="42" dur="500"/>
                                        <p:tgtEl>
                                          <p:spTgt spid="117"/>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box(in)">
                                      <p:cBhvr>
                                        <p:cTn id="4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autoUpdateAnimBg="0"/>
      <p:bldP spid="143437" grpId="0" autoUpdateAnimBg="0"/>
      <p:bldP spid="31752" grpId="0"/>
      <p:bldP spid="115" grpId="0"/>
      <p:bldP spid="116" grpId="0"/>
      <p:bldP spid="11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3" name="Text Box 43"/>
          <p:cNvSpPr txBox="1">
            <a:spLocks noChangeArrowheads="1"/>
          </p:cNvSpPr>
          <p:nvPr/>
        </p:nvSpPr>
        <p:spPr bwMode="auto">
          <a:xfrm>
            <a:off x="3376113" y="1474179"/>
            <a:ext cx="7315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800">
                <a:solidFill>
                  <a:srgbClr val="0000FF"/>
                </a:solidFill>
                <a:latin typeface="+mn-lt"/>
                <a:ea typeface="+mn-ea"/>
              </a:rPr>
              <a:t>线偏振光可沿两个相互垂直的方向分解</a:t>
            </a:r>
          </a:p>
        </p:txBody>
      </p:sp>
      <p:grpSp>
        <p:nvGrpSpPr>
          <p:cNvPr id="2" name="Group 44"/>
          <p:cNvGrpSpPr>
            <a:grpSpLocks/>
          </p:cNvGrpSpPr>
          <p:nvPr/>
        </p:nvGrpSpPr>
        <p:grpSpPr bwMode="auto">
          <a:xfrm>
            <a:off x="4207963" y="2613549"/>
            <a:ext cx="2038350" cy="1751013"/>
            <a:chOff x="860" y="3217"/>
            <a:chExt cx="1284" cy="1103"/>
          </a:xfrm>
        </p:grpSpPr>
        <p:sp>
          <p:nvSpPr>
            <p:cNvPr id="32773" name="Line 45"/>
            <p:cNvSpPr>
              <a:spLocks noChangeShapeType="1"/>
            </p:cNvSpPr>
            <p:nvPr/>
          </p:nvSpPr>
          <p:spPr bwMode="auto">
            <a:xfrm>
              <a:off x="860" y="3793"/>
              <a:ext cx="1284" cy="0"/>
            </a:xfrm>
            <a:prstGeom prst="line">
              <a:avLst/>
            </a:prstGeom>
            <a:noFill/>
            <a:ln w="28575">
              <a:solidFill>
                <a:srgbClr val="000000"/>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a:solidFill>
                  <a:srgbClr val="0000FF"/>
                </a:solidFill>
                <a:latin typeface="+mn-lt"/>
                <a:ea typeface="+mn-ea"/>
              </a:endParaRPr>
            </a:p>
          </p:txBody>
        </p:sp>
        <p:sp>
          <p:nvSpPr>
            <p:cNvPr id="32774" name="Line 46"/>
            <p:cNvSpPr>
              <a:spLocks noChangeShapeType="1"/>
            </p:cNvSpPr>
            <p:nvPr/>
          </p:nvSpPr>
          <p:spPr bwMode="auto">
            <a:xfrm>
              <a:off x="1483" y="3217"/>
              <a:ext cx="1" cy="1103"/>
            </a:xfrm>
            <a:prstGeom prst="line">
              <a:avLst/>
            </a:prstGeom>
            <a:noFill/>
            <a:ln w="28575">
              <a:solidFill>
                <a:srgbClr val="000000"/>
              </a:solidFill>
              <a:round/>
              <a:headEnd type="triangle" w="med" len="sm"/>
              <a:tailEnd type="none" w="med" len="sm"/>
            </a:ln>
            <a:extLst>
              <a:ext uri="{909E8E84-426E-40DD-AFC4-6F175D3DCCD1}">
                <a14:hiddenFill xmlns:a14="http://schemas.microsoft.com/office/drawing/2010/main">
                  <a:noFill/>
                </a14:hiddenFill>
              </a:ext>
            </a:extLst>
          </p:spPr>
          <p:txBody>
            <a:bodyPr/>
            <a:lstStyle/>
            <a:p>
              <a:pPr algn="just"/>
              <a:endParaRPr lang="zh-CN" altLang="en-US">
                <a:solidFill>
                  <a:srgbClr val="0000FF"/>
                </a:solidFill>
                <a:latin typeface="+mn-lt"/>
                <a:ea typeface="+mn-ea"/>
              </a:endParaRPr>
            </a:p>
          </p:txBody>
        </p:sp>
        <p:sp>
          <p:nvSpPr>
            <p:cNvPr id="32775" name="Line 47"/>
            <p:cNvSpPr>
              <a:spLocks noChangeShapeType="1"/>
            </p:cNvSpPr>
            <p:nvPr/>
          </p:nvSpPr>
          <p:spPr bwMode="auto">
            <a:xfrm flipV="1">
              <a:off x="1483" y="3504"/>
              <a:ext cx="510" cy="289"/>
            </a:xfrm>
            <a:prstGeom prst="line">
              <a:avLst/>
            </a:prstGeom>
            <a:noFill/>
            <a:ln w="38100">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a:solidFill>
                  <a:srgbClr val="0000FF"/>
                </a:solidFill>
                <a:latin typeface="+mn-lt"/>
                <a:ea typeface="+mn-ea"/>
              </a:endParaRPr>
            </a:p>
          </p:txBody>
        </p:sp>
        <p:sp>
          <p:nvSpPr>
            <p:cNvPr id="32776" name="Line 48"/>
            <p:cNvSpPr>
              <a:spLocks noChangeShapeType="1"/>
            </p:cNvSpPr>
            <p:nvPr/>
          </p:nvSpPr>
          <p:spPr bwMode="auto">
            <a:xfrm flipV="1">
              <a:off x="992" y="3803"/>
              <a:ext cx="482" cy="268"/>
            </a:xfrm>
            <a:prstGeom prst="line">
              <a:avLst/>
            </a:prstGeom>
            <a:noFill/>
            <a:ln w="19050">
              <a:solidFill>
                <a:srgbClr val="FF0000"/>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a:solidFill>
                  <a:srgbClr val="0000FF"/>
                </a:solidFill>
                <a:latin typeface="+mn-lt"/>
                <a:ea typeface="+mn-ea"/>
              </a:endParaRPr>
            </a:p>
          </p:txBody>
        </p:sp>
        <p:sp>
          <p:nvSpPr>
            <p:cNvPr id="32777" name="Line 49"/>
            <p:cNvSpPr>
              <a:spLocks noChangeShapeType="1"/>
            </p:cNvSpPr>
            <p:nvPr/>
          </p:nvSpPr>
          <p:spPr bwMode="auto">
            <a:xfrm>
              <a:off x="1983" y="3521"/>
              <a:ext cx="1" cy="289"/>
            </a:xfrm>
            <a:prstGeom prst="line">
              <a:avLst/>
            </a:prstGeom>
            <a:noFill/>
            <a:ln w="19050">
              <a:solidFill>
                <a:srgbClr val="000000"/>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a:solidFill>
                  <a:srgbClr val="0000FF"/>
                </a:solidFill>
                <a:latin typeface="+mn-lt"/>
                <a:ea typeface="+mn-ea"/>
              </a:endParaRPr>
            </a:p>
          </p:txBody>
        </p:sp>
        <p:sp>
          <p:nvSpPr>
            <p:cNvPr id="32778" name="Line 50"/>
            <p:cNvSpPr>
              <a:spLocks noChangeShapeType="1"/>
            </p:cNvSpPr>
            <p:nvPr/>
          </p:nvSpPr>
          <p:spPr bwMode="auto">
            <a:xfrm>
              <a:off x="1480" y="3502"/>
              <a:ext cx="511" cy="1"/>
            </a:xfrm>
            <a:prstGeom prst="line">
              <a:avLst/>
            </a:prstGeom>
            <a:noFill/>
            <a:ln w="19050">
              <a:solidFill>
                <a:srgbClr val="000000"/>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a:solidFill>
                  <a:srgbClr val="0000FF"/>
                </a:solidFill>
                <a:latin typeface="+mn-lt"/>
                <a:ea typeface="+mn-ea"/>
              </a:endParaRPr>
            </a:p>
          </p:txBody>
        </p:sp>
        <p:sp>
          <p:nvSpPr>
            <p:cNvPr id="32785" name="Arc 57"/>
            <p:cNvSpPr>
              <a:spLocks/>
            </p:cNvSpPr>
            <p:nvPr/>
          </p:nvSpPr>
          <p:spPr bwMode="auto">
            <a:xfrm>
              <a:off x="1671" y="3698"/>
              <a:ext cx="30" cy="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00808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a:solidFill>
                  <a:srgbClr val="0000FF"/>
                </a:solidFill>
                <a:latin typeface="+mn-lt"/>
                <a:ea typeface="+mn-ea"/>
              </a:endParaRPr>
            </a:p>
          </p:txBody>
        </p:sp>
      </p:grpSp>
      <mc:AlternateContent xmlns:mc="http://schemas.openxmlformats.org/markup-compatibility/2006" xmlns:a14="http://schemas.microsoft.com/office/drawing/2010/main">
        <mc:Choice Requires="a14">
          <p:sp>
            <p:nvSpPr>
              <p:cNvPr id="19" name="矩形 18"/>
              <p:cNvSpPr/>
              <p:nvPr/>
            </p:nvSpPr>
            <p:spPr>
              <a:xfrm>
                <a:off x="6197134" y="3260002"/>
                <a:ext cx="4857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endParaRPr>
              </a:p>
            </p:txBody>
          </p:sp>
        </mc:Choice>
        <mc:Fallback xmlns="">
          <p:sp>
            <p:nvSpPr>
              <p:cNvPr id="19" name="矩形 18"/>
              <p:cNvSpPr>
                <a:spLocks noRot="1" noChangeAspect="1" noMove="1" noResize="1" noEditPoints="1" noAdjustHandles="1" noChangeArrowheads="1" noChangeShapeType="1" noTextEdit="1"/>
              </p:cNvSpPr>
              <p:nvPr/>
            </p:nvSpPr>
            <p:spPr>
              <a:xfrm>
                <a:off x="6197134" y="3260002"/>
                <a:ext cx="485709"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5926320" y="2691336"/>
                <a:ext cx="522514"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oMath>
                  </m:oMathPara>
                </a14:m>
                <a:endParaRPr lang="zh-CN" altLang="en-US" sz="2800" dirty="0">
                  <a:solidFill>
                    <a:srgbClr val="0000FF"/>
                  </a:solidFill>
                </a:endParaRPr>
              </a:p>
            </p:txBody>
          </p:sp>
        </mc:Choice>
        <mc:Fallback xmlns="">
          <p:sp>
            <p:nvSpPr>
              <p:cNvPr id="20" name="矩形 19"/>
              <p:cNvSpPr>
                <a:spLocks noRot="1" noChangeAspect="1" noMove="1" noResize="1" noEditPoints="1" noAdjustHandles="1" noChangeArrowheads="1" noChangeShapeType="1" noTextEdit="1"/>
              </p:cNvSpPr>
              <p:nvPr/>
            </p:nvSpPr>
            <p:spPr>
              <a:xfrm>
                <a:off x="5926320" y="2691336"/>
                <a:ext cx="522514" cy="57547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5128929" y="2315288"/>
                <a:ext cx="4905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𝑦</m:t>
                      </m:r>
                    </m:oMath>
                  </m:oMathPara>
                </a14:m>
                <a:endParaRPr lang="zh-CN" altLang="en-US" sz="2800" dirty="0">
                  <a:solidFill>
                    <a:srgbClr val="0000FF"/>
                  </a:solidFill>
                </a:endParaRPr>
              </a:p>
            </p:txBody>
          </p:sp>
        </mc:Choice>
        <mc:Fallback xmlns="">
          <p:sp>
            <p:nvSpPr>
              <p:cNvPr id="21" name="矩形 20"/>
              <p:cNvSpPr>
                <a:spLocks noRot="1" noChangeAspect="1" noMove="1" noResize="1" noEditPoints="1" noAdjustHandles="1" noChangeArrowheads="1" noChangeShapeType="1" noTextEdit="1"/>
              </p:cNvSpPr>
              <p:nvPr/>
            </p:nvSpPr>
            <p:spPr>
              <a:xfrm>
                <a:off x="5128929" y="2315288"/>
                <a:ext cx="490583"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5718843" y="3441640"/>
                <a:ext cx="66659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𝑥</m:t>
                          </m:r>
                        </m:sub>
                      </m:sSub>
                    </m:oMath>
                  </m:oMathPara>
                </a14:m>
                <a:endParaRPr lang="zh-CN" altLang="en-US" sz="2800" dirty="0">
                  <a:solidFill>
                    <a:srgbClr val="0000FF"/>
                  </a:solidFill>
                </a:endParaRPr>
              </a:p>
            </p:txBody>
          </p:sp>
        </mc:Choice>
        <mc:Fallback xmlns="">
          <p:sp>
            <p:nvSpPr>
              <p:cNvPr id="22" name="矩形 21"/>
              <p:cNvSpPr>
                <a:spLocks noRot="1" noChangeAspect="1" noMove="1" noResize="1" noEditPoints="1" noAdjustHandles="1" noChangeArrowheads="1" noChangeShapeType="1" noTextEdit="1"/>
              </p:cNvSpPr>
              <p:nvPr/>
            </p:nvSpPr>
            <p:spPr>
              <a:xfrm>
                <a:off x="5718843" y="3441640"/>
                <a:ext cx="666593"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4628078" y="2789767"/>
                <a:ext cx="677172" cy="557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𝑦</m:t>
                          </m:r>
                        </m:sub>
                      </m:sSub>
                    </m:oMath>
                  </m:oMathPara>
                </a14:m>
                <a:endParaRPr lang="zh-CN" altLang="en-US" sz="2800" dirty="0">
                  <a:solidFill>
                    <a:srgbClr val="0000FF"/>
                  </a:solidFill>
                </a:endParaRPr>
              </a:p>
            </p:txBody>
          </p:sp>
        </mc:Choice>
        <mc:Fallback xmlns="">
          <p:sp>
            <p:nvSpPr>
              <p:cNvPr id="23" name="矩形 22"/>
              <p:cNvSpPr>
                <a:spLocks noRot="1" noChangeAspect="1" noMove="1" noResize="1" noEditPoints="1" noAdjustHandles="1" noChangeArrowheads="1" noChangeShapeType="1" noTextEdit="1"/>
              </p:cNvSpPr>
              <p:nvPr/>
            </p:nvSpPr>
            <p:spPr>
              <a:xfrm>
                <a:off x="4628078" y="2789767"/>
                <a:ext cx="677172" cy="55720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5089027" y="3428238"/>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24" name="矩形 23"/>
              <p:cNvSpPr>
                <a:spLocks noRot="1" noChangeAspect="1" noMove="1" noResize="1" noEditPoints="1" noAdjustHandles="1" noChangeArrowheads="1" noChangeShapeType="1" noTextEdit="1"/>
              </p:cNvSpPr>
              <p:nvPr/>
            </p:nvSpPr>
            <p:spPr>
              <a:xfrm>
                <a:off x="5089027" y="3428238"/>
                <a:ext cx="534890"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5488314" y="3092618"/>
                <a:ext cx="50975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Cambria Math" panose="02040503050406030204" pitchFamily="18" charset="0"/>
                        </a:rPr>
                        <m:t>𝛼</m:t>
                      </m:r>
                    </m:oMath>
                  </m:oMathPara>
                </a14:m>
                <a:endParaRPr lang="zh-CN" altLang="en-US" sz="2800" dirty="0">
                  <a:solidFill>
                    <a:srgbClr val="0000FF"/>
                  </a:solidFill>
                </a:endParaRPr>
              </a:p>
            </p:txBody>
          </p:sp>
        </mc:Choice>
        <mc:Fallback xmlns="">
          <p:sp>
            <p:nvSpPr>
              <p:cNvPr id="25" name="矩形 24"/>
              <p:cNvSpPr>
                <a:spLocks noRot="1" noChangeAspect="1" noMove="1" noResize="1" noEditPoints="1" noAdjustHandles="1" noChangeArrowheads="1" noChangeShapeType="1" noTextEdit="1"/>
              </p:cNvSpPr>
              <p:nvPr/>
            </p:nvSpPr>
            <p:spPr>
              <a:xfrm>
                <a:off x="5488314" y="3092618"/>
                <a:ext cx="509755"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7161134" y="2823751"/>
                <a:ext cx="222099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𝑥</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m:t>
                      </m:r>
                      <m:func>
                        <m:funcPr>
                          <m:ctrlPr>
                            <a:rPr lang="en-US" altLang="zh-CN" sz="2800" b="0" i="1" smtClean="0">
                              <a:solidFill>
                                <a:srgbClr val="0000FF"/>
                              </a:solidFill>
                              <a:latin typeface="Cambria Math"/>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ea typeface="Cambria Math" panose="02040503050406030204" pitchFamily="18" charset="0"/>
                            </a:rPr>
                            <m:t>𝛼</m:t>
                          </m:r>
                        </m:e>
                      </m:func>
                    </m:oMath>
                  </m:oMathPara>
                </a14:m>
                <a:endParaRPr lang="zh-CN" altLang="en-US" sz="2800" dirty="0">
                  <a:solidFill>
                    <a:srgbClr val="0000FF"/>
                  </a:solidFill>
                </a:endParaRPr>
              </a:p>
            </p:txBody>
          </p:sp>
        </mc:Choice>
        <mc:Fallback xmlns="">
          <p:sp>
            <p:nvSpPr>
              <p:cNvPr id="26" name="矩形 25"/>
              <p:cNvSpPr>
                <a:spLocks noRot="1" noChangeAspect="1" noMove="1" noResize="1" noEditPoints="1" noAdjustHandles="1" noChangeArrowheads="1" noChangeShapeType="1" noTextEdit="1"/>
              </p:cNvSpPr>
              <p:nvPr/>
            </p:nvSpPr>
            <p:spPr>
              <a:xfrm>
                <a:off x="7161134" y="2823751"/>
                <a:ext cx="2220993"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7180690" y="3554937"/>
                <a:ext cx="2181879" cy="557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𝑦</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m:t>
                      </m:r>
                      <m:func>
                        <m:funcPr>
                          <m:ctrlPr>
                            <a:rPr lang="en-US" altLang="zh-CN" sz="2800" b="0" i="1" smtClean="0">
                              <a:solidFill>
                                <a:srgbClr val="0000FF"/>
                              </a:solidFill>
                              <a:latin typeface="Cambria Math"/>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sin</m:t>
                          </m:r>
                        </m:fName>
                        <m:e>
                          <m:r>
                            <a:rPr lang="zh-CN" altLang="en-US" sz="2800" i="1">
                              <a:solidFill>
                                <a:srgbClr val="0000FF"/>
                              </a:solidFill>
                              <a:latin typeface="Cambria Math" panose="02040503050406030204" pitchFamily="18" charset="0"/>
                              <a:ea typeface="Cambria Math" panose="02040503050406030204" pitchFamily="18" charset="0"/>
                            </a:rPr>
                            <m:t>𝛼</m:t>
                          </m:r>
                        </m:e>
                      </m:func>
                    </m:oMath>
                  </m:oMathPara>
                </a14:m>
                <a:endParaRPr lang="zh-CN" altLang="en-US" sz="2800" dirty="0">
                  <a:solidFill>
                    <a:srgbClr val="0000FF"/>
                  </a:solidFill>
                </a:endParaRPr>
              </a:p>
            </p:txBody>
          </p:sp>
        </mc:Choice>
        <mc:Fallback xmlns="">
          <p:sp>
            <p:nvSpPr>
              <p:cNvPr id="27" name="矩形 26"/>
              <p:cNvSpPr>
                <a:spLocks noRot="1" noChangeAspect="1" noMove="1" noResize="1" noEditPoints="1" noAdjustHandles="1" noChangeArrowheads="1" noChangeShapeType="1" noTextEdit="1"/>
              </p:cNvSpPr>
              <p:nvPr/>
            </p:nvSpPr>
            <p:spPr>
              <a:xfrm>
                <a:off x="7180690" y="3554937"/>
                <a:ext cx="2181879" cy="557204"/>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474800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4363"/>
                                        </p:tgtEl>
                                        <p:attrNameLst>
                                          <p:attrName>style.visibility</p:attrName>
                                        </p:attrNameLst>
                                      </p:cBhvr>
                                      <p:to>
                                        <p:strVal val="visible"/>
                                      </p:to>
                                    </p:set>
                                    <p:animEffect transition="in" filter="wipe(left)">
                                      <p:cBhvr>
                                        <p:cTn id="7" dur="500"/>
                                        <p:tgtEl>
                                          <p:spTgt spid="18436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trips(downRight)">
                                      <p:cBhvr>
                                        <p:cTn id="12" dur="500"/>
                                        <p:tgtEl>
                                          <p:spTgt spid="2"/>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left)">
                                      <p:cBhvr>
                                        <p:cTn id="18" dur="500"/>
                                        <p:tgtEl>
                                          <p:spTgt spid="19"/>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left)">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wipe(left)">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left)">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left)">
                                      <p:cBhvr>
                                        <p:cTn id="36" dur="500"/>
                                        <p:tgtEl>
                                          <p:spTgt spid="2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wipe(left)">
                                      <p:cBhvr>
                                        <p:cTn id="41" dur="500"/>
                                        <p:tgtEl>
                                          <p:spTgt spid="2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wipe(left)">
                                      <p:cBhvr>
                                        <p:cTn id="46" dur="500"/>
                                        <p:tgtEl>
                                          <p:spTgt spid="2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left)">
                                      <p:cBhvr>
                                        <p:cTn id="5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3" grpId="0" autoUpdateAnimBg="0"/>
      <p:bldP spid="19" grpId="0"/>
      <p:bldP spid="20" grpId="0"/>
      <p:bldP spid="21" grpId="0"/>
      <p:bldP spid="22" grpId="0"/>
      <p:bldP spid="23" grpId="0"/>
      <p:bldP spid="24" grpId="0"/>
      <p:bldP spid="25" grpId="0"/>
      <p:bldP spid="26" grpId="0"/>
      <p:bldP spid="2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ext Box 2"/>
          <p:cNvSpPr txBox="1">
            <a:spLocks noChangeArrowheads="1"/>
          </p:cNvSpPr>
          <p:nvPr/>
        </p:nvSpPr>
        <p:spPr bwMode="auto">
          <a:xfrm>
            <a:off x="2133600" y="487363"/>
            <a:ext cx="3048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800" dirty="0">
                <a:solidFill>
                  <a:srgbClr val="0000FF"/>
                </a:solidFill>
                <a:latin typeface="+mn-lt"/>
                <a:ea typeface="+mn-ea"/>
              </a:rPr>
              <a:t>3、部分偏振光</a:t>
            </a:r>
          </a:p>
        </p:txBody>
      </p:sp>
      <p:grpSp>
        <p:nvGrpSpPr>
          <p:cNvPr id="2" name="Group 3"/>
          <p:cNvGrpSpPr>
            <a:grpSpLocks/>
          </p:cNvGrpSpPr>
          <p:nvPr/>
        </p:nvGrpSpPr>
        <p:grpSpPr bwMode="auto">
          <a:xfrm>
            <a:off x="3595688" y="2397125"/>
            <a:ext cx="6751636" cy="1944688"/>
            <a:chOff x="834" y="624"/>
            <a:chExt cx="4253" cy="1225"/>
          </a:xfrm>
        </p:grpSpPr>
        <p:sp>
          <p:nvSpPr>
            <p:cNvPr id="35864" name="Text Box 4"/>
            <p:cNvSpPr txBox="1">
              <a:spLocks noChangeArrowheads="1"/>
            </p:cNvSpPr>
            <p:nvPr/>
          </p:nvSpPr>
          <p:spPr bwMode="auto">
            <a:xfrm>
              <a:off x="2803" y="1597"/>
              <a:ext cx="228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800" dirty="0">
                  <a:solidFill>
                    <a:srgbClr val="0000FF"/>
                  </a:solidFill>
                  <a:latin typeface="+mn-lt"/>
                  <a:ea typeface="+mn-ea"/>
                </a:rPr>
                <a:t>部分偏振光的分解</a:t>
              </a:r>
              <a:endParaRPr kumimoji="1" lang="zh-CN" altLang="en-US" sz="2800" u="sng" dirty="0">
                <a:solidFill>
                  <a:srgbClr val="0000FF"/>
                </a:solidFill>
                <a:latin typeface="+mn-lt"/>
                <a:ea typeface="+mn-ea"/>
              </a:endParaRPr>
            </a:p>
            <a:p>
              <a:pPr algn="just" eaLnBrk="1" hangingPunct="1"/>
              <a:endParaRPr kumimoji="1" lang="zh-CN" altLang="en-US" sz="2800" dirty="0">
                <a:solidFill>
                  <a:srgbClr val="0000FF"/>
                </a:solidFill>
                <a:latin typeface="+mn-lt"/>
                <a:ea typeface="+mn-ea"/>
              </a:endParaRPr>
            </a:p>
          </p:txBody>
        </p:sp>
        <p:sp>
          <p:nvSpPr>
            <p:cNvPr id="35865" name="Line 5"/>
            <p:cNvSpPr>
              <a:spLocks noChangeShapeType="1"/>
            </p:cNvSpPr>
            <p:nvPr/>
          </p:nvSpPr>
          <p:spPr bwMode="auto">
            <a:xfrm>
              <a:off x="1187" y="1127"/>
              <a:ext cx="543" cy="0"/>
            </a:xfrm>
            <a:prstGeom prst="line">
              <a:avLst/>
            </a:prstGeom>
            <a:noFill/>
            <a:ln w="31750">
              <a:solidFill>
                <a:srgbClr val="FF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5866" name="Line 6"/>
            <p:cNvSpPr>
              <a:spLocks noChangeShapeType="1"/>
            </p:cNvSpPr>
            <p:nvPr/>
          </p:nvSpPr>
          <p:spPr bwMode="auto">
            <a:xfrm>
              <a:off x="1463" y="721"/>
              <a:ext cx="0" cy="782"/>
            </a:xfrm>
            <a:prstGeom prst="line">
              <a:avLst/>
            </a:prstGeom>
            <a:noFill/>
            <a:ln w="31750">
              <a:solidFill>
                <a:srgbClr val="FF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5867" name="Line 7"/>
            <p:cNvSpPr>
              <a:spLocks noChangeShapeType="1"/>
            </p:cNvSpPr>
            <p:nvPr/>
          </p:nvSpPr>
          <p:spPr bwMode="auto">
            <a:xfrm flipV="1">
              <a:off x="1260" y="869"/>
              <a:ext cx="418" cy="498"/>
            </a:xfrm>
            <a:prstGeom prst="line">
              <a:avLst/>
            </a:prstGeom>
            <a:noFill/>
            <a:ln w="31750">
              <a:solidFill>
                <a:srgbClr val="FF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5868" name="Line 8"/>
            <p:cNvSpPr>
              <a:spLocks noChangeShapeType="1"/>
            </p:cNvSpPr>
            <p:nvPr/>
          </p:nvSpPr>
          <p:spPr bwMode="auto">
            <a:xfrm flipH="1" flipV="1">
              <a:off x="1253" y="870"/>
              <a:ext cx="417" cy="499"/>
            </a:xfrm>
            <a:prstGeom prst="line">
              <a:avLst/>
            </a:prstGeom>
            <a:noFill/>
            <a:ln w="31750">
              <a:solidFill>
                <a:srgbClr val="FF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5869" name="Oval 9"/>
            <p:cNvSpPr>
              <a:spLocks noChangeArrowheads="1"/>
            </p:cNvSpPr>
            <p:nvPr/>
          </p:nvSpPr>
          <p:spPr bwMode="auto">
            <a:xfrm>
              <a:off x="1083" y="624"/>
              <a:ext cx="768" cy="976"/>
            </a:xfrm>
            <a:prstGeom prst="ellipse">
              <a:avLst/>
            </a:prstGeom>
            <a:noFill/>
            <a:ln w="317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35870" name="Line 10"/>
            <p:cNvSpPr>
              <a:spLocks noChangeShapeType="1"/>
            </p:cNvSpPr>
            <p:nvPr/>
          </p:nvSpPr>
          <p:spPr bwMode="auto">
            <a:xfrm>
              <a:off x="3431" y="1117"/>
              <a:ext cx="528" cy="1"/>
            </a:xfrm>
            <a:prstGeom prst="line">
              <a:avLst/>
            </a:prstGeom>
            <a:noFill/>
            <a:ln w="31750">
              <a:solidFill>
                <a:srgbClr val="FF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5871" name="Line 11"/>
            <p:cNvSpPr>
              <a:spLocks noChangeShapeType="1"/>
            </p:cNvSpPr>
            <p:nvPr/>
          </p:nvSpPr>
          <p:spPr bwMode="auto">
            <a:xfrm flipH="1">
              <a:off x="3697" y="743"/>
              <a:ext cx="6" cy="707"/>
            </a:xfrm>
            <a:prstGeom prst="line">
              <a:avLst/>
            </a:prstGeom>
            <a:noFill/>
            <a:ln w="31750">
              <a:solidFill>
                <a:srgbClr val="FF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5872" name="Oval 12"/>
            <p:cNvSpPr>
              <a:spLocks noChangeArrowheads="1"/>
            </p:cNvSpPr>
            <p:nvPr/>
          </p:nvSpPr>
          <p:spPr bwMode="auto">
            <a:xfrm>
              <a:off x="3319" y="624"/>
              <a:ext cx="768" cy="976"/>
            </a:xfrm>
            <a:prstGeom prst="ellipse">
              <a:avLst/>
            </a:prstGeom>
            <a:noFill/>
            <a:ln w="31750">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35873" name="Rectangle 13"/>
            <p:cNvSpPr>
              <a:spLocks noChangeArrowheads="1"/>
            </p:cNvSpPr>
            <p:nvPr/>
          </p:nvSpPr>
          <p:spPr bwMode="auto">
            <a:xfrm>
              <a:off x="2137" y="968"/>
              <a:ext cx="264"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lIns="12700" tIns="12700" rIns="12700" bIns="127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800">
                  <a:solidFill>
                    <a:srgbClr val="0000FF"/>
                  </a:solidFill>
                  <a:latin typeface="+mn-lt"/>
                  <a:ea typeface="+mn-ea"/>
                  <a:sym typeface="Symbol" panose="05050102010706020507" pitchFamily="18" charset="2"/>
                </a:rPr>
                <a:t></a:t>
              </a:r>
              <a:endParaRPr kumimoji="1" lang="zh-CN" altLang="en-US" sz="2800">
                <a:solidFill>
                  <a:srgbClr val="0000FF"/>
                </a:solidFill>
                <a:latin typeface="+mn-lt"/>
                <a:ea typeface="+mn-ea"/>
              </a:endParaRPr>
            </a:p>
          </p:txBody>
        </p:sp>
        <p:sp>
          <p:nvSpPr>
            <p:cNvPr id="35874" name="Text Box 14"/>
            <p:cNvSpPr txBox="1">
              <a:spLocks noChangeArrowheads="1"/>
            </p:cNvSpPr>
            <p:nvPr/>
          </p:nvSpPr>
          <p:spPr bwMode="auto">
            <a:xfrm>
              <a:off x="834" y="1589"/>
              <a:ext cx="124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800">
                  <a:solidFill>
                    <a:srgbClr val="0000FF"/>
                  </a:solidFill>
                  <a:latin typeface="+mn-lt"/>
                  <a:ea typeface="+mn-ea"/>
                </a:rPr>
                <a:t>部分偏振光</a:t>
              </a:r>
              <a:endParaRPr kumimoji="1" lang="zh-CN" altLang="en-US" sz="2800" u="sng">
                <a:solidFill>
                  <a:srgbClr val="0000FF"/>
                </a:solidFill>
                <a:latin typeface="+mn-lt"/>
                <a:ea typeface="+mn-ea"/>
              </a:endParaRPr>
            </a:p>
            <a:p>
              <a:pPr algn="just" eaLnBrk="1" hangingPunct="1"/>
              <a:endParaRPr kumimoji="1" lang="zh-CN" altLang="en-US" sz="2800">
                <a:solidFill>
                  <a:srgbClr val="0000FF"/>
                </a:solidFill>
                <a:latin typeface="+mn-lt"/>
                <a:ea typeface="+mn-ea"/>
              </a:endParaRPr>
            </a:p>
          </p:txBody>
        </p:sp>
      </p:grpSp>
      <p:sp>
        <p:nvSpPr>
          <p:cNvPr id="140303" name="Text Box 15"/>
          <p:cNvSpPr txBox="1">
            <a:spLocks noChangeArrowheads="1"/>
          </p:cNvSpPr>
          <p:nvPr/>
        </p:nvSpPr>
        <p:spPr bwMode="auto">
          <a:xfrm>
            <a:off x="2139950" y="4475946"/>
            <a:ext cx="930883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800">
                <a:solidFill>
                  <a:srgbClr val="0000FF"/>
                </a:solidFill>
                <a:latin typeface="+mn-lt"/>
                <a:ea typeface="+mn-ea"/>
              </a:rPr>
              <a:t>部分偏振光可分解为两束振动方向相互垂直的、不等幅的、不相干的线偏振光。</a:t>
            </a:r>
          </a:p>
        </p:txBody>
      </p:sp>
      <p:sp>
        <p:nvSpPr>
          <p:cNvPr id="140326" name="Text Box 38"/>
          <p:cNvSpPr txBox="1">
            <a:spLocks noChangeArrowheads="1"/>
          </p:cNvSpPr>
          <p:nvPr/>
        </p:nvSpPr>
        <p:spPr bwMode="auto">
          <a:xfrm>
            <a:off x="2135187" y="1196975"/>
            <a:ext cx="931360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FontTx/>
              <a:buBlip>
                <a:blip r:embed="rId3"/>
              </a:buBlip>
            </a:pPr>
            <a:r>
              <a:rPr lang="zh-CN" altLang="en-US" sz="2800" dirty="0">
                <a:solidFill>
                  <a:srgbClr val="0000FF"/>
                </a:solidFill>
                <a:latin typeface="+mn-lt"/>
                <a:ea typeface="+mn-ea"/>
              </a:rPr>
              <a:t> 部分偏振光：某一方向的光振动比与之垂直方向上的光振动占优势的光为部分偏振光 .</a:t>
            </a:r>
          </a:p>
        </p:txBody>
      </p:sp>
      <p:grpSp>
        <p:nvGrpSpPr>
          <p:cNvPr id="3" name="Group 39"/>
          <p:cNvGrpSpPr>
            <a:grpSpLocks/>
          </p:cNvGrpSpPr>
          <p:nvPr/>
        </p:nvGrpSpPr>
        <p:grpSpPr bwMode="auto">
          <a:xfrm>
            <a:off x="3730625" y="5564186"/>
            <a:ext cx="7620000" cy="533400"/>
            <a:chOff x="384" y="3600"/>
            <a:chExt cx="4800" cy="336"/>
          </a:xfrm>
        </p:grpSpPr>
        <p:sp>
          <p:nvSpPr>
            <p:cNvPr id="35847" name="Text Box 40"/>
            <p:cNvSpPr txBox="1">
              <a:spLocks noChangeArrowheads="1"/>
            </p:cNvSpPr>
            <p:nvPr/>
          </p:nvSpPr>
          <p:spPr bwMode="auto">
            <a:xfrm>
              <a:off x="384" y="3600"/>
              <a:ext cx="1248" cy="330"/>
            </a:xfrm>
            <a:prstGeom prst="rect">
              <a:avLst/>
            </a:prstGeom>
            <a:gradFill rotWithShape="0">
              <a:gsLst>
                <a:gs pos="0">
                  <a:srgbClr val="FFEFFF"/>
                </a:gs>
                <a:gs pos="50000">
                  <a:srgbClr val="FFFFFF"/>
                </a:gs>
                <a:gs pos="100000">
                  <a:srgbClr val="FFEFFF"/>
                </a:gs>
              </a:gsLst>
              <a:lin ang="5400000" scaled="1"/>
            </a:gradFill>
            <a:ln w="9525">
              <a:solidFill>
                <a:srgbClr val="CC00CC"/>
              </a:solidFill>
              <a:miter lim="800000"/>
              <a:headEnd/>
              <a:tailEnd/>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sz="2800" dirty="0">
                  <a:solidFill>
                    <a:srgbClr val="0000FF"/>
                  </a:solidFill>
                  <a:latin typeface="+mn-lt"/>
                  <a:ea typeface="+mn-ea"/>
                </a:rPr>
                <a:t>符号表示</a:t>
              </a:r>
            </a:p>
          </p:txBody>
        </p:sp>
        <p:grpSp>
          <p:nvGrpSpPr>
            <p:cNvPr id="35848" name="Group 41"/>
            <p:cNvGrpSpPr>
              <a:grpSpLocks/>
            </p:cNvGrpSpPr>
            <p:nvPr/>
          </p:nvGrpSpPr>
          <p:grpSpPr bwMode="auto">
            <a:xfrm>
              <a:off x="3552" y="3600"/>
              <a:ext cx="1632" cy="336"/>
              <a:chOff x="3552" y="3600"/>
              <a:chExt cx="1632" cy="336"/>
            </a:xfrm>
          </p:grpSpPr>
          <p:sp>
            <p:nvSpPr>
              <p:cNvPr id="35857" name="Line 42"/>
              <p:cNvSpPr>
                <a:spLocks noChangeShapeType="1"/>
              </p:cNvSpPr>
              <p:nvPr/>
            </p:nvSpPr>
            <p:spPr bwMode="auto">
              <a:xfrm>
                <a:off x="4205" y="3600"/>
                <a:ext cx="0" cy="336"/>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5858" name="Line 43"/>
              <p:cNvSpPr>
                <a:spLocks noChangeShapeType="1"/>
              </p:cNvSpPr>
              <p:nvPr/>
            </p:nvSpPr>
            <p:spPr bwMode="auto">
              <a:xfrm>
                <a:off x="3552" y="3768"/>
                <a:ext cx="1632" cy="0"/>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5859" name="Oval 44"/>
              <p:cNvSpPr>
                <a:spLocks noChangeArrowheads="1"/>
              </p:cNvSpPr>
              <p:nvPr/>
            </p:nvSpPr>
            <p:spPr bwMode="auto">
              <a:xfrm>
                <a:off x="3696" y="3726"/>
                <a:ext cx="80" cy="84"/>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35860" name="Oval 45"/>
              <p:cNvSpPr>
                <a:spLocks noChangeArrowheads="1"/>
              </p:cNvSpPr>
              <p:nvPr/>
            </p:nvSpPr>
            <p:spPr bwMode="auto">
              <a:xfrm>
                <a:off x="3932" y="3726"/>
                <a:ext cx="78" cy="84"/>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35861" name="Oval 46"/>
              <p:cNvSpPr>
                <a:spLocks noChangeArrowheads="1"/>
              </p:cNvSpPr>
              <p:nvPr/>
            </p:nvSpPr>
            <p:spPr bwMode="auto">
              <a:xfrm>
                <a:off x="4402" y="3726"/>
                <a:ext cx="78" cy="84"/>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35862" name="Oval 47"/>
              <p:cNvSpPr>
                <a:spLocks noChangeArrowheads="1"/>
              </p:cNvSpPr>
              <p:nvPr/>
            </p:nvSpPr>
            <p:spPr bwMode="auto">
              <a:xfrm>
                <a:off x="4636" y="3726"/>
                <a:ext cx="79" cy="84"/>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35863" name="Line 48"/>
              <p:cNvSpPr>
                <a:spLocks noChangeShapeType="1"/>
              </p:cNvSpPr>
              <p:nvPr/>
            </p:nvSpPr>
            <p:spPr bwMode="auto">
              <a:xfrm>
                <a:off x="4911" y="3600"/>
                <a:ext cx="0" cy="336"/>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grpSp>
          <p:nvGrpSpPr>
            <p:cNvPr id="35849" name="Group 49"/>
            <p:cNvGrpSpPr>
              <a:grpSpLocks/>
            </p:cNvGrpSpPr>
            <p:nvPr/>
          </p:nvGrpSpPr>
          <p:grpSpPr bwMode="auto">
            <a:xfrm>
              <a:off x="1776" y="3600"/>
              <a:ext cx="1584" cy="336"/>
              <a:chOff x="1776" y="3600"/>
              <a:chExt cx="1584" cy="336"/>
            </a:xfrm>
          </p:grpSpPr>
          <p:sp>
            <p:nvSpPr>
              <p:cNvPr id="35850" name="Line 50"/>
              <p:cNvSpPr>
                <a:spLocks noChangeShapeType="1"/>
              </p:cNvSpPr>
              <p:nvPr/>
            </p:nvSpPr>
            <p:spPr bwMode="auto">
              <a:xfrm>
                <a:off x="1776" y="3768"/>
                <a:ext cx="1584" cy="0"/>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5851" name="Line 51"/>
              <p:cNvSpPr>
                <a:spLocks noChangeShapeType="1"/>
              </p:cNvSpPr>
              <p:nvPr/>
            </p:nvSpPr>
            <p:spPr bwMode="auto">
              <a:xfrm>
                <a:off x="2002" y="3600"/>
                <a:ext cx="0" cy="336"/>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5852" name="Line 52"/>
              <p:cNvSpPr>
                <a:spLocks noChangeShapeType="1"/>
              </p:cNvSpPr>
              <p:nvPr/>
            </p:nvSpPr>
            <p:spPr bwMode="auto">
              <a:xfrm>
                <a:off x="2229" y="3600"/>
                <a:ext cx="0" cy="336"/>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5853" name="Line 53"/>
              <p:cNvSpPr>
                <a:spLocks noChangeShapeType="1"/>
              </p:cNvSpPr>
              <p:nvPr/>
            </p:nvSpPr>
            <p:spPr bwMode="auto">
              <a:xfrm>
                <a:off x="2643" y="3600"/>
                <a:ext cx="0" cy="336"/>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5854" name="Line 54"/>
              <p:cNvSpPr>
                <a:spLocks noChangeShapeType="1"/>
              </p:cNvSpPr>
              <p:nvPr/>
            </p:nvSpPr>
            <p:spPr bwMode="auto">
              <a:xfrm>
                <a:off x="2870" y="3600"/>
                <a:ext cx="0" cy="336"/>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5855" name="Oval 55"/>
              <p:cNvSpPr>
                <a:spLocks noChangeArrowheads="1"/>
              </p:cNvSpPr>
              <p:nvPr/>
            </p:nvSpPr>
            <p:spPr bwMode="auto">
              <a:xfrm>
                <a:off x="3021" y="3726"/>
                <a:ext cx="80" cy="84"/>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35856" name="Oval 56"/>
              <p:cNvSpPr>
                <a:spLocks noChangeArrowheads="1"/>
              </p:cNvSpPr>
              <p:nvPr/>
            </p:nvSpPr>
            <p:spPr bwMode="auto">
              <a:xfrm>
                <a:off x="2379" y="3726"/>
                <a:ext cx="81" cy="84"/>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grpSp>
      </p:grpSp>
    </p:spTree>
    <p:extLst>
      <p:ext uri="{BB962C8B-B14F-4D97-AF65-F5344CB8AC3E}">
        <p14:creationId xmlns:p14="http://schemas.microsoft.com/office/powerpoint/2010/main" val="6529970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0290"/>
                                        </p:tgtEl>
                                        <p:attrNameLst>
                                          <p:attrName>style.visibility</p:attrName>
                                        </p:attrNameLst>
                                      </p:cBhvr>
                                      <p:to>
                                        <p:strVal val="visible"/>
                                      </p:to>
                                    </p:set>
                                    <p:animEffect transition="in" filter="wipe(left)">
                                      <p:cBhvr>
                                        <p:cTn id="7" dur="500"/>
                                        <p:tgtEl>
                                          <p:spTgt spid="1402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140326"/>
                                        </p:tgtEl>
                                        <p:attrNameLst>
                                          <p:attrName>style.visibility</p:attrName>
                                        </p:attrNameLst>
                                      </p:cBhvr>
                                      <p:to>
                                        <p:strVal val="visible"/>
                                      </p:to>
                                    </p:set>
                                    <p:animEffect transition="in" filter="blinds(vertical)">
                                      <p:cBhvr>
                                        <p:cTn id="12" dur="500"/>
                                        <p:tgtEl>
                                          <p:spTgt spid="14032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strips(downRight)">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0303"/>
                                        </p:tgtEl>
                                        <p:attrNameLst>
                                          <p:attrName>style.visibility</p:attrName>
                                        </p:attrNameLst>
                                      </p:cBhvr>
                                      <p:to>
                                        <p:strVal val="visible"/>
                                      </p:to>
                                    </p:set>
                                    <p:animEffect transition="in" filter="wipe(left)">
                                      <p:cBhvr>
                                        <p:cTn id="22" dur="500"/>
                                        <p:tgtEl>
                                          <p:spTgt spid="14030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0" grpId="0" autoUpdateAnimBg="0"/>
      <p:bldP spid="140303" grpId="0" autoUpdateAnimBg="0"/>
      <p:bldP spid="140326"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9302" name="Object 6"/>
          <p:cNvGraphicFramePr>
            <a:graphicFrameLocks noChangeAspect="1"/>
          </p:cNvGraphicFramePr>
          <p:nvPr>
            <p:extLst/>
          </p:nvPr>
        </p:nvGraphicFramePr>
        <p:xfrm>
          <a:off x="1753553" y="2909317"/>
          <a:ext cx="7391400" cy="2295525"/>
        </p:xfrm>
        <a:graphic>
          <a:graphicData uri="http://schemas.openxmlformats.org/presentationml/2006/ole">
            <mc:AlternateContent xmlns:mc="http://schemas.openxmlformats.org/markup-compatibility/2006">
              <mc:Choice xmlns:v="urn:schemas-microsoft-com:vml" Requires="v">
                <p:oleObj spid="_x0000_s147483" name="Photo Editor 照片" r:id="rId3" imgW="3191320" imgH="923810" progId="MSPhotoEd.3">
                  <p:embed/>
                </p:oleObj>
              </mc:Choice>
              <mc:Fallback>
                <p:oleObj name="Photo Editor 照片" r:id="rId3" imgW="3191320" imgH="923810" progId="MSPhotoEd.3">
                  <p:embed/>
                  <p:pic>
                    <p:nvPicPr>
                      <p:cNvPr id="439302"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3553" y="2909317"/>
                        <a:ext cx="7391400" cy="229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39304" name="Rectangle 8"/>
          <p:cNvSpPr>
            <a:spLocks noChangeArrowheads="1"/>
          </p:cNvSpPr>
          <p:nvPr/>
        </p:nvSpPr>
        <p:spPr bwMode="auto">
          <a:xfrm>
            <a:off x="792227" y="743903"/>
            <a:ext cx="8766301" cy="1126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eaLnBrk="0" hangingPunct="0">
              <a:lnSpc>
                <a:spcPct val="120000"/>
              </a:lnSpc>
            </a:pPr>
            <a:r>
              <a:rPr lang="zh-CN" altLang="en-US" sz="2800" dirty="0">
                <a:solidFill>
                  <a:srgbClr val="0000FF"/>
                </a:solidFill>
                <a:latin typeface="+mn-lt"/>
                <a:ea typeface="+mn-ea"/>
              </a:rPr>
              <a:t>衍射现象是否明显取决于障碍物线度与波长的对比，波长越大，障碍物越小，衍射越明显。</a:t>
            </a:r>
          </a:p>
        </p:txBody>
      </p:sp>
    </p:spTree>
    <p:extLst>
      <p:ext uri="{BB962C8B-B14F-4D97-AF65-F5344CB8AC3E}">
        <p14:creationId xmlns:p14="http://schemas.microsoft.com/office/powerpoint/2010/main" val="27297437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39304"/>
                                        </p:tgtEl>
                                        <p:attrNameLst>
                                          <p:attrName>style.visibility</p:attrName>
                                        </p:attrNameLst>
                                      </p:cBhvr>
                                      <p:to>
                                        <p:strVal val="visible"/>
                                      </p:to>
                                    </p:set>
                                    <p:animEffect transition="in" filter="wipe(left)">
                                      <p:cBhvr>
                                        <p:cTn id="7" dur="500"/>
                                        <p:tgtEl>
                                          <p:spTgt spid="43930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0" fill="hold" nodeType="clickEffect">
                                  <p:stCondLst>
                                    <p:cond delay="0"/>
                                  </p:stCondLst>
                                  <p:childTnLst>
                                    <p:set>
                                      <p:cBhvr>
                                        <p:cTn id="11" dur="1" fill="hold">
                                          <p:stCondLst>
                                            <p:cond delay="0"/>
                                          </p:stCondLst>
                                        </p:cTn>
                                        <p:tgtEl>
                                          <p:spTgt spid="439302"/>
                                        </p:tgtEl>
                                        <p:attrNameLst>
                                          <p:attrName>style.visibility</p:attrName>
                                        </p:attrNameLst>
                                      </p:cBhvr>
                                      <p:to>
                                        <p:strVal val="visible"/>
                                      </p:to>
                                    </p:set>
                                    <p:anim calcmode="lin" valueType="num">
                                      <p:cBhvr>
                                        <p:cTn id="12" dur="500" fill="hold"/>
                                        <p:tgtEl>
                                          <p:spTgt spid="439302"/>
                                        </p:tgtEl>
                                        <p:attrNameLst>
                                          <p:attrName>ppt_w</p:attrName>
                                        </p:attrNameLst>
                                      </p:cBhvr>
                                      <p:tavLst>
                                        <p:tav tm="0">
                                          <p:val>
                                            <p:fltVal val="0"/>
                                          </p:val>
                                        </p:tav>
                                        <p:tav tm="100000">
                                          <p:val>
                                            <p:strVal val="#ppt_w"/>
                                          </p:val>
                                        </p:tav>
                                      </p:tavLst>
                                    </p:anim>
                                    <p:anim calcmode="lin" valueType="num">
                                      <p:cBhvr>
                                        <p:cTn id="13" dur="500" fill="hold"/>
                                        <p:tgtEl>
                                          <p:spTgt spid="439302"/>
                                        </p:tgtEl>
                                        <p:attrNameLst>
                                          <p:attrName>ppt_h</p:attrName>
                                        </p:attrNameLst>
                                      </p:cBhvr>
                                      <p:tavLst>
                                        <p:tav tm="0">
                                          <p:val>
                                            <p:fltVal val="0"/>
                                          </p:val>
                                        </p:tav>
                                        <p:tav tm="100000">
                                          <p:val>
                                            <p:strVal val="#ppt_h"/>
                                          </p:val>
                                        </p:tav>
                                      </p:tavLst>
                                    </p:anim>
                                    <p:animEffect transition="in" filter="fade">
                                      <p:cBhvr>
                                        <p:cTn id="14" dur="500"/>
                                        <p:tgtEl>
                                          <p:spTgt spid="4393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930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5037" r="2959"/>
          <a:stretch/>
        </p:blipFill>
        <p:spPr>
          <a:xfrm>
            <a:off x="3508763" y="4467069"/>
            <a:ext cx="6426486" cy="1803400"/>
          </a:xfrm>
          <a:prstGeom prst="rect">
            <a:avLst/>
          </a:prstGeom>
        </p:spPr>
      </p:pic>
      <p:grpSp>
        <p:nvGrpSpPr>
          <p:cNvPr id="2" name="Group 2"/>
          <p:cNvGrpSpPr>
            <a:grpSpLocks/>
          </p:cNvGrpSpPr>
          <p:nvPr/>
        </p:nvGrpSpPr>
        <p:grpSpPr bwMode="auto">
          <a:xfrm>
            <a:off x="1464941" y="2050953"/>
            <a:ext cx="5674711" cy="1795655"/>
            <a:chOff x="1992" y="5291"/>
            <a:chExt cx="8935" cy="2830"/>
          </a:xfrm>
        </p:grpSpPr>
        <p:sp>
          <p:nvSpPr>
            <p:cNvPr id="36916" name="Line 3"/>
            <p:cNvSpPr>
              <a:spLocks noChangeShapeType="1"/>
            </p:cNvSpPr>
            <p:nvPr/>
          </p:nvSpPr>
          <p:spPr bwMode="auto">
            <a:xfrm>
              <a:off x="3032" y="5819"/>
              <a:ext cx="1" cy="1841"/>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917" name="Line 4"/>
            <p:cNvSpPr>
              <a:spLocks noChangeShapeType="1"/>
            </p:cNvSpPr>
            <p:nvPr/>
          </p:nvSpPr>
          <p:spPr bwMode="auto">
            <a:xfrm>
              <a:off x="4412" y="5330"/>
              <a:ext cx="1" cy="1841"/>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918" name="Line 5"/>
            <p:cNvSpPr>
              <a:spLocks noChangeShapeType="1"/>
            </p:cNvSpPr>
            <p:nvPr/>
          </p:nvSpPr>
          <p:spPr bwMode="auto">
            <a:xfrm flipV="1">
              <a:off x="3017" y="5335"/>
              <a:ext cx="1381" cy="481"/>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919" name="Line 6"/>
            <p:cNvSpPr>
              <a:spLocks noChangeShapeType="1"/>
            </p:cNvSpPr>
            <p:nvPr/>
          </p:nvSpPr>
          <p:spPr bwMode="auto">
            <a:xfrm flipV="1">
              <a:off x="3032" y="7170"/>
              <a:ext cx="1381" cy="481"/>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920" name="Line 7"/>
            <p:cNvSpPr>
              <a:spLocks noChangeShapeType="1"/>
            </p:cNvSpPr>
            <p:nvPr/>
          </p:nvSpPr>
          <p:spPr bwMode="auto">
            <a:xfrm>
              <a:off x="1992" y="6505"/>
              <a:ext cx="1021" cy="1"/>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921" name="Line 8"/>
            <p:cNvSpPr>
              <a:spLocks noChangeShapeType="1"/>
            </p:cNvSpPr>
            <p:nvPr/>
          </p:nvSpPr>
          <p:spPr bwMode="auto">
            <a:xfrm>
              <a:off x="3717" y="6511"/>
              <a:ext cx="2021" cy="1"/>
            </a:xfrm>
            <a:prstGeom prst="line">
              <a:avLst/>
            </a:prstGeom>
            <a:noFill/>
            <a:ln w="34925">
              <a:solidFill>
                <a:srgbClr val="000000"/>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922" name="Oval 9"/>
            <p:cNvSpPr>
              <a:spLocks noChangeArrowheads="1"/>
            </p:cNvSpPr>
            <p:nvPr/>
          </p:nvSpPr>
          <p:spPr bwMode="auto">
            <a:xfrm>
              <a:off x="3212" y="5951"/>
              <a:ext cx="981" cy="1121"/>
            </a:xfrm>
            <a:prstGeom prst="ellipse">
              <a:avLst/>
            </a:prstGeom>
            <a:noFill/>
            <a:ln w="34925">
              <a:solidFill>
                <a:srgbClr val="0000FF"/>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36923" name="Line 10"/>
            <p:cNvSpPr>
              <a:spLocks noChangeShapeType="1"/>
            </p:cNvSpPr>
            <p:nvPr/>
          </p:nvSpPr>
          <p:spPr bwMode="auto">
            <a:xfrm flipV="1">
              <a:off x="3727" y="5981"/>
              <a:ext cx="176" cy="511"/>
            </a:xfrm>
            <a:prstGeom prst="line">
              <a:avLst/>
            </a:prstGeom>
            <a:noFill/>
            <a:ln w="34925">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924" name="Line 11"/>
            <p:cNvSpPr>
              <a:spLocks noChangeShapeType="1"/>
            </p:cNvSpPr>
            <p:nvPr/>
          </p:nvSpPr>
          <p:spPr bwMode="auto">
            <a:xfrm flipH="1">
              <a:off x="7073" y="5780"/>
              <a:ext cx="14" cy="1841"/>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925" name="Line 12"/>
            <p:cNvSpPr>
              <a:spLocks noChangeShapeType="1"/>
            </p:cNvSpPr>
            <p:nvPr/>
          </p:nvSpPr>
          <p:spPr bwMode="auto">
            <a:xfrm flipH="1">
              <a:off x="8453" y="5291"/>
              <a:ext cx="14" cy="1841"/>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926" name="Line 13"/>
            <p:cNvSpPr>
              <a:spLocks noChangeShapeType="1"/>
            </p:cNvSpPr>
            <p:nvPr/>
          </p:nvSpPr>
          <p:spPr bwMode="auto">
            <a:xfrm flipV="1">
              <a:off x="7072" y="5296"/>
              <a:ext cx="1381" cy="481"/>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927" name="Line 14"/>
            <p:cNvSpPr>
              <a:spLocks noChangeShapeType="1"/>
            </p:cNvSpPr>
            <p:nvPr/>
          </p:nvSpPr>
          <p:spPr bwMode="auto">
            <a:xfrm flipV="1">
              <a:off x="7072" y="7131"/>
              <a:ext cx="1381" cy="481"/>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928" name="Line 15"/>
            <p:cNvSpPr>
              <a:spLocks noChangeShapeType="1"/>
            </p:cNvSpPr>
            <p:nvPr/>
          </p:nvSpPr>
          <p:spPr bwMode="auto">
            <a:xfrm>
              <a:off x="6032" y="6481"/>
              <a:ext cx="1021" cy="1"/>
            </a:xfrm>
            <a:prstGeom prst="line">
              <a:avLst/>
            </a:prstGeom>
            <a:noFill/>
            <a:ln w="3492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929" name="Line 16"/>
            <p:cNvSpPr>
              <a:spLocks noChangeShapeType="1"/>
            </p:cNvSpPr>
            <p:nvPr/>
          </p:nvSpPr>
          <p:spPr bwMode="auto">
            <a:xfrm>
              <a:off x="7772" y="6472"/>
              <a:ext cx="2021" cy="1"/>
            </a:xfrm>
            <a:prstGeom prst="line">
              <a:avLst/>
            </a:prstGeom>
            <a:noFill/>
            <a:ln w="34925">
              <a:solidFill>
                <a:srgbClr val="000000"/>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930" name="Oval 17"/>
            <p:cNvSpPr>
              <a:spLocks noChangeArrowheads="1"/>
            </p:cNvSpPr>
            <p:nvPr/>
          </p:nvSpPr>
          <p:spPr bwMode="auto">
            <a:xfrm>
              <a:off x="7432" y="5710"/>
              <a:ext cx="661" cy="1501"/>
            </a:xfrm>
            <a:prstGeom prst="ellipse">
              <a:avLst/>
            </a:prstGeom>
            <a:noFill/>
            <a:ln w="34925">
              <a:solidFill>
                <a:srgbClr val="0000FF"/>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36931" name="Line 18"/>
            <p:cNvSpPr>
              <a:spLocks noChangeShapeType="1"/>
            </p:cNvSpPr>
            <p:nvPr/>
          </p:nvSpPr>
          <p:spPr bwMode="auto">
            <a:xfrm flipV="1">
              <a:off x="7792" y="5890"/>
              <a:ext cx="181" cy="581"/>
            </a:xfrm>
            <a:prstGeom prst="line">
              <a:avLst/>
            </a:prstGeom>
            <a:noFill/>
            <a:ln w="34925">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932" name="Rectangle 19"/>
            <p:cNvSpPr>
              <a:spLocks noChangeArrowheads="1"/>
            </p:cNvSpPr>
            <p:nvPr/>
          </p:nvSpPr>
          <p:spPr bwMode="auto">
            <a:xfrm>
              <a:off x="4462" y="6647"/>
              <a:ext cx="1974" cy="1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12700" tIns="12700" rIns="12700" bIns="127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800" dirty="0">
                  <a:solidFill>
                    <a:srgbClr val="0000FF"/>
                  </a:solidFill>
                  <a:latin typeface="+mn-lt"/>
                  <a:ea typeface="+mn-ea"/>
                </a:rPr>
                <a:t>右旋圆</a:t>
              </a:r>
            </a:p>
            <a:p>
              <a:pPr algn="just" eaLnBrk="1" hangingPunct="1"/>
              <a:r>
                <a:rPr kumimoji="1" lang="zh-CN" altLang="en-US" sz="2800" dirty="0">
                  <a:solidFill>
                    <a:srgbClr val="0000FF"/>
                  </a:solidFill>
                  <a:latin typeface="+mn-lt"/>
                  <a:ea typeface="+mn-ea"/>
                </a:rPr>
                <a:t>偏振光</a:t>
              </a:r>
            </a:p>
          </p:txBody>
        </p:sp>
        <p:sp>
          <p:nvSpPr>
            <p:cNvPr id="36933" name="Rectangle 20"/>
            <p:cNvSpPr>
              <a:spLocks noChangeArrowheads="1"/>
            </p:cNvSpPr>
            <p:nvPr/>
          </p:nvSpPr>
          <p:spPr bwMode="auto">
            <a:xfrm>
              <a:off x="8487" y="6572"/>
              <a:ext cx="2440" cy="1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lIns="12700" tIns="12700" rIns="12700" bIns="127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800" dirty="0">
                  <a:solidFill>
                    <a:srgbClr val="0000FF"/>
                  </a:solidFill>
                  <a:latin typeface="+mn-lt"/>
                  <a:ea typeface="+mn-ea"/>
                </a:rPr>
                <a:t>右旋椭圆</a:t>
              </a:r>
            </a:p>
            <a:p>
              <a:pPr algn="just" eaLnBrk="1" hangingPunct="1"/>
              <a:r>
                <a:rPr kumimoji="1" lang="zh-CN" altLang="en-US" sz="2800" dirty="0">
                  <a:solidFill>
                    <a:srgbClr val="0000FF"/>
                  </a:solidFill>
                  <a:latin typeface="+mn-lt"/>
                  <a:ea typeface="+mn-ea"/>
                </a:rPr>
                <a:t>偏振光</a:t>
              </a:r>
            </a:p>
            <a:p>
              <a:pPr algn="just" eaLnBrk="1" hangingPunct="1"/>
              <a:endParaRPr kumimoji="1" lang="zh-CN" altLang="en-US" sz="2800" dirty="0">
                <a:solidFill>
                  <a:srgbClr val="0000FF"/>
                </a:solidFill>
                <a:latin typeface="+mn-lt"/>
                <a:ea typeface="+mn-ea"/>
              </a:endParaRPr>
            </a:p>
          </p:txBody>
        </p:sp>
        <p:sp>
          <p:nvSpPr>
            <p:cNvPr id="36934" name="Freeform 21"/>
            <p:cNvSpPr>
              <a:spLocks/>
            </p:cNvSpPr>
            <p:nvPr/>
          </p:nvSpPr>
          <p:spPr bwMode="auto">
            <a:xfrm>
              <a:off x="3795" y="5773"/>
              <a:ext cx="435" cy="315"/>
            </a:xfrm>
            <a:custGeom>
              <a:avLst/>
              <a:gdLst>
                <a:gd name="T0" fmla="*/ 0 w 435"/>
                <a:gd name="T1" fmla="*/ 0 h 315"/>
                <a:gd name="T2" fmla="*/ 270 w 435"/>
                <a:gd name="T3" fmla="*/ 105 h 315"/>
                <a:gd name="T4" fmla="*/ 435 w 435"/>
                <a:gd name="T5" fmla="*/ 315 h 315"/>
                <a:gd name="T6" fmla="*/ 0 60000 65536"/>
                <a:gd name="T7" fmla="*/ 0 60000 65536"/>
                <a:gd name="T8" fmla="*/ 0 60000 65536"/>
                <a:gd name="T9" fmla="*/ 0 w 435"/>
                <a:gd name="T10" fmla="*/ 0 h 315"/>
                <a:gd name="T11" fmla="*/ 435 w 435"/>
                <a:gd name="T12" fmla="*/ 315 h 315"/>
              </a:gdLst>
              <a:ahLst/>
              <a:cxnLst>
                <a:cxn ang="T6">
                  <a:pos x="T0" y="T1"/>
                </a:cxn>
                <a:cxn ang="T7">
                  <a:pos x="T2" y="T3"/>
                </a:cxn>
                <a:cxn ang="T8">
                  <a:pos x="T4" y="T5"/>
                </a:cxn>
              </a:cxnLst>
              <a:rect l="T9" t="T10" r="T11" b="T12"/>
              <a:pathLst>
                <a:path w="435" h="315">
                  <a:moveTo>
                    <a:pt x="0" y="0"/>
                  </a:moveTo>
                  <a:cubicBezTo>
                    <a:pt x="99" y="26"/>
                    <a:pt x="198" y="53"/>
                    <a:pt x="270" y="105"/>
                  </a:cubicBezTo>
                  <a:cubicBezTo>
                    <a:pt x="342" y="157"/>
                    <a:pt x="388" y="236"/>
                    <a:pt x="435" y="315"/>
                  </a:cubicBezTo>
                </a:path>
              </a:pathLst>
            </a:custGeom>
            <a:noFill/>
            <a:ln w="34925">
              <a:solidFill>
                <a:srgbClr val="0000FF"/>
              </a:solidFill>
              <a:round/>
              <a:headEnd/>
              <a:tailEnd type="arrow"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36935" name="Freeform 22"/>
            <p:cNvSpPr>
              <a:spLocks/>
            </p:cNvSpPr>
            <p:nvPr/>
          </p:nvSpPr>
          <p:spPr bwMode="auto">
            <a:xfrm rot="1047641">
              <a:off x="7845" y="5668"/>
              <a:ext cx="435" cy="315"/>
            </a:xfrm>
            <a:custGeom>
              <a:avLst/>
              <a:gdLst>
                <a:gd name="T0" fmla="*/ 0 w 435"/>
                <a:gd name="T1" fmla="*/ 0 h 315"/>
                <a:gd name="T2" fmla="*/ 270 w 435"/>
                <a:gd name="T3" fmla="*/ 105 h 315"/>
                <a:gd name="T4" fmla="*/ 435 w 435"/>
                <a:gd name="T5" fmla="*/ 315 h 315"/>
                <a:gd name="T6" fmla="*/ 0 60000 65536"/>
                <a:gd name="T7" fmla="*/ 0 60000 65536"/>
                <a:gd name="T8" fmla="*/ 0 60000 65536"/>
                <a:gd name="T9" fmla="*/ 0 w 435"/>
                <a:gd name="T10" fmla="*/ 0 h 315"/>
                <a:gd name="T11" fmla="*/ 435 w 435"/>
                <a:gd name="T12" fmla="*/ 315 h 315"/>
              </a:gdLst>
              <a:ahLst/>
              <a:cxnLst>
                <a:cxn ang="T6">
                  <a:pos x="T0" y="T1"/>
                </a:cxn>
                <a:cxn ang="T7">
                  <a:pos x="T2" y="T3"/>
                </a:cxn>
                <a:cxn ang="T8">
                  <a:pos x="T4" y="T5"/>
                </a:cxn>
              </a:cxnLst>
              <a:rect l="T9" t="T10" r="T11" b="T12"/>
              <a:pathLst>
                <a:path w="435" h="315">
                  <a:moveTo>
                    <a:pt x="0" y="0"/>
                  </a:moveTo>
                  <a:cubicBezTo>
                    <a:pt x="99" y="26"/>
                    <a:pt x="198" y="53"/>
                    <a:pt x="270" y="105"/>
                  </a:cubicBezTo>
                  <a:cubicBezTo>
                    <a:pt x="342" y="157"/>
                    <a:pt x="388" y="236"/>
                    <a:pt x="435" y="315"/>
                  </a:cubicBezTo>
                </a:path>
              </a:pathLst>
            </a:custGeom>
            <a:noFill/>
            <a:ln w="34925">
              <a:solidFill>
                <a:srgbClr val="0000FF"/>
              </a:solidFill>
              <a:round/>
              <a:headEnd/>
              <a:tailEnd type="arrow"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grpSp>
      <p:sp>
        <p:nvSpPr>
          <p:cNvPr id="139335" name="Text Box 71"/>
          <p:cNvSpPr txBox="1">
            <a:spLocks noChangeArrowheads="1"/>
          </p:cNvSpPr>
          <p:nvPr/>
        </p:nvSpPr>
        <p:spPr bwMode="auto">
          <a:xfrm>
            <a:off x="2120900" y="703263"/>
            <a:ext cx="5181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kumimoji="1" lang="zh-CN" altLang="en-US" sz="2800" dirty="0">
                <a:solidFill>
                  <a:srgbClr val="0000FF"/>
                </a:solidFill>
                <a:latin typeface="+mn-lt"/>
                <a:ea typeface="+mn-ea"/>
              </a:rPr>
              <a:t>4.  圆偏振光，椭圆偏振光:</a:t>
            </a:r>
          </a:p>
        </p:txBody>
      </p:sp>
      <p:grpSp>
        <p:nvGrpSpPr>
          <p:cNvPr id="6" name="组合 5"/>
          <p:cNvGrpSpPr/>
          <p:nvPr/>
        </p:nvGrpSpPr>
        <p:grpSpPr>
          <a:xfrm>
            <a:off x="7572515" y="977915"/>
            <a:ext cx="4182834" cy="3507567"/>
            <a:chOff x="7572515" y="977915"/>
            <a:chExt cx="4182834" cy="3507567"/>
          </a:xfrm>
        </p:grpSpPr>
        <p:grpSp>
          <p:nvGrpSpPr>
            <p:cNvPr id="3" name="Group 72"/>
            <p:cNvGrpSpPr>
              <a:grpSpLocks/>
            </p:cNvGrpSpPr>
            <p:nvPr/>
          </p:nvGrpSpPr>
          <p:grpSpPr bwMode="auto">
            <a:xfrm>
              <a:off x="7630198" y="1254919"/>
              <a:ext cx="3752850" cy="3230563"/>
              <a:chOff x="1615" y="2389"/>
              <a:chExt cx="2364" cy="2035"/>
            </a:xfrm>
          </p:grpSpPr>
          <p:sp>
            <p:nvSpPr>
              <p:cNvPr id="36869" name="Line 24"/>
              <p:cNvSpPr>
                <a:spLocks noChangeShapeType="1"/>
              </p:cNvSpPr>
              <p:nvPr/>
            </p:nvSpPr>
            <p:spPr bwMode="auto">
              <a:xfrm>
                <a:off x="2154" y="2558"/>
                <a:ext cx="385" cy="80"/>
              </a:xfrm>
              <a:prstGeom prst="line">
                <a:avLst/>
              </a:prstGeom>
              <a:noFill/>
              <a:ln w="3175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870" name="Oval 25"/>
              <p:cNvSpPr>
                <a:spLocks noChangeArrowheads="1"/>
              </p:cNvSpPr>
              <p:nvPr/>
            </p:nvSpPr>
            <p:spPr bwMode="auto">
              <a:xfrm>
                <a:off x="1618" y="2613"/>
                <a:ext cx="408" cy="704"/>
              </a:xfrm>
              <a:prstGeom prst="ellipse">
                <a:avLst/>
              </a:prstGeom>
              <a:noFill/>
              <a:ln w="31750">
                <a:solidFill>
                  <a:srgbClr val="800080"/>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36871" name="Line 26"/>
              <p:cNvSpPr>
                <a:spLocks noChangeShapeType="1"/>
              </p:cNvSpPr>
              <p:nvPr/>
            </p:nvSpPr>
            <p:spPr bwMode="auto">
              <a:xfrm flipV="1">
                <a:off x="1618" y="2845"/>
                <a:ext cx="849" cy="168"/>
              </a:xfrm>
              <a:prstGeom prst="line">
                <a:avLst/>
              </a:prstGeom>
              <a:noFill/>
              <a:ln w="31750">
                <a:solidFill>
                  <a:srgbClr val="000000"/>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872" name="Line 27"/>
              <p:cNvSpPr>
                <a:spLocks noChangeShapeType="1"/>
              </p:cNvSpPr>
              <p:nvPr/>
            </p:nvSpPr>
            <p:spPr bwMode="auto">
              <a:xfrm>
                <a:off x="1834" y="2389"/>
                <a:ext cx="0" cy="1108"/>
              </a:xfrm>
              <a:prstGeom prst="line">
                <a:avLst/>
              </a:prstGeom>
              <a:noFill/>
              <a:ln w="31750">
                <a:solidFill>
                  <a:srgbClr val="000000"/>
                </a:solidFill>
                <a:round/>
                <a:headEnd type="triangl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873" name="Oval 28"/>
              <p:cNvSpPr>
                <a:spLocks noChangeArrowheads="1"/>
              </p:cNvSpPr>
              <p:nvPr/>
            </p:nvSpPr>
            <p:spPr bwMode="auto">
              <a:xfrm>
                <a:off x="3130" y="2869"/>
                <a:ext cx="409" cy="704"/>
              </a:xfrm>
              <a:prstGeom prst="ellipse">
                <a:avLst/>
              </a:prstGeom>
              <a:noFill/>
              <a:ln w="31750">
                <a:solidFill>
                  <a:srgbClr val="800080"/>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36874" name="Line 29"/>
              <p:cNvSpPr>
                <a:spLocks noChangeShapeType="1"/>
              </p:cNvSpPr>
              <p:nvPr/>
            </p:nvSpPr>
            <p:spPr bwMode="auto">
              <a:xfrm flipV="1">
                <a:off x="3130" y="3117"/>
                <a:ext cx="849" cy="168"/>
              </a:xfrm>
              <a:prstGeom prst="line">
                <a:avLst/>
              </a:prstGeom>
              <a:noFill/>
              <a:ln w="31750">
                <a:solidFill>
                  <a:srgbClr val="000000"/>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875" name="Line 30"/>
              <p:cNvSpPr>
                <a:spLocks noChangeShapeType="1"/>
              </p:cNvSpPr>
              <p:nvPr/>
            </p:nvSpPr>
            <p:spPr bwMode="auto">
              <a:xfrm>
                <a:off x="3346" y="2629"/>
                <a:ext cx="1" cy="1090"/>
              </a:xfrm>
              <a:prstGeom prst="line">
                <a:avLst/>
              </a:prstGeom>
              <a:noFill/>
              <a:ln w="31750">
                <a:solidFill>
                  <a:srgbClr val="000000"/>
                </a:solidFill>
                <a:round/>
                <a:headEnd type="triangl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876" name="Line 31"/>
              <p:cNvSpPr>
                <a:spLocks noChangeShapeType="1"/>
              </p:cNvSpPr>
              <p:nvPr/>
            </p:nvSpPr>
            <p:spPr bwMode="auto">
              <a:xfrm>
                <a:off x="1826" y="2613"/>
                <a:ext cx="1505" cy="248"/>
              </a:xfrm>
              <a:prstGeom prst="line">
                <a:avLst/>
              </a:prstGeom>
              <a:noFill/>
              <a:ln w="31750">
                <a:solidFill>
                  <a:srgbClr val="800080"/>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877" name="Line 32"/>
              <p:cNvSpPr>
                <a:spLocks noChangeShapeType="1"/>
              </p:cNvSpPr>
              <p:nvPr/>
            </p:nvSpPr>
            <p:spPr bwMode="auto">
              <a:xfrm>
                <a:off x="1842" y="3325"/>
                <a:ext cx="1505" cy="248"/>
              </a:xfrm>
              <a:prstGeom prst="line">
                <a:avLst/>
              </a:prstGeom>
              <a:noFill/>
              <a:ln w="31750">
                <a:solidFill>
                  <a:srgbClr val="800080"/>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878" name="Line 33"/>
              <p:cNvSpPr>
                <a:spLocks noChangeShapeType="1"/>
              </p:cNvSpPr>
              <p:nvPr/>
            </p:nvSpPr>
            <p:spPr bwMode="auto">
              <a:xfrm>
                <a:off x="1834" y="2973"/>
                <a:ext cx="2121" cy="376"/>
              </a:xfrm>
              <a:prstGeom prst="line">
                <a:avLst/>
              </a:prstGeom>
              <a:noFill/>
              <a:ln w="31750">
                <a:solidFill>
                  <a:srgbClr val="000000"/>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879" name="Arc 34"/>
              <p:cNvSpPr>
                <a:spLocks/>
              </p:cNvSpPr>
              <p:nvPr/>
            </p:nvSpPr>
            <p:spPr bwMode="auto">
              <a:xfrm flipH="1">
                <a:off x="2410" y="2733"/>
                <a:ext cx="177" cy="3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1750">
                <a:solidFill>
                  <a:srgbClr val="80008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36880" name="Arc 35"/>
              <p:cNvSpPr>
                <a:spLocks/>
              </p:cNvSpPr>
              <p:nvPr/>
            </p:nvSpPr>
            <p:spPr bwMode="auto">
              <a:xfrm flipH="1" flipV="1">
                <a:off x="2402" y="3101"/>
                <a:ext cx="177" cy="3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1750">
                <a:solidFill>
                  <a:srgbClr val="80008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36881" name="Arc 36"/>
              <p:cNvSpPr>
                <a:spLocks/>
              </p:cNvSpPr>
              <p:nvPr/>
            </p:nvSpPr>
            <p:spPr bwMode="auto">
              <a:xfrm flipH="1">
                <a:off x="1946" y="2661"/>
                <a:ext cx="177" cy="3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1750">
                <a:solidFill>
                  <a:srgbClr val="80008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36882" name="Arc 37"/>
              <p:cNvSpPr>
                <a:spLocks/>
              </p:cNvSpPr>
              <p:nvPr/>
            </p:nvSpPr>
            <p:spPr bwMode="auto">
              <a:xfrm flipH="1" flipV="1">
                <a:off x="1938" y="3029"/>
                <a:ext cx="177" cy="3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1750">
                <a:solidFill>
                  <a:srgbClr val="80008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36883" name="Arc 38"/>
              <p:cNvSpPr>
                <a:spLocks/>
              </p:cNvSpPr>
              <p:nvPr/>
            </p:nvSpPr>
            <p:spPr bwMode="auto">
              <a:xfrm flipH="1">
                <a:off x="2170" y="2717"/>
                <a:ext cx="177" cy="3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1750">
                <a:solidFill>
                  <a:srgbClr val="80008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36884" name="Arc 39"/>
              <p:cNvSpPr>
                <a:spLocks/>
              </p:cNvSpPr>
              <p:nvPr/>
            </p:nvSpPr>
            <p:spPr bwMode="auto">
              <a:xfrm flipH="1" flipV="1">
                <a:off x="2162" y="3085"/>
                <a:ext cx="177" cy="3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1750">
                <a:solidFill>
                  <a:srgbClr val="80008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36885" name="Arc 40"/>
              <p:cNvSpPr>
                <a:spLocks/>
              </p:cNvSpPr>
              <p:nvPr/>
            </p:nvSpPr>
            <p:spPr bwMode="auto">
              <a:xfrm flipH="1">
                <a:off x="2898" y="2821"/>
                <a:ext cx="177" cy="3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1750">
                <a:solidFill>
                  <a:srgbClr val="80008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36886" name="Arc 41"/>
              <p:cNvSpPr>
                <a:spLocks/>
              </p:cNvSpPr>
              <p:nvPr/>
            </p:nvSpPr>
            <p:spPr bwMode="auto">
              <a:xfrm flipH="1" flipV="1">
                <a:off x="2890" y="3189"/>
                <a:ext cx="177" cy="3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1750">
                <a:solidFill>
                  <a:srgbClr val="80008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36887" name="Arc 42"/>
              <p:cNvSpPr>
                <a:spLocks/>
              </p:cNvSpPr>
              <p:nvPr/>
            </p:nvSpPr>
            <p:spPr bwMode="auto">
              <a:xfrm flipH="1">
                <a:off x="2650" y="2773"/>
                <a:ext cx="177" cy="3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1750">
                <a:solidFill>
                  <a:srgbClr val="80008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36888" name="Arc 43"/>
              <p:cNvSpPr>
                <a:spLocks/>
              </p:cNvSpPr>
              <p:nvPr/>
            </p:nvSpPr>
            <p:spPr bwMode="auto">
              <a:xfrm flipH="1" flipV="1">
                <a:off x="2642" y="3141"/>
                <a:ext cx="177" cy="3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1750">
                <a:solidFill>
                  <a:srgbClr val="80008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36889" name="Line 44"/>
              <p:cNvSpPr>
                <a:spLocks noChangeShapeType="1"/>
              </p:cNvSpPr>
              <p:nvPr/>
            </p:nvSpPr>
            <p:spPr bwMode="auto">
              <a:xfrm>
                <a:off x="1840" y="2613"/>
                <a:ext cx="0" cy="368"/>
              </a:xfrm>
              <a:prstGeom prst="line">
                <a:avLst/>
              </a:prstGeom>
              <a:noFill/>
              <a:ln w="31750">
                <a:solidFill>
                  <a:srgbClr val="0000FF"/>
                </a:solidFill>
                <a:round/>
                <a:headEnd type="triangl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890" name="Line 45"/>
              <p:cNvSpPr>
                <a:spLocks noChangeShapeType="1"/>
              </p:cNvSpPr>
              <p:nvPr/>
            </p:nvSpPr>
            <p:spPr bwMode="auto">
              <a:xfrm flipH="1">
                <a:off x="3345" y="3239"/>
                <a:ext cx="5" cy="342"/>
              </a:xfrm>
              <a:prstGeom prst="line">
                <a:avLst/>
              </a:prstGeom>
              <a:noFill/>
              <a:ln w="3175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891" name="Line 46"/>
              <p:cNvSpPr>
                <a:spLocks noChangeShapeType="1"/>
              </p:cNvSpPr>
              <p:nvPr/>
            </p:nvSpPr>
            <p:spPr bwMode="auto">
              <a:xfrm flipH="1" flipV="1">
                <a:off x="1966" y="2781"/>
                <a:ext cx="109" cy="240"/>
              </a:xfrm>
              <a:prstGeom prst="line">
                <a:avLst/>
              </a:prstGeom>
              <a:noFill/>
              <a:ln w="3175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892" name="Line 47"/>
              <p:cNvSpPr>
                <a:spLocks noChangeShapeType="1"/>
              </p:cNvSpPr>
              <p:nvPr/>
            </p:nvSpPr>
            <p:spPr bwMode="auto">
              <a:xfrm flipH="1" flipV="1">
                <a:off x="2180" y="2993"/>
                <a:ext cx="117" cy="66"/>
              </a:xfrm>
              <a:prstGeom prst="line">
                <a:avLst/>
              </a:prstGeom>
              <a:noFill/>
              <a:ln w="3175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893" name="Line 48"/>
              <p:cNvSpPr>
                <a:spLocks noChangeShapeType="1"/>
              </p:cNvSpPr>
              <p:nvPr/>
            </p:nvSpPr>
            <p:spPr bwMode="auto">
              <a:xfrm flipH="1">
                <a:off x="2404" y="3101"/>
                <a:ext cx="135" cy="106"/>
              </a:xfrm>
              <a:prstGeom prst="line">
                <a:avLst/>
              </a:prstGeom>
              <a:noFill/>
              <a:ln w="3175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894" name="Line 49"/>
              <p:cNvSpPr>
                <a:spLocks noChangeShapeType="1"/>
              </p:cNvSpPr>
              <p:nvPr/>
            </p:nvSpPr>
            <p:spPr bwMode="auto">
              <a:xfrm flipH="1">
                <a:off x="2702" y="3147"/>
                <a:ext cx="115" cy="224"/>
              </a:xfrm>
              <a:prstGeom prst="line">
                <a:avLst/>
              </a:prstGeom>
              <a:noFill/>
              <a:ln w="3175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895" name="Line 50"/>
              <p:cNvSpPr>
                <a:spLocks noChangeShapeType="1"/>
              </p:cNvSpPr>
              <p:nvPr/>
            </p:nvSpPr>
            <p:spPr bwMode="auto">
              <a:xfrm flipH="1">
                <a:off x="2984" y="3189"/>
                <a:ext cx="111" cy="294"/>
              </a:xfrm>
              <a:prstGeom prst="line">
                <a:avLst/>
              </a:prstGeom>
              <a:noFill/>
              <a:ln w="3175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896" name="Rectangle 51"/>
              <p:cNvSpPr>
                <a:spLocks noChangeArrowheads="1"/>
              </p:cNvSpPr>
              <p:nvPr/>
            </p:nvSpPr>
            <p:spPr bwMode="auto">
              <a:xfrm>
                <a:off x="2282" y="3149"/>
                <a:ext cx="97" cy="129"/>
              </a:xfrm>
              <a:prstGeom prst="rect">
                <a:avLst/>
              </a:prstGeom>
              <a:solidFill>
                <a:srgbClr val="FFFFFF"/>
              </a:solidFill>
              <a:ln w="31750">
                <a:solidFill>
                  <a:srgbClr val="FFFFFF"/>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36897" name="Line 52"/>
              <p:cNvSpPr>
                <a:spLocks noChangeShapeType="1"/>
              </p:cNvSpPr>
              <p:nvPr/>
            </p:nvSpPr>
            <p:spPr bwMode="auto">
              <a:xfrm>
                <a:off x="2322" y="3269"/>
                <a:ext cx="65" cy="49"/>
              </a:xfrm>
              <a:prstGeom prst="line">
                <a:avLst/>
              </a:prstGeom>
              <a:noFill/>
              <a:ln w="31750">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898" name="Line 53"/>
              <p:cNvSpPr>
                <a:spLocks noChangeShapeType="1"/>
              </p:cNvSpPr>
              <p:nvPr/>
            </p:nvSpPr>
            <p:spPr bwMode="auto">
              <a:xfrm>
                <a:off x="2394" y="3301"/>
                <a:ext cx="65" cy="65"/>
              </a:xfrm>
              <a:prstGeom prst="line">
                <a:avLst/>
              </a:prstGeom>
              <a:noFill/>
              <a:ln w="31750">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899" name="Line 54"/>
              <p:cNvSpPr>
                <a:spLocks noChangeShapeType="1"/>
              </p:cNvSpPr>
              <p:nvPr/>
            </p:nvSpPr>
            <p:spPr bwMode="auto">
              <a:xfrm flipH="1">
                <a:off x="2538" y="3309"/>
                <a:ext cx="9" cy="80"/>
              </a:xfrm>
              <a:prstGeom prst="line">
                <a:avLst/>
              </a:prstGeom>
              <a:noFill/>
              <a:ln w="31750">
                <a:solidFill>
                  <a:srgbClr val="FFFFFF"/>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904" name="Rectangle 59"/>
              <p:cNvSpPr>
                <a:spLocks noChangeArrowheads="1"/>
              </p:cNvSpPr>
              <p:nvPr/>
            </p:nvSpPr>
            <p:spPr bwMode="auto">
              <a:xfrm>
                <a:off x="2554" y="2493"/>
                <a:ext cx="95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lIns="12700" tIns="12700" rIns="12700" bIns="127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800" dirty="0">
                    <a:solidFill>
                      <a:srgbClr val="0000FF"/>
                    </a:solidFill>
                    <a:latin typeface="+mn-lt"/>
                    <a:ea typeface="+mn-ea"/>
                  </a:rPr>
                  <a:t>传播方向</a:t>
                </a:r>
              </a:p>
            </p:txBody>
          </p:sp>
          <p:sp>
            <p:nvSpPr>
              <p:cNvPr id="36907" name="Line 62"/>
              <p:cNvSpPr>
                <a:spLocks noChangeShapeType="1"/>
              </p:cNvSpPr>
              <p:nvPr/>
            </p:nvSpPr>
            <p:spPr bwMode="auto">
              <a:xfrm flipV="1">
                <a:off x="1615" y="2579"/>
                <a:ext cx="123" cy="138"/>
              </a:xfrm>
              <a:prstGeom prst="line">
                <a:avLst/>
              </a:prstGeom>
              <a:noFill/>
              <a:ln w="31750">
                <a:solidFill>
                  <a:srgbClr val="000000"/>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36908" name="Rectangle 63"/>
                  <p:cNvSpPr>
                    <a:spLocks noChangeArrowheads="1"/>
                  </p:cNvSpPr>
                  <p:nvPr/>
                </p:nvSpPr>
                <p:spPr bwMode="auto">
                  <a:xfrm>
                    <a:off x="1945" y="3831"/>
                    <a:ext cx="1997" cy="593"/>
                  </a:xfrm>
                  <a:prstGeom prst="rect">
                    <a:avLst/>
                  </a:prstGeom>
                  <a:noFill/>
                  <a:ln>
                    <a:noFill/>
                  </a:ln>
                  <a:extLst>
                    <a:ext uri="{909E8E84-426E-40DD-AFC4-6F175D3DCCD1}">
                      <a14:hiddenFill>
                        <a:solidFill>
                          <a:srgbClr val="FFFFFF"/>
                        </a:solidFill>
                      </a14:hiddenFill>
                    </a:ext>
                    <a:ext uri="{91240B29-F687-4F45-9708-019B960494DF}">
                      <a14:hiddenLine w="31750">
                        <a:solidFill>
                          <a:srgbClr val="000000"/>
                        </a:solidFill>
                        <a:miter lim="800000"/>
                        <a:headEnd/>
                        <a:tailEnd/>
                      </a14:hiddenLine>
                    </a:ext>
                  </a:extLst>
                </p:spPr>
                <p:txBody>
                  <a:bodyPr lIns="12700" tIns="12700" rIns="12700" bIns="127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800" dirty="0">
                        <a:solidFill>
                          <a:srgbClr val="0000FF"/>
                        </a:solidFill>
                        <a:latin typeface="+mn-lt"/>
                        <a:ea typeface="+mn-ea"/>
                      </a:rPr>
                      <a:t>某时刻右旋圆偏振光</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𝐸</m:t>
                        </m:r>
                      </m:oMath>
                    </a14:m>
                    <a:r>
                      <a:rPr kumimoji="1" lang="zh-CN" altLang="en-US" sz="2800" dirty="0">
                        <a:solidFill>
                          <a:srgbClr val="0000FF"/>
                        </a:solidFill>
                        <a:latin typeface="+mn-lt"/>
                        <a:ea typeface="+mn-ea"/>
                      </a:rPr>
                      <a:t>随</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𝑧</m:t>
                        </m:r>
                      </m:oMath>
                    </a14:m>
                    <a:r>
                      <a:rPr kumimoji="1" lang="zh-CN" altLang="en-US" sz="2800" dirty="0">
                        <a:solidFill>
                          <a:srgbClr val="0000FF"/>
                        </a:solidFill>
                        <a:latin typeface="+mn-lt"/>
                        <a:ea typeface="+mn-ea"/>
                      </a:rPr>
                      <a:t>的变化</a:t>
                    </a:r>
                  </a:p>
                </p:txBody>
              </p:sp>
            </mc:Choice>
            <mc:Fallback xmlns="">
              <p:sp>
                <p:nvSpPr>
                  <p:cNvPr id="36908" name="Rectangle 63"/>
                  <p:cNvSpPr>
                    <a:spLocks noRot="1" noChangeAspect="1" noMove="1" noResize="1" noEditPoints="1" noAdjustHandles="1" noChangeArrowheads="1" noChangeShapeType="1" noTextEdit="1"/>
                  </p:cNvSpPr>
                  <p:nvPr/>
                </p:nvSpPr>
                <p:spPr bwMode="auto">
                  <a:xfrm>
                    <a:off x="1945" y="3831"/>
                    <a:ext cx="1997" cy="593"/>
                  </a:xfrm>
                  <a:prstGeom prst="rect">
                    <a:avLst/>
                  </a:prstGeom>
                  <a:blipFill>
                    <a:blip r:embed="rId4"/>
                    <a:stretch>
                      <a:fillRect l="-6538" t="-10323" r="-6346" b="-1483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lstStyle/>
                  <a:p>
                    <a:r>
                      <a:rPr lang="zh-CN" altLang="en-US">
                        <a:noFill/>
                      </a:rPr>
                      <a:t> </a:t>
                    </a:r>
                  </a:p>
                </p:txBody>
              </p:sp>
            </mc:Fallback>
          </mc:AlternateContent>
          <p:sp>
            <p:nvSpPr>
              <p:cNvPr id="36912" name="Freeform 67"/>
              <p:cNvSpPr>
                <a:spLocks/>
              </p:cNvSpPr>
              <p:nvPr/>
            </p:nvSpPr>
            <p:spPr bwMode="auto">
              <a:xfrm>
                <a:off x="1829" y="2619"/>
                <a:ext cx="1513" cy="954"/>
              </a:xfrm>
              <a:custGeom>
                <a:avLst/>
                <a:gdLst>
                  <a:gd name="T0" fmla="*/ 0 w 3780"/>
                  <a:gd name="T1" fmla="*/ 0 h 2385"/>
                  <a:gd name="T2" fmla="*/ 0 w 3780"/>
                  <a:gd name="T3" fmla="*/ 0 h 2385"/>
                  <a:gd name="T4" fmla="*/ 0 w 3780"/>
                  <a:gd name="T5" fmla="*/ 0 h 2385"/>
                  <a:gd name="T6" fmla="*/ 0 60000 65536"/>
                  <a:gd name="T7" fmla="*/ 0 60000 65536"/>
                  <a:gd name="T8" fmla="*/ 0 60000 65536"/>
                  <a:gd name="T9" fmla="*/ 0 w 3780"/>
                  <a:gd name="T10" fmla="*/ 0 h 2385"/>
                  <a:gd name="T11" fmla="*/ 3780 w 3780"/>
                  <a:gd name="T12" fmla="*/ 2385 h 2385"/>
                </a:gdLst>
                <a:ahLst/>
                <a:cxnLst>
                  <a:cxn ang="T6">
                    <a:pos x="T0" y="T1"/>
                  </a:cxn>
                  <a:cxn ang="T7">
                    <a:pos x="T2" y="T3"/>
                  </a:cxn>
                  <a:cxn ang="T8">
                    <a:pos x="T4" y="T5"/>
                  </a:cxn>
                </a:cxnLst>
                <a:rect l="T9" t="T10" r="T11" b="T12"/>
                <a:pathLst>
                  <a:path w="3780" h="2385">
                    <a:moveTo>
                      <a:pt x="0" y="0"/>
                    </a:moveTo>
                    <a:cubicBezTo>
                      <a:pt x="547" y="626"/>
                      <a:pt x="1095" y="1253"/>
                      <a:pt x="1725" y="1650"/>
                    </a:cubicBezTo>
                    <a:cubicBezTo>
                      <a:pt x="2355" y="2047"/>
                      <a:pt x="3067" y="2216"/>
                      <a:pt x="3780" y="2385"/>
                    </a:cubicBezTo>
                  </a:path>
                </a:pathLst>
              </a:cu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36913" name="Line 68"/>
              <p:cNvSpPr>
                <a:spLocks noChangeShapeType="1"/>
              </p:cNvSpPr>
              <p:nvPr/>
            </p:nvSpPr>
            <p:spPr bwMode="auto">
              <a:xfrm>
                <a:off x="2735" y="3549"/>
                <a:ext cx="613" cy="96"/>
              </a:xfrm>
              <a:prstGeom prst="line">
                <a:avLst/>
              </a:prstGeom>
              <a:noFill/>
              <a:ln w="317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36914" name="Line 69"/>
              <p:cNvSpPr>
                <a:spLocks noChangeShapeType="1"/>
              </p:cNvSpPr>
              <p:nvPr/>
            </p:nvSpPr>
            <p:spPr bwMode="auto">
              <a:xfrm flipH="1" flipV="1">
                <a:off x="1835" y="3399"/>
                <a:ext cx="678" cy="114"/>
              </a:xfrm>
              <a:prstGeom prst="line">
                <a:avLst/>
              </a:prstGeom>
              <a:noFill/>
              <a:ln w="3175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p:grpSp>
          <p:nvGrpSpPr>
            <p:cNvPr id="5" name="组合 4"/>
            <p:cNvGrpSpPr/>
            <p:nvPr/>
          </p:nvGrpSpPr>
          <p:grpSpPr>
            <a:xfrm>
              <a:off x="7572515" y="977915"/>
              <a:ext cx="4182834" cy="2613804"/>
              <a:chOff x="7572515" y="977915"/>
              <a:chExt cx="4182834" cy="2613804"/>
            </a:xfrm>
          </p:grpSpPr>
          <mc:AlternateContent xmlns:mc="http://schemas.openxmlformats.org/markup-compatibility/2006" xmlns:a14="http://schemas.microsoft.com/office/drawing/2010/main">
            <mc:Choice Requires="a14">
              <p:sp>
                <p:nvSpPr>
                  <p:cNvPr id="73" name="矩形 72"/>
                  <p:cNvSpPr/>
                  <p:nvPr/>
                </p:nvSpPr>
                <p:spPr>
                  <a:xfrm>
                    <a:off x="8974810" y="2683970"/>
                    <a:ext cx="482824"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solidFill>
                        <a:srgbClr val="0000FF"/>
                      </a:solidFill>
                    </a:endParaRPr>
                  </a:p>
                </p:txBody>
              </p:sp>
            </mc:Choice>
            <mc:Fallback xmlns="">
              <p:sp>
                <p:nvSpPr>
                  <p:cNvPr id="73" name="矩形 72"/>
                  <p:cNvSpPr>
                    <a:spLocks noRot="1" noChangeAspect="1" noMove="1" noResize="1" noEditPoints="1" noAdjustHandles="1" noChangeArrowheads="1" noChangeShapeType="1" noTextEdit="1"/>
                  </p:cNvSpPr>
                  <p:nvPr/>
                </p:nvSpPr>
                <p:spPr>
                  <a:xfrm>
                    <a:off x="8974810" y="2683970"/>
                    <a:ext cx="482824" cy="90774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p:cNvSpPr/>
                  <p:nvPr/>
                </p:nvSpPr>
                <p:spPr>
                  <a:xfrm>
                    <a:off x="7572515" y="1638290"/>
                    <a:ext cx="522514"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oMath>
                      </m:oMathPara>
                    </a14:m>
                    <a:endParaRPr lang="zh-CN" altLang="en-US" sz="2800" dirty="0">
                      <a:solidFill>
                        <a:srgbClr val="0000FF"/>
                      </a:solidFill>
                    </a:endParaRPr>
                  </a:p>
                </p:txBody>
              </p:sp>
            </mc:Choice>
            <mc:Fallback xmlns="">
              <p:sp>
                <p:nvSpPr>
                  <p:cNvPr id="74" name="矩形 73"/>
                  <p:cNvSpPr>
                    <a:spLocks noRot="1" noChangeAspect="1" noMove="1" noResize="1" noEditPoints="1" noAdjustHandles="1" noChangeArrowheads="1" noChangeShapeType="1" noTextEdit="1"/>
                  </p:cNvSpPr>
                  <p:nvPr/>
                </p:nvSpPr>
                <p:spPr>
                  <a:xfrm>
                    <a:off x="7572515" y="1638290"/>
                    <a:ext cx="522514" cy="5754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p:cNvSpPr/>
                  <p:nvPr/>
                </p:nvSpPr>
                <p:spPr>
                  <a:xfrm>
                    <a:off x="7908781" y="977915"/>
                    <a:ext cx="4905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𝑦</m:t>
                          </m:r>
                        </m:oMath>
                      </m:oMathPara>
                    </a14:m>
                    <a:endParaRPr lang="zh-CN" altLang="en-US" sz="2800" dirty="0">
                      <a:solidFill>
                        <a:srgbClr val="0000FF"/>
                      </a:solidFill>
                    </a:endParaRPr>
                  </a:p>
                </p:txBody>
              </p:sp>
            </mc:Choice>
            <mc:Fallback xmlns="">
              <p:sp>
                <p:nvSpPr>
                  <p:cNvPr id="75" name="矩形 74"/>
                  <p:cNvSpPr>
                    <a:spLocks noRot="1" noChangeAspect="1" noMove="1" noResize="1" noEditPoints="1" noAdjustHandles="1" noChangeArrowheads="1" noChangeShapeType="1" noTextEdit="1"/>
                  </p:cNvSpPr>
                  <p:nvPr/>
                </p:nvSpPr>
                <p:spPr>
                  <a:xfrm>
                    <a:off x="7908781" y="977915"/>
                    <a:ext cx="490584"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p:cNvSpPr/>
                  <p:nvPr/>
                </p:nvSpPr>
                <p:spPr>
                  <a:xfrm>
                    <a:off x="11269640" y="2111564"/>
                    <a:ext cx="4857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endParaRPr>
                  </a:p>
                </p:txBody>
              </p:sp>
            </mc:Choice>
            <mc:Fallback xmlns="">
              <p:sp>
                <p:nvSpPr>
                  <p:cNvPr id="76" name="矩形 75"/>
                  <p:cNvSpPr>
                    <a:spLocks noRot="1" noChangeAspect="1" noMove="1" noResize="1" noEditPoints="1" noAdjustHandles="1" noChangeArrowheads="1" noChangeShapeType="1" noTextEdit="1"/>
                  </p:cNvSpPr>
                  <p:nvPr/>
                </p:nvSpPr>
                <p:spPr>
                  <a:xfrm>
                    <a:off x="11269640" y="2111564"/>
                    <a:ext cx="485709"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p:cNvSpPr/>
                  <p:nvPr/>
                </p:nvSpPr>
                <p:spPr>
                  <a:xfrm>
                    <a:off x="11233934" y="2526834"/>
                    <a:ext cx="4633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𝑧</m:t>
                          </m:r>
                        </m:oMath>
                      </m:oMathPara>
                    </a14:m>
                    <a:endParaRPr lang="zh-CN" altLang="en-US" sz="2800" dirty="0">
                      <a:solidFill>
                        <a:srgbClr val="0000FF"/>
                      </a:solidFill>
                    </a:endParaRPr>
                  </a:p>
                </p:txBody>
              </p:sp>
            </mc:Choice>
            <mc:Fallback xmlns="">
              <p:sp>
                <p:nvSpPr>
                  <p:cNvPr id="77" name="矩形 76"/>
                  <p:cNvSpPr>
                    <a:spLocks noRot="1" noChangeAspect="1" noMove="1" noResize="1" noEditPoints="1" noAdjustHandles="1" noChangeArrowheads="1" noChangeShapeType="1" noTextEdit="1"/>
                  </p:cNvSpPr>
                  <p:nvPr/>
                </p:nvSpPr>
                <p:spPr>
                  <a:xfrm>
                    <a:off x="11233934" y="2526834"/>
                    <a:ext cx="463332"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p:cNvSpPr/>
                  <p:nvPr/>
                </p:nvSpPr>
                <p:spPr>
                  <a:xfrm>
                    <a:off x="8870291" y="1704509"/>
                    <a:ext cx="4857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endParaRPr>
                  </a:p>
                </p:txBody>
              </p:sp>
            </mc:Choice>
            <mc:Fallback xmlns="">
              <p:sp>
                <p:nvSpPr>
                  <p:cNvPr id="78" name="矩形 77"/>
                  <p:cNvSpPr>
                    <a:spLocks noRot="1" noChangeAspect="1" noMove="1" noResize="1" noEditPoints="1" noAdjustHandles="1" noChangeArrowheads="1" noChangeShapeType="1" noTextEdit="1"/>
                  </p:cNvSpPr>
                  <p:nvPr/>
                </p:nvSpPr>
                <p:spPr>
                  <a:xfrm>
                    <a:off x="8870291" y="1704509"/>
                    <a:ext cx="485709"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p:cNvSpPr/>
                  <p:nvPr/>
                </p:nvSpPr>
                <p:spPr>
                  <a:xfrm>
                    <a:off x="10449853" y="1349704"/>
                    <a:ext cx="4905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𝑦</m:t>
                          </m:r>
                        </m:oMath>
                      </m:oMathPara>
                    </a14:m>
                    <a:endParaRPr lang="zh-CN" altLang="en-US" sz="2800" dirty="0">
                      <a:solidFill>
                        <a:srgbClr val="0000FF"/>
                      </a:solidFill>
                    </a:endParaRPr>
                  </a:p>
                </p:txBody>
              </p:sp>
            </mc:Choice>
            <mc:Fallback xmlns="">
              <p:sp>
                <p:nvSpPr>
                  <p:cNvPr id="79" name="矩形 78"/>
                  <p:cNvSpPr>
                    <a:spLocks noRot="1" noChangeAspect="1" noMove="1" noResize="1" noEditPoints="1" noAdjustHandles="1" noChangeArrowheads="1" noChangeShapeType="1" noTextEdit="1"/>
                  </p:cNvSpPr>
                  <p:nvPr/>
                </p:nvSpPr>
                <p:spPr>
                  <a:xfrm>
                    <a:off x="10449853" y="1349704"/>
                    <a:ext cx="490584"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p:cNvSpPr/>
                  <p:nvPr/>
                </p:nvSpPr>
                <p:spPr>
                  <a:xfrm>
                    <a:off x="7582671" y="2097714"/>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80" name="矩形 79"/>
                  <p:cNvSpPr>
                    <a:spLocks noRot="1" noChangeAspect="1" noMove="1" noResize="1" noEditPoints="1" noAdjustHandles="1" noChangeArrowheads="1" noChangeShapeType="1" noTextEdit="1"/>
                  </p:cNvSpPr>
                  <p:nvPr/>
                </p:nvSpPr>
                <p:spPr>
                  <a:xfrm>
                    <a:off x="7582671" y="2097714"/>
                    <a:ext cx="534890" cy="523220"/>
                  </a:xfrm>
                  <a:prstGeom prst="rect">
                    <a:avLst/>
                  </a:prstGeom>
                  <a:blipFill>
                    <a:blip r:embed="rId12"/>
                    <a:stretch>
                      <a:fillRect/>
                    </a:stretch>
                  </a:blipFill>
                </p:spPr>
                <p:txBody>
                  <a:bodyPr/>
                  <a:lstStyle/>
                  <a:p>
                    <a:r>
                      <a:rPr lang="zh-CN" altLang="en-US">
                        <a:noFill/>
                      </a:rPr>
                      <a:t> </a:t>
                    </a:r>
                  </a:p>
                </p:txBody>
              </p:sp>
            </mc:Fallback>
          </mc:AlternateContent>
        </p:grpSp>
      </p:grpSp>
    </p:spTree>
    <p:extLst>
      <p:ext uri="{BB962C8B-B14F-4D97-AF65-F5344CB8AC3E}">
        <p14:creationId xmlns:p14="http://schemas.microsoft.com/office/powerpoint/2010/main" val="2471217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9335"/>
                                        </p:tgtEl>
                                        <p:attrNameLst>
                                          <p:attrName>style.visibility</p:attrName>
                                        </p:attrNameLst>
                                      </p:cBhvr>
                                      <p:to>
                                        <p:strVal val="visible"/>
                                      </p:to>
                                    </p:set>
                                    <p:animEffect transition="in" filter="wipe(left)">
                                      <p:cBhvr>
                                        <p:cTn id="7" dur="500"/>
                                        <p:tgtEl>
                                          <p:spTgt spid="13933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strips(downRigh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335"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Text Box 5"/>
          <p:cNvSpPr txBox="1">
            <a:spLocks noChangeArrowheads="1"/>
          </p:cNvSpPr>
          <p:nvPr/>
        </p:nvSpPr>
        <p:spPr bwMode="auto">
          <a:xfrm>
            <a:off x="2042787" y="534445"/>
            <a:ext cx="5029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sz="2800" dirty="0">
                <a:solidFill>
                  <a:srgbClr val="6600CC"/>
                </a:solidFill>
                <a:latin typeface="+mn-lt"/>
                <a:ea typeface="+mn-ea"/>
              </a:rPr>
              <a:t>二、偏振片的起偏与检偏</a:t>
            </a:r>
          </a:p>
        </p:txBody>
      </p:sp>
      <p:sp>
        <p:nvSpPr>
          <p:cNvPr id="137222" name="Text Box 6"/>
          <p:cNvSpPr txBox="1">
            <a:spLocks noChangeArrowheads="1"/>
          </p:cNvSpPr>
          <p:nvPr/>
        </p:nvSpPr>
        <p:spPr bwMode="auto">
          <a:xfrm>
            <a:off x="2042787" y="1292336"/>
            <a:ext cx="94185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FontTx/>
              <a:buBlip>
                <a:blip r:embed="rId3"/>
              </a:buBlip>
            </a:pPr>
            <a:r>
              <a:rPr lang="zh-CN" altLang="en-US" sz="2800" dirty="0">
                <a:solidFill>
                  <a:srgbClr val="0000FF"/>
                </a:solidFill>
                <a:latin typeface="+mn-lt"/>
                <a:ea typeface="+mn-ea"/>
              </a:rPr>
              <a:t>起偏：从自然光获得偏振光。</a:t>
            </a:r>
          </a:p>
        </p:txBody>
      </p:sp>
      <p:sp>
        <p:nvSpPr>
          <p:cNvPr id="137223" name="Text Box 7"/>
          <p:cNvSpPr txBox="1">
            <a:spLocks noChangeArrowheads="1"/>
          </p:cNvSpPr>
          <p:nvPr/>
        </p:nvSpPr>
        <p:spPr bwMode="auto">
          <a:xfrm>
            <a:off x="2042787" y="2053946"/>
            <a:ext cx="81073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eaLnBrk="1" hangingPunct="1">
              <a:spcBef>
                <a:spcPct val="50000"/>
              </a:spcBef>
              <a:buFontTx/>
              <a:buBlip>
                <a:blip r:embed="rId3"/>
              </a:buBlip>
              <a:defRPr sz="2800">
                <a:solidFill>
                  <a:srgbClr val="0000FF"/>
                </a:solidFill>
                <a:latin typeface="+mn-lt"/>
                <a:ea typeface="+mn-ea"/>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r>
              <a:rPr lang="zh-CN" altLang="en-US" dirty="0"/>
              <a:t>起偏器</a:t>
            </a:r>
            <a:r>
              <a:rPr lang="en-US" altLang="zh-CN" dirty="0"/>
              <a:t>:  </a:t>
            </a:r>
            <a:r>
              <a:rPr lang="zh-CN" altLang="en-US" dirty="0"/>
              <a:t>起偏的光学器件。</a:t>
            </a:r>
          </a:p>
        </p:txBody>
      </p:sp>
      <p:sp>
        <p:nvSpPr>
          <p:cNvPr id="137224" name="Text Box 8"/>
          <p:cNvSpPr txBox="1">
            <a:spLocks noChangeArrowheads="1"/>
          </p:cNvSpPr>
          <p:nvPr/>
        </p:nvSpPr>
        <p:spPr bwMode="auto">
          <a:xfrm>
            <a:off x="2042787" y="2816399"/>
            <a:ext cx="94185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eaLnBrk="1" hangingPunct="1">
              <a:spcBef>
                <a:spcPct val="50000"/>
              </a:spcBef>
              <a:buFontTx/>
              <a:buBlip>
                <a:blip r:embed="rId3"/>
              </a:buBlip>
              <a:defRPr sz="2800">
                <a:solidFill>
                  <a:srgbClr val="0000FF"/>
                </a:solidFill>
                <a:latin typeface="+mn-lt"/>
                <a:ea typeface="+mn-ea"/>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r>
              <a:rPr lang="zh-CN" altLang="en-US" dirty="0"/>
              <a:t>起偏的原理：利用某些材料在光学性质上的各向异性。</a:t>
            </a:r>
          </a:p>
        </p:txBody>
      </p:sp>
      <p:grpSp>
        <p:nvGrpSpPr>
          <p:cNvPr id="39" name="Group 60"/>
          <p:cNvGrpSpPr>
            <a:grpSpLocks/>
          </p:cNvGrpSpPr>
          <p:nvPr/>
        </p:nvGrpSpPr>
        <p:grpSpPr bwMode="auto">
          <a:xfrm>
            <a:off x="4107873" y="3913909"/>
            <a:ext cx="3733800" cy="1905000"/>
            <a:chOff x="2016" y="432"/>
            <a:chExt cx="2352" cy="1200"/>
          </a:xfrm>
        </p:grpSpPr>
        <p:sp>
          <p:nvSpPr>
            <p:cNvPr id="40" name="Rectangle 61"/>
            <p:cNvSpPr>
              <a:spLocks noChangeArrowheads="1"/>
            </p:cNvSpPr>
            <p:nvPr/>
          </p:nvSpPr>
          <p:spPr bwMode="auto">
            <a:xfrm>
              <a:off x="2936" y="797"/>
              <a:ext cx="178" cy="560"/>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3" name="Line 62"/>
            <p:cNvSpPr>
              <a:spLocks noChangeShapeType="1"/>
            </p:cNvSpPr>
            <p:nvPr/>
          </p:nvSpPr>
          <p:spPr bwMode="auto">
            <a:xfrm>
              <a:off x="3086" y="542"/>
              <a:ext cx="157" cy="8"/>
            </a:xfrm>
            <a:prstGeom prst="line">
              <a:avLst/>
            </a:prstGeom>
            <a:noFill/>
            <a:ln w="2857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4" name="Line 63"/>
            <p:cNvSpPr>
              <a:spLocks noChangeShapeType="1"/>
            </p:cNvSpPr>
            <p:nvPr/>
          </p:nvSpPr>
          <p:spPr bwMode="auto">
            <a:xfrm>
              <a:off x="3087" y="1624"/>
              <a:ext cx="168" cy="0"/>
            </a:xfrm>
            <a:prstGeom prst="line">
              <a:avLst/>
            </a:prstGeom>
            <a:noFill/>
            <a:ln w="2857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5" name="Line 64"/>
            <p:cNvSpPr>
              <a:spLocks noChangeShapeType="1"/>
            </p:cNvSpPr>
            <p:nvPr/>
          </p:nvSpPr>
          <p:spPr bwMode="auto">
            <a:xfrm flipH="1">
              <a:off x="2944" y="534"/>
              <a:ext cx="138" cy="252"/>
            </a:xfrm>
            <a:prstGeom prst="line">
              <a:avLst/>
            </a:prstGeom>
            <a:noFill/>
            <a:ln w="2857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6" name="Line 65"/>
            <p:cNvSpPr>
              <a:spLocks noChangeShapeType="1"/>
            </p:cNvSpPr>
            <p:nvPr/>
          </p:nvSpPr>
          <p:spPr bwMode="auto">
            <a:xfrm flipH="1">
              <a:off x="3107" y="534"/>
              <a:ext cx="138" cy="252"/>
            </a:xfrm>
            <a:prstGeom prst="line">
              <a:avLst/>
            </a:prstGeom>
            <a:noFill/>
            <a:ln w="2857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7" name="Line 66"/>
            <p:cNvSpPr>
              <a:spLocks noChangeShapeType="1"/>
            </p:cNvSpPr>
            <p:nvPr/>
          </p:nvSpPr>
          <p:spPr bwMode="auto">
            <a:xfrm flipH="1">
              <a:off x="3257" y="1379"/>
              <a:ext cx="138" cy="253"/>
            </a:xfrm>
            <a:prstGeom prst="line">
              <a:avLst/>
            </a:prstGeom>
            <a:noFill/>
            <a:ln w="2857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8" name="Line 67"/>
            <p:cNvSpPr>
              <a:spLocks noChangeShapeType="1"/>
            </p:cNvSpPr>
            <p:nvPr/>
          </p:nvSpPr>
          <p:spPr bwMode="auto">
            <a:xfrm>
              <a:off x="2944" y="1368"/>
              <a:ext cx="138" cy="253"/>
            </a:xfrm>
            <a:prstGeom prst="line">
              <a:avLst/>
            </a:prstGeom>
            <a:noFill/>
            <a:ln w="2857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9" name="Line 68"/>
            <p:cNvSpPr>
              <a:spLocks noChangeShapeType="1"/>
            </p:cNvSpPr>
            <p:nvPr/>
          </p:nvSpPr>
          <p:spPr bwMode="auto">
            <a:xfrm>
              <a:off x="3107" y="1357"/>
              <a:ext cx="138" cy="253"/>
            </a:xfrm>
            <a:prstGeom prst="line">
              <a:avLst/>
            </a:prstGeom>
            <a:noFill/>
            <a:ln w="2857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0" name="Line 69"/>
            <p:cNvSpPr>
              <a:spLocks noChangeShapeType="1"/>
            </p:cNvSpPr>
            <p:nvPr/>
          </p:nvSpPr>
          <p:spPr bwMode="auto">
            <a:xfrm>
              <a:off x="3257" y="545"/>
              <a:ext cx="138" cy="252"/>
            </a:xfrm>
            <a:prstGeom prst="line">
              <a:avLst/>
            </a:prstGeom>
            <a:noFill/>
            <a:ln w="2857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1" name="Line 70"/>
            <p:cNvSpPr>
              <a:spLocks noChangeShapeType="1"/>
            </p:cNvSpPr>
            <p:nvPr/>
          </p:nvSpPr>
          <p:spPr bwMode="auto">
            <a:xfrm>
              <a:off x="3395" y="775"/>
              <a:ext cx="0" cy="615"/>
            </a:xfrm>
            <a:prstGeom prst="line">
              <a:avLst/>
            </a:prstGeom>
            <a:noFill/>
            <a:ln w="28575">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nvGrpSpPr>
            <p:cNvPr id="52" name="Group 71"/>
            <p:cNvGrpSpPr>
              <a:grpSpLocks/>
            </p:cNvGrpSpPr>
            <p:nvPr/>
          </p:nvGrpSpPr>
          <p:grpSpPr bwMode="auto">
            <a:xfrm>
              <a:off x="3264" y="984"/>
              <a:ext cx="1036" cy="220"/>
              <a:chOff x="0" y="-25"/>
              <a:chExt cx="20000" cy="20050"/>
            </a:xfrm>
          </p:grpSpPr>
          <p:sp>
            <p:nvSpPr>
              <p:cNvPr id="65" name="Line 72"/>
              <p:cNvSpPr>
                <a:spLocks noChangeShapeType="1"/>
              </p:cNvSpPr>
              <p:nvPr/>
            </p:nvSpPr>
            <p:spPr bwMode="auto">
              <a:xfrm>
                <a:off x="0" y="9975"/>
                <a:ext cx="20000" cy="50"/>
              </a:xfrm>
              <a:prstGeom prst="line">
                <a:avLst/>
              </a:prstGeom>
              <a:noFill/>
              <a:ln w="1905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66" name="Line 73"/>
              <p:cNvSpPr>
                <a:spLocks noChangeShapeType="1"/>
              </p:cNvSpPr>
              <p:nvPr/>
            </p:nvSpPr>
            <p:spPr bwMode="auto">
              <a:xfrm>
                <a:off x="6838" y="-25"/>
                <a:ext cx="11" cy="20050"/>
              </a:xfrm>
              <a:prstGeom prst="line">
                <a:avLst/>
              </a:prstGeom>
              <a:noFill/>
              <a:ln w="1905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7" name="Line 74"/>
              <p:cNvSpPr>
                <a:spLocks noChangeShapeType="1"/>
              </p:cNvSpPr>
              <p:nvPr/>
            </p:nvSpPr>
            <p:spPr bwMode="auto">
              <a:xfrm>
                <a:off x="10519" y="-25"/>
                <a:ext cx="13" cy="20050"/>
              </a:xfrm>
              <a:prstGeom prst="line">
                <a:avLst/>
              </a:prstGeom>
              <a:noFill/>
              <a:ln w="1905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8" name="Line 75"/>
              <p:cNvSpPr>
                <a:spLocks noChangeShapeType="1"/>
              </p:cNvSpPr>
              <p:nvPr/>
            </p:nvSpPr>
            <p:spPr bwMode="auto">
              <a:xfrm>
                <a:off x="13937" y="-25"/>
                <a:ext cx="15" cy="20050"/>
              </a:xfrm>
              <a:prstGeom prst="line">
                <a:avLst/>
              </a:prstGeom>
              <a:noFill/>
              <a:ln w="1905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sp>
          <p:nvSpPr>
            <p:cNvPr id="53" name="Line 76"/>
            <p:cNvSpPr>
              <a:spLocks noChangeShapeType="1"/>
            </p:cNvSpPr>
            <p:nvPr/>
          </p:nvSpPr>
          <p:spPr bwMode="auto">
            <a:xfrm>
              <a:off x="2104" y="1083"/>
              <a:ext cx="806" cy="1"/>
            </a:xfrm>
            <a:prstGeom prst="line">
              <a:avLst/>
            </a:prstGeom>
            <a:noFill/>
            <a:ln w="1905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54" name="Line 77"/>
            <p:cNvSpPr>
              <a:spLocks noChangeShapeType="1"/>
            </p:cNvSpPr>
            <p:nvPr/>
          </p:nvSpPr>
          <p:spPr bwMode="auto">
            <a:xfrm flipH="1">
              <a:off x="2702" y="973"/>
              <a:ext cx="0" cy="228"/>
            </a:xfrm>
            <a:prstGeom prst="line">
              <a:avLst/>
            </a:prstGeom>
            <a:noFill/>
            <a:ln w="1905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5" name="Rectangle 78"/>
            <p:cNvSpPr>
              <a:spLocks noChangeArrowheads="1"/>
            </p:cNvSpPr>
            <p:nvPr/>
          </p:nvSpPr>
          <p:spPr bwMode="auto">
            <a:xfrm>
              <a:off x="2688" y="825"/>
              <a:ext cx="32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4800" b="1">
                  <a:solidFill>
                    <a:srgbClr val="0000FF"/>
                  </a:solidFill>
                </a:rPr>
                <a:t>·</a:t>
              </a:r>
            </a:p>
          </p:txBody>
        </p:sp>
        <p:sp>
          <p:nvSpPr>
            <p:cNvPr id="56" name="Line 79"/>
            <p:cNvSpPr>
              <a:spLocks noChangeShapeType="1"/>
            </p:cNvSpPr>
            <p:nvPr/>
          </p:nvSpPr>
          <p:spPr bwMode="auto">
            <a:xfrm>
              <a:off x="3250" y="786"/>
              <a:ext cx="0" cy="582"/>
            </a:xfrm>
            <a:prstGeom prst="line">
              <a:avLst/>
            </a:prstGeom>
            <a:noFill/>
            <a:ln w="25400">
              <a:solidFill>
                <a:srgbClr val="FF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7" name="Rectangle 80"/>
            <p:cNvSpPr>
              <a:spLocks noChangeArrowheads="1"/>
            </p:cNvSpPr>
            <p:nvPr/>
          </p:nvSpPr>
          <p:spPr bwMode="auto">
            <a:xfrm>
              <a:off x="2016" y="742"/>
              <a:ext cx="921" cy="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000" b="1">
                  <a:solidFill>
                    <a:srgbClr val="0000FF"/>
                  </a:solidFill>
                </a:rPr>
                <a:t>非偏振光</a:t>
              </a:r>
              <a:endParaRPr lang="zh-CN" altLang="en-US" sz="2000" b="1"/>
            </a:p>
          </p:txBody>
        </p:sp>
        <p:sp>
          <p:nvSpPr>
            <p:cNvPr id="58" name="Rectangle 81"/>
            <p:cNvSpPr>
              <a:spLocks noChangeArrowheads="1"/>
            </p:cNvSpPr>
            <p:nvPr/>
          </p:nvSpPr>
          <p:spPr bwMode="auto">
            <a:xfrm>
              <a:off x="3427" y="751"/>
              <a:ext cx="941" cy="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000" b="1">
                  <a:solidFill>
                    <a:srgbClr val="0000FF"/>
                  </a:solidFill>
                </a:rPr>
                <a:t>线偏振光</a:t>
              </a:r>
              <a:endParaRPr lang="zh-CN" altLang="en-US" sz="2000" b="1"/>
            </a:p>
          </p:txBody>
        </p:sp>
        <p:sp>
          <p:nvSpPr>
            <p:cNvPr id="59" name="Rectangle 82"/>
            <p:cNvSpPr>
              <a:spLocks noChangeArrowheads="1"/>
            </p:cNvSpPr>
            <p:nvPr/>
          </p:nvSpPr>
          <p:spPr bwMode="auto">
            <a:xfrm>
              <a:off x="3413" y="432"/>
              <a:ext cx="492" cy="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000" b="1">
                  <a:solidFill>
                    <a:srgbClr val="FF0000"/>
                  </a:solidFill>
                </a:rPr>
                <a:t>光轴</a:t>
              </a:r>
              <a:endParaRPr lang="zh-CN" altLang="en-US" sz="2000" b="1"/>
            </a:p>
          </p:txBody>
        </p:sp>
        <p:sp>
          <p:nvSpPr>
            <p:cNvPr id="60" name="Line 83"/>
            <p:cNvSpPr>
              <a:spLocks noChangeShapeType="1"/>
            </p:cNvSpPr>
            <p:nvPr/>
          </p:nvSpPr>
          <p:spPr bwMode="auto">
            <a:xfrm flipV="1">
              <a:off x="3259" y="659"/>
              <a:ext cx="275" cy="2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Line 84"/>
            <p:cNvSpPr>
              <a:spLocks noChangeShapeType="1"/>
            </p:cNvSpPr>
            <p:nvPr/>
          </p:nvSpPr>
          <p:spPr bwMode="auto">
            <a:xfrm flipH="1">
              <a:off x="2517" y="973"/>
              <a:ext cx="0" cy="228"/>
            </a:xfrm>
            <a:prstGeom prst="line">
              <a:avLst/>
            </a:prstGeom>
            <a:noFill/>
            <a:ln w="1905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2" name="Line 85"/>
            <p:cNvSpPr>
              <a:spLocks noChangeShapeType="1"/>
            </p:cNvSpPr>
            <p:nvPr/>
          </p:nvSpPr>
          <p:spPr bwMode="auto">
            <a:xfrm flipH="1">
              <a:off x="2333" y="973"/>
              <a:ext cx="0" cy="228"/>
            </a:xfrm>
            <a:prstGeom prst="line">
              <a:avLst/>
            </a:prstGeom>
            <a:noFill/>
            <a:ln w="1905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3" name="Rectangle 86"/>
            <p:cNvSpPr>
              <a:spLocks noChangeArrowheads="1"/>
            </p:cNvSpPr>
            <p:nvPr/>
          </p:nvSpPr>
          <p:spPr bwMode="auto">
            <a:xfrm>
              <a:off x="2433" y="800"/>
              <a:ext cx="212"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4800" b="1">
                  <a:solidFill>
                    <a:srgbClr val="0000FF"/>
                  </a:solidFill>
                </a:rPr>
                <a:t>·</a:t>
              </a:r>
            </a:p>
          </p:txBody>
        </p:sp>
        <p:sp>
          <p:nvSpPr>
            <p:cNvPr id="64" name="Rectangle 87"/>
            <p:cNvSpPr>
              <a:spLocks noChangeArrowheads="1"/>
            </p:cNvSpPr>
            <p:nvPr/>
          </p:nvSpPr>
          <p:spPr bwMode="auto">
            <a:xfrm>
              <a:off x="2224" y="800"/>
              <a:ext cx="212" cy="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4800" b="1" dirty="0">
                  <a:solidFill>
                    <a:srgbClr val="0000FF"/>
                  </a:solidFill>
                </a:rPr>
                <a:t>·</a:t>
              </a:r>
            </a:p>
          </p:txBody>
        </p:sp>
      </p:grpSp>
    </p:spTree>
    <p:extLst>
      <p:ext uri="{BB962C8B-B14F-4D97-AF65-F5344CB8AC3E}">
        <p14:creationId xmlns:p14="http://schemas.microsoft.com/office/powerpoint/2010/main" val="18568317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7891"/>
                                        </p:tgtEl>
                                        <p:attrNameLst>
                                          <p:attrName>style.visibility</p:attrName>
                                        </p:attrNameLst>
                                      </p:cBhvr>
                                      <p:to>
                                        <p:strVal val="visible"/>
                                      </p:to>
                                    </p:set>
                                    <p:animEffect transition="in" filter="wipe(left)">
                                      <p:cBhvr>
                                        <p:cTn id="7" dur="500"/>
                                        <p:tgtEl>
                                          <p:spTgt spid="3789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137222"/>
                                        </p:tgtEl>
                                        <p:attrNameLst>
                                          <p:attrName>style.visibility</p:attrName>
                                        </p:attrNameLst>
                                      </p:cBhvr>
                                      <p:to>
                                        <p:strVal val="visible"/>
                                      </p:to>
                                    </p:set>
                                    <p:animEffect transition="in" filter="blinds(vertical)">
                                      <p:cBhvr>
                                        <p:cTn id="12" dur="500"/>
                                        <p:tgtEl>
                                          <p:spTgt spid="13722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7223"/>
                                        </p:tgtEl>
                                        <p:attrNameLst>
                                          <p:attrName>style.visibility</p:attrName>
                                        </p:attrNameLst>
                                      </p:cBhvr>
                                      <p:to>
                                        <p:strVal val="visible"/>
                                      </p:to>
                                    </p:set>
                                    <p:animEffect transition="in" filter="blinds(horizontal)">
                                      <p:cBhvr>
                                        <p:cTn id="17" dur="500"/>
                                        <p:tgtEl>
                                          <p:spTgt spid="13722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7224"/>
                                        </p:tgtEl>
                                        <p:attrNameLst>
                                          <p:attrName>style.visibility</p:attrName>
                                        </p:attrNameLst>
                                      </p:cBhvr>
                                      <p:to>
                                        <p:strVal val="visible"/>
                                      </p:to>
                                    </p:set>
                                    <p:animEffect transition="in" filter="blinds(horizontal)">
                                      <p:cBhvr>
                                        <p:cTn id="22" dur="500"/>
                                        <p:tgtEl>
                                          <p:spTgt spid="13722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left)">
                                      <p:cBhvr>
                                        <p:cTn id="2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p:bldP spid="137222" grpId="0" autoUpdateAnimBg="0"/>
      <p:bldP spid="137223" grpId="0" autoUpdateAnimBg="0"/>
      <p:bldP spid="137224"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865851" y="3870370"/>
            <a:ext cx="7772400" cy="1905000"/>
            <a:chOff x="336" y="2880"/>
            <a:chExt cx="4896" cy="1200"/>
          </a:xfrm>
        </p:grpSpPr>
        <p:sp>
          <p:nvSpPr>
            <p:cNvPr id="37927" name="Rectangle 3"/>
            <p:cNvSpPr>
              <a:spLocks noChangeArrowheads="1"/>
            </p:cNvSpPr>
            <p:nvPr/>
          </p:nvSpPr>
          <p:spPr bwMode="auto">
            <a:xfrm>
              <a:off x="336" y="2880"/>
              <a:ext cx="4896" cy="1200"/>
            </a:xfrm>
            <a:prstGeom prst="rect">
              <a:avLst/>
            </a:prstGeom>
            <a:solidFill>
              <a:srgbClr val="FFFF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latin typeface="+mn-lt"/>
                <a:ea typeface="+mn-ea"/>
              </a:endParaRPr>
            </a:p>
          </p:txBody>
        </p:sp>
        <p:sp>
          <p:nvSpPr>
            <p:cNvPr id="37928" name="Text Box 4"/>
            <p:cNvSpPr txBox="1">
              <a:spLocks noChangeArrowheads="1"/>
            </p:cNvSpPr>
            <p:nvPr/>
          </p:nvSpPr>
          <p:spPr bwMode="auto">
            <a:xfrm>
              <a:off x="380" y="2880"/>
              <a:ext cx="388" cy="1200"/>
            </a:xfrm>
            <a:prstGeom prst="rect">
              <a:avLst/>
            </a:prstGeom>
            <a:gradFill rotWithShape="0">
              <a:gsLst>
                <a:gs pos="0">
                  <a:srgbClr val="FFEFFF"/>
                </a:gs>
                <a:gs pos="50000">
                  <a:srgbClr val="FFFFFF"/>
                </a:gs>
                <a:gs pos="100000">
                  <a:srgbClr val="FFEFFF"/>
                </a:gs>
              </a:gsLst>
              <a:lin ang="5400000" scaled="1"/>
            </a:gradFill>
            <a:ln w="9525">
              <a:solidFill>
                <a:srgbClr val="CC00CC"/>
              </a:solidFill>
              <a:miter lim="800000"/>
              <a:headEnd/>
              <a:tailEnd/>
            </a:ln>
          </p:spPr>
          <p:txBody>
            <a:bodyPr vert="eaVert">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sz="2800">
                  <a:solidFill>
                    <a:srgbClr val="1C1C1C"/>
                  </a:solidFill>
                  <a:latin typeface="+mn-lt"/>
                  <a:ea typeface="+mn-ea"/>
                </a:rPr>
                <a:t> </a:t>
              </a:r>
              <a:r>
                <a:rPr lang="zh-CN" altLang="en-US" sz="2800">
                  <a:solidFill>
                    <a:srgbClr val="CC0000"/>
                  </a:solidFill>
                  <a:latin typeface="+mn-lt"/>
                  <a:ea typeface="+mn-ea"/>
                </a:rPr>
                <a:t>起  偏</a:t>
              </a:r>
              <a:endParaRPr lang="en-US" altLang="zh-CN" sz="2800">
                <a:solidFill>
                  <a:srgbClr val="CC0000"/>
                </a:solidFill>
                <a:latin typeface="+mn-lt"/>
                <a:ea typeface="+mn-ea"/>
              </a:endParaRPr>
            </a:p>
          </p:txBody>
        </p:sp>
      </p:grpSp>
      <p:sp>
        <p:nvSpPr>
          <p:cNvPr id="37891" name="Text Box 5"/>
          <p:cNvSpPr txBox="1">
            <a:spLocks noChangeArrowheads="1"/>
          </p:cNvSpPr>
          <p:nvPr/>
        </p:nvSpPr>
        <p:spPr bwMode="auto">
          <a:xfrm>
            <a:off x="2042787" y="534445"/>
            <a:ext cx="5029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sz="2800" dirty="0">
                <a:solidFill>
                  <a:srgbClr val="6600CC"/>
                </a:solidFill>
                <a:latin typeface="+mn-lt"/>
                <a:ea typeface="+mn-ea"/>
              </a:rPr>
              <a:t>二、偏振片的起偏与检偏</a:t>
            </a:r>
          </a:p>
        </p:txBody>
      </p:sp>
      <p:sp>
        <p:nvSpPr>
          <p:cNvPr id="137222" name="Text Box 6"/>
          <p:cNvSpPr txBox="1">
            <a:spLocks noChangeArrowheads="1"/>
          </p:cNvSpPr>
          <p:nvPr/>
        </p:nvSpPr>
        <p:spPr bwMode="auto">
          <a:xfrm>
            <a:off x="2042787" y="1067844"/>
            <a:ext cx="941852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FontTx/>
              <a:buBlip>
                <a:blip r:embed="rId3"/>
              </a:buBlip>
            </a:pPr>
            <a:r>
              <a:rPr lang="zh-CN" altLang="en-US" sz="2800" dirty="0">
                <a:solidFill>
                  <a:srgbClr val="000000"/>
                </a:solidFill>
                <a:latin typeface="+mn-lt"/>
                <a:ea typeface="+mn-ea"/>
              </a:rPr>
              <a:t> </a:t>
            </a:r>
            <a:r>
              <a:rPr lang="zh-CN" altLang="en-US" sz="2800" dirty="0">
                <a:solidFill>
                  <a:srgbClr val="0000FF"/>
                </a:solidFill>
                <a:latin typeface="+mn-lt"/>
                <a:ea typeface="+mn-ea"/>
              </a:rPr>
              <a:t>二向色性：某些物质能吸收某一方向的光振动，  而只让与这个方向垂直的光振动通过， 这种性质称二向色性。</a:t>
            </a:r>
          </a:p>
        </p:txBody>
      </p:sp>
      <p:sp>
        <p:nvSpPr>
          <p:cNvPr id="137223" name="Text Box 7"/>
          <p:cNvSpPr txBox="1">
            <a:spLocks noChangeArrowheads="1"/>
          </p:cNvSpPr>
          <p:nvPr/>
        </p:nvSpPr>
        <p:spPr bwMode="auto">
          <a:xfrm>
            <a:off x="2042787" y="2121915"/>
            <a:ext cx="81073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FontTx/>
              <a:buBlip>
                <a:blip r:embed="rId3"/>
              </a:buBlip>
            </a:pPr>
            <a:r>
              <a:rPr lang="zh-CN" altLang="en-US" sz="2800" dirty="0">
                <a:solidFill>
                  <a:srgbClr val="CC0000"/>
                </a:solidFill>
                <a:latin typeface="+mn-lt"/>
                <a:ea typeface="+mn-ea"/>
              </a:rPr>
              <a:t> </a:t>
            </a:r>
            <a:r>
              <a:rPr lang="zh-CN" altLang="en-US" sz="2800" dirty="0">
                <a:solidFill>
                  <a:srgbClr val="FF0000"/>
                </a:solidFill>
                <a:latin typeface="+mn-lt"/>
                <a:ea typeface="+mn-ea"/>
              </a:rPr>
              <a:t>偏振片</a:t>
            </a:r>
            <a:r>
              <a:rPr lang="zh-CN" altLang="en-US" sz="2800" dirty="0">
                <a:solidFill>
                  <a:srgbClr val="CC0000"/>
                </a:solidFill>
                <a:latin typeface="+mn-lt"/>
                <a:ea typeface="+mn-ea"/>
              </a:rPr>
              <a:t>：</a:t>
            </a:r>
            <a:r>
              <a:rPr lang="zh-CN" altLang="en-US" sz="2800" dirty="0">
                <a:solidFill>
                  <a:srgbClr val="0000FF"/>
                </a:solidFill>
                <a:latin typeface="+mn-lt"/>
                <a:ea typeface="+mn-ea"/>
              </a:rPr>
              <a:t>涂有二向色性材料的透明薄片。</a:t>
            </a:r>
          </a:p>
        </p:txBody>
      </p:sp>
      <p:sp>
        <p:nvSpPr>
          <p:cNvPr id="137224" name="Text Box 8"/>
          <p:cNvSpPr txBox="1">
            <a:spLocks noChangeArrowheads="1"/>
          </p:cNvSpPr>
          <p:nvPr/>
        </p:nvSpPr>
        <p:spPr bwMode="auto">
          <a:xfrm>
            <a:off x="2042787" y="2717228"/>
            <a:ext cx="941852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FontTx/>
              <a:buBlip>
                <a:blip r:embed="rId3"/>
              </a:buBlip>
            </a:pPr>
            <a:r>
              <a:rPr lang="zh-CN" altLang="en-US" sz="2800" dirty="0">
                <a:solidFill>
                  <a:srgbClr val="CC0000"/>
                </a:solidFill>
                <a:latin typeface="+mn-lt"/>
                <a:ea typeface="+mn-ea"/>
              </a:rPr>
              <a:t> </a:t>
            </a:r>
            <a:r>
              <a:rPr lang="zh-CN" altLang="en-US" sz="2800" dirty="0">
                <a:solidFill>
                  <a:srgbClr val="FF0000"/>
                </a:solidFill>
                <a:latin typeface="+mn-lt"/>
                <a:ea typeface="+mn-ea"/>
              </a:rPr>
              <a:t>偏振化方向</a:t>
            </a:r>
            <a:r>
              <a:rPr lang="zh-CN" altLang="en-US" sz="2800" dirty="0">
                <a:solidFill>
                  <a:srgbClr val="0000FF"/>
                </a:solidFill>
                <a:latin typeface="+mn-lt"/>
                <a:ea typeface="+mn-ea"/>
              </a:rPr>
              <a:t>：照射在偏振片上时，它只让某一特定方向的光通过，这个方向叫此偏振片的偏振化方向。</a:t>
            </a:r>
          </a:p>
        </p:txBody>
      </p:sp>
      <p:grpSp>
        <p:nvGrpSpPr>
          <p:cNvPr id="37919" name="Group 10"/>
          <p:cNvGrpSpPr>
            <a:grpSpLocks/>
          </p:cNvGrpSpPr>
          <p:nvPr/>
        </p:nvGrpSpPr>
        <p:grpSpPr bwMode="auto">
          <a:xfrm>
            <a:off x="6828251" y="4632368"/>
            <a:ext cx="2590800" cy="457200"/>
            <a:chOff x="3120" y="3312"/>
            <a:chExt cx="1776" cy="384"/>
          </a:xfrm>
        </p:grpSpPr>
        <p:sp>
          <p:nvSpPr>
            <p:cNvPr id="37921" name="Line 11"/>
            <p:cNvSpPr>
              <a:spLocks noChangeShapeType="1"/>
            </p:cNvSpPr>
            <p:nvPr/>
          </p:nvSpPr>
          <p:spPr bwMode="auto">
            <a:xfrm>
              <a:off x="3120" y="3504"/>
              <a:ext cx="1776" cy="0"/>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37922" name="Line 12"/>
            <p:cNvSpPr>
              <a:spLocks noChangeShapeType="1"/>
            </p:cNvSpPr>
            <p:nvPr/>
          </p:nvSpPr>
          <p:spPr bwMode="auto">
            <a:xfrm>
              <a:off x="3409" y="3312"/>
              <a:ext cx="0" cy="384"/>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37923" name="Line 13"/>
            <p:cNvSpPr>
              <a:spLocks noChangeShapeType="1"/>
            </p:cNvSpPr>
            <p:nvPr/>
          </p:nvSpPr>
          <p:spPr bwMode="auto">
            <a:xfrm>
              <a:off x="3696" y="3312"/>
              <a:ext cx="0" cy="384"/>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37924" name="Line 14"/>
            <p:cNvSpPr>
              <a:spLocks noChangeShapeType="1"/>
            </p:cNvSpPr>
            <p:nvPr/>
          </p:nvSpPr>
          <p:spPr bwMode="auto">
            <a:xfrm>
              <a:off x="3985" y="3312"/>
              <a:ext cx="0" cy="384"/>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37925" name="Line 15"/>
            <p:cNvSpPr>
              <a:spLocks noChangeShapeType="1"/>
            </p:cNvSpPr>
            <p:nvPr/>
          </p:nvSpPr>
          <p:spPr bwMode="auto">
            <a:xfrm>
              <a:off x="4272" y="3312"/>
              <a:ext cx="0" cy="384"/>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37926" name="Line 16"/>
            <p:cNvSpPr>
              <a:spLocks noChangeShapeType="1"/>
            </p:cNvSpPr>
            <p:nvPr/>
          </p:nvSpPr>
          <p:spPr bwMode="auto">
            <a:xfrm>
              <a:off x="4561" y="3312"/>
              <a:ext cx="0" cy="384"/>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grpSp>
        <p:nvGrpSpPr>
          <p:cNvPr id="5" name="Group 18"/>
          <p:cNvGrpSpPr>
            <a:grpSpLocks/>
          </p:cNvGrpSpPr>
          <p:nvPr/>
        </p:nvGrpSpPr>
        <p:grpSpPr bwMode="auto">
          <a:xfrm>
            <a:off x="7666451" y="5165770"/>
            <a:ext cx="2743200" cy="609600"/>
            <a:chOff x="4176" y="1344"/>
            <a:chExt cx="1728" cy="384"/>
          </a:xfrm>
        </p:grpSpPr>
        <p:sp>
          <p:nvSpPr>
            <p:cNvPr id="37917" name="AutoShape 19"/>
            <p:cNvSpPr>
              <a:spLocks noChangeArrowheads="1"/>
            </p:cNvSpPr>
            <p:nvPr/>
          </p:nvSpPr>
          <p:spPr bwMode="auto">
            <a:xfrm>
              <a:off x="4176" y="1344"/>
              <a:ext cx="1296" cy="384"/>
            </a:xfrm>
            <a:prstGeom prst="wedgeRoundRectCallout">
              <a:avLst>
                <a:gd name="adj1" fmla="val -73148"/>
                <a:gd name="adj2" fmla="val -40102"/>
                <a:gd name="adj3" fmla="val 16667"/>
              </a:avLst>
            </a:prstGeom>
            <a:solidFill>
              <a:srgbClr val="FFEFFF"/>
            </a:solidFill>
            <a:ln w="9525">
              <a:solidFill>
                <a:srgbClr val="CC00CC"/>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1C1C1C"/>
                </a:solidFill>
                <a:latin typeface="+mn-lt"/>
                <a:ea typeface="+mn-ea"/>
              </a:endParaRPr>
            </a:p>
          </p:txBody>
        </p:sp>
        <p:sp>
          <p:nvSpPr>
            <p:cNvPr id="37918" name="Rectangle 20"/>
            <p:cNvSpPr>
              <a:spLocks noChangeArrowheads="1"/>
            </p:cNvSpPr>
            <p:nvPr/>
          </p:nvSpPr>
          <p:spPr bwMode="auto">
            <a:xfrm>
              <a:off x="4224" y="1344"/>
              <a:ext cx="16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800">
                  <a:solidFill>
                    <a:srgbClr val="000000"/>
                  </a:solidFill>
                  <a:latin typeface="+mn-lt"/>
                  <a:ea typeface="+mn-ea"/>
                </a:rPr>
                <a:t>偏振化方向</a:t>
              </a:r>
            </a:p>
          </p:txBody>
        </p:sp>
      </p:grpSp>
      <p:grpSp>
        <p:nvGrpSpPr>
          <p:cNvPr id="6" name="Group 21"/>
          <p:cNvGrpSpPr>
            <a:grpSpLocks/>
          </p:cNvGrpSpPr>
          <p:nvPr/>
        </p:nvGrpSpPr>
        <p:grpSpPr bwMode="auto">
          <a:xfrm>
            <a:off x="6371051" y="4022770"/>
            <a:ext cx="1066800" cy="1676400"/>
            <a:chOff x="2592" y="2976"/>
            <a:chExt cx="672" cy="1056"/>
          </a:xfrm>
        </p:grpSpPr>
        <p:sp>
          <p:nvSpPr>
            <p:cNvPr id="37915" name="Oval 22"/>
            <p:cNvSpPr>
              <a:spLocks noChangeArrowheads="1"/>
            </p:cNvSpPr>
            <p:nvPr/>
          </p:nvSpPr>
          <p:spPr bwMode="auto">
            <a:xfrm>
              <a:off x="2592" y="2976"/>
              <a:ext cx="672" cy="1056"/>
            </a:xfrm>
            <a:prstGeom prst="ellipse">
              <a:avLst/>
            </a:prstGeom>
            <a:solidFill>
              <a:srgbClr val="99FF99">
                <a:alpha val="50195"/>
              </a:srgbClr>
            </a:solidFill>
            <a:ln w="9525">
              <a:solidFill>
                <a:srgbClr val="996633"/>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latin typeface="+mn-lt"/>
                <a:ea typeface="+mn-ea"/>
              </a:endParaRPr>
            </a:p>
          </p:txBody>
        </p:sp>
        <p:sp>
          <p:nvSpPr>
            <p:cNvPr id="37916" name="Line 23"/>
            <p:cNvSpPr>
              <a:spLocks noChangeShapeType="1"/>
            </p:cNvSpPr>
            <p:nvPr/>
          </p:nvSpPr>
          <p:spPr bwMode="auto">
            <a:xfrm flipV="1">
              <a:off x="3072" y="3600"/>
              <a:ext cx="0" cy="336"/>
            </a:xfrm>
            <a:prstGeom prst="line">
              <a:avLst/>
            </a:prstGeom>
            <a:noFill/>
            <a:ln w="19050">
              <a:solidFill>
                <a:srgbClr val="FF00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grpSp>
      <p:grpSp>
        <p:nvGrpSpPr>
          <p:cNvPr id="37903" name="Group 26"/>
          <p:cNvGrpSpPr>
            <a:grpSpLocks/>
          </p:cNvGrpSpPr>
          <p:nvPr/>
        </p:nvGrpSpPr>
        <p:grpSpPr bwMode="auto">
          <a:xfrm>
            <a:off x="4389851" y="4632370"/>
            <a:ext cx="2438400" cy="457200"/>
            <a:chOff x="1104" y="3408"/>
            <a:chExt cx="1488" cy="288"/>
          </a:xfrm>
        </p:grpSpPr>
        <p:sp>
          <p:nvSpPr>
            <p:cNvPr id="37904" name="Line 27"/>
            <p:cNvSpPr>
              <a:spLocks noChangeShapeType="1"/>
            </p:cNvSpPr>
            <p:nvPr/>
          </p:nvSpPr>
          <p:spPr bwMode="auto">
            <a:xfrm>
              <a:off x="1104" y="3552"/>
              <a:ext cx="1488" cy="0"/>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37905" name="Line 28"/>
            <p:cNvSpPr>
              <a:spLocks noChangeShapeType="1"/>
            </p:cNvSpPr>
            <p:nvPr/>
          </p:nvSpPr>
          <p:spPr bwMode="auto">
            <a:xfrm>
              <a:off x="1426" y="3408"/>
              <a:ext cx="0" cy="288"/>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37906" name="Line 29"/>
            <p:cNvSpPr>
              <a:spLocks noChangeShapeType="1"/>
            </p:cNvSpPr>
            <p:nvPr/>
          </p:nvSpPr>
          <p:spPr bwMode="auto">
            <a:xfrm>
              <a:off x="1667" y="3408"/>
              <a:ext cx="0" cy="288"/>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37907" name="Line 30"/>
            <p:cNvSpPr>
              <a:spLocks noChangeShapeType="1"/>
            </p:cNvSpPr>
            <p:nvPr/>
          </p:nvSpPr>
          <p:spPr bwMode="auto">
            <a:xfrm>
              <a:off x="1908" y="3408"/>
              <a:ext cx="0" cy="288"/>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37908" name="Line 31"/>
            <p:cNvSpPr>
              <a:spLocks noChangeShapeType="1"/>
            </p:cNvSpPr>
            <p:nvPr/>
          </p:nvSpPr>
          <p:spPr bwMode="auto">
            <a:xfrm>
              <a:off x="2150" y="3408"/>
              <a:ext cx="0" cy="288"/>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37909" name="Line 32"/>
            <p:cNvSpPr>
              <a:spLocks noChangeShapeType="1"/>
            </p:cNvSpPr>
            <p:nvPr/>
          </p:nvSpPr>
          <p:spPr bwMode="auto">
            <a:xfrm>
              <a:off x="2391" y="3408"/>
              <a:ext cx="0" cy="288"/>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lt"/>
                <a:ea typeface="+mn-ea"/>
              </a:endParaRPr>
            </a:p>
          </p:txBody>
        </p:sp>
        <p:sp>
          <p:nvSpPr>
            <p:cNvPr id="37910" name="Oval 33"/>
            <p:cNvSpPr>
              <a:spLocks noChangeArrowheads="1"/>
            </p:cNvSpPr>
            <p:nvPr/>
          </p:nvSpPr>
          <p:spPr bwMode="auto">
            <a:xfrm>
              <a:off x="1265" y="3516"/>
              <a:ext cx="80" cy="72"/>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latin typeface="+mn-lt"/>
                <a:ea typeface="+mn-ea"/>
              </a:endParaRPr>
            </a:p>
          </p:txBody>
        </p:sp>
        <p:sp>
          <p:nvSpPr>
            <p:cNvPr id="37911" name="Oval 34"/>
            <p:cNvSpPr>
              <a:spLocks noChangeArrowheads="1"/>
            </p:cNvSpPr>
            <p:nvPr/>
          </p:nvSpPr>
          <p:spPr bwMode="auto">
            <a:xfrm>
              <a:off x="1506" y="3516"/>
              <a:ext cx="81" cy="72"/>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latin typeface="+mn-lt"/>
                <a:ea typeface="+mn-ea"/>
              </a:endParaRPr>
            </a:p>
          </p:txBody>
        </p:sp>
        <p:sp>
          <p:nvSpPr>
            <p:cNvPr id="37912" name="Oval 35"/>
            <p:cNvSpPr>
              <a:spLocks noChangeArrowheads="1"/>
            </p:cNvSpPr>
            <p:nvPr/>
          </p:nvSpPr>
          <p:spPr bwMode="auto">
            <a:xfrm>
              <a:off x="1747" y="3516"/>
              <a:ext cx="81" cy="72"/>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latin typeface="+mn-lt"/>
                <a:ea typeface="+mn-ea"/>
              </a:endParaRPr>
            </a:p>
          </p:txBody>
        </p:sp>
        <p:sp>
          <p:nvSpPr>
            <p:cNvPr id="37913" name="Oval 36"/>
            <p:cNvSpPr>
              <a:spLocks noChangeArrowheads="1"/>
            </p:cNvSpPr>
            <p:nvPr/>
          </p:nvSpPr>
          <p:spPr bwMode="auto">
            <a:xfrm>
              <a:off x="1989" y="3516"/>
              <a:ext cx="80" cy="72"/>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latin typeface="+mn-lt"/>
                <a:ea typeface="+mn-ea"/>
              </a:endParaRPr>
            </a:p>
          </p:txBody>
        </p:sp>
        <p:sp>
          <p:nvSpPr>
            <p:cNvPr id="37914" name="Oval 37"/>
            <p:cNvSpPr>
              <a:spLocks noChangeArrowheads="1"/>
            </p:cNvSpPr>
            <p:nvPr/>
          </p:nvSpPr>
          <p:spPr bwMode="auto">
            <a:xfrm>
              <a:off x="2230" y="3516"/>
              <a:ext cx="80" cy="72"/>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latin typeface="+mn-lt"/>
                <a:ea typeface="+mn-ea"/>
              </a:endParaRPr>
            </a:p>
          </p:txBody>
        </p:sp>
      </p:grpSp>
      <p:grpSp>
        <p:nvGrpSpPr>
          <p:cNvPr id="9" name="Group 38"/>
          <p:cNvGrpSpPr>
            <a:grpSpLocks/>
          </p:cNvGrpSpPr>
          <p:nvPr/>
        </p:nvGrpSpPr>
        <p:grpSpPr bwMode="auto">
          <a:xfrm>
            <a:off x="4694651" y="5241970"/>
            <a:ext cx="1752600" cy="533400"/>
            <a:chOff x="1440" y="3744"/>
            <a:chExt cx="1104" cy="336"/>
          </a:xfrm>
        </p:grpSpPr>
        <p:sp>
          <p:nvSpPr>
            <p:cNvPr id="37900" name="AutoShape 39"/>
            <p:cNvSpPr>
              <a:spLocks noChangeArrowheads="1"/>
            </p:cNvSpPr>
            <p:nvPr/>
          </p:nvSpPr>
          <p:spPr bwMode="auto">
            <a:xfrm>
              <a:off x="1440" y="3744"/>
              <a:ext cx="768" cy="336"/>
            </a:xfrm>
            <a:prstGeom prst="wedgeRoundRectCallout">
              <a:avLst>
                <a:gd name="adj1" fmla="val 104426"/>
                <a:gd name="adj2" fmla="val -56250"/>
                <a:gd name="adj3" fmla="val 16667"/>
              </a:avLst>
            </a:prstGeom>
            <a:solidFill>
              <a:schemeClr val="accent1"/>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1C1C1C"/>
                </a:solidFill>
                <a:latin typeface="+mn-lt"/>
                <a:ea typeface="+mn-ea"/>
              </a:endParaRPr>
            </a:p>
          </p:txBody>
        </p:sp>
        <p:sp>
          <p:nvSpPr>
            <p:cNvPr id="37901" name="Text Box 40"/>
            <p:cNvSpPr txBox="1">
              <a:spLocks noChangeArrowheads="1"/>
            </p:cNvSpPr>
            <p:nvPr/>
          </p:nvSpPr>
          <p:spPr bwMode="auto">
            <a:xfrm>
              <a:off x="1440" y="3744"/>
              <a:ext cx="11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sz="2800">
                  <a:solidFill>
                    <a:srgbClr val="000000"/>
                  </a:solidFill>
                  <a:latin typeface="+mn-lt"/>
                  <a:ea typeface="+mn-ea"/>
                </a:rPr>
                <a:t>起偏器</a:t>
              </a:r>
            </a:p>
          </p:txBody>
        </p:sp>
      </p:grpSp>
      <mc:AlternateContent xmlns:mc="http://schemas.openxmlformats.org/markup-compatibility/2006" xmlns:a14="http://schemas.microsoft.com/office/drawing/2010/main">
        <mc:Choice Requires="a14">
          <p:sp>
            <p:nvSpPr>
              <p:cNvPr id="41" name="矩形 40"/>
              <p:cNvSpPr/>
              <p:nvPr/>
            </p:nvSpPr>
            <p:spPr>
              <a:xfrm>
                <a:off x="3833310" y="4566350"/>
                <a:ext cx="566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41" name="矩形 40"/>
              <p:cNvSpPr>
                <a:spLocks noRot="1" noChangeAspect="1" noMove="1" noResize="1" noEditPoints="1" noAdjustHandles="1" noChangeArrowheads="1" noChangeShapeType="1" noTextEdit="1"/>
              </p:cNvSpPr>
              <p:nvPr/>
            </p:nvSpPr>
            <p:spPr>
              <a:xfrm>
                <a:off x="3833310" y="4566350"/>
                <a:ext cx="566437"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9387534" y="4331723"/>
                <a:ext cx="825033"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42" name="矩形 41"/>
              <p:cNvSpPr>
                <a:spLocks noRot="1" noChangeAspect="1" noMove="1" noResize="1" noEditPoints="1" noAdjustHandles="1" noChangeArrowheads="1" noChangeShapeType="1" noTextEdit="1"/>
              </p:cNvSpPr>
              <p:nvPr/>
            </p:nvSpPr>
            <p:spPr>
              <a:xfrm>
                <a:off x="9387534" y="4331723"/>
                <a:ext cx="825033" cy="898964"/>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742863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7891"/>
                                        </p:tgtEl>
                                        <p:attrNameLst>
                                          <p:attrName>style.visibility</p:attrName>
                                        </p:attrNameLst>
                                      </p:cBhvr>
                                      <p:to>
                                        <p:strVal val="visible"/>
                                      </p:to>
                                    </p:set>
                                    <p:animEffect transition="in" filter="wipe(left)">
                                      <p:cBhvr>
                                        <p:cTn id="7" dur="500"/>
                                        <p:tgtEl>
                                          <p:spTgt spid="3789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137222"/>
                                        </p:tgtEl>
                                        <p:attrNameLst>
                                          <p:attrName>style.visibility</p:attrName>
                                        </p:attrNameLst>
                                      </p:cBhvr>
                                      <p:to>
                                        <p:strVal val="visible"/>
                                      </p:to>
                                    </p:set>
                                    <p:animEffect transition="in" filter="blinds(vertical)">
                                      <p:cBhvr>
                                        <p:cTn id="12" dur="500"/>
                                        <p:tgtEl>
                                          <p:spTgt spid="13722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7223"/>
                                        </p:tgtEl>
                                        <p:attrNameLst>
                                          <p:attrName>style.visibility</p:attrName>
                                        </p:attrNameLst>
                                      </p:cBhvr>
                                      <p:to>
                                        <p:strVal val="visible"/>
                                      </p:to>
                                    </p:set>
                                    <p:animEffect transition="in" filter="blinds(horizontal)">
                                      <p:cBhvr>
                                        <p:cTn id="17" dur="500"/>
                                        <p:tgtEl>
                                          <p:spTgt spid="13722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7224"/>
                                        </p:tgtEl>
                                        <p:attrNameLst>
                                          <p:attrName>style.visibility</p:attrName>
                                        </p:attrNameLst>
                                      </p:cBhvr>
                                      <p:to>
                                        <p:strVal val="visible"/>
                                      </p:to>
                                    </p:set>
                                    <p:animEffect transition="in" filter="blinds(horizontal)">
                                      <p:cBhvr>
                                        <p:cTn id="22" dur="500"/>
                                        <p:tgtEl>
                                          <p:spTgt spid="13722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ox(in)">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wipe(left)">
                                      <p:cBhvr>
                                        <p:cTn id="32" dur="500"/>
                                        <p:tgtEl>
                                          <p:spTgt spid="4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7903"/>
                                        </p:tgtEl>
                                        <p:attrNameLst>
                                          <p:attrName>style.visibility</p:attrName>
                                        </p:attrNameLst>
                                      </p:cBhvr>
                                      <p:to>
                                        <p:strVal val="visible"/>
                                      </p:to>
                                    </p:set>
                                    <p:animEffect transition="in" filter="wipe(left)">
                                      <p:cBhvr>
                                        <p:cTn id="37" dur="500"/>
                                        <p:tgtEl>
                                          <p:spTgt spid="3790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32"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box(out)">
                                      <p:cBhvr>
                                        <p:cTn id="42" dur="500"/>
                                        <p:tgtEl>
                                          <p:spTgt spid="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8" presetClass="entr" presetSubtype="3"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strips(upRight)">
                                      <p:cBhvr>
                                        <p:cTn id="47" dur="500"/>
                                        <p:tgtEl>
                                          <p:spTgt spid="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8" presetClass="entr" presetSubtype="9" fill="hold" nodeType="click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strips(upLeft)">
                                      <p:cBhvr>
                                        <p:cTn id="52" dur="500"/>
                                        <p:tgtEl>
                                          <p:spTgt spid="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7919"/>
                                        </p:tgtEl>
                                        <p:attrNameLst>
                                          <p:attrName>style.visibility</p:attrName>
                                        </p:attrNameLst>
                                      </p:cBhvr>
                                      <p:to>
                                        <p:strVal val="visible"/>
                                      </p:to>
                                    </p:set>
                                    <p:animEffect transition="in" filter="wipe(left)">
                                      <p:cBhvr>
                                        <p:cTn id="57" dur="500"/>
                                        <p:tgtEl>
                                          <p:spTgt spid="3791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2"/>
                                        </p:tgtEl>
                                        <p:attrNameLst>
                                          <p:attrName>style.visibility</p:attrName>
                                        </p:attrNameLst>
                                      </p:cBhvr>
                                      <p:to>
                                        <p:strVal val="visible"/>
                                      </p:to>
                                    </p:set>
                                    <p:animEffect transition="in" filter="wipe(left)">
                                      <p:cBhvr>
                                        <p:cTn id="6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p:bldP spid="137222" grpId="0" autoUpdateAnimBg="0"/>
      <p:bldP spid="137223" grpId="0" autoUpdateAnimBg="0"/>
      <p:bldP spid="137224" grpId="0" autoUpdateAnimBg="0"/>
      <p:bldP spid="41" grpId="0"/>
      <p:bldP spid="4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4" descr="起偏"/>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1554" y="1532351"/>
            <a:ext cx="8391030" cy="38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Text Box 5"/>
          <p:cNvSpPr txBox="1">
            <a:spLocks noChangeArrowheads="1"/>
          </p:cNvSpPr>
          <p:nvPr/>
        </p:nvSpPr>
        <p:spPr bwMode="auto">
          <a:xfrm>
            <a:off x="2260513" y="449132"/>
            <a:ext cx="30241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sz="2800" dirty="0">
                <a:solidFill>
                  <a:srgbClr val="0000FF"/>
                </a:solidFill>
                <a:latin typeface="+mn-lt"/>
                <a:ea typeface="+mn-ea"/>
              </a:rPr>
              <a:t>用偏振器起偏</a:t>
            </a:r>
          </a:p>
        </p:txBody>
      </p:sp>
    </p:spTree>
    <p:extLst>
      <p:ext uri="{BB962C8B-B14F-4D97-AF65-F5344CB8AC3E}">
        <p14:creationId xmlns:p14="http://schemas.microsoft.com/office/powerpoint/2010/main" val="17715228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8915"/>
                                        </p:tgtEl>
                                        <p:attrNameLst>
                                          <p:attrName>style.visibility</p:attrName>
                                        </p:attrNameLst>
                                      </p:cBhvr>
                                      <p:to>
                                        <p:strVal val="visible"/>
                                      </p:to>
                                    </p:set>
                                    <p:animEffect transition="in" filter="wipe(left)">
                                      <p:cBhvr>
                                        <p:cTn id="7" dur="500"/>
                                        <p:tgtEl>
                                          <p:spTgt spid="389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8914"/>
                                        </p:tgtEl>
                                        <p:attrNameLst>
                                          <p:attrName>style.visibility</p:attrName>
                                        </p:attrNameLst>
                                      </p:cBhvr>
                                      <p:to>
                                        <p:strVal val="visible"/>
                                      </p:to>
                                    </p:set>
                                    <p:animEffect transition="in" filter="wipe(left)">
                                      <p:cBhvr>
                                        <p:cTn id="12" dur="500"/>
                                        <p:tgtEl>
                                          <p:spTgt spid="389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3" descr="起偏与检偏"/>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025363" y="1741510"/>
            <a:ext cx="8160380" cy="4171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Text Box 4"/>
          <p:cNvSpPr txBox="1">
            <a:spLocks noChangeArrowheads="1"/>
          </p:cNvSpPr>
          <p:nvPr/>
        </p:nvSpPr>
        <p:spPr bwMode="auto">
          <a:xfrm>
            <a:off x="4656139" y="908051"/>
            <a:ext cx="56165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kumimoji="1" lang="en-US" altLang="zh-CN" sz="2800" i="1">
                <a:solidFill>
                  <a:srgbClr val="0000FF"/>
                </a:solidFill>
                <a:latin typeface="+mn-lt"/>
                <a:ea typeface="+mn-ea"/>
              </a:rPr>
              <a:t>how to inspect polarized light </a:t>
            </a:r>
            <a:r>
              <a:rPr kumimoji="1" lang="en-US" altLang="zh-CN" sz="2800">
                <a:solidFill>
                  <a:srgbClr val="0000FF"/>
                </a:solidFill>
                <a:latin typeface="+mn-lt"/>
                <a:ea typeface="+mn-ea"/>
              </a:rPr>
              <a:t>?</a:t>
            </a:r>
          </a:p>
        </p:txBody>
      </p:sp>
      <p:sp>
        <p:nvSpPr>
          <p:cNvPr id="39940" name="WordArt 5"/>
          <p:cNvSpPr>
            <a:spLocks noChangeArrowheads="1" noChangeShapeType="1" noTextEdit="1"/>
          </p:cNvSpPr>
          <p:nvPr/>
        </p:nvSpPr>
        <p:spPr bwMode="auto">
          <a:xfrm>
            <a:off x="2208213" y="908050"/>
            <a:ext cx="2286000" cy="457200"/>
          </a:xfrm>
          <a:prstGeom prst="rect">
            <a:avLst/>
          </a:prstGeom>
        </p:spPr>
        <p:txBody>
          <a:bodyPr wrap="none" fromWordArt="1">
            <a:prstTxWarp prst="textPlain">
              <a:avLst>
                <a:gd name="adj" fmla="val 50000"/>
              </a:avLst>
            </a:prstTxWarp>
          </a:bodyPr>
          <a:lstStyle/>
          <a:p>
            <a:pPr algn="ctr"/>
            <a:r>
              <a:rPr lang="en-US" altLang="zh-CN" sz="2800" kern="10" dirty="0">
                <a:ln w="12700">
                  <a:solidFill>
                    <a:srgbClr val="EAEAEA"/>
                  </a:solidFill>
                  <a:miter lim="800000"/>
                  <a:headEnd/>
                  <a:tailEnd/>
                </a:ln>
                <a:solidFill>
                  <a:srgbClr val="0000FF"/>
                </a:solidFill>
                <a:effectLst>
                  <a:outerShdw dist="35921" dir="2700000" sy="50000" kx="2115830" algn="bl" rotWithShape="0">
                    <a:srgbClr val="C0C0C0">
                      <a:alpha val="79999"/>
                    </a:srgbClr>
                  </a:outerShdw>
                </a:effectLst>
                <a:latin typeface="+mn-lt"/>
                <a:ea typeface="+mn-ea"/>
              </a:rPr>
              <a:t>Question: </a:t>
            </a:r>
            <a:endParaRPr lang="zh-CN" altLang="en-US" sz="2800" kern="10" dirty="0">
              <a:ln w="12700">
                <a:solidFill>
                  <a:srgbClr val="EAEAEA"/>
                </a:solidFill>
                <a:miter lim="800000"/>
                <a:headEnd/>
                <a:tailEnd/>
              </a:ln>
              <a:solidFill>
                <a:srgbClr val="0000FF"/>
              </a:solidFill>
              <a:effectLst>
                <a:outerShdw dist="35921" dir="2700000" sy="50000" kx="2115830" algn="bl" rotWithShape="0">
                  <a:srgbClr val="C0C0C0">
                    <a:alpha val="79999"/>
                  </a:srgbClr>
                </a:outerShdw>
              </a:effectLst>
              <a:latin typeface="+mn-lt"/>
              <a:ea typeface="+mn-ea"/>
            </a:endParaRPr>
          </a:p>
        </p:txBody>
      </p:sp>
    </p:spTree>
    <p:extLst>
      <p:ext uri="{BB962C8B-B14F-4D97-AF65-F5344CB8AC3E}">
        <p14:creationId xmlns:p14="http://schemas.microsoft.com/office/powerpoint/2010/main" val="27737649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9940"/>
                                        </p:tgtEl>
                                        <p:attrNameLst>
                                          <p:attrName>style.visibility</p:attrName>
                                        </p:attrNameLst>
                                      </p:cBhvr>
                                      <p:to>
                                        <p:strVal val="visible"/>
                                      </p:to>
                                    </p:set>
                                    <p:animEffect transition="in" filter="wipe(left)">
                                      <p:cBhvr>
                                        <p:cTn id="7" dur="500"/>
                                        <p:tgtEl>
                                          <p:spTgt spid="399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9939"/>
                                        </p:tgtEl>
                                        <p:attrNameLst>
                                          <p:attrName>style.visibility</p:attrName>
                                        </p:attrNameLst>
                                      </p:cBhvr>
                                      <p:to>
                                        <p:strVal val="visible"/>
                                      </p:to>
                                    </p:set>
                                    <p:animEffect transition="in" filter="wipe(left)">
                                      <p:cBhvr>
                                        <p:cTn id="12" dur="500"/>
                                        <p:tgtEl>
                                          <p:spTgt spid="3993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9938"/>
                                        </p:tgtEl>
                                        <p:attrNameLst>
                                          <p:attrName>style.visibility</p:attrName>
                                        </p:attrNameLst>
                                      </p:cBhvr>
                                      <p:to>
                                        <p:strVal val="visible"/>
                                      </p:to>
                                    </p:set>
                                    <p:animEffect transition="in" filter="wipe(left)">
                                      <p:cBhvr>
                                        <p:cTn id="17" dur="500"/>
                                        <p:tgtEl>
                                          <p:spTgt spid="399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p:bldP spid="39940"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ChangeArrowheads="1"/>
          </p:cNvSpPr>
          <p:nvPr/>
        </p:nvSpPr>
        <p:spPr bwMode="auto">
          <a:xfrm>
            <a:off x="2856978" y="585592"/>
            <a:ext cx="8382000" cy="2286000"/>
          </a:xfrm>
          <a:prstGeom prst="rect">
            <a:avLst/>
          </a:prstGeom>
          <a:solidFill>
            <a:srgbClr val="FFFF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 name="Group 3"/>
          <p:cNvGrpSpPr>
            <a:grpSpLocks/>
          </p:cNvGrpSpPr>
          <p:nvPr/>
        </p:nvGrpSpPr>
        <p:grpSpPr bwMode="auto">
          <a:xfrm>
            <a:off x="8495778" y="1652392"/>
            <a:ext cx="2286000" cy="304800"/>
            <a:chOff x="3696" y="1200"/>
            <a:chExt cx="1344" cy="192"/>
          </a:xfrm>
        </p:grpSpPr>
        <p:sp>
          <p:nvSpPr>
            <p:cNvPr id="1064" name="Line 4"/>
            <p:cNvSpPr>
              <a:spLocks noChangeShapeType="1"/>
            </p:cNvSpPr>
            <p:nvPr/>
          </p:nvSpPr>
          <p:spPr bwMode="auto">
            <a:xfrm>
              <a:off x="3696" y="1296"/>
              <a:ext cx="1344" cy="0"/>
            </a:xfrm>
            <a:prstGeom prst="line">
              <a:avLst/>
            </a:prstGeom>
            <a:noFill/>
            <a:ln w="28575">
              <a:solidFill>
                <a:srgbClr val="0000FF"/>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65" name="Line 5"/>
            <p:cNvSpPr>
              <a:spLocks noChangeShapeType="1"/>
            </p:cNvSpPr>
            <p:nvPr/>
          </p:nvSpPr>
          <p:spPr bwMode="auto">
            <a:xfrm>
              <a:off x="3744" y="1200"/>
              <a:ext cx="144" cy="192"/>
            </a:xfrm>
            <a:prstGeom prst="line">
              <a:avLst/>
            </a:prstGeom>
            <a:noFill/>
            <a:ln w="19050">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66" name="Line 6"/>
            <p:cNvSpPr>
              <a:spLocks noChangeShapeType="1"/>
            </p:cNvSpPr>
            <p:nvPr/>
          </p:nvSpPr>
          <p:spPr bwMode="auto">
            <a:xfrm>
              <a:off x="4128" y="1200"/>
              <a:ext cx="144" cy="192"/>
            </a:xfrm>
            <a:prstGeom prst="line">
              <a:avLst/>
            </a:prstGeom>
            <a:noFill/>
            <a:ln w="19050">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67" name="Line 7"/>
            <p:cNvSpPr>
              <a:spLocks noChangeShapeType="1"/>
            </p:cNvSpPr>
            <p:nvPr/>
          </p:nvSpPr>
          <p:spPr bwMode="auto">
            <a:xfrm>
              <a:off x="4320" y="1200"/>
              <a:ext cx="144" cy="192"/>
            </a:xfrm>
            <a:prstGeom prst="line">
              <a:avLst/>
            </a:prstGeom>
            <a:noFill/>
            <a:ln w="19050">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68" name="Line 8"/>
            <p:cNvSpPr>
              <a:spLocks noChangeShapeType="1"/>
            </p:cNvSpPr>
            <p:nvPr/>
          </p:nvSpPr>
          <p:spPr bwMode="auto">
            <a:xfrm>
              <a:off x="4512" y="1200"/>
              <a:ext cx="144" cy="192"/>
            </a:xfrm>
            <a:prstGeom prst="line">
              <a:avLst/>
            </a:prstGeom>
            <a:noFill/>
            <a:ln w="19050">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69" name="Line 9"/>
            <p:cNvSpPr>
              <a:spLocks noChangeShapeType="1"/>
            </p:cNvSpPr>
            <p:nvPr/>
          </p:nvSpPr>
          <p:spPr bwMode="auto">
            <a:xfrm>
              <a:off x="4704" y="1200"/>
              <a:ext cx="144" cy="192"/>
            </a:xfrm>
            <a:prstGeom prst="line">
              <a:avLst/>
            </a:prstGeom>
            <a:noFill/>
            <a:ln w="19050">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70" name="Line 10"/>
            <p:cNvSpPr>
              <a:spLocks noChangeShapeType="1"/>
            </p:cNvSpPr>
            <p:nvPr/>
          </p:nvSpPr>
          <p:spPr bwMode="auto">
            <a:xfrm>
              <a:off x="3936" y="1200"/>
              <a:ext cx="144" cy="192"/>
            </a:xfrm>
            <a:prstGeom prst="line">
              <a:avLst/>
            </a:prstGeom>
            <a:noFill/>
            <a:ln w="19050">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29" name="Group 11"/>
          <p:cNvGrpSpPr>
            <a:grpSpLocks/>
          </p:cNvGrpSpPr>
          <p:nvPr/>
        </p:nvGrpSpPr>
        <p:grpSpPr bwMode="auto">
          <a:xfrm>
            <a:off x="7886178" y="890392"/>
            <a:ext cx="1066800" cy="1676400"/>
            <a:chOff x="3408" y="624"/>
            <a:chExt cx="672" cy="1056"/>
          </a:xfrm>
        </p:grpSpPr>
        <p:sp>
          <p:nvSpPr>
            <p:cNvPr id="1062" name="Oval 12"/>
            <p:cNvSpPr>
              <a:spLocks noChangeArrowheads="1"/>
            </p:cNvSpPr>
            <p:nvPr/>
          </p:nvSpPr>
          <p:spPr bwMode="auto">
            <a:xfrm>
              <a:off x="3408" y="624"/>
              <a:ext cx="672" cy="1056"/>
            </a:xfrm>
            <a:prstGeom prst="ellipse">
              <a:avLst/>
            </a:prstGeom>
            <a:solidFill>
              <a:srgbClr val="99FF99">
                <a:alpha val="50195"/>
              </a:srgbClr>
            </a:solidFill>
            <a:ln w="9525">
              <a:solidFill>
                <a:srgbClr val="996633"/>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63" name="Line 13"/>
            <p:cNvSpPr>
              <a:spLocks noChangeShapeType="1"/>
            </p:cNvSpPr>
            <p:nvPr/>
          </p:nvSpPr>
          <p:spPr bwMode="auto">
            <a:xfrm flipH="1" flipV="1">
              <a:off x="3744" y="1296"/>
              <a:ext cx="192" cy="288"/>
            </a:xfrm>
            <a:prstGeom prst="line">
              <a:avLst/>
            </a:prstGeom>
            <a:noFill/>
            <a:ln w="19050">
              <a:solidFill>
                <a:srgbClr val="FF00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30" name="Group 14"/>
          <p:cNvGrpSpPr>
            <a:grpSpLocks/>
          </p:cNvGrpSpPr>
          <p:nvPr/>
        </p:nvGrpSpPr>
        <p:grpSpPr bwMode="auto">
          <a:xfrm>
            <a:off x="9333978" y="2261992"/>
            <a:ext cx="1752600" cy="533400"/>
            <a:chOff x="4272" y="1632"/>
            <a:chExt cx="1104" cy="336"/>
          </a:xfrm>
        </p:grpSpPr>
        <p:sp>
          <p:nvSpPr>
            <p:cNvPr id="1060" name="AutoShape 15"/>
            <p:cNvSpPr>
              <a:spLocks noChangeArrowheads="1"/>
            </p:cNvSpPr>
            <p:nvPr/>
          </p:nvSpPr>
          <p:spPr bwMode="auto">
            <a:xfrm>
              <a:off x="4272" y="1632"/>
              <a:ext cx="816" cy="336"/>
            </a:xfrm>
            <a:prstGeom prst="wedgeRoundRectCallout">
              <a:avLst>
                <a:gd name="adj1" fmla="val -111764"/>
                <a:gd name="adj2" fmla="val -73514"/>
                <a:gd name="adj3" fmla="val 16667"/>
              </a:avLst>
            </a:prstGeom>
            <a:solidFill>
              <a:srgbClr val="FFEFFF"/>
            </a:solidFill>
            <a:ln w="9525">
              <a:solidFill>
                <a:srgbClr val="CC00CC"/>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800" b="1">
                <a:solidFill>
                  <a:srgbClr val="1C1C1C"/>
                </a:solidFill>
              </a:endParaRPr>
            </a:p>
          </p:txBody>
        </p:sp>
        <p:sp>
          <p:nvSpPr>
            <p:cNvPr id="1061" name="Text Box 16"/>
            <p:cNvSpPr txBox="1">
              <a:spLocks noChangeArrowheads="1"/>
            </p:cNvSpPr>
            <p:nvPr/>
          </p:nvSpPr>
          <p:spPr bwMode="auto">
            <a:xfrm>
              <a:off x="4272" y="1632"/>
              <a:ext cx="11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a:solidFill>
                    <a:srgbClr val="000000"/>
                  </a:solidFill>
                </a:rPr>
                <a:t>检偏器</a:t>
              </a:r>
            </a:p>
          </p:txBody>
        </p:sp>
      </p:grpSp>
      <p:sp>
        <p:nvSpPr>
          <p:cNvPr id="1031" name="Text Box 17"/>
          <p:cNvSpPr txBox="1">
            <a:spLocks noChangeArrowheads="1"/>
          </p:cNvSpPr>
          <p:nvPr/>
        </p:nvSpPr>
        <p:spPr bwMode="auto">
          <a:xfrm>
            <a:off x="2865670" y="585592"/>
            <a:ext cx="677108" cy="2286000"/>
          </a:xfrm>
          <a:prstGeom prst="rect">
            <a:avLst/>
          </a:prstGeom>
          <a:gradFill rotWithShape="0">
            <a:gsLst>
              <a:gs pos="0">
                <a:srgbClr val="FFEFFF"/>
              </a:gs>
              <a:gs pos="50000">
                <a:srgbClr val="FFFFFF"/>
              </a:gs>
              <a:gs pos="100000">
                <a:srgbClr val="FFEFFF"/>
              </a:gs>
            </a:gsLst>
            <a:lin ang="5400000" scaled="1"/>
          </a:gradFill>
          <a:ln w="9525">
            <a:solidFill>
              <a:srgbClr val="CC00CC"/>
            </a:solidFill>
            <a:miter lim="800000"/>
            <a:headEnd/>
            <a:tailEnd/>
          </a:ln>
        </p:spPr>
        <p:txBody>
          <a:bodyPr vert="eaVert">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800" b="1">
                <a:solidFill>
                  <a:srgbClr val="1C1C1C"/>
                </a:solidFill>
              </a:rPr>
              <a:t> </a:t>
            </a:r>
            <a:r>
              <a:rPr lang="zh-CN" altLang="en-US" sz="3200" b="1">
                <a:solidFill>
                  <a:srgbClr val="CC0000"/>
                </a:solidFill>
              </a:rPr>
              <a:t>检  偏</a:t>
            </a:r>
            <a:endParaRPr lang="en-US" altLang="zh-CN" sz="3200" b="1">
              <a:solidFill>
                <a:srgbClr val="CC0000"/>
              </a:solidFill>
            </a:endParaRPr>
          </a:p>
        </p:txBody>
      </p:sp>
      <p:grpSp>
        <p:nvGrpSpPr>
          <p:cNvPr id="5" name="Group 18"/>
          <p:cNvGrpSpPr>
            <a:grpSpLocks/>
          </p:cNvGrpSpPr>
          <p:nvPr/>
        </p:nvGrpSpPr>
        <p:grpSpPr bwMode="auto">
          <a:xfrm>
            <a:off x="5904978" y="1576192"/>
            <a:ext cx="2590800" cy="457200"/>
            <a:chOff x="2112" y="1152"/>
            <a:chExt cx="1632" cy="288"/>
          </a:xfrm>
        </p:grpSpPr>
        <p:grpSp>
          <p:nvGrpSpPr>
            <p:cNvPr id="1051" name="Group 19"/>
            <p:cNvGrpSpPr>
              <a:grpSpLocks/>
            </p:cNvGrpSpPr>
            <p:nvPr/>
          </p:nvGrpSpPr>
          <p:grpSpPr bwMode="auto">
            <a:xfrm>
              <a:off x="2112" y="1152"/>
              <a:ext cx="1632" cy="288"/>
              <a:chOff x="2112" y="1152"/>
              <a:chExt cx="1632" cy="288"/>
            </a:xfrm>
          </p:grpSpPr>
          <p:sp>
            <p:nvSpPr>
              <p:cNvPr id="1054" name="Line 20"/>
              <p:cNvSpPr>
                <a:spLocks noChangeShapeType="1"/>
              </p:cNvSpPr>
              <p:nvPr/>
            </p:nvSpPr>
            <p:spPr bwMode="auto">
              <a:xfrm>
                <a:off x="2112" y="1296"/>
                <a:ext cx="1632" cy="0"/>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5" name="Line 21"/>
              <p:cNvSpPr>
                <a:spLocks noChangeShapeType="1"/>
              </p:cNvSpPr>
              <p:nvPr/>
            </p:nvSpPr>
            <p:spPr bwMode="auto">
              <a:xfrm>
                <a:off x="2315" y="1152"/>
                <a:ext cx="0" cy="288"/>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6" name="Line 22"/>
              <p:cNvSpPr>
                <a:spLocks noChangeShapeType="1"/>
              </p:cNvSpPr>
              <p:nvPr/>
            </p:nvSpPr>
            <p:spPr bwMode="auto">
              <a:xfrm>
                <a:off x="2517" y="1152"/>
                <a:ext cx="0" cy="288"/>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7" name="Line 23"/>
              <p:cNvSpPr>
                <a:spLocks noChangeShapeType="1"/>
              </p:cNvSpPr>
              <p:nvPr/>
            </p:nvSpPr>
            <p:spPr bwMode="auto">
              <a:xfrm>
                <a:off x="2720" y="1152"/>
                <a:ext cx="0" cy="288"/>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8" name="Line 24"/>
              <p:cNvSpPr>
                <a:spLocks noChangeShapeType="1"/>
              </p:cNvSpPr>
              <p:nvPr/>
            </p:nvSpPr>
            <p:spPr bwMode="auto">
              <a:xfrm>
                <a:off x="2922" y="1152"/>
                <a:ext cx="0" cy="288"/>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9" name="Line 25"/>
              <p:cNvSpPr>
                <a:spLocks noChangeShapeType="1"/>
              </p:cNvSpPr>
              <p:nvPr/>
            </p:nvSpPr>
            <p:spPr bwMode="auto">
              <a:xfrm>
                <a:off x="3125" y="1152"/>
                <a:ext cx="0" cy="288"/>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052" name="Line 26"/>
            <p:cNvSpPr>
              <a:spLocks noChangeShapeType="1"/>
            </p:cNvSpPr>
            <p:nvPr/>
          </p:nvSpPr>
          <p:spPr bwMode="auto">
            <a:xfrm>
              <a:off x="3312" y="1152"/>
              <a:ext cx="0" cy="288"/>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53" name="Line 27"/>
            <p:cNvSpPr>
              <a:spLocks noChangeShapeType="1"/>
            </p:cNvSpPr>
            <p:nvPr/>
          </p:nvSpPr>
          <p:spPr bwMode="auto">
            <a:xfrm>
              <a:off x="3504" y="1152"/>
              <a:ext cx="0" cy="288"/>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033" name="Group 29"/>
          <p:cNvGrpSpPr>
            <a:grpSpLocks/>
          </p:cNvGrpSpPr>
          <p:nvPr/>
        </p:nvGrpSpPr>
        <p:grpSpPr bwMode="auto">
          <a:xfrm>
            <a:off x="5371578" y="890392"/>
            <a:ext cx="1066800" cy="1676400"/>
            <a:chOff x="2592" y="2976"/>
            <a:chExt cx="672" cy="1056"/>
          </a:xfrm>
        </p:grpSpPr>
        <p:sp>
          <p:nvSpPr>
            <p:cNvPr id="1049" name="Oval 30"/>
            <p:cNvSpPr>
              <a:spLocks noChangeArrowheads="1"/>
            </p:cNvSpPr>
            <p:nvPr/>
          </p:nvSpPr>
          <p:spPr bwMode="auto">
            <a:xfrm>
              <a:off x="2592" y="2976"/>
              <a:ext cx="672" cy="1056"/>
            </a:xfrm>
            <a:prstGeom prst="ellipse">
              <a:avLst/>
            </a:prstGeom>
            <a:solidFill>
              <a:srgbClr val="99FF99">
                <a:alpha val="50195"/>
              </a:srgbClr>
            </a:solidFill>
            <a:ln w="9525">
              <a:solidFill>
                <a:srgbClr val="996633"/>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50" name="Line 31"/>
            <p:cNvSpPr>
              <a:spLocks noChangeShapeType="1"/>
            </p:cNvSpPr>
            <p:nvPr/>
          </p:nvSpPr>
          <p:spPr bwMode="auto">
            <a:xfrm flipV="1">
              <a:off x="3072" y="3600"/>
              <a:ext cx="0" cy="336"/>
            </a:xfrm>
            <a:prstGeom prst="line">
              <a:avLst/>
            </a:prstGeom>
            <a:noFill/>
            <a:ln w="19050">
              <a:solidFill>
                <a:srgbClr val="FF00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8" name="Group 32"/>
          <p:cNvGrpSpPr>
            <a:grpSpLocks/>
          </p:cNvGrpSpPr>
          <p:nvPr/>
        </p:nvGrpSpPr>
        <p:grpSpPr bwMode="auto">
          <a:xfrm>
            <a:off x="3771378" y="1576192"/>
            <a:ext cx="2133600" cy="457200"/>
            <a:chOff x="1104" y="3408"/>
            <a:chExt cx="1488" cy="288"/>
          </a:xfrm>
        </p:grpSpPr>
        <p:sp>
          <p:nvSpPr>
            <p:cNvPr id="1038" name="Line 33"/>
            <p:cNvSpPr>
              <a:spLocks noChangeShapeType="1"/>
            </p:cNvSpPr>
            <p:nvPr/>
          </p:nvSpPr>
          <p:spPr bwMode="auto">
            <a:xfrm>
              <a:off x="1104" y="3552"/>
              <a:ext cx="1488" cy="0"/>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39" name="Line 34"/>
            <p:cNvSpPr>
              <a:spLocks noChangeShapeType="1"/>
            </p:cNvSpPr>
            <p:nvPr/>
          </p:nvSpPr>
          <p:spPr bwMode="auto">
            <a:xfrm>
              <a:off x="1426" y="3408"/>
              <a:ext cx="0" cy="288"/>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0" name="Line 35"/>
            <p:cNvSpPr>
              <a:spLocks noChangeShapeType="1"/>
            </p:cNvSpPr>
            <p:nvPr/>
          </p:nvSpPr>
          <p:spPr bwMode="auto">
            <a:xfrm>
              <a:off x="1667" y="3408"/>
              <a:ext cx="0" cy="288"/>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1" name="Line 36"/>
            <p:cNvSpPr>
              <a:spLocks noChangeShapeType="1"/>
            </p:cNvSpPr>
            <p:nvPr/>
          </p:nvSpPr>
          <p:spPr bwMode="auto">
            <a:xfrm>
              <a:off x="1908" y="3408"/>
              <a:ext cx="0" cy="288"/>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2" name="Line 37"/>
            <p:cNvSpPr>
              <a:spLocks noChangeShapeType="1"/>
            </p:cNvSpPr>
            <p:nvPr/>
          </p:nvSpPr>
          <p:spPr bwMode="auto">
            <a:xfrm>
              <a:off x="2150" y="3408"/>
              <a:ext cx="0" cy="288"/>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3" name="Line 38"/>
            <p:cNvSpPr>
              <a:spLocks noChangeShapeType="1"/>
            </p:cNvSpPr>
            <p:nvPr/>
          </p:nvSpPr>
          <p:spPr bwMode="auto">
            <a:xfrm>
              <a:off x="2391" y="3408"/>
              <a:ext cx="0" cy="288"/>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4" name="Oval 39"/>
            <p:cNvSpPr>
              <a:spLocks noChangeArrowheads="1"/>
            </p:cNvSpPr>
            <p:nvPr/>
          </p:nvSpPr>
          <p:spPr bwMode="auto">
            <a:xfrm>
              <a:off x="1265" y="3516"/>
              <a:ext cx="80" cy="72"/>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5" name="Oval 40"/>
            <p:cNvSpPr>
              <a:spLocks noChangeArrowheads="1"/>
            </p:cNvSpPr>
            <p:nvPr/>
          </p:nvSpPr>
          <p:spPr bwMode="auto">
            <a:xfrm>
              <a:off x="1506" y="3516"/>
              <a:ext cx="81" cy="72"/>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6" name="Oval 41"/>
            <p:cNvSpPr>
              <a:spLocks noChangeArrowheads="1"/>
            </p:cNvSpPr>
            <p:nvPr/>
          </p:nvSpPr>
          <p:spPr bwMode="auto">
            <a:xfrm>
              <a:off x="1747" y="3516"/>
              <a:ext cx="81" cy="72"/>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7" name="Oval 42"/>
            <p:cNvSpPr>
              <a:spLocks noChangeArrowheads="1"/>
            </p:cNvSpPr>
            <p:nvPr/>
          </p:nvSpPr>
          <p:spPr bwMode="auto">
            <a:xfrm>
              <a:off x="1989" y="3516"/>
              <a:ext cx="80" cy="72"/>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8" name="Oval 43"/>
            <p:cNvSpPr>
              <a:spLocks noChangeArrowheads="1"/>
            </p:cNvSpPr>
            <p:nvPr/>
          </p:nvSpPr>
          <p:spPr bwMode="auto">
            <a:xfrm>
              <a:off x="2230" y="3516"/>
              <a:ext cx="80" cy="72"/>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035" name="Group 44"/>
          <p:cNvGrpSpPr>
            <a:grpSpLocks/>
          </p:cNvGrpSpPr>
          <p:nvPr/>
        </p:nvGrpSpPr>
        <p:grpSpPr bwMode="auto">
          <a:xfrm>
            <a:off x="3847578" y="2261992"/>
            <a:ext cx="1752600" cy="533400"/>
            <a:chOff x="1296" y="1392"/>
            <a:chExt cx="1104" cy="336"/>
          </a:xfrm>
        </p:grpSpPr>
        <p:sp>
          <p:nvSpPr>
            <p:cNvPr id="1036" name="AutoShape 45"/>
            <p:cNvSpPr>
              <a:spLocks noChangeArrowheads="1"/>
            </p:cNvSpPr>
            <p:nvPr/>
          </p:nvSpPr>
          <p:spPr bwMode="auto">
            <a:xfrm>
              <a:off x="1296" y="1392"/>
              <a:ext cx="768" cy="336"/>
            </a:xfrm>
            <a:prstGeom prst="wedgeRoundRectCallout">
              <a:avLst>
                <a:gd name="adj1" fmla="val 104426"/>
                <a:gd name="adj2" fmla="val -56250"/>
                <a:gd name="adj3" fmla="val 16667"/>
              </a:avLst>
            </a:prstGeom>
            <a:solidFill>
              <a:schemeClr val="accent1"/>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2800" b="1">
                <a:solidFill>
                  <a:srgbClr val="1C1C1C"/>
                </a:solidFill>
              </a:endParaRPr>
            </a:p>
          </p:txBody>
        </p:sp>
        <p:sp>
          <p:nvSpPr>
            <p:cNvPr id="1037" name="Text Box 46"/>
            <p:cNvSpPr txBox="1">
              <a:spLocks noChangeArrowheads="1"/>
            </p:cNvSpPr>
            <p:nvPr/>
          </p:nvSpPr>
          <p:spPr bwMode="auto">
            <a:xfrm>
              <a:off x="1296" y="1392"/>
              <a:ext cx="11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b="1" dirty="0">
                  <a:solidFill>
                    <a:srgbClr val="000000"/>
                  </a:solidFill>
                </a:rPr>
                <a:t>起偏器</a:t>
              </a:r>
            </a:p>
          </p:txBody>
        </p:sp>
      </p:grpSp>
    </p:spTree>
    <p:controls>
      <mc:AlternateContent xmlns:mc="http://schemas.openxmlformats.org/markup-compatibility/2006">
        <mc:Choice xmlns:v="urn:schemas-microsoft-com:vml" Requires="v">
          <p:control spid="151579" name="ShockwaveFlash1" r:id="rId2" imgW="8458200" imgH="3276720"/>
        </mc:Choice>
        <mc:Fallback>
          <p:control name="ShockwaveFlash1" r:id="rId2" imgW="8458200" imgH="3276720">
            <p:pic>
              <p:nvPicPr>
                <p:cNvPr id="0" name="ShockwaveFlash1"/>
                <p:cNvPicPr preferRelativeResize="0">
                  <a:picLocks noChangeArrowheads="1" noChangeShapeType="1"/>
                </p:cNvPicPr>
                <p:nvPr/>
              </p:nvPicPr>
              <p:blipFill>
                <a:blip r:embed="rId5">
                  <a:extLst>
                    <a:ext uri="{28A0092B-C50C-407E-A947-70E740481C1C}">
                      <a14:useLocalDpi xmlns:a14="http://schemas.microsoft.com/office/drawing/2010/main" val="0"/>
                    </a:ext>
                  </a:extLst>
                </a:blip>
                <a:srcRect/>
                <a:stretch>
                  <a:fillRect/>
                </a:stretch>
              </p:blipFill>
              <p:spPr bwMode="auto">
                <a:xfrm>
                  <a:off x="2871788" y="3113088"/>
                  <a:ext cx="8458200" cy="32766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2446113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7" presetClass="entr" presetSubtype="8"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ppt_x</p:attrName>
                                        </p:attrNameLst>
                                      </p:cBhvr>
                                      <p:tavLst>
                                        <p:tav tm="0">
                                          <p:val>
                                            <p:strVal val="#ppt_x-#ppt_w/2"/>
                                          </p:val>
                                        </p:tav>
                                        <p:tav tm="100000">
                                          <p:val>
                                            <p:strVal val="#ppt_x"/>
                                          </p:val>
                                        </p:tav>
                                      </p:tavLst>
                                    </p:anim>
                                    <p:anim calcmode="lin" valueType="num">
                                      <p:cBhvr>
                                        <p:cTn id="16" dur="500" fill="hold"/>
                                        <p:tgtEl>
                                          <p:spTgt spid="5"/>
                                        </p:tgtEl>
                                        <p:attrNameLst>
                                          <p:attrName>ppt_y</p:attrName>
                                        </p:attrNameLst>
                                      </p:cBhvr>
                                      <p:tavLst>
                                        <p:tav tm="0">
                                          <p:val>
                                            <p:strVal val="#ppt_y"/>
                                          </p:val>
                                        </p:tav>
                                        <p:tav tm="100000">
                                          <p:val>
                                            <p:strVal val="#ppt_y"/>
                                          </p:val>
                                        </p:tav>
                                      </p:tavLst>
                                    </p:anim>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7" presetClass="entr" presetSubtype="8"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p:cTn id="23" dur="500" fill="hold"/>
                                        <p:tgtEl>
                                          <p:spTgt spid="2"/>
                                        </p:tgtEl>
                                        <p:attrNameLst>
                                          <p:attrName>ppt_x</p:attrName>
                                        </p:attrNameLst>
                                      </p:cBhvr>
                                      <p:tavLst>
                                        <p:tav tm="0">
                                          <p:val>
                                            <p:strVal val="#ppt_x-#ppt_w/2"/>
                                          </p:val>
                                        </p:tav>
                                        <p:tav tm="100000">
                                          <p:val>
                                            <p:strVal val="#ppt_x"/>
                                          </p:val>
                                        </p:tav>
                                      </p:tavLst>
                                    </p:anim>
                                    <p:anim calcmode="lin" valueType="num">
                                      <p:cBhvr>
                                        <p:cTn id="24" dur="500" fill="hold"/>
                                        <p:tgtEl>
                                          <p:spTgt spid="2"/>
                                        </p:tgtEl>
                                        <p:attrNameLst>
                                          <p:attrName>ppt_y</p:attrName>
                                        </p:attrNameLst>
                                      </p:cBhvr>
                                      <p:tavLst>
                                        <p:tav tm="0">
                                          <p:val>
                                            <p:strVal val="#ppt_y"/>
                                          </p:val>
                                        </p:tav>
                                        <p:tav tm="100000">
                                          <p:val>
                                            <p:strVal val="#ppt_y"/>
                                          </p:val>
                                        </p:tav>
                                      </p:tavLst>
                                    </p:anim>
                                    <p:anim calcmode="lin" valueType="num">
                                      <p:cBhvr>
                                        <p:cTn id="25" dur="500" fill="hold"/>
                                        <p:tgtEl>
                                          <p:spTgt spid="2"/>
                                        </p:tgtEl>
                                        <p:attrNameLst>
                                          <p:attrName>ppt_w</p:attrName>
                                        </p:attrNameLst>
                                      </p:cBhvr>
                                      <p:tavLst>
                                        <p:tav tm="0">
                                          <p:val>
                                            <p:fltVal val="0"/>
                                          </p:val>
                                        </p:tav>
                                        <p:tav tm="100000">
                                          <p:val>
                                            <p:strVal val="#ppt_w"/>
                                          </p:val>
                                        </p:tav>
                                      </p:tavLst>
                                    </p:anim>
                                    <p:anim calcmode="lin" valueType="num">
                                      <p:cBhvr>
                                        <p:cTn id="26"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7" name="Text Box 7"/>
          <p:cNvSpPr txBox="1">
            <a:spLocks noChangeArrowheads="1"/>
          </p:cNvSpPr>
          <p:nvPr/>
        </p:nvSpPr>
        <p:spPr bwMode="auto">
          <a:xfrm>
            <a:off x="1847851" y="549276"/>
            <a:ext cx="30972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800">
                <a:solidFill>
                  <a:srgbClr val="0000FF"/>
                </a:solidFill>
                <a:latin typeface="+mn-lt"/>
                <a:ea typeface="+mn-ea"/>
              </a:rPr>
              <a:t>起偏和检偏</a:t>
            </a:r>
          </a:p>
        </p:txBody>
      </p:sp>
      <p:sp>
        <p:nvSpPr>
          <p:cNvPr id="33" name="Oval 4"/>
          <p:cNvSpPr>
            <a:spLocks noChangeArrowheads="1"/>
          </p:cNvSpPr>
          <p:nvPr/>
        </p:nvSpPr>
        <p:spPr bwMode="auto">
          <a:xfrm>
            <a:off x="6826750" y="2714125"/>
            <a:ext cx="576262" cy="1223962"/>
          </a:xfrm>
          <a:prstGeom prst="ellipse">
            <a:avLst/>
          </a:prstGeom>
          <a:solidFill>
            <a:srgbClr val="6600FF"/>
          </a:solidFill>
          <a:ln w="9525">
            <a:round/>
            <a:headEnd/>
            <a:tailEnd/>
          </a:ln>
          <a:scene3d>
            <a:camera prst="legacyObliqueTopRight"/>
            <a:lightRig rig="legacyFlat3" dir="b"/>
          </a:scene3d>
          <a:sp3d extrusionH="125400" prstMaterial="legacyMatte">
            <a:bevelT w="13500" h="13500" prst="angle"/>
            <a:bevelB w="13500" h="13500" prst="angle"/>
            <a:extrusionClr>
              <a:srgbClr val="6600FF"/>
            </a:extrusionClr>
            <a:contourClr>
              <a:srgbClr val="6600FF"/>
            </a:contourClr>
          </a:sp3d>
        </p:spPr>
        <p:txBody>
          <a:bodyPr wrap="none" anchor="ctr">
            <a:spAutoFit/>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4" name="Oval 5"/>
          <p:cNvSpPr>
            <a:spLocks noChangeArrowheads="1"/>
          </p:cNvSpPr>
          <p:nvPr/>
        </p:nvSpPr>
        <p:spPr bwMode="auto">
          <a:xfrm>
            <a:off x="4386872" y="2714125"/>
            <a:ext cx="504825" cy="1223962"/>
          </a:xfrm>
          <a:prstGeom prst="ellipse">
            <a:avLst/>
          </a:prstGeom>
          <a:solidFill>
            <a:schemeClr val="accent2"/>
          </a:solidFill>
          <a:ln w="9525">
            <a:round/>
            <a:headEnd/>
            <a:tailEnd/>
          </a:ln>
          <a:scene3d>
            <a:camera prst="legacyObliqueTopRight"/>
            <a:lightRig rig="legacyFlat3" dir="b"/>
          </a:scene3d>
          <a:sp3d extrusionH="125400" prstMaterial="legacyMatte">
            <a:bevelT w="13500" h="13500" prst="angle"/>
            <a:bevelB w="13500" h="13500" prst="angle"/>
            <a:extrusionClr>
              <a:schemeClr val="accent2"/>
            </a:extrusionClr>
            <a:contourClr>
              <a:schemeClr val="accent2"/>
            </a:contourClr>
          </a:sp3d>
        </p:spPr>
        <p:txBody>
          <a:bodyPr anchor="ctr">
            <a:spAutoFit/>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35" name="Rectangle 8"/>
              <p:cNvSpPr>
                <a:spLocks noChangeArrowheads="1"/>
              </p:cNvSpPr>
              <p:nvPr/>
            </p:nvSpPr>
            <p:spPr bwMode="auto">
              <a:xfrm>
                <a:off x="2542281" y="2557430"/>
                <a:ext cx="1610727" cy="581025"/>
              </a:xfrm>
              <a:prstGeom prst="rect">
                <a:avLst/>
              </a:prstGeom>
              <a:noFill/>
              <a:ln>
                <a:noFill/>
              </a:ln>
              <a:extLst>
                <a:ext uri="{909E8E84-426E-40DD-AFC4-6F175D3DCCD1}">
                  <a14:hiddenFill>
                    <a:solidFill>
                      <a:srgbClr val="FFFFFF"/>
                    </a:solidFill>
                  </a14:hiddenFill>
                </a:ext>
                <a:ext uri="{91240B29-F687-4F45-9708-019B960494DF}">
                  <a14:hiddenLine w="31750">
                    <a:solidFill>
                      <a:srgbClr val="000000"/>
                    </a:solidFill>
                    <a:miter lim="800000"/>
                    <a:headEnd/>
                    <a:tailEnd/>
                  </a14:hiddenLine>
                </a:ext>
              </a:extLst>
            </p:spPr>
            <p:txBody>
              <a:bodyPr lIns="12700" tIns="12700" rIns="12700" bIns="127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800" dirty="0">
                    <a:solidFill>
                      <a:srgbClr val="0000FF"/>
                    </a:solidFill>
                    <a:latin typeface="+mn-lt"/>
                    <a:ea typeface="+mn-ea"/>
                  </a:rPr>
                  <a:t>自然光</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0</m:t>
                        </m:r>
                      </m:sub>
                    </m:sSub>
                  </m:oMath>
                </a14:m>
                <a:endParaRPr kumimoji="1" lang="en-US" altLang="zh-CN" sz="2800" baseline="-25000" dirty="0">
                  <a:solidFill>
                    <a:srgbClr val="0000FF"/>
                  </a:solidFill>
                  <a:latin typeface="+mn-lt"/>
                  <a:ea typeface="+mn-ea"/>
                </a:endParaRPr>
              </a:p>
            </p:txBody>
          </p:sp>
        </mc:Choice>
        <mc:Fallback xmlns="">
          <p:sp>
            <p:nvSpPr>
              <p:cNvPr id="35" name="Rectangle 8"/>
              <p:cNvSpPr>
                <a:spLocks noRot="1" noChangeAspect="1" noMove="1" noResize="1" noEditPoints="1" noAdjustHandles="1" noChangeArrowheads="1" noChangeShapeType="1" noTextEdit="1"/>
              </p:cNvSpPr>
              <p:nvPr/>
            </p:nvSpPr>
            <p:spPr bwMode="auto">
              <a:xfrm>
                <a:off x="2542281" y="2557430"/>
                <a:ext cx="1610727" cy="581025"/>
              </a:xfrm>
              <a:prstGeom prst="rect">
                <a:avLst/>
              </a:prstGeom>
              <a:blipFill>
                <a:blip r:embed="rId4"/>
                <a:stretch>
                  <a:fillRect l="-12500" t="-16842" b="-1263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Rectangle 9"/>
              <p:cNvSpPr>
                <a:spLocks noChangeArrowheads="1"/>
              </p:cNvSpPr>
              <p:nvPr/>
            </p:nvSpPr>
            <p:spPr bwMode="auto">
              <a:xfrm>
                <a:off x="5086940" y="2714613"/>
                <a:ext cx="1679485" cy="601662"/>
              </a:xfrm>
              <a:prstGeom prst="rect">
                <a:avLst/>
              </a:prstGeom>
              <a:noFill/>
              <a:ln>
                <a:noFill/>
              </a:ln>
              <a:extLst>
                <a:ext uri="{909E8E84-426E-40DD-AFC4-6F175D3DCCD1}">
                  <a14:hiddenFill>
                    <a:solidFill>
                      <a:srgbClr val="FFFFFF"/>
                    </a:solidFill>
                  </a14:hiddenFill>
                </a:ext>
                <a:ext uri="{91240B29-F687-4F45-9708-019B960494DF}">
                  <a14:hiddenLine w="31750">
                    <a:solidFill>
                      <a:srgbClr val="000000"/>
                    </a:solidFill>
                    <a:miter lim="800000"/>
                    <a:headEnd/>
                    <a:tailEnd/>
                  </a14:hiddenLine>
                </a:ext>
              </a:extLst>
            </p:spPr>
            <p:txBody>
              <a:bodyPr lIns="12700" tIns="12700" rIns="12700" bIns="127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800" dirty="0">
                    <a:solidFill>
                      <a:srgbClr val="0000FF"/>
                    </a:solidFill>
                    <a:latin typeface="+mn-lt"/>
                    <a:ea typeface="+mn-ea"/>
                  </a:rPr>
                  <a:t>线偏振光</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a14:m>
                <a:endParaRPr kumimoji="1" lang="en-US" altLang="zh-CN" sz="2800" i="1" dirty="0">
                  <a:solidFill>
                    <a:srgbClr val="0000FF"/>
                  </a:solidFill>
                  <a:latin typeface="+mn-lt"/>
                  <a:ea typeface="+mn-ea"/>
                </a:endParaRPr>
              </a:p>
            </p:txBody>
          </p:sp>
        </mc:Choice>
        <mc:Fallback xmlns="">
          <p:sp>
            <p:nvSpPr>
              <p:cNvPr id="36" name="Rectangle 9"/>
              <p:cNvSpPr>
                <a:spLocks noRot="1" noChangeAspect="1" noMove="1" noResize="1" noEditPoints="1" noAdjustHandles="1" noChangeArrowheads="1" noChangeShapeType="1" noTextEdit="1"/>
              </p:cNvSpPr>
              <p:nvPr/>
            </p:nvSpPr>
            <p:spPr bwMode="auto">
              <a:xfrm>
                <a:off x="5086940" y="2714613"/>
                <a:ext cx="1679485" cy="601662"/>
              </a:xfrm>
              <a:prstGeom prst="rect">
                <a:avLst/>
              </a:prstGeom>
              <a:blipFill>
                <a:blip r:embed="rId5"/>
                <a:stretch>
                  <a:fillRect l="-11957" t="-16162" b="-909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lstStyle/>
              <a:p>
                <a:r>
                  <a:rPr lang="zh-CN" altLang="en-US">
                    <a:noFill/>
                  </a:rPr>
                  <a:t> </a:t>
                </a:r>
              </a:p>
            </p:txBody>
          </p:sp>
        </mc:Fallback>
      </mc:AlternateContent>
      <p:sp>
        <p:nvSpPr>
          <p:cNvPr id="37" name="Line 10"/>
          <p:cNvSpPr>
            <a:spLocks noChangeShapeType="1"/>
          </p:cNvSpPr>
          <p:nvPr/>
        </p:nvSpPr>
        <p:spPr bwMode="auto">
          <a:xfrm>
            <a:off x="4920272" y="3325312"/>
            <a:ext cx="2172384" cy="0"/>
          </a:xfrm>
          <a:prstGeom prst="line">
            <a:avLst/>
          </a:prstGeom>
          <a:noFill/>
          <a:ln w="28575">
            <a:solidFill>
              <a:srgbClr val="FF0000"/>
            </a:solidFill>
            <a:round/>
            <a:headEnd type="none" w="med" len="sm"/>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38" name="AutoShape 11"/>
          <p:cNvSpPr>
            <a:spLocks noChangeArrowheads="1"/>
          </p:cNvSpPr>
          <p:nvPr/>
        </p:nvSpPr>
        <p:spPr bwMode="auto">
          <a:xfrm>
            <a:off x="2048788" y="4139768"/>
            <a:ext cx="2037742" cy="520700"/>
          </a:xfrm>
          <a:prstGeom prst="wedgeRectCallout">
            <a:avLst>
              <a:gd name="adj1" fmla="val 72801"/>
              <a:gd name="adj2" fmla="val -164634"/>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12700" tIns="12700" rIns="12700" bIns="127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25000"/>
              </a:lnSpc>
            </a:pPr>
            <a:r>
              <a:rPr kumimoji="1" lang="zh-CN" altLang="en-US" sz="2800" dirty="0">
                <a:solidFill>
                  <a:srgbClr val="0000FF"/>
                </a:solidFill>
                <a:latin typeface="+mn-ea"/>
                <a:ea typeface="+mn-ea"/>
              </a:rPr>
              <a:t>偏振化方向</a:t>
            </a:r>
          </a:p>
        </p:txBody>
      </p:sp>
      <p:sp>
        <p:nvSpPr>
          <p:cNvPr id="40" name="Line 13"/>
          <p:cNvSpPr>
            <a:spLocks noChangeShapeType="1"/>
          </p:cNvSpPr>
          <p:nvPr/>
        </p:nvSpPr>
        <p:spPr bwMode="auto">
          <a:xfrm flipH="1">
            <a:off x="7980862" y="3198312"/>
            <a:ext cx="211138" cy="266700"/>
          </a:xfrm>
          <a:prstGeom prst="line">
            <a:avLst/>
          </a:prstGeom>
          <a:noFill/>
          <a:ln w="19050">
            <a:solidFill>
              <a:schemeClr val="tx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1" name="Line 14"/>
          <p:cNvSpPr>
            <a:spLocks noChangeShapeType="1"/>
          </p:cNvSpPr>
          <p:nvPr/>
        </p:nvSpPr>
        <p:spPr bwMode="auto">
          <a:xfrm flipH="1">
            <a:off x="8625387" y="3218950"/>
            <a:ext cx="211138" cy="266700"/>
          </a:xfrm>
          <a:prstGeom prst="line">
            <a:avLst/>
          </a:prstGeom>
          <a:noFill/>
          <a:ln w="19050">
            <a:solidFill>
              <a:schemeClr val="tx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2" name="Line 15"/>
          <p:cNvSpPr>
            <a:spLocks noChangeShapeType="1"/>
          </p:cNvSpPr>
          <p:nvPr/>
        </p:nvSpPr>
        <p:spPr bwMode="auto">
          <a:xfrm flipH="1">
            <a:off x="8292012" y="3222125"/>
            <a:ext cx="209550" cy="266700"/>
          </a:xfrm>
          <a:prstGeom prst="line">
            <a:avLst/>
          </a:prstGeom>
          <a:noFill/>
          <a:ln w="19050">
            <a:solidFill>
              <a:schemeClr val="tx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4" name="Line 17"/>
          <p:cNvSpPr>
            <a:spLocks noChangeShapeType="1"/>
          </p:cNvSpPr>
          <p:nvPr/>
        </p:nvSpPr>
        <p:spPr bwMode="auto">
          <a:xfrm>
            <a:off x="2542281" y="3328487"/>
            <a:ext cx="2060491" cy="0"/>
          </a:xfrm>
          <a:prstGeom prst="line">
            <a:avLst/>
          </a:prstGeom>
          <a:noFill/>
          <a:ln w="38100">
            <a:solidFill>
              <a:srgbClr val="FF0000"/>
            </a:solidFill>
            <a:round/>
            <a:headEnd type="none" w="med" len="sm"/>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45" name="Line 18"/>
          <p:cNvSpPr>
            <a:spLocks noChangeShapeType="1"/>
          </p:cNvSpPr>
          <p:nvPr/>
        </p:nvSpPr>
        <p:spPr bwMode="auto">
          <a:xfrm>
            <a:off x="3450247" y="3199900"/>
            <a:ext cx="1587" cy="254000"/>
          </a:xfrm>
          <a:prstGeom prst="line">
            <a:avLst/>
          </a:prstGeom>
          <a:noFill/>
          <a:ln w="19050">
            <a:solidFill>
              <a:schemeClr val="tx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6" name="Line 19"/>
          <p:cNvSpPr>
            <a:spLocks noChangeShapeType="1"/>
          </p:cNvSpPr>
          <p:nvPr/>
        </p:nvSpPr>
        <p:spPr bwMode="auto">
          <a:xfrm>
            <a:off x="3807434" y="3199900"/>
            <a:ext cx="1588" cy="254000"/>
          </a:xfrm>
          <a:prstGeom prst="line">
            <a:avLst/>
          </a:prstGeom>
          <a:noFill/>
          <a:ln w="19050">
            <a:solidFill>
              <a:schemeClr val="tx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7" name="Line 20"/>
          <p:cNvSpPr>
            <a:spLocks noChangeShapeType="1"/>
          </p:cNvSpPr>
          <p:nvPr/>
        </p:nvSpPr>
        <p:spPr bwMode="auto">
          <a:xfrm>
            <a:off x="4164622" y="3199900"/>
            <a:ext cx="1587" cy="254000"/>
          </a:xfrm>
          <a:prstGeom prst="line">
            <a:avLst/>
          </a:prstGeom>
          <a:noFill/>
          <a:ln w="19050">
            <a:solidFill>
              <a:schemeClr val="tx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48" name="Object 4"/>
          <p:cNvGraphicFramePr>
            <a:graphicFrameLocks noChangeAspect="1"/>
          </p:cNvGraphicFramePr>
          <p:nvPr>
            <p:extLst/>
          </p:nvPr>
        </p:nvGraphicFramePr>
        <p:xfrm>
          <a:off x="3889984" y="3217362"/>
          <a:ext cx="193675" cy="214313"/>
        </p:xfrm>
        <a:graphic>
          <a:graphicData uri="http://schemas.openxmlformats.org/presentationml/2006/ole">
            <mc:AlternateContent xmlns:mc="http://schemas.openxmlformats.org/markup-compatibility/2006">
              <mc:Choice xmlns:v="urn:schemas-microsoft-com:vml" Requires="v">
                <p:oleObj spid="_x0000_s152703" name="公式" r:id="rId6" imgW="104804" imgH="114221" progId="Equation.3">
                  <p:embed/>
                </p:oleObj>
              </mc:Choice>
              <mc:Fallback>
                <p:oleObj name="公式" r:id="rId6" imgW="104804" imgH="114221" progId="Equation.3">
                  <p:embed/>
                  <p:pic>
                    <p:nvPicPr>
                      <p:cNvPr id="48"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89984" y="3217362"/>
                        <a:ext cx="193675"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 name="Object 5"/>
          <p:cNvGraphicFramePr>
            <a:graphicFrameLocks noChangeAspect="1"/>
          </p:cNvGraphicFramePr>
          <p:nvPr>
            <p:extLst/>
          </p:nvPr>
        </p:nvGraphicFramePr>
        <p:xfrm>
          <a:off x="3524859" y="3214187"/>
          <a:ext cx="193675" cy="214313"/>
        </p:xfrm>
        <a:graphic>
          <a:graphicData uri="http://schemas.openxmlformats.org/presentationml/2006/ole">
            <mc:AlternateContent xmlns:mc="http://schemas.openxmlformats.org/markup-compatibility/2006">
              <mc:Choice xmlns:v="urn:schemas-microsoft-com:vml" Requires="v">
                <p:oleObj spid="_x0000_s152704" name="公式" r:id="rId8" imgW="104804" imgH="114221" progId="Equation.3">
                  <p:embed/>
                </p:oleObj>
              </mc:Choice>
              <mc:Fallback>
                <p:oleObj name="公式" r:id="rId8" imgW="104804" imgH="114221" progId="Equation.3">
                  <p:embed/>
                  <p:pic>
                    <p:nvPicPr>
                      <p:cNvPr id="49"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24859" y="3214187"/>
                        <a:ext cx="193675"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 name="Object 6"/>
          <p:cNvGraphicFramePr>
            <a:graphicFrameLocks noChangeAspect="1"/>
          </p:cNvGraphicFramePr>
          <p:nvPr>
            <p:extLst/>
          </p:nvPr>
        </p:nvGraphicFramePr>
        <p:xfrm>
          <a:off x="3180372" y="3214187"/>
          <a:ext cx="193675" cy="214313"/>
        </p:xfrm>
        <a:graphic>
          <a:graphicData uri="http://schemas.openxmlformats.org/presentationml/2006/ole">
            <mc:AlternateContent xmlns:mc="http://schemas.openxmlformats.org/markup-compatibility/2006">
              <mc:Choice xmlns:v="urn:schemas-microsoft-com:vml" Requires="v">
                <p:oleObj spid="_x0000_s152705" name="Equation" r:id="rId10" imgW="104804" imgH="114221" progId="Equation.3">
                  <p:embed/>
                </p:oleObj>
              </mc:Choice>
              <mc:Fallback>
                <p:oleObj name="Equation" r:id="rId10" imgW="104804" imgH="114221" progId="Equation.3">
                  <p:embed/>
                  <p:pic>
                    <p:nvPicPr>
                      <p:cNvPr id="50"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80372" y="3214187"/>
                        <a:ext cx="193675"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 name="Line 24"/>
          <p:cNvSpPr>
            <a:spLocks noChangeShapeType="1"/>
          </p:cNvSpPr>
          <p:nvPr/>
        </p:nvSpPr>
        <p:spPr bwMode="auto">
          <a:xfrm>
            <a:off x="5772759" y="3195137"/>
            <a:ext cx="1588" cy="255588"/>
          </a:xfrm>
          <a:prstGeom prst="line">
            <a:avLst/>
          </a:prstGeom>
          <a:noFill/>
          <a:ln w="19050">
            <a:solidFill>
              <a:schemeClr val="tx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2" name="Line 25"/>
          <p:cNvSpPr>
            <a:spLocks noChangeShapeType="1"/>
          </p:cNvSpPr>
          <p:nvPr/>
        </p:nvSpPr>
        <p:spPr bwMode="auto">
          <a:xfrm>
            <a:off x="5466372" y="3188787"/>
            <a:ext cx="1587" cy="255588"/>
          </a:xfrm>
          <a:prstGeom prst="line">
            <a:avLst/>
          </a:prstGeom>
          <a:noFill/>
          <a:ln w="19050">
            <a:solidFill>
              <a:schemeClr val="tx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3" name="Line 26"/>
          <p:cNvSpPr>
            <a:spLocks noChangeShapeType="1"/>
          </p:cNvSpPr>
          <p:nvPr/>
        </p:nvSpPr>
        <p:spPr bwMode="auto">
          <a:xfrm>
            <a:off x="6077559" y="3196725"/>
            <a:ext cx="1588" cy="255587"/>
          </a:xfrm>
          <a:prstGeom prst="line">
            <a:avLst/>
          </a:prstGeom>
          <a:noFill/>
          <a:ln w="19050">
            <a:solidFill>
              <a:schemeClr val="tx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54" name="Object 7"/>
          <p:cNvGraphicFramePr>
            <a:graphicFrameLocks noChangeAspect="1"/>
          </p:cNvGraphicFramePr>
          <p:nvPr>
            <p:extLst/>
          </p:nvPr>
        </p:nvGraphicFramePr>
        <p:xfrm>
          <a:off x="7152187" y="2680787"/>
          <a:ext cx="252413" cy="304800"/>
        </p:xfrm>
        <a:graphic>
          <a:graphicData uri="http://schemas.openxmlformats.org/presentationml/2006/ole">
            <mc:AlternateContent xmlns:mc="http://schemas.openxmlformats.org/markup-compatibility/2006">
              <mc:Choice xmlns:v="urn:schemas-microsoft-com:vml" Requires="v">
                <p:oleObj spid="_x0000_s152706" name="公式" r:id="rId12" imgW="219104" imgH="266753" progId="Equation.3">
                  <p:embed/>
                </p:oleObj>
              </mc:Choice>
              <mc:Fallback>
                <p:oleObj name="公式" r:id="rId12" imgW="219104" imgH="266753" progId="Equation.3">
                  <p:embed/>
                  <p:pic>
                    <p:nvPicPr>
                      <p:cNvPr id="54"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52187" y="2680787"/>
                        <a:ext cx="2524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5" name="Line 28"/>
          <p:cNvSpPr>
            <a:spLocks noChangeShapeType="1"/>
          </p:cNvSpPr>
          <p:nvPr/>
        </p:nvSpPr>
        <p:spPr bwMode="auto">
          <a:xfrm>
            <a:off x="4637697" y="2714125"/>
            <a:ext cx="0" cy="1223962"/>
          </a:xfrm>
          <a:prstGeom prst="line">
            <a:avLst/>
          </a:prstGeom>
          <a:noFill/>
          <a:ln w="19050">
            <a:solidFill>
              <a:srgbClr val="FFFF66"/>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6" name="Line 29"/>
          <p:cNvSpPr>
            <a:spLocks noChangeShapeType="1"/>
          </p:cNvSpPr>
          <p:nvPr/>
        </p:nvSpPr>
        <p:spPr bwMode="auto">
          <a:xfrm flipH="1">
            <a:off x="6866437" y="3003050"/>
            <a:ext cx="479425" cy="576262"/>
          </a:xfrm>
          <a:prstGeom prst="line">
            <a:avLst/>
          </a:prstGeom>
          <a:noFill/>
          <a:ln w="19050">
            <a:solidFill>
              <a:srgbClr val="FFFF66"/>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 name="Line 30"/>
          <p:cNvSpPr>
            <a:spLocks noChangeShapeType="1"/>
          </p:cNvSpPr>
          <p:nvPr/>
        </p:nvSpPr>
        <p:spPr bwMode="auto">
          <a:xfrm>
            <a:off x="7112500" y="2714125"/>
            <a:ext cx="0" cy="1223962"/>
          </a:xfrm>
          <a:prstGeom prst="line">
            <a:avLst/>
          </a:prstGeom>
          <a:noFill/>
          <a:ln w="19050">
            <a:solidFill>
              <a:srgbClr val="FFFF66"/>
            </a:solidFill>
            <a:prstDash val="dash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 name="Arc 31"/>
          <p:cNvSpPr>
            <a:spLocks/>
          </p:cNvSpPr>
          <p:nvPr/>
        </p:nvSpPr>
        <p:spPr bwMode="auto">
          <a:xfrm>
            <a:off x="7102975" y="3017337"/>
            <a:ext cx="142875" cy="152400"/>
          </a:xfrm>
          <a:custGeom>
            <a:avLst/>
            <a:gdLst>
              <a:gd name="T0" fmla="*/ 0 w 20255"/>
              <a:gd name="T1" fmla="*/ 0 h 21600"/>
              <a:gd name="T2" fmla="*/ 2147483647 w 20255"/>
              <a:gd name="T3" fmla="*/ 2147483647 h 21600"/>
              <a:gd name="T4" fmla="*/ 0 w 20255"/>
              <a:gd name="T5" fmla="*/ 2147483647 h 21600"/>
              <a:gd name="T6" fmla="*/ 0 60000 65536"/>
              <a:gd name="T7" fmla="*/ 0 60000 65536"/>
              <a:gd name="T8" fmla="*/ 0 60000 65536"/>
              <a:gd name="T9" fmla="*/ 0 w 20255"/>
              <a:gd name="T10" fmla="*/ 0 h 21600"/>
              <a:gd name="T11" fmla="*/ 20255 w 20255"/>
              <a:gd name="T12" fmla="*/ 21600 h 21600"/>
            </a:gdLst>
            <a:ahLst/>
            <a:cxnLst>
              <a:cxn ang="T6">
                <a:pos x="T0" y="T1"/>
              </a:cxn>
              <a:cxn ang="T7">
                <a:pos x="T2" y="T3"/>
              </a:cxn>
              <a:cxn ang="T8">
                <a:pos x="T4" y="T5"/>
              </a:cxn>
            </a:cxnLst>
            <a:rect l="T9" t="T10" r="T11" b="T12"/>
            <a:pathLst>
              <a:path w="20255" h="21600" fill="none" extrusionOk="0">
                <a:moveTo>
                  <a:pt x="-1" y="0"/>
                </a:moveTo>
                <a:cubicBezTo>
                  <a:pt x="9035" y="0"/>
                  <a:pt x="17116" y="5624"/>
                  <a:pt x="20255" y="14097"/>
                </a:cubicBezTo>
              </a:path>
              <a:path w="20255" h="21600" stroke="0" extrusionOk="0">
                <a:moveTo>
                  <a:pt x="-1" y="0"/>
                </a:moveTo>
                <a:cubicBezTo>
                  <a:pt x="9035" y="0"/>
                  <a:pt x="17116" y="5624"/>
                  <a:pt x="20255" y="14097"/>
                </a:cubicBezTo>
                <a:lnTo>
                  <a:pt x="0" y="21600"/>
                </a:lnTo>
                <a:lnTo>
                  <a:pt x="-1" y="0"/>
                </a:lnTo>
                <a:close/>
              </a:path>
            </a:pathLst>
          </a:custGeom>
          <a:noFill/>
          <a:ln w="19050">
            <a:solidFill>
              <a:srgbClr val="FFFF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mc:AlternateContent xmlns:mc="http://schemas.openxmlformats.org/markup-compatibility/2006" xmlns:a14="http://schemas.microsoft.com/office/drawing/2010/main">
        <mc:Choice Requires="a14">
          <p:sp>
            <p:nvSpPr>
              <p:cNvPr id="59" name="Rectangle 32"/>
              <p:cNvSpPr>
                <a:spLocks noChangeArrowheads="1"/>
              </p:cNvSpPr>
              <p:nvPr/>
            </p:nvSpPr>
            <p:spPr bwMode="auto">
              <a:xfrm>
                <a:off x="7974511" y="2639512"/>
                <a:ext cx="1942989"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800" dirty="0">
                    <a:solidFill>
                      <a:srgbClr val="0000FF"/>
                    </a:solidFill>
                    <a:latin typeface="+mn-lt"/>
                    <a:ea typeface="+mn-ea"/>
                  </a:rPr>
                  <a:t>线偏振光</a:t>
                </a:r>
                <a14:m>
                  <m:oMath xmlns:m="http://schemas.openxmlformats.org/officeDocument/2006/math">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𝐼</m:t>
                        </m:r>
                      </m:e>
                      <m:sup>
                        <m:r>
                          <a:rPr lang="en-US" altLang="zh-CN" sz="2800" i="1">
                            <a:solidFill>
                              <a:srgbClr val="0000FF"/>
                            </a:solidFill>
                            <a:latin typeface="Cambria Math" panose="02040503050406030204" pitchFamily="18" charset="0"/>
                            <a:ea typeface="Cambria Math" panose="02040503050406030204" pitchFamily="18" charset="0"/>
                          </a:rPr>
                          <m:t>′</m:t>
                        </m:r>
                      </m:sup>
                    </m:sSup>
                  </m:oMath>
                </a14:m>
                <a:endParaRPr kumimoji="1" lang="en-US" altLang="zh-CN" sz="2800" i="1" baseline="62000" dirty="0">
                  <a:solidFill>
                    <a:srgbClr val="0000FF"/>
                  </a:solidFill>
                  <a:latin typeface="+mn-lt"/>
                  <a:ea typeface="+mn-ea"/>
                </a:endParaRPr>
              </a:p>
            </p:txBody>
          </p:sp>
        </mc:Choice>
        <mc:Fallback xmlns="">
          <p:sp>
            <p:nvSpPr>
              <p:cNvPr id="59" name="Rectangle 32"/>
              <p:cNvSpPr>
                <a:spLocks noRot="1" noChangeAspect="1" noMove="1" noResize="1" noEditPoints="1" noAdjustHandles="1" noChangeArrowheads="1" noChangeShapeType="1" noTextEdit="1"/>
              </p:cNvSpPr>
              <p:nvPr/>
            </p:nvSpPr>
            <p:spPr bwMode="auto">
              <a:xfrm>
                <a:off x="7974511" y="2639512"/>
                <a:ext cx="1942989" cy="523220"/>
              </a:xfrm>
              <a:prstGeom prst="rect">
                <a:avLst/>
              </a:prstGeom>
              <a:blipFill>
                <a:blip r:embed="rId14"/>
                <a:stretch>
                  <a:fillRect l="-6270"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0" name="Line 33"/>
          <p:cNvSpPr>
            <a:spLocks noChangeShapeType="1"/>
          </p:cNvSpPr>
          <p:nvPr/>
        </p:nvSpPr>
        <p:spPr bwMode="auto">
          <a:xfrm>
            <a:off x="7417300" y="3341187"/>
            <a:ext cx="2209800" cy="0"/>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61" name="Text Box 51"/>
          <p:cNvSpPr txBox="1">
            <a:spLocks noChangeArrowheads="1"/>
          </p:cNvSpPr>
          <p:nvPr/>
        </p:nvSpPr>
        <p:spPr bwMode="auto">
          <a:xfrm>
            <a:off x="4031473" y="2055174"/>
            <a:ext cx="14345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800" dirty="0">
                <a:solidFill>
                  <a:srgbClr val="0000FF"/>
                </a:solidFill>
                <a:latin typeface="+mn-ea"/>
                <a:ea typeface="+mn-ea"/>
              </a:rPr>
              <a:t>起偏器</a:t>
            </a:r>
          </a:p>
        </p:txBody>
      </p:sp>
      <p:sp>
        <p:nvSpPr>
          <p:cNvPr id="62" name="Text Box 52"/>
          <p:cNvSpPr txBox="1">
            <a:spLocks noChangeArrowheads="1"/>
          </p:cNvSpPr>
          <p:nvPr/>
        </p:nvSpPr>
        <p:spPr bwMode="auto">
          <a:xfrm>
            <a:off x="6306094" y="2055174"/>
            <a:ext cx="173663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kumimoji="1" lang="zh-CN" altLang="en-US" sz="2800" dirty="0">
                <a:solidFill>
                  <a:srgbClr val="0000FF"/>
                </a:solidFill>
                <a:latin typeface="+mn-ea"/>
                <a:ea typeface="+mn-ea"/>
              </a:rPr>
              <a:t>检偏器</a:t>
            </a:r>
          </a:p>
        </p:txBody>
      </p:sp>
      <p:sp>
        <p:nvSpPr>
          <p:cNvPr id="63" name="Line 26"/>
          <p:cNvSpPr>
            <a:spLocks noChangeShapeType="1"/>
          </p:cNvSpPr>
          <p:nvPr/>
        </p:nvSpPr>
        <p:spPr bwMode="auto">
          <a:xfrm>
            <a:off x="6355371" y="3199073"/>
            <a:ext cx="1588" cy="255587"/>
          </a:xfrm>
          <a:prstGeom prst="line">
            <a:avLst/>
          </a:prstGeom>
          <a:noFill/>
          <a:ln w="19050">
            <a:solidFill>
              <a:schemeClr val="tx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4" name="Line 14"/>
          <p:cNvSpPr>
            <a:spLocks noChangeShapeType="1"/>
          </p:cNvSpPr>
          <p:nvPr/>
        </p:nvSpPr>
        <p:spPr bwMode="auto">
          <a:xfrm flipH="1">
            <a:off x="8950097" y="3220777"/>
            <a:ext cx="211138" cy="266700"/>
          </a:xfrm>
          <a:prstGeom prst="line">
            <a:avLst/>
          </a:prstGeom>
          <a:noFill/>
          <a:ln w="19050">
            <a:solidFill>
              <a:schemeClr val="tx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65" name="Line 18"/>
          <p:cNvSpPr>
            <a:spLocks noChangeShapeType="1"/>
          </p:cNvSpPr>
          <p:nvPr/>
        </p:nvSpPr>
        <p:spPr bwMode="auto">
          <a:xfrm>
            <a:off x="3050197" y="3201204"/>
            <a:ext cx="1587" cy="254000"/>
          </a:xfrm>
          <a:prstGeom prst="line">
            <a:avLst/>
          </a:prstGeom>
          <a:noFill/>
          <a:ln w="19050">
            <a:solidFill>
              <a:schemeClr val="tx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66" name="Object 6"/>
          <p:cNvGraphicFramePr>
            <a:graphicFrameLocks noChangeAspect="1"/>
          </p:cNvGraphicFramePr>
          <p:nvPr>
            <p:extLst/>
          </p:nvPr>
        </p:nvGraphicFramePr>
        <p:xfrm>
          <a:off x="2780322" y="3215491"/>
          <a:ext cx="193675" cy="214313"/>
        </p:xfrm>
        <a:graphic>
          <a:graphicData uri="http://schemas.openxmlformats.org/presentationml/2006/ole">
            <mc:AlternateContent xmlns:mc="http://schemas.openxmlformats.org/markup-compatibility/2006">
              <mc:Choice xmlns:v="urn:schemas-microsoft-com:vml" Requires="v">
                <p:oleObj spid="_x0000_s152707" name="Equation" r:id="rId15" imgW="104804" imgH="114221" progId="Equation.3">
                  <p:embed/>
                </p:oleObj>
              </mc:Choice>
              <mc:Fallback>
                <p:oleObj name="Equation" r:id="rId15" imgW="104804" imgH="114221" progId="Equation.3">
                  <p:embed/>
                  <p:pic>
                    <p:nvPicPr>
                      <p:cNvPr id="66"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80322" y="3215491"/>
                        <a:ext cx="193675" cy="214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67" name="矩形 66"/>
              <p:cNvSpPr/>
              <p:nvPr/>
            </p:nvSpPr>
            <p:spPr>
              <a:xfrm>
                <a:off x="5202224" y="3444375"/>
                <a:ext cx="1439946"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67" name="矩形 66"/>
              <p:cNvSpPr>
                <a:spLocks noRot="1" noChangeAspect="1" noMove="1" noResize="1" noEditPoints="1" noAdjustHandles="1" noChangeArrowheads="1" noChangeShapeType="1" noTextEdit="1"/>
              </p:cNvSpPr>
              <p:nvPr/>
            </p:nvSpPr>
            <p:spPr>
              <a:xfrm>
                <a:off x="5202224" y="3444375"/>
                <a:ext cx="1439946" cy="898964"/>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8281605" y="3632247"/>
                <a:ext cx="10593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800" b="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𝐼</m:t>
                          </m:r>
                        </m:e>
                        <m:sup>
                          <m:r>
                            <a:rPr lang="en-US" altLang="zh-CN" sz="2800" b="0" i="1" smtClean="0">
                              <a:solidFill>
                                <a:srgbClr val="0000FF"/>
                              </a:solidFill>
                              <a:latin typeface="Cambria Math" panose="02040503050406030204" pitchFamily="18" charset="0"/>
                              <a:ea typeface="Cambria Math" panose="02040503050406030204" pitchFamily="18" charset="0"/>
                            </a:rPr>
                            <m:t>′</m:t>
                          </m:r>
                        </m:sup>
                      </m:sSup>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endParaRPr>
              </a:p>
            </p:txBody>
          </p:sp>
        </mc:Choice>
        <mc:Fallback xmlns="">
          <p:sp>
            <p:nvSpPr>
              <p:cNvPr id="68" name="矩形 67"/>
              <p:cNvSpPr>
                <a:spLocks noRot="1" noChangeAspect="1" noMove="1" noResize="1" noEditPoints="1" noAdjustHandles="1" noChangeArrowheads="1" noChangeShapeType="1" noTextEdit="1"/>
              </p:cNvSpPr>
              <p:nvPr/>
            </p:nvSpPr>
            <p:spPr>
              <a:xfrm>
                <a:off x="8281605" y="3632247"/>
                <a:ext cx="1059329" cy="523220"/>
              </a:xfrm>
              <a:prstGeom prst="rect">
                <a:avLst/>
              </a:prstGeom>
              <a:blipFill>
                <a:blip r:embed="rId1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471207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8247"/>
                                        </p:tgtEl>
                                        <p:attrNameLst>
                                          <p:attrName>style.visibility</p:attrName>
                                        </p:attrNameLst>
                                      </p:cBhvr>
                                      <p:to>
                                        <p:strVal val="visible"/>
                                      </p:to>
                                    </p:set>
                                    <p:animEffect transition="in" filter="wipe(left)">
                                      <p:cBhvr>
                                        <p:cTn id="7" dur="500"/>
                                        <p:tgtEl>
                                          <p:spTgt spid="1382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left)">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wipe(left)">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wipe(left)">
                                      <p:cBhvr>
                                        <p:cTn id="22" dur="500"/>
                                        <p:tgtEl>
                                          <p:spTgt spid="6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wipe(left)">
                                      <p:cBhvr>
                                        <p:cTn id="27" dur="500"/>
                                        <p:tgtEl>
                                          <p:spTgt spid="6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wipe(left)">
                                      <p:cBhvr>
                                        <p:cTn id="32" dur="500"/>
                                        <p:tgtEl>
                                          <p:spTgt spid="5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wipe(left)">
                                      <p:cBhvr>
                                        <p:cTn id="37" dur="500"/>
                                        <p:tgtEl>
                                          <p:spTgt spid="45"/>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wipe(left)">
                                      <p:cBhvr>
                                        <p:cTn id="41" dur="500"/>
                                        <p:tgtEl>
                                          <p:spTgt spid="49"/>
                                        </p:tgtEl>
                                      </p:cBhvr>
                                    </p:animEffect>
                                  </p:childTnLst>
                                </p:cTn>
                              </p:par>
                            </p:childTnLst>
                          </p:cTn>
                        </p:par>
                        <p:par>
                          <p:cTn id="42" fill="hold">
                            <p:stCondLst>
                              <p:cond delay="1000"/>
                            </p:stCondLst>
                            <p:childTnLst>
                              <p:par>
                                <p:cTn id="43" presetID="22" presetClass="entr" presetSubtype="8" fill="hold" nodeType="after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wipe(left)">
                                      <p:cBhvr>
                                        <p:cTn id="45" dur="500"/>
                                        <p:tgtEl>
                                          <p:spTgt spid="46"/>
                                        </p:tgtEl>
                                      </p:cBhvr>
                                    </p:animEffect>
                                  </p:childTnLst>
                                </p:cTn>
                              </p:par>
                            </p:childTnLst>
                          </p:cTn>
                        </p:par>
                        <p:par>
                          <p:cTn id="46" fill="hold">
                            <p:stCondLst>
                              <p:cond delay="1500"/>
                            </p:stCondLst>
                            <p:childTnLst>
                              <p:par>
                                <p:cTn id="47" presetID="22" presetClass="entr" presetSubtype="8" fill="hold" nodeType="after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wipe(left)">
                                      <p:cBhvr>
                                        <p:cTn id="49" dur="500"/>
                                        <p:tgtEl>
                                          <p:spTgt spid="48"/>
                                        </p:tgtEl>
                                      </p:cBhvr>
                                    </p:animEffect>
                                  </p:childTnLst>
                                </p:cTn>
                              </p:par>
                            </p:childTnLst>
                          </p:cTn>
                        </p:par>
                        <p:par>
                          <p:cTn id="50" fill="hold">
                            <p:stCondLst>
                              <p:cond delay="2000"/>
                            </p:stCondLst>
                            <p:childTnLst>
                              <p:par>
                                <p:cTn id="51" presetID="22" presetClass="entr" presetSubtype="8" fill="hold" nodeType="after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wipe(left)">
                                      <p:cBhvr>
                                        <p:cTn id="53" dur="500"/>
                                        <p:tgtEl>
                                          <p:spTgt spid="47"/>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down)">
                                      <p:cBhvr>
                                        <p:cTn id="58" dur="500"/>
                                        <p:tgtEl>
                                          <p:spTgt spid="34"/>
                                        </p:tgtEl>
                                      </p:cBhvr>
                                    </p:animEffect>
                                  </p:childTnLst>
                                </p:cTn>
                              </p:par>
                            </p:childTnLst>
                          </p:cTn>
                        </p:par>
                        <p:par>
                          <p:cTn id="59" fill="hold">
                            <p:stCondLst>
                              <p:cond delay="500"/>
                            </p:stCondLst>
                            <p:childTnLst>
                              <p:par>
                                <p:cTn id="60" presetID="22" presetClass="entr" presetSubtype="8" fill="hold" grpId="0" nodeType="afterEffect">
                                  <p:stCondLst>
                                    <p:cond delay="0"/>
                                  </p:stCondLst>
                                  <p:childTnLst>
                                    <p:set>
                                      <p:cBhvr>
                                        <p:cTn id="61" dur="1" fill="hold">
                                          <p:stCondLst>
                                            <p:cond delay="0"/>
                                          </p:stCondLst>
                                        </p:cTn>
                                        <p:tgtEl>
                                          <p:spTgt spid="61"/>
                                        </p:tgtEl>
                                        <p:attrNameLst>
                                          <p:attrName>style.visibility</p:attrName>
                                        </p:attrNameLst>
                                      </p:cBhvr>
                                      <p:to>
                                        <p:strVal val="visible"/>
                                      </p:to>
                                    </p:set>
                                    <p:animEffect transition="in" filter="wipe(left)">
                                      <p:cBhvr>
                                        <p:cTn id="62" dur="500"/>
                                        <p:tgtEl>
                                          <p:spTgt spid="61"/>
                                        </p:tgtEl>
                                      </p:cBhvr>
                                    </p:animEffect>
                                  </p:childTnLst>
                                </p:cTn>
                              </p:par>
                            </p:childTnLst>
                          </p:cTn>
                        </p:par>
                      </p:childTnLst>
                    </p:cTn>
                  </p:par>
                  <p:par>
                    <p:cTn id="63" fill="hold">
                      <p:stCondLst>
                        <p:cond delay="indefinite"/>
                      </p:stCondLst>
                      <p:childTnLst>
                        <p:par>
                          <p:cTn id="64" fill="hold">
                            <p:stCondLst>
                              <p:cond delay="0"/>
                            </p:stCondLst>
                            <p:childTnLst>
                              <p:par>
                                <p:cTn id="65" presetID="16" presetClass="entr" presetSubtype="42" fill="hold" nodeType="clickEffect">
                                  <p:stCondLst>
                                    <p:cond delay="0"/>
                                  </p:stCondLst>
                                  <p:childTnLst>
                                    <p:set>
                                      <p:cBhvr>
                                        <p:cTn id="66" dur="1" fill="hold">
                                          <p:stCondLst>
                                            <p:cond delay="0"/>
                                          </p:stCondLst>
                                        </p:cTn>
                                        <p:tgtEl>
                                          <p:spTgt spid="55"/>
                                        </p:tgtEl>
                                        <p:attrNameLst>
                                          <p:attrName>style.visibility</p:attrName>
                                        </p:attrNameLst>
                                      </p:cBhvr>
                                      <p:to>
                                        <p:strVal val="visible"/>
                                      </p:to>
                                    </p:set>
                                    <p:animEffect transition="in" filter="barn(outHorizontal)">
                                      <p:cBhvr>
                                        <p:cTn id="67" dur="500"/>
                                        <p:tgtEl>
                                          <p:spTgt spid="55"/>
                                        </p:tgtEl>
                                      </p:cBhvr>
                                    </p:animEffect>
                                  </p:childTnLst>
                                </p:cTn>
                              </p:par>
                            </p:childTnLst>
                          </p:cTn>
                        </p:par>
                        <p:par>
                          <p:cTn id="68" fill="hold">
                            <p:stCondLst>
                              <p:cond delay="500"/>
                            </p:stCondLst>
                            <p:childTnLst>
                              <p:par>
                                <p:cTn id="69" presetID="22" presetClass="entr" presetSubtype="8" fill="hold" grpId="0" nodeType="after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wipe(left)">
                                      <p:cBhvr>
                                        <p:cTn id="71" dur="500"/>
                                        <p:tgtEl>
                                          <p:spTgt spid="38"/>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37"/>
                                        </p:tgtEl>
                                        <p:attrNameLst>
                                          <p:attrName>style.visibility</p:attrName>
                                        </p:attrNameLst>
                                      </p:cBhvr>
                                      <p:to>
                                        <p:strVal val="visible"/>
                                      </p:to>
                                    </p:set>
                                    <p:animEffect transition="in" filter="wipe(left)">
                                      <p:cBhvr>
                                        <p:cTn id="76" dur="500"/>
                                        <p:tgtEl>
                                          <p:spTgt spid="37"/>
                                        </p:tgtEl>
                                      </p:cBhvr>
                                    </p:animEffect>
                                  </p:childTnLst>
                                </p:cTn>
                              </p:par>
                            </p:childTnLst>
                          </p:cTn>
                        </p:par>
                        <p:par>
                          <p:cTn id="77" fill="hold">
                            <p:stCondLst>
                              <p:cond delay="500"/>
                            </p:stCondLst>
                            <p:childTnLst>
                              <p:par>
                                <p:cTn id="78" presetID="22" presetClass="entr" presetSubtype="8" fill="hold" nodeType="afterEffect">
                                  <p:stCondLst>
                                    <p:cond delay="0"/>
                                  </p:stCondLst>
                                  <p:childTnLst>
                                    <p:set>
                                      <p:cBhvr>
                                        <p:cTn id="79" dur="1" fill="hold">
                                          <p:stCondLst>
                                            <p:cond delay="0"/>
                                          </p:stCondLst>
                                        </p:cTn>
                                        <p:tgtEl>
                                          <p:spTgt spid="52"/>
                                        </p:tgtEl>
                                        <p:attrNameLst>
                                          <p:attrName>style.visibility</p:attrName>
                                        </p:attrNameLst>
                                      </p:cBhvr>
                                      <p:to>
                                        <p:strVal val="visible"/>
                                      </p:to>
                                    </p:set>
                                    <p:animEffect transition="in" filter="wipe(left)">
                                      <p:cBhvr>
                                        <p:cTn id="80" dur="500"/>
                                        <p:tgtEl>
                                          <p:spTgt spid="52"/>
                                        </p:tgtEl>
                                      </p:cBhvr>
                                    </p:animEffect>
                                  </p:childTnLst>
                                </p:cTn>
                              </p:par>
                            </p:childTnLst>
                          </p:cTn>
                        </p:par>
                        <p:par>
                          <p:cTn id="81" fill="hold">
                            <p:stCondLst>
                              <p:cond delay="1000"/>
                            </p:stCondLst>
                            <p:childTnLst>
                              <p:par>
                                <p:cTn id="82" presetID="22" presetClass="entr" presetSubtype="8" fill="hold" nodeType="afterEffect">
                                  <p:stCondLst>
                                    <p:cond delay="0"/>
                                  </p:stCondLst>
                                  <p:childTnLst>
                                    <p:set>
                                      <p:cBhvr>
                                        <p:cTn id="83" dur="1" fill="hold">
                                          <p:stCondLst>
                                            <p:cond delay="0"/>
                                          </p:stCondLst>
                                        </p:cTn>
                                        <p:tgtEl>
                                          <p:spTgt spid="51"/>
                                        </p:tgtEl>
                                        <p:attrNameLst>
                                          <p:attrName>style.visibility</p:attrName>
                                        </p:attrNameLst>
                                      </p:cBhvr>
                                      <p:to>
                                        <p:strVal val="visible"/>
                                      </p:to>
                                    </p:set>
                                    <p:animEffect transition="in" filter="wipe(left)">
                                      <p:cBhvr>
                                        <p:cTn id="84" dur="500"/>
                                        <p:tgtEl>
                                          <p:spTgt spid="51"/>
                                        </p:tgtEl>
                                      </p:cBhvr>
                                    </p:animEffect>
                                  </p:childTnLst>
                                </p:cTn>
                              </p:par>
                            </p:childTnLst>
                          </p:cTn>
                        </p:par>
                        <p:par>
                          <p:cTn id="85" fill="hold">
                            <p:stCondLst>
                              <p:cond delay="1500"/>
                            </p:stCondLst>
                            <p:childTnLst>
                              <p:par>
                                <p:cTn id="86" presetID="22" presetClass="entr" presetSubtype="8" fill="hold" nodeType="afterEffect">
                                  <p:stCondLst>
                                    <p:cond delay="0"/>
                                  </p:stCondLst>
                                  <p:childTnLst>
                                    <p:set>
                                      <p:cBhvr>
                                        <p:cTn id="87" dur="1" fill="hold">
                                          <p:stCondLst>
                                            <p:cond delay="0"/>
                                          </p:stCondLst>
                                        </p:cTn>
                                        <p:tgtEl>
                                          <p:spTgt spid="53"/>
                                        </p:tgtEl>
                                        <p:attrNameLst>
                                          <p:attrName>style.visibility</p:attrName>
                                        </p:attrNameLst>
                                      </p:cBhvr>
                                      <p:to>
                                        <p:strVal val="visible"/>
                                      </p:to>
                                    </p:set>
                                    <p:animEffect transition="in" filter="wipe(left)">
                                      <p:cBhvr>
                                        <p:cTn id="88" dur="500"/>
                                        <p:tgtEl>
                                          <p:spTgt spid="53"/>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36"/>
                                        </p:tgtEl>
                                        <p:attrNameLst>
                                          <p:attrName>style.visibility</p:attrName>
                                        </p:attrNameLst>
                                      </p:cBhvr>
                                      <p:to>
                                        <p:strVal val="visible"/>
                                      </p:to>
                                    </p:set>
                                    <p:animEffect transition="in" filter="wipe(left)">
                                      <p:cBhvr>
                                        <p:cTn id="93" dur="500"/>
                                        <p:tgtEl>
                                          <p:spTgt spid="36"/>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67"/>
                                        </p:tgtEl>
                                        <p:attrNameLst>
                                          <p:attrName>style.visibility</p:attrName>
                                        </p:attrNameLst>
                                      </p:cBhvr>
                                      <p:to>
                                        <p:strVal val="visible"/>
                                      </p:to>
                                    </p:set>
                                    <p:animEffect transition="in" filter="wipe(left)">
                                      <p:cBhvr>
                                        <p:cTn id="98" dur="500"/>
                                        <p:tgtEl>
                                          <p:spTgt spid="67"/>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1" fill="hold" grpId="0" nodeType="clickEffect">
                                  <p:stCondLst>
                                    <p:cond delay="0"/>
                                  </p:stCondLst>
                                  <p:childTnLst>
                                    <p:set>
                                      <p:cBhvr>
                                        <p:cTn id="102" dur="1" fill="hold">
                                          <p:stCondLst>
                                            <p:cond delay="0"/>
                                          </p:stCondLst>
                                        </p:cTn>
                                        <p:tgtEl>
                                          <p:spTgt spid="33"/>
                                        </p:tgtEl>
                                        <p:attrNameLst>
                                          <p:attrName>style.visibility</p:attrName>
                                        </p:attrNameLst>
                                      </p:cBhvr>
                                      <p:to>
                                        <p:strVal val="visible"/>
                                      </p:to>
                                    </p:set>
                                    <p:animEffect transition="in" filter="wipe(up)">
                                      <p:cBhvr>
                                        <p:cTn id="103" dur="500"/>
                                        <p:tgtEl>
                                          <p:spTgt spid="33"/>
                                        </p:tgtEl>
                                      </p:cBhvr>
                                    </p:animEffect>
                                  </p:childTnLst>
                                </p:cTn>
                              </p:par>
                            </p:childTnLst>
                          </p:cTn>
                        </p:par>
                        <p:par>
                          <p:cTn id="104" fill="hold">
                            <p:stCondLst>
                              <p:cond delay="500"/>
                            </p:stCondLst>
                            <p:childTnLst>
                              <p:par>
                                <p:cTn id="105" presetID="22" presetClass="entr" presetSubtype="8" fill="hold" grpId="0" nodeType="afterEffect">
                                  <p:stCondLst>
                                    <p:cond delay="0"/>
                                  </p:stCondLst>
                                  <p:childTnLst>
                                    <p:set>
                                      <p:cBhvr>
                                        <p:cTn id="106" dur="1" fill="hold">
                                          <p:stCondLst>
                                            <p:cond delay="0"/>
                                          </p:stCondLst>
                                        </p:cTn>
                                        <p:tgtEl>
                                          <p:spTgt spid="62"/>
                                        </p:tgtEl>
                                        <p:attrNameLst>
                                          <p:attrName>style.visibility</p:attrName>
                                        </p:attrNameLst>
                                      </p:cBhvr>
                                      <p:to>
                                        <p:strVal val="visible"/>
                                      </p:to>
                                    </p:set>
                                    <p:animEffect transition="in" filter="wipe(left)">
                                      <p:cBhvr>
                                        <p:cTn id="107" dur="500"/>
                                        <p:tgtEl>
                                          <p:spTgt spid="62"/>
                                        </p:tgtEl>
                                      </p:cBhvr>
                                    </p:animEffect>
                                  </p:childTnLst>
                                </p:cTn>
                              </p:par>
                            </p:childTnLst>
                          </p:cTn>
                        </p:par>
                        <p:par>
                          <p:cTn id="108" fill="hold">
                            <p:stCondLst>
                              <p:cond delay="1000"/>
                            </p:stCondLst>
                            <p:childTnLst>
                              <p:par>
                                <p:cTn id="109" presetID="16" presetClass="entr" presetSubtype="42" fill="hold" nodeType="afterEffect">
                                  <p:stCondLst>
                                    <p:cond delay="0"/>
                                  </p:stCondLst>
                                  <p:childTnLst>
                                    <p:set>
                                      <p:cBhvr>
                                        <p:cTn id="110" dur="1" fill="hold">
                                          <p:stCondLst>
                                            <p:cond delay="0"/>
                                          </p:stCondLst>
                                        </p:cTn>
                                        <p:tgtEl>
                                          <p:spTgt spid="57"/>
                                        </p:tgtEl>
                                        <p:attrNameLst>
                                          <p:attrName>style.visibility</p:attrName>
                                        </p:attrNameLst>
                                      </p:cBhvr>
                                      <p:to>
                                        <p:strVal val="visible"/>
                                      </p:to>
                                    </p:set>
                                    <p:animEffect transition="in" filter="barn(outHorizontal)">
                                      <p:cBhvr>
                                        <p:cTn id="111" dur="500"/>
                                        <p:tgtEl>
                                          <p:spTgt spid="57"/>
                                        </p:tgtEl>
                                      </p:cBhvr>
                                    </p:animEffect>
                                  </p:childTnLst>
                                </p:cTn>
                              </p:par>
                            </p:childTnLst>
                          </p:cTn>
                        </p:par>
                        <p:par>
                          <p:cTn id="112" fill="hold">
                            <p:stCondLst>
                              <p:cond delay="1500"/>
                            </p:stCondLst>
                            <p:childTnLst>
                              <p:par>
                                <p:cTn id="113" presetID="16" presetClass="entr" presetSubtype="42" fill="hold" nodeType="afterEffect">
                                  <p:stCondLst>
                                    <p:cond delay="0"/>
                                  </p:stCondLst>
                                  <p:childTnLst>
                                    <p:set>
                                      <p:cBhvr>
                                        <p:cTn id="114" dur="1" fill="hold">
                                          <p:stCondLst>
                                            <p:cond delay="0"/>
                                          </p:stCondLst>
                                        </p:cTn>
                                        <p:tgtEl>
                                          <p:spTgt spid="56"/>
                                        </p:tgtEl>
                                        <p:attrNameLst>
                                          <p:attrName>style.visibility</p:attrName>
                                        </p:attrNameLst>
                                      </p:cBhvr>
                                      <p:to>
                                        <p:strVal val="visible"/>
                                      </p:to>
                                    </p:set>
                                    <p:animEffect transition="in" filter="barn(outHorizontal)">
                                      <p:cBhvr>
                                        <p:cTn id="115" dur="500"/>
                                        <p:tgtEl>
                                          <p:spTgt spid="56"/>
                                        </p:tgtEl>
                                      </p:cBhvr>
                                    </p:animEffect>
                                  </p:childTnLst>
                                </p:cTn>
                              </p:par>
                            </p:childTnLst>
                          </p:cTn>
                        </p:par>
                        <p:par>
                          <p:cTn id="116" fill="hold">
                            <p:stCondLst>
                              <p:cond delay="2000"/>
                            </p:stCondLst>
                            <p:childTnLst>
                              <p:par>
                                <p:cTn id="117" presetID="22" presetClass="entr" presetSubtype="8" fill="hold" nodeType="afterEffect">
                                  <p:stCondLst>
                                    <p:cond delay="0"/>
                                  </p:stCondLst>
                                  <p:childTnLst>
                                    <p:set>
                                      <p:cBhvr>
                                        <p:cTn id="118" dur="1" fill="hold">
                                          <p:stCondLst>
                                            <p:cond delay="0"/>
                                          </p:stCondLst>
                                        </p:cTn>
                                        <p:tgtEl>
                                          <p:spTgt spid="58"/>
                                        </p:tgtEl>
                                        <p:attrNameLst>
                                          <p:attrName>style.visibility</p:attrName>
                                        </p:attrNameLst>
                                      </p:cBhvr>
                                      <p:to>
                                        <p:strVal val="visible"/>
                                      </p:to>
                                    </p:set>
                                    <p:animEffect transition="in" filter="wipe(left)">
                                      <p:cBhvr>
                                        <p:cTn id="119" dur="500"/>
                                        <p:tgtEl>
                                          <p:spTgt spid="58"/>
                                        </p:tgtEl>
                                      </p:cBhvr>
                                    </p:animEffect>
                                  </p:childTnLst>
                                </p:cTn>
                              </p:par>
                            </p:childTnLst>
                          </p:cTn>
                        </p:par>
                        <p:par>
                          <p:cTn id="120" fill="hold">
                            <p:stCondLst>
                              <p:cond delay="2500"/>
                            </p:stCondLst>
                            <p:childTnLst>
                              <p:par>
                                <p:cTn id="121" presetID="22" presetClass="entr" presetSubtype="8" fill="hold" nodeType="afterEffect">
                                  <p:stCondLst>
                                    <p:cond delay="0"/>
                                  </p:stCondLst>
                                  <p:childTnLst>
                                    <p:set>
                                      <p:cBhvr>
                                        <p:cTn id="122" dur="1" fill="hold">
                                          <p:stCondLst>
                                            <p:cond delay="0"/>
                                          </p:stCondLst>
                                        </p:cTn>
                                        <p:tgtEl>
                                          <p:spTgt spid="54"/>
                                        </p:tgtEl>
                                        <p:attrNameLst>
                                          <p:attrName>style.visibility</p:attrName>
                                        </p:attrNameLst>
                                      </p:cBhvr>
                                      <p:to>
                                        <p:strVal val="visible"/>
                                      </p:to>
                                    </p:set>
                                    <p:animEffect transition="in" filter="wipe(left)">
                                      <p:cBhvr>
                                        <p:cTn id="123" dur="500"/>
                                        <p:tgtEl>
                                          <p:spTgt spid="54"/>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8" fill="hold" nodeType="clickEffect">
                                  <p:stCondLst>
                                    <p:cond delay="0"/>
                                  </p:stCondLst>
                                  <p:childTnLst>
                                    <p:set>
                                      <p:cBhvr>
                                        <p:cTn id="127" dur="1" fill="hold">
                                          <p:stCondLst>
                                            <p:cond delay="0"/>
                                          </p:stCondLst>
                                        </p:cTn>
                                        <p:tgtEl>
                                          <p:spTgt spid="60"/>
                                        </p:tgtEl>
                                        <p:attrNameLst>
                                          <p:attrName>style.visibility</p:attrName>
                                        </p:attrNameLst>
                                      </p:cBhvr>
                                      <p:to>
                                        <p:strVal val="visible"/>
                                      </p:to>
                                    </p:set>
                                    <p:animEffect transition="in" filter="wipe(left)">
                                      <p:cBhvr>
                                        <p:cTn id="128" dur="500"/>
                                        <p:tgtEl>
                                          <p:spTgt spid="60"/>
                                        </p:tgtEl>
                                      </p:cBhvr>
                                    </p:animEffect>
                                  </p:childTnLst>
                                </p:cTn>
                              </p:par>
                            </p:childTnLst>
                          </p:cTn>
                        </p:par>
                        <p:par>
                          <p:cTn id="129" fill="hold">
                            <p:stCondLst>
                              <p:cond delay="500"/>
                            </p:stCondLst>
                            <p:childTnLst>
                              <p:par>
                                <p:cTn id="130" presetID="22" presetClass="entr" presetSubtype="1" fill="hold" nodeType="afterEffect">
                                  <p:stCondLst>
                                    <p:cond delay="0"/>
                                  </p:stCondLst>
                                  <p:childTnLst>
                                    <p:set>
                                      <p:cBhvr>
                                        <p:cTn id="131" dur="1" fill="hold">
                                          <p:stCondLst>
                                            <p:cond delay="0"/>
                                          </p:stCondLst>
                                        </p:cTn>
                                        <p:tgtEl>
                                          <p:spTgt spid="40"/>
                                        </p:tgtEl>
                                        <p:attrNameLst>
                                          <p:attrName>style.visibility</p:attrName>
                                        </p:attrNameLst>
                                      </p:cBhvr>
                                      <p:to>
                                        <p:strVal val="visible"/>
                                      </p:to>
                                    </p:set>
                                    <p:animEffect transition="in" filter="wipe(up)">
                                      <p:cBhvr>
                                        <p:cTn id="132" dur="500"/>
                                        <p:tgtEl>
                                          <p:spTgt spid="40"/>
                                        </p:tgtEl>
                                      </p:cBhvr>
                                    </p:animEffect>
                                  </p:childTnLst>
                                </p:cTn>
                              </p:par>
                            </p:childTnLst>
                          </p:cTn>
                        </p:par>
                        <p:par>
                          <p:cTn id="133" fill="hold">
                            <p:stCondLst>
                              <p:cond delay="1000"/>
                            </p:stCondLst>
                            <p:childTnLst>
                              <p:par>
                                <p:cTn id="134" presetID="22" presetClass="entr" presetSubtype="1" fill="hold" nodeType="afterEffect">
                                  <p:stCondLst>
                                    <p:cond delay="0"/>
                                  </p:stCondLst>
                                  <p:childTnLst>
                                    <p:set>
                                      <p:cBhvr>
                                        <p:cTn id="135" dur="1" fill="hold">
                                          <p:stCondLst>
                                            <p:cond delay="0"/>
                                          </p:stCondLst>
                                        </p:cTn>
                                        <p:tgtEl>
                                          <p:spTgt spid="42"/>
                                        </p:tgtEl>
                                        <p:attrNameLst>
                                          <p:attrName>style.visibility</p:attrName>
                                        </p:attrNameLst>
                                      </p:cBhvr>
                                      <p:to>
                                        <p:strVal val="visible"/>
                                      </p:to>
                                    </p:set>
                                    <p:animEffect transition="in" filter="wipe(up)">
                                      <p:cBhvr>
                                        <p:cTn id="136" dur="500"/>
                                        <p:tgtEl>
                                          <p:spTgt spid="42"/>
                                        </p:tgtEl>
                                      </p:cBhvr>
                                    </p:animEffect>
                                  </p:childTnLst>
                                </p:cTn>
                              </p:par>
                            </p:childTnLst>
                          </p:cTn>
                        </p:par>
                        <p:par>
                          <p:cTn id="137" fill="hold">
                            <p:stCondLst>
                              <p:cond delay="1500"/>
                            </p:stCondLst>
                            <p:childTnLst>
                              <p:par>
                                <p:cTn id="138" presetID="22" presetClass="entr" presetSubtype="1" fill="hold" nodeType="afterEffect">
                                  <p:stCondLst>
                                    <p:cond delay="0"/>
                                  </p:stCondLst>
                                  <p:childTnLst>
                                    <p:set>
                                      <p:cBhvr>
                                        <p:cTn id="139" dur="1" fill="hold">
                                          <p:stCondLst>
                                            <p:cond delay="0"/>
                                          </p:stCondLst>
                                        </p:cTn>
                                        <p:tgtEl>
                                          <p:spTgt spid="41"/>
                                        </p:tgtEl>
                                        <p:attrNameLst>
                                          <p:attrName>style.visibility</p:attrName>
                                        </p:attrNameLst>
                                      </p:cBhvr>
                                      <p:to>
                                        <p:strVal val="visible"/>
                                      </p:to>
                                    </p:set>
                                    <p:animEffect transition="in" filter="wipe(up)">
                                      <p:cBhvr>
                                        <p:cTn id="140" dur="500"/>
                                        <p:tgtEl>
                                          <p:spTgt spid="41"/>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8" fill="hold" grpId="0" nodeType="clickEffect">
                                  <p:stCondLst>
                                    <p:cond delay="0"/>
                                  </p:stCondLst>
                                  <p:childTnLst>
                                    <p:set>
                                      <p:cBhvr>
                                        <p:cTn id="144" dur="1" fill="hold">
                                          <p:stCondLst>
                                            <p:cond delay="0"/>
                                          </p:stCondLst>
                                        </p:cTn>
                                        <p:tgtEl>
                                          <p:spTgt spid="59"/>
                                        </p:tgtEl>
                                        <p:attrNameLst>
                                          <p:attrName>style.visibility</p:attrName>
                                        </p:attrNameLst>
                                      </p:cBhvr>
                                      <p:to>
                                        <p:strVal val="visible"/>
                                      </p:to>
                                    </p:set>
                                    <p:animEffect transition="in" filter="wipe(left)">
                                      <p:cBhvr>
                                        <p:cTn id="145" dur="500"/>
                                        <p:tgtEl>
                                          <p:spTgt spid="59"/>
                                        </p:tgtEl>
                                      </p:cBhvr>
                                    </p:animEffect>
                                  </p:childTnLst>
                                </p:cTn>
                              </p:par>
                            </p:childTnLst>
                          </p:cTn>
                        </p:par>
                        <p:par>
                          <p:cTn id="146" fill="hold">
                            <p:stCondLst>
                              <p:cond delay="500"/>
                            </p:stCondLst>
                            <p:childTnLst>
                              <p:par>
                                <p:cTn id="147" presetID="22" presetClass="entr" presetSubtype="8" fill="hold" nodeType="afterEffect">
                                  <p:stCondLst>
                                    <p:cond delay="0"/>
                                  </p:stCondLst>
                                  <p:childTnLst>
                                    <p:set>
                                      <p:cBhvr>
                                        <p:cTn id="148" dur="1" fill="hold">
                                          <p:stCondLst>
                                            <p:cond delay="0"/>
                                          </p:stCondLst>
                                        </p:cTn>
                                        <p:tgtEl>
                                          <p:spTgt spid="63"/>
                                        </p:tgtEl>
                                        <p:attrNameLst>
                                          <p:attrName>style.visibility</p:attrName>
                                        </p:attrNameLst>
                                      </p:cBhvr>
                                      <p:to>
                                        <p:strVal val="visible"/>
                                      </p:to>
                                    </p:set>
                                    <p:animEffect transition="in" filter="wipe(left)">
                                      <p:cBhvr>
                                        <p:cTn id="149" dur="500"/>
                                        <p:tgtEl>
                                          <p:spTgt spid="63"/>
                                        </p:tgtEl>
                                      </p:cBhvr>
                                    </p:animEffect>
                                  </p:childTnLst>
                                </p:cTn>
                              </p:par>
                            </p:childTnLst>
                          </p:cTn>
                        </p:par>
                        <p:par>
                          <p:cTn id="150" fill="hold">
                            <p:stCondLst>
                              <p:cond delay="1000"/>
                            </p:stCondLst>
                            <p:childTnLst>
                              <p:par>
                                <p:cTn id="151" presetID="22" presetClass="entr" presetSubtype="1" fill="hold" nodeType="afterEffect">
                                  <p:stCondLst>
                                    <p:cond delay="0"/>
                                  </p:stCondLst>
                                  <p:childTnLst>
                                    <p:set>
                                      <p:cBhvr>
                                        <p:cTn id="152" dur="1" fill="hold">
                                          <p:stCondLst>
                                            <p:cond delay="0"/>
                                          </p:stCondLst>
                                        </p:cTn>
                                        <p:tgtEl>
                                          <p:spTgt spid="64"/>
                                        </p:tgtEl>
                                        <p:attrNameLst>
                                          <p:attrName>style.visibility</p:attrName>
                                        </p:attrNameLst>
                                      </p:cBhvr>
                                      <p:to>
                                        <p:strVal val="visible"/>
                                      </p:to>
                                    </p:set>
                                    <p:animEffect transition="in" filter="wipe(up)">
                                      <p:cBhvr>
                                        <p:cTn id="153" dur="500"/>
                                        <p:tgtEl>
                                          <p:spTgt spid="64"/>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8" fill="hold" grpId="0" nodeType="clickEffect">
                                  <p:stCondLst>
                                    <p:cond delay="0"/>
                                  </p:stCondLst>
                                  <p:childTnLst>
                                    <p:set>
                                      <p:cBhvr>
                                        <p:cTn id="157" dur="1" fill="hold">
                                          <p:stCondLst>
                                            <p:cond delay="0"/>
                                          </p:stCondLst>
                                        </p:cTn>
                                        <p:tgtEl>
                                          <p:spTgt spid="68"/>
                                        </p:tgtEl>
                                        <p:attrNameLst>
                                          <p:attrName>style.visibility</p:attrName>
                                        </p:attrNameLst>
                                      </p:cBhvr>
                                      <p:to>
                                        <p:strVal val="visible"/>
                                      </p:to>
                                    </p:set>
                                    <p:animEffect transition="in" filter="wipe(left)">
                                      <p:cBhvr>
                                        <p:cTn id="158"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7" grpId="0" autoUpdateAnimBg="0"/>
      <p:bldP spid="33" grpId="0" animBg="1"/>
      <p:bldP spid="34" grpId="0" animBg="1"/>
      <p:bldP spid="35" grpId="0" autoUpdateAnimBg="0"/>
      <p:bldP spid="36" grpId="0" autoUpdateAnimBg="0"/>
      <p:bldP spid="38" grpId="0" animBg="1" autoUpdateAnimBg="0"/>
      <p:bldP spid="59" grpId="0" autoUpdateAnimBg="0"/>
      <p:bldP spid="61" grpId="0" autoUpdateAnimBg="0"/>
      <p:bldP spid="62" grpId="0" autoUpdateAnimBg="0"/>
      <p:bldP spid="65" grpId="0" animBg="1"/>
      <p:bldP spid="67" grpId="0"/>
      <p:bldP spid="6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935962" y="3478779"/>
            <a:ext cx="2362200" cy="2743200"/>
            <a:chOff x="432" y="2256"/>
            <a:chExt cx="1488" cy="1728"/>
          </a:xfrm>
        </p:grpSpPr>
        <p:sp>
          <p:nvSpPr>
            <p:cNvPr id="42052" name="Rectangle 3"/>
            <p:cNvSpPr>
              <a:spLocks noChangeArrowheads="1"/>
            </p:cNvSpPr>
            <p:nvPr/>
          </p:nvSpPr>
          <p:spPr bwMode="auto">
            <a:xfrm>
              <a:off x="432" y="2256"/>
              <a:ext cx="1488" cy="1728"/>
            </a:xfrm>
            <a:prstGeom prst="rect">
              <a:avLst/>
            </a:prstGeom>
            <a:solidFill>
              <a:srgbClr val="FFFFFF">
                <a:alpha val="20000"/>
              </a:srgbClr>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dirty="0">
                <a:solidFill>
                  <a:srgbClr val="0000FF"/>
                </a:solidFill>
                <a:latin typeface="+mn-lt"/>
                <a:ea typeface="+mn-ea"/>
              </a:endParaRPr>
            </a:p>
          </p:txBody>
        </p:sp>
        <p:sp>
          <p:nvSpPr>
            <p:cNvPr id="42053" name="Line 4"/>
            <p:cNvSpPr>
              <a:spLocks noChangeShapeType="1"/>
            </p:cNvSpPr>
            <p:nvPr/>
          </p:nvSpPr>
          <p:spPr bwMode="auto">
            <a:xfrm flipH="1">
              <a:off x="1487" y="2448"/>
              <a:ext cx="1" cy="14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2054" name="Line 5"/>
            <p:cNvSpPr>
              <a:spLocks noChangeShapeType="1"/>
            </p:cNvSpPr>
            <p:nvPr/>
          </p:nvSpPr>
          <p:spPr bwMode="auto">
            <a:xfrm>
              <a:off x="863" y="2784"/>
              <a:ext cx="912" cy="1056"/>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2058" name="Arc 7"/>
            <p:cNvSpPr>
              <a:spLocks/>
            </p:cNvSpPr>
            <p:nvPr/>
          </p:nvSpPr>
          <p:spPr bwMode="auto">
            <a:xfrm flipH="1">
              <a:off x="1296" y="3168"/>
              <a:ext cx="192" cy="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rgbClr val="00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grpSp>
      <p:sp>
        <p:nvSpPr>
          <p:cNvPr id="41987" name="Text Box 11"/>
          <p:cNvSpPr txBox="1">
            <a:spLocks noChangeArrowheads="1"/>
          </p:cNvSpPr>
          <p:nvPr/>
        </p:nvSpPr>
        <p:spPr bwMode="auto">
          <a:xfrm>
            <a:off x="1828800" y="430714"/>
            <a:ext cx="5715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sz="2800" dirty="0">
                <a:solidFill>
                  <a:srgbClr val="6600CC"/>
                </a:solidFill>
                <a:latin typeface="+mn-lt"/>
                <a:ea typeface="+mn-ea"/>
              </a:rPr>
              <a:t>三 . 马吕斯定律（1880 年）</a:t>
            </a:r>
          </a:p>
        </p:txBody>
      </p:sp>
      <p:grpSp>
        <p:nvGrpSpPr>
          <p:cNvPr id="42046" name="Group 13"/>
          <p:cNvGrpSpPr>
            <a:grpSpLocks/>
          </p:cNvGrpSpPr>
          <p:nvPr/>
        </p:nvGrpSpPr>
        <p:grpSpPr bwMode="auto">
          <a:xfrm>
            <a:off x="4013836" y="4404292"/>
            <a:ext cx="595423" cy="1066800"/>
            <a:chOff x="3360" y="2112"/>
            <a:chExt cx="384" cy="672"/>
          </a:xfrm>
        </p:grpSpPr>
        <p:sp>
          <p:nvSpPr>
            <p:cNvPr id="42049" name="Line 14"/>
            <p:cNvSpPr>
              <a:spLocks noChangeShapeType="1"/>
            </p:cNvSpPr>
            <p:nvPr/>
          </p:nvSpPr>
          <p:spPr bwMode="auto">
            <a:xfrm flipV="1">
              <a:off x="3744" y="2112"/>
              <a:ext cx="0" cy="672"/>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2050" name="Line 15"/>
            <p:cNvSpPr>
              <a:spLocks noChangeShapeType="1"/>
            </p:cNvSpPr>
            <p:nvPr/>
          </p:nvSpPr>
          <p:spPr bwMode="auto">
            <a:xfrm flipH="1">
              <a:off x="3360" y="2112"/>
              <a:ext cx="384" cy="288"/>
            </a:xfrm>
            <a:prstGeom prst="line">
              <a:avLst/>
            </a:prstGeom>
            <a:noFill/>
            <a:ln w="19050">
              <a:solidFill>
                <a:srgbClr val="0000FF"/>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2051" name="Line 16"/>
            <p:cNvSpPr>
              <a:spLocks noChangeShapeType="1"/>
            </p:cNvSpPr>
            <p:nvPr/>
          </p:nvSpPr>
          <p:spPr bwMode="auto">
            <a:xfrm flipH="1" flipV="1">
              <a:off x="3360" y="2352"/>
              <a:ext cx="384" cy="432"/>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mc:AlternateContent xmlns:mc="http://schemas.openxmlformats.org/markup-compatibility/2006" xmlns:a14="http://schemas.microsoft.com/office/drawing/2010/main">
        <mc:Choice Requires="a14">
          <p:sp>
            <p:nvSpPr>
              <p:cNvPr id="41995" name="Rectangle 73"/>
              <p:cNvSpPr>
                <a:spLocks noChangeArrowheads="1"/>
              </p:cNvSpPr>
              <p:nvPr/>
            </p:nvSpPr>
            <p:spPr bwMode="auto">
              <a:xfrm>
                <a:off x="5450562" y="4666230"/>
                <a:ext cx="5997575" cy="9461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800" dirty="0">
                    <a:solidFill>
                      <a:srgbClr val="FF0000"/>
                    </a:solidFill>
                    <a:latin typeface="+mn-lt"/>
                    <a:ea typeface="+mn-ea"/>
                  </a:rPr>
                  <a:t>马吕斯定律</a:t>
                </a:r>
                <a:r>
                  <a:rPr lang="zh-CN" altLang="en-US" sz="2800" dirty="0">
                    <a:solidFill>
                      <a:srgbClr val="0000FF"/>
                    </a:solidFill>
                    <a:latin typeface="+mn-lt"/>
                    <a:ea typeface="+mn-ea"/>
                  </a:rPr>
                  <a:t>：强度为</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0</m:t>
                        </m:r>
                      </m:sub>
                    </m:sSub>
                  </m:oMath>
                </a14:m>
                <a:r>
                  <a:rPr lang="zh-CN" altLang="en-US" sz="2800" dirty="0">
                    <a:solidFill>
                      <a:srgbClr val="0000FF"/>
                    </a:solidFill>
                    <a:latin typeface="+mn-lt"/>
                    <a:ea typeface="+mn-ea"/>
                  </a:rPr>
                  <a:t>的偏振光通过检偏振器后,  出射光的强度为</a:t>
                </a:r>
                <a:endParaRPr lang="en-US" altLang="zh-CN" sz="2800" dirty="0">
                  <a:solidFill>
                    <a:srgbClr val="0000FF"/>
                  </a:solidFill>
                  <a:latin typeface="+mn-lt"/>
                  <a:ea typeface="+mn-ea"/>
                </a:endParaRPr>
              </a:p>
            </p:txBody>
          </p:sp>
        </mc:Choice>
        <mc:Fallback xmlns="">
          <p:sp>
            <p:nvSpPr>
              <p:cNvPr id="41995" name="Rectangle 73"/>
              <p:cNvSpPr>
                <a:spLocks noRot="1" noChangeAspect="1" noMove="1" noResize="1" noEditPoints="1" noAdjustHandles="1" noChangeArrowheads="1" noChangeShapeType="1" noTextEdit="1"/>
              </p:cNvSpPr>
              <p:nvPr/>
            </p:nvSpPr>
            <p:spPr bwMode="auto">
              <a:xfrm>
                <a:off x="5450562" y="4666230"/>
                <a:ext cx="5997575" cy="946150"/>
              </a:xfrm>
              <a:prstGeom prst="rect">
                <a:avLst/>
              </a:prstGeom>
              <a:blipFill>
                <a:blip r:embed="rId3"/>
                <a:stretch>
                  <a:fillRect l="-2033" t="-6410" r="-2134"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p:cNvSpPr/>
              <p:nvPr/>
            </p:nvSpPr>
            <p:spPr>
              <a:xfrm>
                <a:off x="5807022" y="3737672"/>
                <a:ext cx="22107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func>
                        <m:funcPr>
                          <m:ctrlPr>
                            <a:rPr lang="en-US" altLang="zh-CN" sz="2800" b="0" i="1" smtClean="0">
                              <a:solidFill>
                                <a:srgbClr val="0000FF"/>
                              </a:solidFill>
                              <a:latin typeface="Cambria Math"/>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r>
                            <a:rPr lang="zh-CN" altLang="en-US" sz="2800" b="0" i="1" smtClean="0">
                              <a:solidFill>
                                <a:srgbClr val="0000FF"/>
                              </a:solidFill>
                              <a:latin typeface="Cambria Math" panose="02040503050406030204" pitchFamily="18" charset="0"/>
                              <a:ea typeface="Cambria Math" panose="02040503050406030204" pitchFamily="18" charset="0"/>
                            </a:rPr>
                            <m:t>𝛼</m:t>
                          </m:r>
                        </m:e>
                      </m:func>
                    </m:oMath>
                  </m:oMathPara>
                </a14:m>
                <a:endParaRPr lang="zh-CN" altLang="en-US" sz="2800" dirty="0">
                  <a:solidFill>
                    <a:srgbClr val="0000FF"/>
                  </a:solidFill>
                </a:endParaRPr>
              </a:p>
            </p:txBody>
          </p:sp>
        </mc:Choice>
        <mc:Fallback xmlns="">
          <p:sp>
            <p:nvSpPr>
              <p:cNvPr id="75" name="矩形 74"/>
              <p:cNvSpPr>
                <a:spLocks noRot="1" noChangeAspect="1" noMove="1" noResize="1" noEditPoints="1" noAdjustHandles="1" noChangeArrowheads="1" noChangeShapeType="1" noTextEdit="1"/>
              </p:cNvSpPr>
              <p:nvPr/>
            </p:nvSpPr>
            <p:spPr>
              <a:xfrm>
                <a:off x="5807022" y="3737672"/>
                <a:ext cx="2210733"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p:cNvSpPr/>
              <p:nvPr/>
            </p:nvSpPr>
            <p:spPr>
              <a:xfrm>
                <a:off x="8970346" y="3445698"/>
                <a:ext cx="1439305" cy="10630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𝐼</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a:ea typeface="Cambria Math" panose="02040503050406030204" pitchFamily="18" charset="0"/>
                            </a:rPr>
                          </m:ctrlPr>
                        </m:fPr>
                        <m:num>
                          <m:sSup>
                            <m:sSupPr>
                              <m:ctrlPr>
                                <a:rPr lang="en-US" altLang="zh-CN" sz="2800" i="1">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𝐸</m:t>
                              </m:r>
                            </m:e>
                            <m:sup>
                              <m:r>
                                <a:rPr lang="en-US" altLang="zh-CN" sz="2800" i="1">
                                  <a:solidFill>
                                    <a:srgbClr val="0000FF"/>
                                  </a:solidFill>
                                  <a:latin typeface="Cambria Math" panose="02040503050406030204" pitchFamily="18" charset="0"/>
                                  <a:ea typeface="Cambria Math" panose="02040503050406030204" pitchFamily="18" charset="0"/>
                                </a:rPr>
                                <m:t>2</m:t>
                              </m:r>
                            </m:sup>
                          </m:sSup>
                        </m:num>
                        <m:den>
                          <m:sSubSup>
                            <m:sSubSupPr>
                              <m:ctrlPr>
                                <a:rPr lang="en-US" altLang="zh-CN" sz="2800" i="1">
                                  <a:solidFill>
                                    <a:srgbClr val="0000FF"/>
                                  </a:solidFill>
                                  <a:latin typeface="Cambria Math"/>
                                  <a:ea typeface="Cambria Math" panose="02040503050406030204" pitchFamily="18" charset="0"/>
                                </a:rPr>
                              </m:ctrlPr>
                            </m:sSubSup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0</m:t>
                              </m:r>
                            </m:sub>
                            <m:sup>
                              <m:r>
                                <a:rPr lang="en-US" altLang="zh-CN" sz="2800" i="1">
                                  <a:solidFill>
                                    <a:srgbClr val="0000FF"/>
                                  </a:solidFill>
                                  <a:latin typeface="Cambria Math" panose="02040503050406030204" pitchFamily="18" charset="0"/>
                                  <a:ea typeface="Cambria Math" panose="02040503050406030204" pitchFamily="18" charset="0"/>
                                </a:rPr>
                                <m:t>2</m:t>
                              </m:r>
                            </m:sup>
                          </m:sSubSup>
                        </m:den>
                      </m:f>
                    </m:oMath>
                  </m:oMathPara>
                </a14:m>
                <a:endParaRPr lang="zh-CN" altLang="en-US" sz="2800" dirty="0">
                  <a:solidFill>
                    <a:srgbClr val="0000FF"/>
                  </a:solidFill>
                </a:endParaRPr>
              </a:p>
            </p:txBody>
          </p:sp>
        </mc:Choice>
        <mc:Fallback xmlns="">
          <p:sp>
            <p:nvSpPr>
              <p:cNvPr id="76" name="矩形 75"/>
              <p:cNvSpPr>
                <a:spLocks noRot="1" noChangeAspect="1" noMove="1" noResize="1" noEditPoints="1" noAdjustHandles="1" noChangeArrowheads="1" noChangeShapeType="1" noTextEdit="1"/>
              </p:cNvSpPr>
              <p:nvPr/>
            </p:nvSpPr>
            <p:spPr>
              <a:xfrm>
                <a:off x="8970346" y="3445698"/>
                <a:ext cx="1439305" cy="106304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p:cNvSpPr/>
              <p:nvPr/>
            </p:nvSpPr>
            <p:spPr>
              <a:xfrm>
                <a:off x="6829434" y="5790811"/>
                <a:ext cx="22086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𝐼</m:t>
                      </m:r>
                      <m:r>
                        <a:rPr lang="en-US" altLang="zh-CN" sz="2800" b="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𝐼</m:t>
                          </m:r>
                        </m:e>
                        <m:sub>
                          <m:r>
                            <a:rPr lang="en-US" altLang="zh-CN" sz="2800" i="1">
                              <a:solidFill>
                                <a:srgbClr val="FF0000"/>
                              </a:solidFill>
                              <a:latin typeface="Cambria Math" panose="02040503050406030204" pitchFamily="18" charset="0"/>
                              <a:ea typeface="Cambria Math" panose="02040503050406030204" pitchFamily="18" charset="0"/>
                            </a:rPr>
                            <m:t>0</m:t>
                          </m:r>
                        </m:sub>
                      </m:sSub>
                      <m:func>
                        <m:funcPr>
                          <m:ctrlPr>
                            <a:rPr lang="en-US" altLang="zh-CN" sz="2800" i="1" smtClean="0">
                              <a:solidFill>
                                <a:srgbClr val="FF0000"/>
                              </a:solidFill>
                              <a:latin typeface="Cambria Math"/>
                              <a:ea typeface="Cambria Math" panose="02040503050406030204" pitchFamily="18" charset="0"/>
                            </a:rPr>
                          </m:ctrlPr>
                        </m:funcPr>
                        <m:fName>
                          <m:sSup>
                            <m:sSupPr>
                              <m:ctrlPr>
                                <a:rPr lang="en-US" altLang="zh-CN" sz="2800" i="1" smtClean="0">
                                  <a:solidFill>
                                    <a:srgbClr val="FF0000"/>
                                  </a:solidFill>
                                  <a:latin typeface="Cambria Math"/>
                                  <a:ea typeface="Cambria Math" panose="02040503050406030204" pitchFamily="18" charset="0"/>
                                </a:rPr>
                              </m:ctrlPr>
                            </m:sSupPr>
                            <m:e>
                              <m:r>
                                <m:rPr>
                                  <m:sty m:val="p"/>
                                </m:rPr>
                                <a:rPr lang="en-US" altLang="zh-CN" sz="2800" i="0" smtClean="0">
                                  <a:solidFill>
                                    <a:srgbClr val="FF0000"/>
                                  </a:solidFill>
                                  <a:latin typeface="Cambria Math" panose="02040503050406030204" pitchFamily="18" charset="0"/>
                                  <a:ea typeface="Cambria Math" panose="02040503050406030204" pitchFamily="18" charset="0"/>
                                </a:rPr>
                                <m:t>cos</m:t>
                              </m:r>
                            </m:e>
                            <m:sup>
                              <m:r>
                                <a:rPr lang="en-US" altLang="zh-CN" sz="2800" b="0" i="1" smtClean="0">
                                  <a:solidFill>
                                    <a:srgbClr val="FF0000"/>
                                  </a:solidFill>
                                  <a:latin typeface="Cambria Math" panose="02040503050406030204" pitchFamily="18" charset="0"/>
                                  <a:ea typeface="Cambria Math" panose="02040503050406030204" pitchFamily="18" charset="0"/>
                                </a:rPr>
                                <m:t>2</m:t>
                              </m:r>
                            </m:sup>
                          </m:sSup>
                        </m:fName>
                        <m:e>
                          <m:r>
                            <a:rPr lang="zh-CN" altLang="en-US" sz="2800" i="1">
                              <a:solidFill>
                                <a:srgbClr val="FF0000"/>
                              </a:solidFill>
                              <a:latin typeface="Cambria Math" panose="02040503050406030204" pitchFamily="18" charset="0"/>
                              <a:ea typeface="Cambria Math" panose="02040503050406030204" pitchFamily="18" charset="0"/>
                            </a:rPr>
                            <m:t>𝛼</m:t>
                          </m:r>
                        </m:e>
                      </m:func>
                    </m:oMath>
                  </m:oMathPara>
                </a14:m>
                <a:endParaRPr lang="zh-CN" altLang="en-US" sz="2800" dirty="0">
                  <a:solidFill>
                    <a:srgbClr val="FF0000"/>
                  </a:solidFill>
                </a:endParaRPr>
              </a:p>
            </p:txBody>
          </p:sp>
        </mc:Choice>
        <mc:Fallback xmlns="">
          <p:sp>
            <p:nvSpPr>
              <p:cNvPr id="77" name="矩形 76"/>
              <p:cNvSpPr>
                <a:spLocks noRot="1" noChangeAspect="1" noMove="1" noResize="1" noEditPoints="1" noAdjustHandles="1" noChangeArrowheads="1" noChangeShapeType="1" noTextEdit="1"/>
              </p:cNvSpPr>
              <p:nvPr/>
            </p:nvSpPr>
            <p:spPr>
              <a:xfrm>
                <a:off x="6829434" y="5790811"/>
                <a:ext cx="2208617"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p:cNvSpPr/>
              <p:nvPr/>
            </p:nvSpPr>
            <p:spPr>
              <a:xfrm>
                <a:off x="4122040" y="4505615"/>
                <a:ext cx="50975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𝛼</m:t>
                      </m:r>
                    </m:oMath>
                  </m:oMathPara>
                </a14:m>
                <a:endParaRPr lang="zh-CN" altLang="en-US" sz="2800" dirty="0">
                  <a:solidFill>
                    <a:srgbClr val="0000FF"/>
                  </a:solidFill>
                </a:endParaRPr>
              </a:p>
            </p:txBody>
          </p:sp>
        </mc:Choice>
        <mc:Fallback xmlns="">
          <p:sp>
            <p:nvSpPr>
              <p:cNvPr id="78" name="矩形 77"/>
              <p:cNvSpPr>
                <a:spLocks noRot="1" noChangeAspect="1" noMove="1" noResize="1" noEditPoints="1" noAdjustHandles="1" noChangeArrowheads="1" noChangeShapeType="1" noTextEdit="1"/>
              </p:cNvSpPr>
              <p:nvPr/>
            </p:nvSpPr>
            <p:spPr>
              <a:xfrm>
                <a:off x="4122040" y="4505615"/>
                <a:ext cx="509755"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p:cNvSpPr/>
              <p:nvPr/>
            </p:nvSpPr>
            <p:spPr>
              <a:xfrm>
                <a:off x="3554476" y="4642415"/>
                <a:ext cx="52251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oMath>
                  </m:oMathPara>
                </a14:m>
                <a:endParaRPr lang="zh-CN" altLang="en-US" sz="2800" dirty="0">
                  <a:solidFill>
                    <a:srgbClr val="0000FF"/>
                  </a:solidFill>
                </a:endParaRPr>
              </a:p>
            </p:txBody>
          </p:sp>
        </mc:Choice>
        <mc:Fallback xmlns="">
          <p:sp>
            <p:nvSpPr>
              <p:cNvPr id="79" name="矩形 78"/>
              <p:cNvSpPr>
                <a:spLocks noRot="1" noChangeAspect="1" noMove="1" noResize="1" noEditPoints="1" noAdjustHandles="1" noChangeArrowheads="1" noChangeShapeType="1" noTextEdit="1"/>
              </p:cNvSpPr>
              <p:nvPr/>
            </p:nvSpPr>
            <p:spPr>
              <a:xfrm>
                <a:off x="3554476" y="4642415"/>
                <a:ext cx="522515"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p:cNvSpPr/>
              <p:nvPr/>
            </p:nvSpPr>
            <p:spPr>
              <a:xfrm>
                <a:off x="4542148" y="4094729"/>
                <a:ext cx="6563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80" name="矩形 79"/>
              <p:cNvSpPr>
                <a:spLocks noRot="1" noChangeAspect="1" noMove="1" noResize="1" noEditPoints="1" noAdjustHandles="1" noChangeArrowheads="1" noChangeShapeType="1" noTextEdit="1"/>
              </p:cNvSpPr>
              <p:nvPr/>
            </p:nvSpPr>
            <p:spPr>
              <a:xfrm>
                <a:off x="4542148" y="4094729"/>
                <a:ext cx="656334"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p:cNvSpPr/>
              <p:nvPr/>
            </p:nvSpPr>
            <p:spPr>
              <a:xfrm>
                <a:off x="3167338" y="3881072"/>
                <a:ext cx="5990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𝑀</m:t>
                      </m:r>
                    </m:oMath>
                  </m:oMathPara>
                </a14:m>
                <a:endParaRPr lang="zh-CN" altLang="en-US" sz="2800" dirty="0">
                  <a:solidFill>
                    <a:srgbClr val="0000FF"/>
                  </a:solidFill>
                </a:endParaRPr>
              </a:p>
            </p:txBody>
          </p:sp>
        </mc:Choice>
        <mc:Fallback xmlns="">
          <p:sp>
            <p:nvSpPr>
              <p:cNvPr id="86" name="矩形 85"/>
              <p:cNvSpPr>
                <a:spLocks noRot="1" noChangeAspect="1" noMove="1" noResize="1" noEditPoints="1" noAdjustHandles="1" noChangeArrowheads="1" noChangeShapeType="1" noTextEdit="1"/>
              </p:cNvSpPr>
              <p:nvPr/>
            </p:nvSpPr>
            <p:spPr>
              <a:xfrm>
                <a:off x="3167338" y="3881072"/>
                <a:ext cx="599010"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p:cNvSpPr/>
              <p:nvPr/>
            </p:nvSpPr>
            <p:spPr>
              <a:xfrm>
                <a:off x="4544753" y="3489823"/>
                <a:ext cx="5557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𝑁</m:t>
                      </m:r>
                    </m:oMath>
                  </m:oMathPara>
                </a14:m>
                <a:endParaRPr lang="zh-CN" altLang="en-US" sz="2800" dirty="0">
                  <a:solidFill>
                    <a:srgbClr val="0000FF"/>
                  </a:solidFill>
                </a:endParaRPr>
              </a:p>
            </p:txBody>
          </p:sp>
        </mc:Choice>
        <mc:Fallback xmlns="">
          <p:sp>
            <p:nvSpPr>
              <p:cNvPr id="87" name="矩形 86"/>
              <p:cNvSpPr>
                <a:spLocks noRot="1" noChangeAspect="1" noMove="1" noResize="1" noEditPoints="1" noAdjustHandles="1" noChangeArrowheads="1" noChangeShapeType="1" noTextEdit="1"/>
              </p:cNvSpPr>
              <p:nvPr/>
            </p:nvSpPr>
            <p:spPr>
              <a:xfrm>
                <a:off x="4544753" y="3489823"/>
                <a:ext cx="555729" cy="523220"/>
              </a:xfrm>
              <a:prstGeom prst="rect">
                <a:avLst/>
              </a:prstGeom>
              <a:blipFill>
                <a:blip r:embed="rId11"/>
                <a:stretch>
                  <a:fillRect/>
                </a:stretch>
              </a:blipFill>
            </p:spPr>
            <p:txBody>
              <a:bodyPr/>
              <a:lstStyle/>
              <a:p>
                <a:r>
                  <a:rPr lang="zh-CN" altLang="en-US">
                    <a:noFill/>
                  </a:rPr>
                  <a:t> </a:t>
                </a:r>
              </a:p>
            </p:txBody>
          </p:sp>
        </mc:Fallback>
      </mc:AlternateContent>
      <p:grpSp>
        <p:nvGrpSpPr>
          <p:cNvPr id="3" name="组合 2"/>
          <p:cNvGrpSpPr/>
          <p:nvPr/>
        </p:nvGrpSpPr>
        <p:grpSpPr>
          <a:xfrm>
            <a:off x="2942051" y="1140326"/>
            <a:ext cx="7543800" cy="2057400"/>
            <a:chOff x="2942051" y="995363"/>
            <a:chExt cx="7543800" cy="2057400"/>
          </a:xfrm>
        </p:grpSpPr>
        <p:grpSp>
          <p:nvGrpSpPr>
            <p:cNvPr id="41991" name="Group 21"/>
            <p:cNvGrpSpPr>
              <a:grpSpLocks/>
            </p:cNvGrpSpPr>
            <p:nvPr/>
          </p:nvGrpSpPr>
          <p:grpSpPr bwMode="auto">
            <a:xfrm>
              <a:off x="2942051" y="995363"/>
              <a:ext cx="7543800" cy="2057400"/>
              <a:chOff x="528" y="816"/>
              <a:chExt cx="4752" cy="1296"/>
            </a:xfrm>
          </p:grpSpPr>
          <p:sp>
            <p:nvSpPr>
              <p:cNvPr id="41997" name="Rectangle 22"/>
              <p:cNvSpPr>
                <a:spLocks noChangeArrowheads="1"/>
              </p:cNvSpPr>
              <p:nvPr/>
            </p:nvSpPr>
            <p:spPr bwMode="auto">
              <a:xfrm>
                <a:off x="528" y="816"/>
                <a:ext cx="4704" cy="1296"/>
              </a:xfrm>
              <a:prstGeom prst="rect">
                <a:avLst/>
              </a:prstGeom>
              <a:solidFill>
                <a:srgbClr val="FFFF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grpSp>
            <p:nvGrpSpPr>
              <p:cNvPr id="41998" name="Group 23"/>
              <p:cNvGrpSpPr>
                <a:grpSpLocks/>
              </p:cNvGrpSpPr>
              <p:nvPr/>
            </p:nvGrpSpPr>
            <p:grpSpPr bwMode="auto">
              <a:xfrm>
                <a:off x="3648" y="1344"/>
                <a:ext cx="1440" cy="192"/>
                <a:chOff x="3696" y="1200"/>
                <a:chExt cx="1344" cy="192"/>
              </a:xfrm>
            </p:grpSpPr>
            <p:sp>
              <p:nvSpPr>
                <p:cNvPr id="42039" name="Line 24"/>
                <p:cNvSpPr>
                  <a:spLocks noChangeShapeType="1"/>
                </p:cNvSpPr>
                <p:nvPr/>
              </p:nvSpPr>
              <p:spPr bwMode="auto">
                <a:xfrm>
                  <a:off x="3696" y="1296"/>
                  <a:ext cx="1344" cy="0"/>
                </a:xfrm>
                <a:prstGeom prst="line">
                  <a:avLst/>
                </a:prstGeom>
                <a:noFill/>
                <a:ln w="28575">
                  <a:solidFill>
                    <a:srgbClr val="0000FF"/>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2040" name="Line 25"/>
                <p:cNvSpPr>
                  <a:spLocks noChangeShapeType="1"/>
                </p:cNvSpPr>
                <p:nvPr/>
              </p:nvSpPr>
              <p:spPr bwMode="auto">
                <a:xfrm>
                  <a:off x="3744" y="1200"/>
                  <a:ext cx="144" cy="192"/>
                </a:xfrm>
                <a:prstGeom prst="line">
                  <a:avLst/>
                </a:prstGeom>
                <a:noFill/>
                <a:ln w="19050">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2041" name="Line 26"/>
                <p:cNvSpPr>
                  <a:spLocks noChangeShapeType="1"/>
                </p:cNvSpPr>
                <p:nvPr/>
              </p:nvSpPr>
              <p:spPr bwMode="auto">
                <a:xfrm>
                  <a:off x="4128" y="1200"/>
                  <a:ext cx="144" cy="192"/>
                </a:xfrm>
                <a:prstGeom prst="line">
                  <a:avLst/>
                </a:prstGeom>
                <a:noFill/>
                <a:ln w="19050">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2042" name="Line 27"/>
                <p:cNvSpPr>
                  <a:spLocks noChangeShapeType="1"/>
                </p:cNvSpPr>
                <p:nvPr/>
              </p:nvSpPr>
              <p:spPr bwMode="auto">
                <a:xfrm>
                  <a:off x="4320" y="1200"/>
                  <a:ext cx="144" cy="192"/>
                </a:xfrm>
                <a:prstGeom prst="line">
                  <a:avLst/>
                </a:prstGeom>
                <a:noFill/>
                <a:ln w="19050">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2043" name="Line 28"/>
                <p:cNvSpPr>
                  <a:spLocks noChangeShapeType="1"/>
                </p:cNvSpPr>
                <p:nvPr/>
              </p:nvSpPr>
              <p:spPr bwMode="auto">
                <a:xfrm>
                  <a:off x="4512" y="1200"/>
                  <a:ext cx="144" cy="192"/>
                </a:xfrm>
                <a:prstGeom prst="line">
                  <a:avLst/>
                </a:prstGeom>
                <a:noFill/>
                <a:ln w="19050">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2044" name="Line 29"/>
                <p:cNvSpPr>
                  <a:spLocks noChangeShapeType="1"/>
                </p:cNvSpPr>
                <p:nvPr/>
              </p:nvSpPr>
              <p:spPr bwMode="auto">
                <a:xfrm>
                  <a:off x="4704" y="1200"/>
                  <a:ext cx="144" cy="192"/>
                </a:xfrm>
                <a:prstGeom prst="line">
                  <a:avLst/>
                </a:prstGeom>
                <a:noFill/>
                <a:ln w="19050">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2045" name="Line 30"/>
                <p:cNvSpPr>
                  <a:spLocks noChangeShapeType="1"/>
                </p:cNvSpPr>
                <p:nvPr/>
              </p:nvSpPr>
              <p:spPr bwMode="auto">
                <a:xfrm>
                  <a:off x="3936" y="1200"/>
                  <a:ext cx="144" cy="192"/>
                </a:xfrm>
                <a:prstGeom prst="line">
                  <a:avLst/>
                </a:prstGeom>
                <a:noFill/>
                <a:ln w="19050">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grpSp>
            <p:nvGrpSpPr>
              <p:cNvPr id="41999" name="Group 31"/>
              <p:cNvGrpSpPr>
                <a:grpSpLocks/>
              </p:cNvGrpSpPr>
              <p:nvPr/>
            </p:nvGrpSpPr>
            <p:grpSpPr bwMode="auto">
              <a:xfrm>
                <a:off x="3303" y="920"/>
                <a:ext cx="685" cy="1000"/>
                <a:chOff x="2967" y="725"/>
                <a:chExt cx="685" cy="1000"/>
              </a:xfrm>
            </p:grpSpPr>
            <p:sp>
              <p:nvSpPr>
                <p:cNvPr id="42037" name="AutoShape 32"/>
                <p:cNvSpPr>
                  <a:spLocks noChangeArrowheads="1"/>
                </p:cNvSpPr>
                <p:nvPr/>
              </p:nvSpPr>
              <p:spPr bwMode="auto">
                <a:xfrm rot="3289616">
                  <a:off x="2810" y="882"/>
                  <a:ext cx="1000" cy="685"/>
                </a:xfrm>
                <a:prstGeom prst="parallelogram">
                  <a:avLst>
                    <a:gd name="adj" fmla="val 36496"/>
                  </a:avLst>
                </a:prstGeom>
                <a:solidFill>
                  <a:srgbClr val="CFF1AD">
                    <a:alpha val="50195"/>
                  </a:srgbClr>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42038" name="Line 33"/>
                <p:cNvSpPr>
                  <a:spLocks noChangeShapeType="1"/>
                </p:cNvSpPr>
                <p:nvPr/>
              </p:nvSpPr>
              <p:spPr bwMode="auto">
                <a:xfrm rot="-2052929">
                  <a:off x="3600" y="1152"/>
                  <a:ext cx="48" cy="331"/>
                </a:xfrm>
                <a:prstGeom prst="line">
                  <a:avLst/>
                </a:prstGeom>
                <a:noFill/>
                <a:ln w="19050">
                  <a:solidFill>
                    <a:srgbClr val="FF00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grpSp>
            <p:nvGrpSpPr>
              <p:cNvPr id="42000" name="Group 34"/>
              <p:cNvGrpSpPr>
                <a:grpSpLocks/>
              </p:cNvGrpSpPr>
              <p:nvPr/>
            </p:nvGrpSpPr>
            <p:grpSpPr bwMode="auto">
              <a:xfrm>
                <a:off x="4176" y="1728"/>
                <a:ext cx="1104" cy="336"/>
                <a:chOff x="4272" y="1632"/>
                <a:chExt cx="1104" cy="336"/>
              </a:xfrm>
            </p:grpSpPr>
            <p:sp>
              <p:nvSpPr>
                <p:cNvPr id="42035" name="AutoShape 35"/>
                <p:cNvSpPr>
                  <a:spLocks noChangeArrowheads="1"/>
                </p:cNvSpPr>
                <p:nvPr/>
              </p:nvSpPr>
              <p:spPr bwMode="auto">
                <a:xfrm>
                  <a:off x="4272" y="1632"/>
                  <a:ext cx="816" cy="336"/>
                </a:xfrm>
                <a:prstGeom prst="wedgeRoundRectCallout">
                  <a:avLst>
                    <a:gd name="adj1" fmla="val -111764"/>
                    <a:gd name="adj2" fmla="val -73514"/>
                    <a:gd name="adj3" fmla="val 16667"/>
                  </a:avLst>
                </a:prstGeom>
                <a:solidFill>
                  <a:srgbClr val="FFEFFF"/>
                </a:solidFill>
                <a:ln w="9525">
                  <a:solidFill>
                    <a:srgbClr val="CC00CC"/>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42036" name="Text Box 36"/>
                <p:cNvSpPr txBox="1">
                  <a:spLocks noChangeArrowheads="1"/>
                </p:cNvSpPr>
                <p:nvPr/>
              </p:nvSpPr>
              <p:spPr bwMode="auto">
                <a:xfrm>
                  <a:off x="4272" y="1632"/>
                  <a:ext cx="11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sz="2800">
                      <a:solidFill>
                        <a:srgbClr val="0000FF"/>
                      </a:solidFill>
                      <a:latin typeface="+mn-lt"/>
                      <a:ea typeface="+mn-ea"/>
                    </a:rPr>
                    <a:t>检偏器</a:t>
                  </a:r>
                </a:p>
              </p:txBody>
            </p:sp>
          </p:grpSp>
          <p:grpSp>
            <p:nvGrpSpPr>
              <p:cNvPr id="42001" name="Group 37"/>
              <p:cNvGrpSpPr>
                <a:grpSpLocks/>
              </p:cNvGrpSpPr>
              <p:nvPr/>
            </p:nvGrpSpPr>
            <p:grpSpPr bwMode="auto">
              <a:xfrm>
                <a:off x="1680" y="912"/>
                <a:ext cx="722" cy="1056"/>
                <a:chOff x="1776" y="768"/>
                <a:chExt cx="722" cy="1056"/>
              </a:xfrm>
            </p:grpSpPr>
            <p:sp>
              <p:nvSpPr>
                <p:cNvPr id="42033" name="AutoShape 38"/>
                <p:cNvSpPr>
                  <a:spLocks noChangeArrowheads="1"/>
                </p:cNvSpPr>
                <p:nvPr/>
              </p:nvSpPr>
              <p:spPr bwMode="auto">
                <a:xfrm rot="-5439597">
                  <a:off x="1609" y="935"/>
                  <a:ext cx="1056" cy="722"/>
                </a:xfrm>
                <a:prstGeom prst="parallelogram">
                  <a:avLst>
                    <a:gd name="adj" fmla="val 36565"/>
                  </a:avLst>
                </a:prstGeom>
                <a:solidFill>
                  <a:srgbClr val="E4F8BC">
                    <a:alpha val="50195"/>
                  </a:srgbClr>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42034" name="Line 39"/>
                <p:cNvSpPr>
                  <a:spLocks noChangeShapeType="1"/>
                </p:cNvSpPr>
                <p:nvPr/>
              </p:nvSpPr>
              <p:spPr bwMode="auto">
                <a:xfrm flipV="1">
                  <a:off x="2352" y="1392"/>
                  <a:ext cx="0" cy="336"/>
                </a:xfrm>
                <a:prstGeom prst="line">
                  <a:avLst/>
                </a:prstGeom>
                <a:noFill/>
                <a:ln w="19050">
                  <a:solidFill>
                    <a:srgbClr val="FF00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grpSp>
            <p:nvGrpSpPr>
              <p:cNvPr id="42002" name="Group 40"/>
              <p:cNvGrpSpPr>
                <a:grpSpLocks/>
              </p:cNvGrpSpPr>
              <p:nvPr/>
            </p:nvGrpSpPr>
            <p:grpSpPr bwMode="auto">
              <a:xfrm>
                <a:off x="720" y="1296"/>
                <a:ext cx="1344" cy="288"/>
                <a:chOff x="1104" y="3408"/>
                <a:chExt cx="1488" cy="288"/>
              </a:xfrm>
            </p:grpSpPr>
            <p:sp>
              <p:nvSpPr>
                <p:cNvPr id="42022" name="Line 41"/>
                <p:cNvSpPr>
                  <a:spLocks noChangeShapeType="1"/>
                </p:cNvSpPr>
                <p:nvPr/>
              </p:nvSpPr>
              <p:spPr bwMode="auto">
                <a:xfrm>
                  <a:off x="1104" y="3552"/>
                  <a:ext cx="1488" cy="0"/>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2023" name="Line 42"/>
                <p:cNvSpPr>
                  <a:spLocks noChangeShapeType="1"/>
                </p:cNvSpPr>
                <p:nvPr/>
              </p:nvSpPr>
              <p:spPr bwMode="auto">
                <a:xfrm>
                  <a:off x="1426" y="3408"/>
                  <a:ext cx="0" cy="288"/>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2024" name="Line 43"/>
                <p:cNvSpPr>
                  <a:spLocks noChangeShapeType="1"/>
                </p:cNvSpPr>
                <p:nvPr/>
              </p:nvSpPr>
              <p:spPr bwMode="auto">
                <a:xfrm>
                  <a:off x="1667" y="3408"/>
                  <a:ext cx="0" cy="288"/>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2025" name="Line 44"/>
                <p:cNvSpPr>
                  <a:spLocks noChangeShapeType="1"/>
                </p:cNvSpPr>
                <p:nvPr/>
              </p:nvSpPr>
              <p:spPr bwMode="auto">
                <a:xfrm>
                  <a:off x="1908" y="3408"/>
                  <a:ext cx="0" cy="288"/>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2026" name="Line 45"/>
                <p:cNvSpPr>
                  <a:spLocks noChangeShapeType="1"/>
                </p:cNvSpPr>
                <p:nvPr/>
              </p:nvSpPr>
              <p:spPr bwMode="auto">
                <a:xfrm>
                  <a:off x="2150" y="3408"/>
                  <a:ext cx="0" cy="288"/>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2027" name="Line 46"/>
                <p:cNvSpPr>
                  <a:spLocks noChangeShapeType="1"/>
                </p:cNvSpPr>
                <p:nvPr/>
              </p:nvSpPr>
              <p:spPr bwMode="auto">
                <a:xfrm>
                  <a:off x="2391" y="3408"/>
                  <a:ext cx="0" cy="288"/>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2028" name="Oval 47"/>
                <p:cNvSpPr>
                  <a:spLocks noChangeArrowheads="1"/>
                </p:cNvSpPr>
                <p:nvPr/>
              </p:nvSpPr>
              <p:spPr bwMode="auto">
                <a:xfrm>
                  <a:off x="1265" y="3516"/>
                  <a:ext cx="80" cy="72"/>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42029" name="Oval 48"/>
                <p:cNvSpPr>
                  <a:spLocks noChangeArrowheads="1"/>
                </p:cNvSpPr>
                <p:nvPr/>
              </p:nvSpPr>
              <p:spPr bwMode="auto">
                <a:xfrm>
                  <a:off x="1506" y="3516"/>
                  <a:ext cx="81" cy="72"/>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42030" name="Oval 49"/>
                <p:cNvSpPr>
                  <a:spLocks noChangeArrowheads="1"/>
                </p:cNvSpPr>
                <p:nvPr/>
              </p:nvSpPr>
              <p:spPr bwMode="auto">
                <a:xfrm>
                  <a:off x="1747" y="3516"/>
                  <a:ext cx="81" cy="72"/>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42031" name="Oval 50"/>
                <p:cNvSpPr>
                  <a:spLocks noChangeArrowheads="1"/>
                </p:cNvSpPr>
                <p:nvPr/>
              </p:nvSpPr>
              <p:spPr bwMode="auto">
                <a:xfrm>
                  <a:off x="1989" y="3516"/>
                  <a:ext cx="80" cy="72"/>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42032" name="Oval 51"/>
                <p:cNvSpPr>
                  <a:spLocks noChangeArrowheads="1"/>
                </p:cNvSpPr>
                <p:nvPr/>
              </p:nvSpPr>
              <p:spPr bwMode="auto">
                <a:xfrm>
                  <a:off x="2230" y="3516"/>
                  <a:ext cx="80" cy="72"/>
                </a:xfrm>
                <a:prstGeom prst="ellipse">
                  <a:avLst/>
                </a:prstGeom>
                <a:solidFill>
                  <a:srgbClr val="0000FF"/>
                </a:solidFill>
                <a:ln w="9525">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grpSp>
          <p:grpSp>
            <p:nvGrpSpPr>
              <p:cNvPr id="42003" name="Group 52"/>
              <p:cNvGrpSpPr>
                <a:grpSpLocks/>
              </p:cNvGrpSpPr>
              <p:nvPr/>
            </p:nvGrpSpPr>
            <p:grpSpPr bwMode="auto">
              <a:xfrm>
                <a:off x="720" y="1728"/>
                <a:ext cx="1104" cy="336"/>
                <a:chOff x="1296" y="1392"/>
                <a:chExt cx="1104" cy="336"/>
              </a:xfrm>
            </p:grpSpPr>
            <p:sp>
              <p:nvSpPr>
                <p:cNvPr id="42020" name="AutoShape 53"/>
                <p:cNvSpPr>
                  <a:spLocks noChangeArrowheads="1"/>
                </p:cNvSpPr>
                <p:nvPr/>
              </p:nvSpPr>
              <p:spPr bwMode="auto">
                <a:xfrm>
                  <a:off x="1296" y="1392"/>
                  <a:ext cx="768" cy="336"/>
                </a:xfrm>
                <a:prstGeom prst="wedgeRoundRectCallout">
                  <a:avLst>
                    <a:gd name="adj1" fmla="val 104426"/>
                    <a:gd name="adj2" fmla="val -56250"/>
                    <a:gd name="adj3" fmla="val 16667"/>
                  </a:avLst>
                </a:prstGeom>
                <a:solidFill>
                  <a:schemeClr val="accent1"/>
                </a:solidFill>
                <a:ln w="9525">
                  <a:solidFill>
                    <a:schemeClr val="tx1"/>
                  </a:solidFill>
                  <a:miter lim="800000"/>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42021" name="Text Box 54"/>
                <p:cNvSpPr txBox="1">
                  <a:spLocks noChangeArrowheads="1"/>
                </p:cNvSpPr>
                <p:nvPr/>
              </p:nvSpPr>
              <p:spPr bwMode="auto">
                <a:xfrm>
                  <a:off x="1296" y="1392"/>
                  <a:ext cx="110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sz="2800">
                      <a:solidFill>
                        <a:srgbClr val="0000FF"/>
                      </a:solidFill>
                      <a:latin typeface="+mn-lt"/>
                      <a:ea typeface="+mn-ea"/>
                    </a:rPr>
                    <a:t>起偏器</a:t>
                  </a:r>
                </a:p>
              </p:txBody>
            </p:sp>
          </p:grpSp>
          <p:grpSp>
            <p:nvGrpSpPr>
              <p:cNvPr id="42004" name="Group 55"/>
              <p:cNvGrpSpPr>
                <a:grpSpLocks/>
              </p:cNvGrpSpPr>
              <p:nvPr/>
            </p:nvGrpSpPr>
            <p:grpSpPr bwMode="auto">
              <a:xfrm>
                <a:off x="2016" y="1296"/>
                <a:ext cx="1632" cy="288"/>
                <a:chOff x="2112" y="1152"/>
                <a:chExt cx="1632" cy="288"/>
              </a:xfrm>
            </p:grpSpPr>
            <p:grpSp>
              <p:nvGrpSpPr>
                <p:cNvPr id="42011" name="Group 56"/>
                <p:cNvGrpSpPr>
                  <a:grpSpLocks/>
                </p:cNvGrpSpPr>
                <p:nvPr/>
              </p:nvGrpSpPr>
              <p:grpSpPr bwMode="auto">
                <a:xfrm>
                  <a:off x="2112" y="1152"/>
                  <a:ext cx="1632" cy="288"/>
                  <a:chOff x="2112" y="1152"/>
                  <a:chExt cx="1632" cy="288"/>
                </a:xfrm>
              </p:grpSpPr>
              <p:sp>
                <p:nvSpPr>
                  <p:cNvPr id="42014" name="Line 57"/>
                  <p:cNvSpPr>
                    <a:spLocks noChangeShapeType="1"/>
                  </p:cNvSpPr>
                  <p:nvPr/>
                </p:nvSpPr>
                <p:spPr bwMode="auto">
                  <a:xfrm>
                    <a:off x="2112" y="1296"/>
                    <a:ext cx="1632" cy="0"/>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2015" name="Line 58"/>
                  <p:cNvSpPr>
                    <a:spLocks noChangeShapeType="1"/>
                  </p:cNvSpPr>
                  <p:nvPr/>
                </p:nvSpPr>
                <p:spPr bwMode="auto">
                  <a:xfrm>
                    <a:off x="2315" y="1152"/>
                    <a:ext cx="0" cy="288"/>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2016" name="Line 59"/>
                  <p:cNvSpPr>
                    <a:spLocks noChangeShapeType="1"/>
                  </p:cNvSpPr>
                  <p:nvPr/>
                </p:nvSpPr>
                <p:spPr bwMode="auto">
                  <a:xfrm>
                    <a:off x="2517" y="1152"/>
                    <a:ext cx="0" cy="288"/>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2017" name="Line 60"/>
                  <p:cNvSpPr>
                    <a:spLocks noChangeShapeType="1"/>
                  </p:cNvSpPr>
                  <p:nvPr/>
                </p:nvSpPr>
                <p:spPr bwMode="auto">
                  <a:xfrm>
                    <a:off x="2720" y="1152"/>
                    <a:ext cx="0" cy="288"/>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2018" name="Line 61"/>
                  <p:cNvSpPr>
                    <a:spLocks noChangeShapeType="1"/>
                  </p:cNvSpPr>
                  <p:nvPr/>
                </p:nvSpPr>
                <p:spPr bwMode="auto">
                  <a:xfrm>
                    <a:off x="2922" y="1152"/>
                    <a:ext cx="0" cy="288"/>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2019" name="Line 62"/>
                  <p:cNvSpPr>
                    <a:spLocks noChangeShapeType="1"/>
                  </p:cNvSpPr>
                  <p:nvPr/>
                </p:nvSpPr>
                <p:spPr bwMode="auto">
                  <a:xfrm>
                    <a:off x="3125" y="1152"/>
                    <a:ext cx="0" cy="288"/>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sp>
              <p:nvSpPr>
                <p:cNvPr id="42012" name="Line 63"/>
                <p:cNvSpPr>
                  <a:spLocks noChangeShapeType="1"/>
                </p:cNvSpPr>
                <p:nvPr/>
              </p:nvSpPr>
              <p:spPr bwMode="auto">
                <a:xfrm>
                  <a:off x="3312" y="1152"/>
                  <a:ext cx="0" cy="288"/>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2013" name="Line 64"/>
                <p:cNvSpPr>
                  <a:spLocks noChangeShapeType="1"/>
                </p:cNvSpPr>
                <p:nvPr/>
              </p:nvSpPr>
              <p:spPr bwMode="auto">
                <a:xfrm>
                  <a:off x="3504" y="1152"/>
                  <a:ext cx="0" cy="288"/>
                </a:xfrm>
                <a:prstGeom prst="line">
                  <a:avLst/>
                </a:prstGeom>
                <a:noFill/>
                <a:ln w="1905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grpSp>
        <mc:AlternateContent xmlns:mc="http://schemas.openxmlformats.org/markup-compatibility/2006" xmlns:a14="http://schemas.microsoft.com/office/drawing/2010/main">
          <mc:Choice Requires="a14">
            <p:sp>
              <p:nvSpPr>
                <p:cNvPr id="81" name="矩形 80"/>
                <p:cNvSpPr/>
                <p:nvPr/>
              </p:nvSpPr>
              <p:spPr>
                <a:xfrm>
                  <a:off x="8748611" y="1208278"/>
                  <a:ext cx="52251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oMath>
                    </m:oMathPara>
                  </a14:m>
                  <a:endParaRPr lang="zh-CN" altLang="en-US" sz="2800" dirty="0">
                    <a:solidFill>
                      <a:srgbClr val="0000FF"/>
                    </a:solidFill>
                  </a:endParaRPr>
                </a:p>
              </p:txBody>
            </p:sp>
          </mc:Choice>
          <mc:Fallback xmlns="">
            <p:sp>
              <p:nvSpPr>
                <p:cNvPr id="81" name="矩形 80"/>
                <p:cNvSpPr>
                  <a:spLocks noRot="1" noChangeAspect="1" noMove="1" noResize="1" noEditPoints="1" noAdjustHandles="1" noChangeArrowheads="1" noChangeShapeType="1" noTextEdit="1"/>
                </p:cNvSpPr>
                <p:nvPr/>
              </p:nvSpPr>
              <p:spPr>
                <a:xfrm>
                  <a:off x="8748611" y="1208278"/>
                  <a:ext cx="522515" cy="52322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矩形 81"/>
                <p:cNvSpPr/>
                <p:nvPr/>
              </p:nvSpPr>
              <p:spPr>
                <a:xfrm>
                  <a:off x="6315953" y="2163985"/>
                  <a:ext cx="6563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82" name="矩形 81"/>
                <p:cNvSpPr>
                  <a:spLocks noRot="1" noChangeAspect="1" noMove="1" noResize="1" noEditPoints="1" noAdjustHandles="1" noChangeArrowheads="1" noChangeShapeType="1" noTextEdit="1"/>
                </p:cNvSpPr>
                <p:nvPr/>
              </p:nvSpPr>
              <p:spPr>
                <a:xfrm>
                  <a:off x="6315953" y="2163985"/>
                  <a:ext cx="656334"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矩形 82"/>
                <p:cNvSpPr/>
                <p:nvPr/>
              </p:nvSpPr>
              <p:spPr>
                <a:xfrm>
                  <a:off x="6260970" y="1147763"/>
                  <a:ext cx="566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83" name="矩形 82"/>
                <p:cNvSpPr>
                  <a:spLocks noRot="1" noChangeAspect="1" noMove="1" noResize="1" noEditPoints="1" noAdjustHandles="1" noChangeArrowheads="1" noChangeShapeType="1" noTextEdit="1"/>
                </p:cNvSpPr>
                <p:nvPr/>
              </p:nvSpPr>
              <p:spPr>
                <a:xfrm>
                  <a:off x="6260970" y="1147763"/>
                  <a:ext cx="566437" cy="52322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p:cNvSpPr/>
                <p:nvPr/>
              </p:nvSpPr>
              <p:spPr>
                <a:xfrm>
                  <a:off x="4712098" y="1229709"/>
                  <a:ext cx="5557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𝑁</m:t>
                        </m:r>
                      </m:oMath>
                    </m:oMathPara>
                  </a14:m>
                  <a:endParaRPr lang="zh-CN" altLang="en-US" sz="2800" dirty="0">
                    <a:solidFill>
                      <a:srgbClr val="0000FF"/>
                    </a:solidFill>
                  </a:endParaRPr>
                </a:p>
              </p:txBody>
            </p:sp>
          </mc:Choice>
          <mc:Fallback xmlns="">
            <p:sp>
              <p:nvSpPr>
                <p:cNvPr id="84" name="矩形 83"/>
                <p:cNvSpPr>
                  <a:spLocks noRot="1" noChangeAspect="1" noMove="1" noResize="1" noEditPoints="1" noAdjustHandles="1" noChangeArrowheads="1" noChangeShapeType="1" noTextEdit="1"/>
                </p:cNvSpPr>
                <p:nvPr/>
              </p:nvSpPr>
              <p:spPr>
                <a:xfrm>
                  <a:off x="4712098" y="1229709"/>
                  <a:ext cx="555729" cy="523220"/>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p:cNvSpPr/>
                <p:nvPr/>
              </p:nvSpPr>
              <p:spPr>
                <a:xfrm>
                  <a:off x="7670456" y="1348443"/>
                  <a:ext cx="5990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𝑀</m:t>
                        </m:r>
                      </m:oMath>
                    </m:oMathPara>
                  </a14:m>
                  <a:endParaRPr lang="zh-CN" altLang="en-US" sz="2800" dirty="0">
                    <a:solidFill>
                      <a:srgbClr val="0000FF"/>
                    </a:solidFill>
                  </a:endParaRPr>
                </a:p>
              </p:txBody>
            </p:sp>
          </mc:Choice>
          <mc:Fallback xmlns="">
            <p:sp>
              <p:nvSpPr>
                <p:cNvPr id="85" name="矩形 84"/>
                <p:cNvSpPr>
                  <a:spLocks noRot="1" noChangeAspect="1" noMove="1" noResize="1" noEditPoints="1" noAdjustHandles="1" noChangeArrowheads="1" noChangeShapeType="1" noTextEdit="1"/>
                </p:cNvSpPr>
                <p:nvPr/>
              </p:nvSpPr>
              <p:spPr>
                <a:xfrm>
                  <a:off x="7670456" y="1348443"/>
                  <a:ext cx="599010" cy="523220"/>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p:cNvSpPr/>
                <p:nvPr/>
              </p:nvSpPr>
              <p:spPr>
                <a:xfrm>
                  <a:off x="9873223" y="1429734"/>
                  <a:ext cx="4317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88" name="矩形 87"/>
                <p:cNvSpPr>
                  <a:spLocks noRot="1" noChangeAspect="1" noMove="1" noResize="1" noEditPoints="1" noAdjustHandles="1" noChangeArrowheads="1" noChangeShapeType="1" noTextEdit="1"/>
                </p:cNvSpPr>
                <p:nvPr/>
              </p:nvSpPr>
              <p:spPr>
                <a:xfrm>
                  <a:off x="9873223" y="1429734"/>
                  <a:ext cx="431721" cy="523220"/>
                </a:xfrm>
                <a:prstGeom prst="rect">
                  <a:avLst/>
                </a:prstGeom>
                <a:blipFill>
                  <a:blip r:embed="rId22"/>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2064826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1987"/>
                                        </p:tgtEl>
                                        <p:attrNameLst>
                                          <p:attrName>style.visibility</p:attrName>
                                        </p:attrNameLst>
                                      </p:cBhvr>
                                      <p:to>
                                        <p:strVal val="visible"/>
                                      </p:to>
                                    </p:set>
                                    <p:animEffect transition="in" filter="wipe(left)">
                                      <p:cBhvr>
                                        <p:cTn id="7" dur="500"/>
                                        <p:tgtEl>
                                          <p:spTgt spid="4198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ox(in)">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wipe(left)">
                                      <p:cBhvr>
                                        <p:cTn id="22" dur="500"/>
                                        <p:tgtEl>
                                          <p:spTgt spid="8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wipe(left)">
                                      <p:cBhvr>
                                        <p:cTn id="27" dur="500"/>
                                        <p:tgtEl>
                                          <p:spTgt spid="8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8"/>
                                        </p:tgtEl>
                                        <p:attrNameLst>
                                          <p:attrName>style.visibility</p:attrName>
                                        </p:attrNameLst>
                                      </p:cBhvr>
                                      <p:to>
                                        <p:strVal val="visible"/>
                                      </p:to>
                                    </p:set>
                                    <p:animEffect transition="in" filter="wipe(left)">
                                      <p:cBhvr>
                                        <p:cTn id="32" dur="500"/>
                                        <p:tgtEl>
                                          <p:spTgt spid="7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42046"/>
                                        </p:tgtEl>
                                        <p:attrNameLst>
                                          <p:attrName>style.visibility</p:attrName>
                                        </p:attrNameLst>
                                      </p:cBhvr>
                                      <p:to>
                                        <p:strVal val="visible"/>
                                      </p:to>
                                    </p:set>
                                    <p:animEffect transition="in" filter="wipe(down)">
                                      <p:cBhvr>
                                        <p:cTn id="37" dur="500"/>
                                        <p:tgtEl>
                                          <p:spTgt spid="4204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80"/>
                                        </p:tgtEl>
                                        <p:attrNameLst>
                                          <p:attrName>style.visibility</p:attrName>
                                        </p:attrNameLst>
                                      </p:cBhvr>
                                      <p:to>
                                        <p:strVal val="visible"/>
                                      </p:to>
                                    </p:set>
                                    <p:animEffect transition="in" filter="wipe(left)">
                                      <p:cBhvr>
                                        <p:cTn id="42" dur="500"/>
                                        <p:tgtEl>
                                          <p:spTgt spid="8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79"/>
                                        </p:tgtEl>
                                        <p:attrNameLst>
                                          <p:attrName>style.visibility</p:attrName>
                                        </p:attrNameLst>
                                      </p:cBhvr>
                                      <p:to>
                                        <p:strVal val="visible"/>
                                      </p:to>
                                    </p:set>
                                    <p:animEffect transition="in" filter="wipe(left)">
                                      <p:cBhvr>
                                        <p:cTn id="47" dur="500"/>
                                        <p:tgtEl>
                                          <p:spTgt spid="7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wipe(left)">
                                      <p:cBhvr>
                                        <p:cTn id="52" dur="500"/>
                                        <p:tgtEl>
                                          <p:spTgt spid="7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76"/>
                                        </p:tgtEl>
                                        <p:attrNameLst>
                                          <p:attrName>style.visibility</p:attrName>
                                        </p:attrNameLst>
                                      </p:cBhvr>
                                      <p:to>
                                        <p:strVal val="visible"/>
                                      </p:to>
                                    </p:set>
                                    <p:animEffect transition="in" filter="wipe(left)">
                                      <p:cBhvr>
                                        <p:cTn id="57" dur="500"/>
                                        <p:tgtEl>
                                          <p:spTgt spid="7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1995"/>
                                        </p:tgtEl>
                                        <p:attrNameLst>
                                          <p:attrName>style.visibility</p:attrName>
                                        </p:attrNameLst>
                                      </p:cBhvr>
                                      <p:to>
                                        <p:strVal val="visible"/>
                                      </p:to>
                                    </p:set>
                                    <p:animEffect transition="in" filter="wipe(left)">
                                      <p:cBhvr>
                                        <p:cTn id="62" dur="500"/>
                                        <p:tgtEl>
                                          <p:spTgt spid="4199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77"/>
                                        </p:tgtEl>
                                        <p:attrNameLst>
                                          <p:attrName>style.visibility</p:attrName>
                                        </p:attrNameLst>
                                      </p:cBhvr>
                                      <p:to>
                                        <p:strVal val="visible"/>
                                      </p:to>
                                    </p:set>
                                    <p:animEffect transition="in" filter="wipe(left)">
                                      <p:cBhvr>
                                        <p:cTn id="6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p:bldP spid="41995" grpId="0"/>
      <p:bldP spid="75" grpId="0"/>
      <p:bldP spid="76" grpId="0"/>
      <p:bldP spid="77" grpId="0"/>
      <p:bldP spid="78" grpId="0"/>
      <p:bldP spid="79" grpId="0"/>
      <p:bldP spid="80" grpId="0"/>
      <p:bldP spid="86" grpId="0"/>
      <p:bldP spid="87"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40" name="Rectangle 4"/>
          <p:cNvSpPr>
            <a:spLocks noChangeArrowheads="1"/>
          </p:cNvSpPr>
          <p:nvPr/>
        </p:nvSpPr>
        <p:spPr bwMode="auto">
          <a:xfrm>
            <a:off x="2208236" y="4695696"/>
            <a:ext cx="924055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kumimoji="1" lang="en-US" altLang="zh-CN" sz="2800" dirty="0">
                <a:solidFill>
                  <a:srgbClr val="0000FF"/>
                </a:solidFill>
                <a:latin typeface="+mn-lt"/>
                <a:ea typeface="+mn-ea"/>
              </a:rPr>
              <a:t>(3)</a:t>
            </a:r>
            <a:r>
              <a:rPr kumimoji="1" lang="zh-CN" altLang="en-US" sz="2800" dirty="0">
                <a:solidFill>
                  <a:srgbClr val="0000FF"/>
                </a:solidFill>
                <a:latin typeface="+mn-lt"/>
                <a:ea typeface="+mn-ea"/>
              </a:rPr>
              <a:t>若部分偏振光入射到偏振片上，则以入射光线为轴转动一周，则透射光有两次最明和两次最暗（但不消光）。</a:t>
            </a:r>
          </a:p>
        </p:txBody>
      </p:sp>
      <p:sp>
        <p:nvSpPr>
          <p:cNvPr id="551941" name="Text Box 5"/>
          <p:cNvSpPr txBox="1">
            <a:spLocks noChangeArrowheads="1"/>
          </p:cNvSpPr>
          <p:nvPr/>
        </p:nvSpPr>
        <p:spPr bwMode="auto">
          <a:xfrm>
            <a:off x="2189185" y="654571"/>
            <a:ext cx="9259604"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sz="2800" dirty="0">
                <a:solidFill>
                  <a:srgbClr val="0000FF"/>
                </a:solidFill>
                <a:latin typeface="+mn-lt"/>
                <a:ea typeface="+mn-ea"/>
              </a:rPr>
              <a:t>讨论：自然光，偏振光，部分偏振光入射到旋转的偏振片上</a:t>
            </a:r>
          </a:p>
        </p:txBody>
      </p:sp>
      <p:sp>
        <p:nvSpPr>
          <p:cNvPr id="4" name="矩形 3"/>
          <p:cNvSpPr>
            <a:spLocks noChangeArrowheads="1"/>
          </p:cNvSpPr>
          <p:nvPr/>
        </p:nvSpPr>
        <p:spPr bwMode="auto">
          <a:xfrm>
            <a:off x="2208236" y="1996315"/>
            <a:ext cx="924055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en-US" altLang="zh-CN" sz="2800" dirty="0">
                <a:solidFill>
                  <a:srgbClr val="0000FF"/>
                </a:solidFill>
                <a:latin typeface="+mn-lt"/>
                <a:ea typeface="+mn-ea"/>
              </a:rPr>
              <a:t>(1)</a:t>
            </a:r>
            <a:r>
              <a:rPr kumimoji="1" lang="zh-CN" altLang="en-US" sz="2800" dirty="0">
                <a:solidFill>
                  <a:srgbClr val="0000FF"/>
                </a:solidFill>
                <a:latin typeface="+mn-lt"/>
                <a:ea typeface="+mn-ea"/>
              </a:rPr>
              <a:t>线偏振光入射到偏振片上后，偏振片旋转一周（以入射光线为轴）过程中，发现透射光两次最明和两次消光。</a:t>
            </a:r>
          </a:p>
        </p:txBody>
      </p:sp>
      <p:sp>
        <p:nvSpPr>
          <p:cNvPr id="5" name="矩形 4"/>
          <p:cNvSpPr>
            <a:spLocks noChangeArrowheads="1"/>
          </p:cNvSpPr>
          <p:nvPr/>
        </p:nvSpPr>
        <p:spPr bwMode="auto">
          <a:xfrm>
            <a:off x="2208236" y="3346015"/>
            <a:ext cx="9240553"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kumimoji="1" lang="en-US" altLang="zh-CN" sz="2800" dirty="0">
                <a:solidFill>
                  <a:srgbClr val="0000FF"/>
                </a:solidFill>
                <a:latin typeface="+mn-lt"/>
                <a:ea typeface="+mn-ea"/>
              </a:rPr>
              <a:t>(2)</a:t>
            </a:r>
            <a:r>
              <a:rPr kumimoji="1" lang="zh-CN" altLang="en-US" sz="2800" dirty="0">
                <a:solidFill>
                  <a:srgbClr val="0000FF"/>
                </a:solidFill>
                <a:latin typeface="+mn-lt"/>
                <a:ea typeface="+mn-ea"/>
              </a:rPr>
              <a:t>若自然光入射到偏振片上，则以入射光线为轴转动一周，则透射光光强不变。</a:t>
            </a:r>
          </a:p>
        </p:txBody>
      </p:sp>
    </p:spTree>
    <p:extLst>
      <p:ext uri="{BB962C8B-B14F-4D97-AF65-F5344CB8AC3E}">
        <p14:creationId xmlns:p14="http://schemas.microsoft.com/office/powerpoint/2010/main" val="34627076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51941"/>
                                        </p:tgtEl>
                                        <p:attrNameLst>
                                          <p:attrName>style.visibility</p:attrName>
                                        </p:attrNameLst>
                                      </p:cBhvr>
                                      <p:to>
                                        <p:strVal val="visible"/>
                                      </p:to>
                                    </p:set>
                                    <p:animEffect transition="in" filter="blinds(horizontal)">
                                      <p:cBhvr>
                                        <p:cTn id="7" dur="500"/>
                                        <p:tgtEl>
                                          <p:spTgt spid="55194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51940"/>
                                        </p:tgtEl>
                                        <p:attrNameLst>
                                          <p:attrName>style.visibility</p:attrName>
                                        </p:attrNameLst>
                                      </p:cBhvr>
                                      <p:to>
                                        <p:strVal val="visible"/>
                                      </p:to>
                                    </p:set>
                                    <p:animEffect transition="in" filter="wipe(left)">
                                      <p:cBhvr>
                                        <p:cTn id="22" dur="500"/>
                                        <p:tgtEl>
                                          <p:spTgt spid="5519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1940" grpId="0"/>
      <p:bldP spid="551941" grpId="0" autoUpdateAnimBg="0"/>
      <p:bldP spid="4" grpId="0"/>
      <p:bldP spid="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626" name="Rectangle 2"/>
              <p:cNvSpPr>
                <a:spLocks noChangeArrowheads="1"/>
              </p:cNvSpPr>
              <p:nvPr/>
            </p:nvSpPr>
            <p:spPr bwMode="auto">
              <a:xfrm>
                <a:off x="652896" y="514493"/>
                <a:ext cx="8795904" cy="18158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just" eaLnBrk="0" hangingPunct="0"/>
                <a:r>
                  <a:rPr kumimoji="1" lang="zh-CN" altLang="en-US" sz="2800" dirty="0">
                    <a:solidFill>
                      <a:srgbClr val="0000FF"/>
                    </a:solidFill>
                    <a:latin typeface="+mn-lt"/>
                    <a:ea typeface="+mn-ea"/>
                  </a:rPr>
                  <a:t>例</a:t>
                </a:r>
                <a:r>
                  <a:rPr kumimoji="1" lang="en-US" altLang="zh-CN" sz="2800" dirty="0">
                    <a:solidFill>
                      <a:srgbClr val="0000FF"/>
                    </a:solidFill>
                    <a:latin typeface="+mn-lt"/>
                    <a:ea typeface="+mn-ea"/>
                  </a:rPr>
                  <a:t>12.10</a:t>
                </a:r>
                <a:r>
                  <a:rPr kumimoji="1" lang="zh-CN" altLang="en-US" sz="2800" dirty="0">
                    <a:solidFill>
                      <a:srgbClr val="0000FF"/>
                    </a:solidFill>
                    <a:latin typeface="+mn-lt"/>
                    <a:ea typeface="+mn-ea"/>
                  </a:rPr>
                  <a:t>：在平行放置、偏振化方向正交的两偏振片之间放入另一偏振片，使它的偏振化方向与前两个偏振片均成</a:t>
                </a:r>
                <a14:m>
                  <m:oMath xmlns:m="http://schemas.openxmlformats.org/officeDocument/2006/math">
                    <m:r>
                      <a:rPr kumimoji="1" lang="en-US" altLang="zh-CN" sz="2800" b="0" i="1" smtClean="0">
                        <a:solidFill>
                          <a:srgbClr val="0000FF"/>
                        </a:solidFill>
                        <a:latin typeface="Cambria Math" panose="02040503050406030204" pitchFamily="18" charset="0"/>
                        <a:ea typeface="+mn-ea"/>
                      </a:rPr>
                      <m:t>45</m:t>
                    </m:r>
                    <m:r>
                      <a:rPr kumimoji="1" lang="en-US" altLang="zh-CN" sz="2800" b="0" i="1" smtClean="0">
                        <a:solidFill>
                          <a:srgbClr val="0000FF"/>
                        </a:solidFill>
                        <a:latin typeface="Cambria Math" panose="02040503050406030204" pitchFamily="18" charset="0"/>
                        <a:ea typeface="Cambria Math" panose="02040503050406030204" pitchFamily="18" charset="0"/>
                      </a:rPr>
                      <m:t>°</m:t>
                    </m:r>
                  </m:oMath>
                </a14:m>
                <a:r>
                  <a:rPr kumimoji="1" lang="zh-CN" altLang="en-US" sz="2800" dirty="0">
                    <a:solidFill>
                      <a:srgbClr val="0000FF"/>
                    </a:solidFill>
                    <a:latin typeface="+mn-lt"/>
                    <a:ea typeface="+mn-ea"/>
                  </a:rPr>
                  <a:t>角时，当自然光垂直入射时，求透射光强度与入射光强度之比是多少？</a:t>
                </a:r>
              </a:p>
            </p:txBody>
          </p:sp>
        </mc:Choice>
        <mc:Fallback xmlns="">
          <p:sp>
            <p:nvSpPr>
              <p:cNvPr id="26626" name="Rectangle 2"/>
              <p:cNvSpPr>
                <a:spLocks noRot="1" noChangeAspect="1" noMove="1" noResize="1" noEditPoints="1" noAdjustHandles="1" noChangeArrowheads="1" noChangeShapeType="1" noTextEdit="1"/>
              </p:cNvSpPr>
              <p:nvPr/>
            </p:nvSpPr>
            <p:spPr bwMode="auto">
              <a:xfrm>
                <a:off x="652896" y="514493"/>
                <a:ext cx="8795904" cy="1815882"/>
              </a:xfrm>
              <a:prstGeom prst="rect">
                <a:avLst/>
              </a:prstGeom>
              <a:blipFill>
                <a:blip r:embed="rId2"/>
                <a:stretch>
                  <a:fillRect l="-1386" t="-3356" r="-1455" b="-83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7763" name="Rectangle 3"/>
              <p:cNvSpPr>
                <a:spLocks noChangeArrowheads="1"/>
              </p:cNvSpPr>
              <p:nvPr/>
            </p:nvSpPr>
            <p:spPr bwMode="auto">
              <a:xfrm>
                <a:off x="652896" y="2315047"/>
                <a:ext cx="8795904" cy="224676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just" eaLnBrk="0" hangingPunct="0"/>
                <a:r>
                  <a:rPr kumimoji="1" lang="zh-CN" altLang="en-US" sz="2800" dirty="0">
                    <a:solidFill>
                      <a:srgbClr val="0000FF"/>
                    </a:solidFill>
                    <a:latin typeface="+mn-lt"/>
                    <a:ea typeface="+mn-ea"/>
                  </a:rPr>
                  <a:t>解：设自然光的强度为</a:t>
                </a:r>
                <a14:m>
                  <m:oMath xmlns:m="http://schemas.openxmlformats.org/officeDocument/2006/math">
                    <m:sSub>
                      <m:sSubPr>
                        <m:ctrlPr>
                          <a:rPr kumimoji="1" lang="en-US" altLang="zh-CN" sz="2800" i="1" smtClean="0">
                            <a:solidFill>
                              <a:srgbClr val="0000FF"/>
                            </a:solidFill>
                            <a:latin typeface="Cambria Math"/>
                            <a:ea typeface="+mn-ea"/>
                          </a:rPr>
                        </m:ctrlPr>
                      </m:sSubPr>
                      <m:e>
                        <m:r>
                          <a:rPr kumimoji="1" lang="en-US" altLang="zh-CN" sz="2800" b="0" i="1" smtClean="0">
                            <a:solidFill>
                              <a:srgbClr val="0000FF"/>
                            </a:solidFill>
                            <a:latin typeface="Cambria Math" panose="02040503050406030204" pitchFamily="18" charset="0"/>
                            <a:ea typeface="+mn-ea"/>
                          </a:rPr>
                          <m:t>𝐼</m:t>
                        </m:r>
                      </m:e>
                      <m:sub>
                        <m:r>
                          <a:rPr kumimoji="1" lang="en-US" altLang="zh-CN" sz="2800" b="0" i="1" smtClean="0">
                            <a:solidFill>
                              <a:srgbClr val="0000FF"/>
                            </a:solidFill>
                            <a:latin typeface="Cambria Math" panose="02040503050406030204" pitchFamily="18" charset="0"/>
                            <a:ea typeface="+mn-ea"/>
                          </a:rPr>
                          <m:t>0</m:t>
                        </m:r>
                      </m:sub>
                    </m:sSub>
                  </m:oMath>
                </a14:m>
                <a:r>
                  <a:rPr kumimoji="1" lang="zh-CN" altLang="en-US" sz="2800" dirty="0">
                    <a:solidFill>
                      <a:srgbClr val="0000FF"/>
                    </a:solidFill>
                    <a:latin typeface="+mn-lt"/>
                    <a:ea typeface="+mn-ea"/>
                  </a:rPr>
                  <a:t>，沿平行和垂直于第一个偏振化方向将自然光分解为两个互相独立的、振幅和强度都相等的光振动，垂直于偏振化方向的光振动由于全部被吸收而不能透过第一个偏振片；平行于偏振化方向的光振动全部透过第一个偏振片，其强度为</a:t>
                </a:r>
                <a14:m>
                  <m:oMath xmlns:m="http://schemas.openxmlformats.org/officeDocument/2006/math">
                    <m:sSub>
                      <m:sSubPr>
                        <m:ctrlPr>
                          <a:rPr kumimoji="1" lang="en-US" altLang="zh-CN" sz="2800" i="1">
                            <a:solidFill>
                              <a:srgbClr val="0000FF"/>
                            </a:solidFill>
                            <a:latin typeface="Cambria Math"/>
                          </a:rPr>
                        </m:ctrlPr>
                      </m:sSubPr>
                      <m:e>
                        <m:r>
                          <a:rPr kumimoji="1" lang="en-US" altLang="zh-CN" sz="2800" i="1">
                            <a:solidFill>
                              <a:srgbClr val="0000FF"/>
                            </a:solidFill>
                            <a:latin typeface="Cambria Math" panose="02040503050406030204" pitchFamily="18" charset="0"/>
                          </a:rPr>
                          <m:t>𝐼</m:t>
                        </m:r>
                      </m:e>
                      <m:sub>
                        <m:r>
                          <a:rPr kumimoji="1" lang="en-US" altLang="zh-CN" sz="2800" b="0" i="1" smtClean="0">
                            <a:solidFill>
                              <a:srgbClr val="0000FF"/>
                            </a:solidFill>
                            <a:latin typeface="Cambria Math" panose="02040503050406030204" pitchFamily="18" charset="0"/>
                          </a:rPr>
                          <m:t>1</m:t>
                        </m:r>
                      </m:sub>
                    </m:sSub>
                  </m:oMath>
                </a14:m>
                <a:r>
                  <a:rPr kumimoji="1" lang="en-US" altLang="zh-CN" sz="2800" dirty="0">
                    <a:solidFill>
                      <a:srgbClr val="0000FF"/>
                    </a:solidFill>
                    <a:latin typeface="+mn-lt"/>
                    <a:ea typeface="+mn-ea"/>
                    <a:sym typeface="宋体" panose="02010600030101010101" pitchFamily="2" charset="-122"/>
                  </a:rPr>
                  <a:t>,</a:t>
                </a:r>
                <a:r>
                  <a:rPr kumimoji="1" lang="zh-CN" altLang="en-US" sz="2800" dirty="0">
                    <a:solidFill>
                      <a:srgbClr val="0000FF"/>
                    </a:solidFill>
                    <a:latin typeface="+mn-lt"/>
                    <a:ea typeface="+mn-ea"/>
                    <a:sym typeface="宋体" panose="02010600030101010101" pitchFamily="2" charset="-122"/>
                  </a:rPr>
                  <a:t>则</a:t>
                </a:r>
              </a:p>
            </p:txBody>
          </p:sp>
        </mc:Choice>
        <mc:Fallback xmlns="">
          <p:sp>
            <p:nvSpPr>
              <p:cNvPr id="117763" name="Rectangle 3"/>
              <p:cNvSpPr>
                <a:spLocks noRot="1" noChangeAspect="1" noMove="1" noResize="1" noEditPoints="1" noAdjustHandles="1" noChangeArrowheads="1" noChangeShapeType="1" noTextEdit="1"/>
              </p:cNvSpPr>
              <p:nvPr/>
            </p:nvSpPr>
            <p:spPr bwMode="auto">
              <a:xfrm>
                <a:off x="652896" y="2315047"/>
                <a:ext cx="8795904" cy="2246769"/>
              </a:xfrm>
              <a:prstGeom prst="rect">
                <a:avLst/>
              </a:prstGeom>
              <a:blipFill>
                <a:blip r:embed="rId3"/>
                <a:stretch>
                  <a:fillRect l="-1386" t="-2989" r="-1455" b="-679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7765" name="Rectangle 5"/>
              <p:cNvSpPr>
                <a:spLocks noChangeArrowheads="1"/>
              </p:cNvSpPr>
              <p:nvPr/>
            </p:nvSpPr>
            <p:spPr bwMode="auto">
              <a:xfrm>
                <a:off x="652896" y="5328935"/>
                <a:ext cx="8795904"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just" eaLnBrk="0" hangingPunct="0"/>
                <a:r>
                  <a:rPr kumimoji="1" lang="zh-CN" altLang="en-US" sz="2800" dirty="0">
                    <a:solidFill>
                      <a:srgbClr val="0000FF"/>
                    </a:solidFill>
                    <a:latin typeface="+mn-lt"/>
                    <a:ea typeface="+mn-ea"/>
                  </a:rPr>
                  <a:t>按马吕斯定律，透过第二个偏振片后的光强度为</a:t>
                </a:r>
                <a14:m>
                  <m:oMath xmlns:m="http://schemas.openxmlformats.org/officeDocument/2006/math">
                    <m:sSub>
                      <m:sSubPr>
                        <m:ctrlPr>
                          <a:rPr kumimoji="1" lang="en-US" altLang="zh-CN" sz="2800" i="1">
                            <a:solidFill>
                              <a:srgbClr val="0000FF"/>
                            </a:solidFill>
                            <a:latin typeface="Cambria Math"/>
                          </a:rPr>
                        </m:ctrlPr>
                      </m:sSubPr>
                      <m:e>
                        <m:r>
                          <a:rPr kumimoji="1" lang="en-US" altLang="zh-CN" sz="2800" i="1">
                            <a:solidFill>
                              <a:srgbClr val="0000FF"/>
                            </a:solidFill>
                            <a:latin typeface="Cambria Math" panose="02040503050406030204" pitchFamily="18" charset="0"/>
                          </a:rPr>
                          <m:t>𝐼</m:t>
                        </m:r>
                      </m:e>
                      <m:sub>
                        <m:r>
                          <a:rPr kumimoji="1" lang="en-US" altLang="zh-CN" sz="2800" b="0" i="1" smtClean="0">
                            <a:solidFill>
                              <a:srgbClr val="0000FF"/>
                            </a:solidFill>
                            <a:latin typeface="Cambria Math" panose="02040503050406030204" pitchFamily="18" charset="0"/>
                          </a:rPr>
                          <m:t>2</m:t>
                        </m:r>
                      </m:sub>
                    </m:sSub>
                  </m:oMath>
                </a14:m>
                <a:r>
                  <a:rPr kumimoji="1" lang="zh-CN" altLang="en-US" sz="2800" dirty="0">
                    <a:solidFill>
                      <a:srgbClr val="0000FF"/>
                    </a:solidFill>
                    <a:latin typeface="+mn-lt"/>
                    <a:ea typeface="+mn-ea"/>
                  </a:rPr>
                  <a:t>，则</a:t>
                </a:r>
              </a:p>
            </p:txBody>
          </p:sp>
        </mc:Choice>
        <mc:Fallback xmlns="">
          <p:sp>
            <p:nvSpPr>
              <p:cNvPr id="117765" name="Rectangle 5"/>
              <p:cNvSpPr>
                <a:spLocks noRot="1" noChangeAspect="1" noMove="1" noResize="1" noEditPoints="1" noAdjustHandles="1" noChangeArrowheads="1" noChangeShapeType="1" noTextEdit="1"/>
              </p:cNvSpPr>
              <p:nvPr/>
            </p:nvSpPr>
            <p:spPr bwMode="auto">
              <a:xfrm>
                <a:off x="652896" y="5328935"/>
                <a:ext cx="8795904" cy="523220"/>
              </a:xfrm>
              <a:prstGeom prst="rect">
                <a:avLst/>
              </a:prstGeom>
              <a:blipFill>
                <a:blip r:embed="rId4"/>
                <a:stretch>
                  <a:fillRect l="-1386"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843067" y="5903296"/>
                <a:ext cx="233506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i="1" smtClean="0">
                              <a:solidFill>
                                <a:srgbClr val="0000FF"/>
                              </a:solidFill>
                              <a:latin typeface="Cambria Math"/>
                            </a:rPr>
                          </m:ctrlPr>
                        </m:sSubPr>
                        <m:e>
                          <m:r>
                            <a:rPr kumimoji="1" lang="en-US" altLang="zh-CN" sz="2800" i="1">
                              <a:solidFill>
                                <a:srgbClr val="0000FF"/>
                              </a:solidFill>
                              <a:latin typeface="Cambria Math" panose="02040503050406030204" pitchFamily="18" charset="0"/>
                            </a:rPr>
                            <m:t>𝐼</m:t>
                          </m:r>
                        </m:e>
                        <m:sub>
                          <m:r>
                            <a:rPr kumimoji="1" lang="en-US" altLang="zh-CN" sz="2800" i="1">
                              <a:solidFill>
                                <a:srgbClr val="0000FF"/>
                              </a:solidFill>
                              <a:latin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func>
                        <m:funcPr>
                          <m:ctrlPr>
                            <a:rPr lang="en-US" altLang="zh-CN" sz="2800" i="1" smtClean="0">
                              <a:solidFill>
                                <a:srgbClr val="0000FF"/>
                              </a:solidFill>
                              <a:latin typeface="Cambria Math"/>
                              <a:ea typeface="Cambria Math" panose="02040503050406030204" pitchFamily="18" charset="0"/>
                            </a:rPr>
                          </m:ctrlPr>
                        </m:funcPr>
                        <m:fName>
                          <m:sSup>
                            <m:sSupPr>
                              <m:ctrlPr>
                                <a:rPr lang="en-US" altLang="zh-CN" sz="2800" i="1" smtClean="0">
                                  <a:solidFill>
                                    <a:srgbClr val="0000FF"/>
                                  </a:solidFill>
                                  <a:latin typeface="Cambria Math"/>
                                  <a:ea typeface="Cambria Math" panose="02040503050406030204" pitchFamily="18" charset="0"/>
                                </a:rPr>
                              </m:ctrlPr>
                            </m:sSupPr>
                            <m:e>
                              <m:r>
                                <m:rPr>
                                  <m:sty m:val="p"/>
                                </m:rPr>
                                <a:rPr lang="en-US" altLang="zh-CN" sz="2800" i="0" smtClean="0">
                                  <a:solidFill>
                                    <a:srgbClr val="0000FF"/>
                                  </a:solidFill>
                                  <a:latin typeface="Cambria Math" panose="02040503050406030204" pitchFamily="18" charset="0"/>
                                  <a:ea typeface="Cambria Math" panose="02040503050406030204" pitchFamily="18" charset="0"/>
                                </a:rPr>
                                <m:t>cos</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fName>
                        <m:e>
                          <m:r>
                            <a:rPr lang="zh-CN" altLang="en-US" sz="2800" i="1">
                              <a:solidFill>
                                <a:srgbClr val="0000FF"/>
                              </a:solidFill>
                              <a:latin typeface="Cambria Math" panose="02040503050406030204" pitchFamily="18" charset="0"/>
                              <a:ea typeface="Cambria Math" panose="02040503050406030204" pitchFamily="18" charset="0"/>
                            </a:rPr>
                            <m:t>𝛼</m:t>
                          </m:r>
                        </m:e>
                      </m:func>
                    </m:oMath>
                  </m:oMathPara>
                </a14:m>
                <a:endParaRPr lang="zh-CN" altLang="en-US" sz="2800" dirty="0">
                  <a:solidFill>
                    <a:srgbClr val="0000FF"/>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2843067" y="5903296"/>
                <a:ext cx="2335063"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843067" y="4509749"/>
                <a:ext cx="1566390"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i="1" smtClean="0">
                              <a:solidFill>
                                <a:srgbClr val="0000FF"/>
                              </a:solidFill>
                              <a:latin typeface="Cambria Math"/>
                            </a:rPr>
                          </m:ctrlPr>
                        </m:sSubPr>
                        <m:e>
                          <m:r>
                            <a:rPr kumimoji="1" lang="en-US" altLang="zh-CN" sz="2800" i="1">
                              <a:solidFill>
                                <a:srgbClr val="0000FF"/>
                              </a:solidFill>
                              <a:latin typeface="Cambria Math" panose="02040503050406030204" pitchFamily="18" charset="0"/>
                            </a:rPr>
                            <m:t>𝐼</m:t>
                          </m:r>
                        </m:e>
                        <m:sub>
                          <m:r>
                            <a:rPr kumimoji="1" lang="en-US" altLang="zh-CN" sz="2800" b="0" i="1" smtClean="0">
                              <a:solidFill>
                                <a:srgbClr val="0000FF"/>
                              </a:solidFill>
                              <a:latin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2843067" y="4509749"/>
                <a:ext cx="1566390" cy="898964"/>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3526066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animEffect transition="in" filter="wipe(left)">
                                      <p:cBhvr>
                                        <p:cTn id="7" dur="500"/>
                                        <p:tgtEl>
                                          <p:spTgt spid="11776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7765">
                                            <p:txEl>
                                              <p:pRg st="0" end="0"/>
                                            </p:txEl>
                                          </p:spTgt>
                                        </p:tgtEl>
                                        <p:attrNameLst>
                                          <p:attrName>style.visibility</p:attrName>
                                        </p:attrNameLst>
                                      </p:cBhvr>
                                      <p:to>
                                        <p:strVal val="visible"/>
                                      </p:to>
                                    </p:set>
                                    <p:animEffect transition="in" filter="wipe(left)">
                                      <p:cBhvr>
                                        <p:cTn id="17" dur="500"/>
                                        <p:tgtEl>
                                          <p:spTgt spid="11776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build="p"/>
      <p:bldP spid="117765" grpId="0" build="p"/>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圆孔和单缝衍射图"/>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112" y="2201652"/>
            <a:ext cx="5638800"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7" name="Picture 3" descr="方孔衍射图"/>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5912" y="2201652"/>
            <a:ext cx="22098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8" name="Text Box 4"/>
          <p:cNvSpPr txBox="1">
            <a:spLocks noChangeArrowheads="1"/>
          </p:cNvSpPr>
          <p:nvPr/>
        </p:nvSpPr>
        <p:spPr bwMode="auto">
          <a:xfrm>
            <a:off x="1086612" y="4828032"/>
            <a:ext cx="58293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50000"/>
              </a:spcBef>
              <a:buFontTx/>
              <a:buNone/>
            </a:pPr>
            <a:r>
              <a:rPr kumimoji="1" lang="en-US" altLang="zh-CN" sz="2800" dirty="0">
                <a:solidFill>
                  <a:srgbClr val="0000FF"/>
                </a:solidFill>
                <a:latin typeface="+mn-lt"/>
                <a:ea typeface="+mn-ea"/>
              </a:rPr>
              <a:t>(a)circular hole      (b) narrow  slit</a:t>
            </a:r>
          </a:p>
        </p:txBody>
      </p:sp>
      <p:sp>
        <p:nvSpPr>
          <p:cNvPr id="10" name="Text Box 5"/>
          <p:cNvSpPr txBox="1">
            <a:spLocks noChangeArrowheads="1"/>
          </p:cNvSpPr>
          <p:nvPr/>
        </p:nvSpPr>
        <p:spPr bwMode="auto">
          <a:xfrm>
            <a:off x="896112" y="868680"/>
            <a:ext cx="7924800" cy="523220"/>
          </a:xfrm>
          <a:prstGeom prst="rect">
            <a:avLst/>
          </a:prstGeom>
          <a:noFill/>
          <a:ln w="9525">
            <a:noFill/>
            <a:miter lim="800000"/>
            <a:headEnd/>
            <a:tailEnd/>
          </a:ln>
        </p:spPr>
        <p:txBody>
          <a:bodyPr>
            <a:spAutoFit/>
          </a:bodyPr>
          <a:lstStyle/>
          <a:p>
            <a:pPr algn="just" fontAlgn="auto">
              <a:spcBef>
                <a:spcPct val="50000"/>
              </a:spcBef>
              <a:spcAft>
                <a:spcPts val="0"/>
              </a:spcAft>
              <a:defRPr/>
            </a:pPr>
            <a:r>
              <a:rPr kumimoji="1" lang="en-US" altLang="zh-CN" sz="2800" kern="0" dirty="0">
                <a:solidFill>
                  <a:srgbClr val="0000FF"/>
                </a:solidFill>
                <a:latin typeface="+mn-lt"/>
                <a:ea typeface="+mn-ea"/>
              </a:rPr>
              <a:t>Some diffraction patterns:</a:t>
            </a:r>
          </a:p>
        </p:txBody>
      </p:sp>
      <p:sp>
        <p:nvSpPr>
          <p:cNvPr id="62470" name="Text Box 7"/>
          <p:cNvSpPr txBox="1">
            <a:spLocks noChangeArrowheads="1"/>
          </p:cNvSpPr>
          <p:nvPr/>
        </p:nvSpPr>
        <p:spPr bwMode="auto">
          <a:xfrm>
            <a:off x="6876288" y="4828032"/>
            <a:ext cx="2743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eaLnBrk="1" hangingPunct="1">
              <a:spcBef>
                <a:spcPct val="50000"/>
              </a:spcBef>
              <a:buFontTx/>
              <a:buNone/>
            </a:pPr>
            <a:r>
              <a:rPr kumimoji="1" lang="en-US" altLang="zh-CN" sz="2800" dirty="0">
                <a:solidFill>
                  <a:srgbClr val="0000FF"/>
                </a:solidFill>
                <a:latin typeface="+mn-lt"/>
                <a:ea typeface="+mn-ea"/>
              </a:rPr>
              <a:t>(c) Square hole</a:t>
            </a:r>
          </a:p>
        </p:txBody>
      </p:sp>
    </p:spTree>
    <p:extLst>
      <p:ext uri="{BB962C8B-B14F-4D97-AF65-F5344CB8AC3E}">
        <p14:creationId xmlns:p14="http://schemas.microsoft.com/office/powerpoint/2010/main" val="3146054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2466"/>
                                        </p:tgtEl>
                                        <p:attrNameLst>
                                          <p:attrName>style.visibility</p:attrName>
                                        </p:attrNameLst>
                                      </p:cBhvr>
                                      <p:to>
                                        <p:strVal val="visible"/>
                                      </p:to>
                                    </p:set>
                                    <p:animEffect transition="in" filter="wipe(left)">
                                      <p:cBhvr>
                                        <p:cTn id="12" dur="500"/>
                                        <p:tgtEl>
                                          <p:spTgt spid="6246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2468"/>
                                        </p:tgtEl>
                                        <p:attrNameLst>
                                          <p:attrName>style.visibility</p:attrName>
                                        </p:attrNameLst>
                                      </p:cBhvr>
                                      <p:to>
                                        <p:strVal val="visible"/>
                                      </p:to>
                                    </p:set>
                                    <p:animEffect transition="in" filter="wipe(left)">
                                      <p:cBhvr>
                                        <p:cTn id="17" dur="500"/>
                                        <p:tgtEl>
                                          <p:spTgt spid="6246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2467"/>
                                        </p:tgtEl>
                                        <p:attrNameLst>
                                          <p:attrName>style.visibility</p:attrName>
                                        </p:attrNameLst>
                                      </p:cBhvr>
                                      <p:to>
                                        <p:strVal val="visible"/>
                                      </p:to>
                                    </p:set>
                                    <p:animEffect transition="in" filter="wipe(left)">
                                      <p:cBhvr>
                                        <p:cTn id="22" dur="500"/>
                                        <p:tgtEl>
                                          <p:spTgt spid="6246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2470"/>
                                        </p:tgtEl>
                                        <p:attrNameLst>
                                          <p:attrName>style.visibility</p:attrName>
                                        </p:attrNameLst>
                                      </p:cBhvr>
                                      <p:to>
                                        <p:strVal val="visible"/>
                                      </p:to>
                                    </p:set>
                                    <p:animEffect transition="in" filter="wipe(left)">
                                      <p:cBhvr>
                                        <p:cTn id="27" dur="500"/>
                                        <p:tgtEl>
                                          <p:spTgt spid="62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8" grpId="0"/>
      <p:bldP spid="10" grpId="0"/>
      <p:bldP spid="6247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7650" name="Rectangle 3"/>
              <p:cNvSpPr>
                <a:spLocks noChangeArrowheads="1"/>
              </p:cNvSpPr>
              <p:nvPr/>
            </p:nvSpPr>
            <p:spPr bwMode="auto">
              <a:xfrm>
                <a:off x="724045" y="600942"/>
                <a:ext cx="7072312" cy="5191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just" eaLnBrk="0" hangingPunct="0"/>
                <a:r>
                  <a:rPr kumimoji="1" lang="zh-CN" altLang="en-US" sz="2800" dirty="0">
                    <a:solidFill>
                      <a:srgbClr val="0000FF"/>
                    </a:solidFill>
                    <a:latin typeface="+mn-lt"/>
                    <a:ea typeface="+mn-ea"/>
                  </a:rPr>
                  <a:t>通过第三个偏振片后光的强度为</a:t>
                </a:r>
                <a14:m>
                  <m:oMath xmlns:m="http://schemas.openxmlformats.org/officeDocument/2006/math">
                    <m:sSub>
                      <m:sSubPr>
                        <m:ctrlPr>
                          <a:rPr kumimoji="1" lang="en-US" altLang="zh-CN" sz="2800" i="1">
                            <a:solidFill>
                              <a:srgbClr val="0000FF"/>
                            </a:solidFill>
                            <a:latin typeface="Cambria Math"/>
                          </a:rPr>
                        </m:ctrlPr>
                      </m:sSubPr>
                      <m:e>
                        <m:r>
                          <a:rPr kumimoji="1" lang="en-US" altLang="zh-CN" sz="2800" i="1">
                            <a:solidFill>
                              <a:srgbClr val="0000FF"/>
                            </a:solidFill>
                            <a:latin typeface="Cambria Math" panose="02040503050406030204" pitchFamily="18" charset="0"/>
                          </a:rPr>
                          <m:t>𝐼</m:t>
                        </m:r>
                      </m:e>
                      <m:sub>
                        <m:r>
                          <a:rPr kumimoji="1" lang="en-US" altLang="zh-CN" sz="2800" b="0" i="1" smtClean="0">
                            <a:solidFill>
                              <a:srgbClr val="0000FF"/>
                            </a:solidFill>
                            <a:latin typeface="Cambria Math" panose="02040503050406030204" pitchFamily="18" charset="0"/>
                          </a:rPr>
                          <m:t>3</m:t>
                        </m:r>
                      </m:sub>
                    </m:sSub>
                  </m:oMath>
                </a14:m>
                <a:r>
                  <a:rPr kumimoji="1" lang="zh-CN" altLang="en-US" sz="2800" dirty="0">
                    <a:solidFill>
                      <a:srgbClr val="0000FF"/>
                    </a:solidFill>
                    <a:latin typeface="+mn-lt"/>
                    <a:ea typeface="+mn-ea"/>
                    <a:sym typeface="宋体" panose="02010600030101010101" pitchFamily="2" charset="-122"/>
                  </a:rPr>
                  <a:t>，则</a:t>
                </a:r>
              </a:p>
            </p:txBody>
          </p:sp>
        </mc:Choice>
        <mc:Fallback xmlns="">
          <p:sp>
            <p:nvSpPr>
              <p:cNvPr id="27650" name="Rectangle 3"/>
              <p:cNvSpPr>
                <a:spLocks noRot="1" noChangeAspect="1" noMove="1" noResize="1" noEditPoints="1" noAdjustHandles="1" noChangeArrowheads="1" noChangeShapeType="1" noTextEdit="1"/>
              </p:cNvSpPr>
              <p:nvPr/>
            </p:nvSpPr>
            <p:spPr bwMode="auto">
              <a:xfrm>
                <a:off x="724045" y="600942"/>
                <a:ext cx="7072312" cy="519113"/>
              </a:xfrm>
              <a:prstGeom prst="rect">
                <a:avLst/>
              </a:prstGeom>
              <a:blipFill>
                <a:blip r:embed="rId2"/>
                <a:stretch>
                  <a:fillRect l="-1810"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7652" name="Rectangle 3"/>
          <p:cNvSpPr>
            <a:spLocks noChangeArrowheads="1"/>
          </p:cNvSpPr>
          <p:nvPr/>
        </p:nvSpPr>
        <p:spPr bwMode="auto">
          <a:xfrm>
            <a:off x="724045" y="3191477"/>
            <a:ext cx="89187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eaLnBrk="0" hangingPunct="0"/>
            <a:r>
              <a:rPr kumimoji="1" lang="zh-CN" altLang="en-US" sz="2800" dirty="0">
                <a:solidFill>
                  <a:srgbClr val="0000FF"/>
                </a:solidFill>
                <a:latin typeface="+mn-lt"/>
                <a:ea typeface="+mn-ea"/>
              </a:rPr>
              <a:t>即透过第三个偏振片后光强度与入射光强度之比为</a:t>
            </a:r>
            <a:endParaRPr kumimoji="1" lang="zh-CN" altLang="en-US" sz="2800" dirty="0">
              <a:solidFill>
                <a:srgbClr val="0000FF"/>
              </a:solidFill>
              <a:latin typeface="+mn-lt"/>
              <a:ea typeface="+mn-ea"/>
              <a:sym typeface="宋体" panose="02010600030101010101" pitchFamily="2" charset="-122"/>
            </a:endParaRPr>
          </a:p>
        </p:txBody>
      </p:sp>
      <mc:AlternateContent xmlns:mc="http://schemas.openxmlformats.org/markup-compatibility/2006" xmlns:a14="http://schemas.microsoft.com/office/drawing/2010/main">
        <mc:Choice Requires="a14">
          <p:sp>
            <p:nvSpPr>
              <p:cNvPr id="6" name="矩形 5"/>
              <p:cNvSpPr/>
              <p:nvPr/>
            </p:nvSpPr>
            <p:spPr>
              <a:xfrm>
                <a:off x="724045" y="1494124"/>
                <a:ext cx="23433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2800" i="1" smtClean="0">
                              <a:solidFill>
                                <a:srgbClr val="0000FF"/>
                              </a:solidFill>
                              <a:latin typeface="Cambria Math"/>
                            </a:rPr>
                          </m:ctrlPr>
                        </m:sSubPr>
                        <m:e>
                          <m:r>
                            <a:rPr kumimoji="1" lang="en-US" altLang="zh-CN" sz="2800" i="1">
                              <a:solidFill>
                                <a:srgbClr val="0000FF"/>
                              </a:solidFill>
                              <a:latin typeface="Cambria Math" panose="02040503050406030204" pitchFamily="18" charset="0"/>
                            </a:rPr>
                            <m:t>𝐼</m:t>
                          </m:r>
                        </m:e>
                        <m:sub>
                          <m:r>
                            <a:rPr kumimoji="1" lang="en-US" altLang="zh-CN" sz="2800" b="0" i="1" smtClean="0">
                              <a:solidFill>
                                <a:srgbClr val="0000FF"/>
                              </a:solidFill>
                              <a:latin typeface="Cambria Math" panose="02040503050406030204" pitchFamily="18" charset="0"/>
                            </a:rPr>
                            <m:t>3</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func>
                        <m:funcPr>
                          <m:ctrlPr>
                            <a:rPr lang="en-US" altLang="zh-CN" sz="2800" i="1" smtClean="0">
                              <a:solidFill>
                                <a:srgbClr val="0000FF"/>
                              </a:solidFill>
                              <a:latin typeface="Cambria Math"/>
                              <a:ea typeface="Cambria Math" panose="02040503050406030204" pitchFamily="18" charset="0"/>
                            </a:rPr>
                          </m:ctrlPr>
                        </m:funcPr>
                        <m:fName>
                          <m:sSup>
                            <m:sSupPr>
                              <m:ctrlPr>
                                <a:rPr lang="en-US" altLang="zh-CN" sz="2800" i="1" smtClean="0">
                                  <a:solidFill>
                                    <a:srgbClr val="0000FF"/>
                                  </a:solidFill>
                                  <a:latin typeface="Cambria Math"/>
                                  <a:ea typeface="Cambria Math" panose="02040503050406030204" pitchFamily="18" charset="0"/>
                                </a:rPr>
                              </m:ctrlPr>
                            </m:sSupPr>
                            <m:e>
                              <m:r>
                                <m:rPr>
                                  <m:sty m:val="p"/>
                                </m:rPr>
                                <a:rPr lang="en-US" altLang="zh-CN" sz="2800" i="0" smtClean="0">
                                  <a:solidFill>
                                    <a:srgbClr val="0000FF"/>
                                  </a:solidFill>
                                  <a:latin typeface="Cambria Math" panose="02040503050406030204" pitchFamily="18" charset="0"/>
                                  <a:ea typeface="Cambria Math" panose="02040503050406030204" pitchFamily="18" charset="0"/>
                                </a:rPr>
                                <m:t>cos</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fName>
                        <m:e>
                          <m:r>
                            <a:rPr lang="zh-CN" altLang="en-US" sz="2800" i="1">
                              <a:solidFill>
                                <a:srgbClr val="0000FF"/>
                              </a:solidFill>
                              <a:latin typeface="Cambria Math" panose="02040503050406030204" pitchFamily="18" charset="0"/>
                              <a:ea typeface="Cambria Math" panose="02040503050406030204" pitchFamily="18" charset="0"/>
                            </a:rPr>
                            <m:t>𝛼</m:t>
                          </m:r>
                        </m:e>
                      </m:func>
                    </m:oMath>
                  </m:oMathPara>
                </a14:m>
                <a:endParaRPr lang="zh-CN" altLang="en-US" sz="2800" dirty="0">
                  <a:solidFill>
                    <a:srgbClr val="0000FF"/>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724045" y="1494124"/>
                <a:ext cx="2343334"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878999" y="1507617"/>
                <a:ext cx="298017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func>
                        <m:funcPr>
                          <m:ctrlPr>
                            <a:rPr lang="en-US" altLang="zh-CN" sz="2800" i="1" smtClean="0">
                              <a:solidFill>
                                <a:srgbClr val="0000FF"/>
                              </a:solidFill>
                              <a:latin typeface="Cambria Math"/>
                              <a:ea typeface="Cambria Math" panose="02040503050406030204" pitchFamily="18" charset="0"/>
                            </a:rPr>
                          </m:ctrlPr>
                        </m:funcPr>
                        <m:fName>
                          <m:sSup>
                            <m:sSupPr>
                              <m:ctrlPr>
                                <a:rPr lang="en-US" altLang="zh-CN" sz="2800" i="1" smtClean="0">
                                  <a:solidFill>
                                    <a:srgbClr val="0000FF"/>
                                  </a:solidFill>
                                  <a:latin typeface="Cambria Math"/>
                                  <a:ea typeface="Cambria Math" panose="02040503050406030204" pitchFamily="18" charset="0"/>
                                </a:rPr>
                              </m:ctrlPr>
                            </m:sSupPr>
                            <m:e>
                              <m:r>
                                <m:rPr>
                                  <m:sty m:val="p"/>
                                </m:rPr>
                                <a:rPr lang="en-US" altLang="zh-CN" sz="2800" i="0" smtClean="0">
                                  <a:solidFill>
                                    <a:srgbClr val="0000FF"/>
                                  </a:solidFill>
                                  <a:latin typeface="Cambria Math" panose="02040503050406030204" pitchFamily="18" charset="0"/>
                                  <a:ea typeface="Cambria Math" panose="02040503050406030204" pitchFamily="18" charset="0"/>
                                </a:rPr>
                                <m:t>cos</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fName>
                        <m:e>
                          <m:r>
                            <a:rPr lang="zh-CN" altLang="en-US" sz="2800" i="1">
                              <a:solidFill>
                                <a:srgbClr val="0000FF"/>
                              </a:solidFill>
                              <a:latin typeface="Cambria Math" panose="02040503050406030204" pitchFamily="18" charset="0"/>
                              <a:ea typeface="Cambria Math" panose="02040503050406030204" pitchFamily="18" charset="0"/>
                            </a:rPr>
                            <m:t>𝛼</m:t>
                          </m:r>
                        </m:e>
                      </m:func>
                      <m:func>
                        <m:funcPr>
                          <m:ctrlPr>
                            <a:rPr lang="en-US" altLang="zh-CN" sz="2800" i="1">
                              <a:solidFill>
                                <a:srgbClr val="0000FF"/>
                              </a:solidFill>
                              <a:latin typeface="Cambria Math"/>
                              <a:ea typeface="Cambria Math" panose="02040503050406030204" pitchFamily="18" charset="0"/>
                            </a:rPr>
                          </m:ctrlPr>
                        </m:funcPr>
                        <m:fName>
                          <m:sSup>
                            <m:sSupPr>
                              <m:ctrlPr>
                                <a:rPr lang="en-US" altLang="zh-CN" sz="2800" i="1">
                                  <a:solidFill>
                                    <a:srgbClr val="0000FF"/>
                                  </a:solidFill>
                                  <a:latin typeface="Cambria Math"/>
                                  <a:ea typeface="Cambria Math" panose="02040503050406030204" pitchFamily="18" charset="0"/>
                                </a:rPr>
                              </m:ctrlPr>
                            </m:sSupPr>
                            <m:e>
                              <m:r>
                                <m:rPr>
                                  <m:sty m:val="p"/>
                                </m:rPr>
                                <a:rPr lang="en-US" altLang="zh-CN" sz="2800">
                                  <a:solidFill>
                                    <a:srgbClr val="0000FF"/>
                                  </a:solidFill>
                                  <a:latin typeface="Cambria Math" panose="02040503050406030204" pitchFamily="18" charset="0"/>
                                  <a:ea typeface="Cambria Math" panose="02040503050406030204" pitchFamily="18" charset="0"/>
                                </a:rPr>
                                <m:t>cos</m:t>
                              </m:r>
                            </m:e>
                            <m:sup>
                              <m:r>
                                <a:rPr lang="en-US" altLang="zh-CN" sz="2800" i="1">
                                  <a:solidFill>
                                    <a:srgbClr val="0000FF"/>
                                  </a:solidFill>
                                  <a:latin typeface="Cambria Math" panose="02040503050406030204" pitchFamily="18" charset="0"/>
                                  <a:ea typeface="Cambria Math" panose="02040503050406030204" pitchFamily="18" charset="0"/>
                                </a:rPr>
                                <m:t>2</m:t>
                              </m:r>
                            </m:sup>
                          </m:sSup>
                        </m:fName>
                        <m:e>
                          <m:r>
                            <a:rPr lang="zh-CN" altLang="en-US" sz="2800" i="1">
                              <a:solidFill>
                                <a:srgbClr val="0000FF"/>
                              </a:solidFill>
                              <a:latin typeface="Cambria Math" panose="02040503050406030204" pitchFamily="18" charset="0"/>
                              <a:ea typeface="Cambria Math" panose="02040503050406030204" pitchFamily="18" charset="0"/>
                            </a:rPr>
                            <m:t>𝛼</m:t>
                          </m:r>
                        </m:e>
                      </m:func>
                    </m:oMath>
                  </m:oMathPara>
                </a14:m>
                <a:endParaRPr lang="zh-CN" altLang="en-US" sz="2800" dirty="0">
                  <a:solidFill>
                    <a:srgbClr val="0000FF"/>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2878999" y="1507617"/>
                <a:ext cx="2980175"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5738668" y="1306252"/>
                <a:ext cx="2307939"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func>
                        <m:funcPr>
                          <m:ctrlPr>
                            <a:rPr lang="en-US" altLang="zh-CN" sz="2800" i="1">
                              <a:solidFill>
                                <a:srgbClr val="0000FF"/>
                              </a:solidFill>
                              <a:latin typeface="Cambria Math"/>
                              <a:ea typeface="Cambria Math" panose="02040503050406030204" pitchFamily="18" charset="0"/>
                            </a:rPr>
                          </m:ctrlPr>
                        </m:funcPr>
                        <m:fName>
                          <m:sSup>
                            <m:sSupPr>
                              <m:ctrlPr>
                                <a:rPr lang="en-US" altLang="zh-CN" sz="2800" i="1">
                                  <a:solidFill>
                                    <a:srgbClr val="0000FF"/>
                                  </a:solidFill>
                                  <a:latin typeface="Cambria Math"/>
                                  <a:ea typeface="Cambria Math" panose="02040503050406030204" pitchFamily="18" charset="0"/>
                                </a:rPr>
                              </m:ctrlPr>
                            </m:sSupPr>
                            <m:e>
                              <m:r>
                                <m:rPr>
                                  <m:sty m:val="p"/>
                                </m:rPr>
                                <a:rPr lang="en-US" altLang="zh-CN" sz="2800">
                                  <a:solidFill>
                                    <a:srgbClr val="0000FF"/>
                                  </a:solidFill>
                                  <a:latin typeface="Cambria Math" panose="02040503050406030204" pitchFamily="18" charset="0"/>
                                  <a:ea typeface="Cambria Math" panose="02040503050406030204" pitchFamily="18" charset="0"/>
                                </a:rPr>
                                <m:t>cos</m:t>
                              </m:r>
                            </m:e>
                            <m:sup>
                              <m:r>
                                <a:rPr lang="en-US" altLang="zh-CN" sz="2800" b="0" i="1" smtClean="0">
                                  <a:solidFill>
                                    <a:srgbClr val="0000FF"/>
                                  </a:solidFill>
                                  <a:latin typeface="Cambria Math" panose="02040503050406030204" pitchFamily="18" charset="0"/>
                                  <a:ea typeface="Cambria Math" panose="02040503050406030204" pitchFamily="18" charset="0"/>
                                </a:rPr>
                                <m:t>4</m:t>
                              </m:r>
                            </m:sup>
                          </m:sSup>
                        </m:fName>
                        <m:e>
                          <m:r>
                            <a:rPr lang="zh-CN" altLang="en-US" sz="2800" i="1">
                              <a:solidFill>
                                <a:srgbClr val="0000FF"/>
                              </a:solidFill>
                              <a:latin typeface="Cambria Math" panose="02040503050406030204" pitchFamily="18" charset="0"/>
                              <a:ea typeface="Cambria Math" panose="02040503050406030204" pitchFamily="18" charset="0"/>
                            </a:rPr>
                            <m:t>𝛼</m:t>
                          </m:r>
                        </m:e>
                      </m:func>
                    </m:oMath>
                  </m:oMathPara>
                </a14:m>
                <a:endParaRPr lang="zh-CN" altLang="en-US" sz="2800" dirty="0">
                  <a:solidFill>
                    <a:srgbClr val="0000FF"/>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5738668" y="1306252"/>
                <a:ext cx="2307939" cy="89896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3643975" y="2215516"/>
                <a:ext cx="1192506"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b="0" i="1" smtClean="0">
                              <a:solidFill>
                                <a:srgbClr val="0000FF"/>
                              </a:solidFill>
                              <a:latin typeface="Cambria Math" panose="02040503050406030204" pitchFamily="18" charset="0"/>
                              <a:ea typeface="Cambria Math" panose="02040503050406030204" pitchFamily="18" charset="0"/>
                            </a:rPr>
                            <m:t>8</m:t>
                          </m:r>
                        </m:den>
                      </m:f>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9" name="矩形 8"/>
              <p:cNvSpPr>
                <a:spLocks noRot="1" noChangeAspect="1" noMove="1" noResize="1" noEditPoints="1" noAdjustHandles="1" noChangeArrowheads="1" noChangeShapeType="1" noTextEdit="1"/>
              </p:cNvSpPr>
              <p:nvPr/>
            </p:nvSpPr>
            <p:spPr>
              <a:xfrm>
                <a:off x="3643975" y="2215516"/>
                <a:ext cx="1192506" cy="90178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3643975" y="4213484"/>
                <a:ext cx="1232452" cy="9749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b="0" i="1" smtClean="0">
                              <a:solidFill>
                                <a:srgbClr val="0000FF"/>
                              </a:solidFill>
                              <a:latin typeface="Cambria Math" panose="02040503050406030204" pitchFamily="18" charset="0"/>
                              <a:ea typeface="Cambria Math" panose="02040503050406030204" pitchFamily="18" charset="0"/>
                            </a:rPr>
                            <m:t>8</m:t>
                          </m:r>
                        </m:den>
                      </m:f>
                    </m:oMath>
                  </m:oMathPara>
                </a14:m>
                <a:endParaRPr lang="zh-CN" altLang="en-US" sz="2800" dirty="0">
                  <a:solidFill>
                    <a:srgbClr val="0000FF"/>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3643975" y="4213484"/>
                <a:ext cx="1232452" cy="974947"/>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7019840"/>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650"/>
                                        </p:tgtEl>
                                        <p:attrNameLst>
                                          <p:attrName>style.visibility</p:attrName>
                                        </p:attrNameLst>
                                      </p:cBhvr>
                                      <p:to>
                                        <p:strVal val="visible"/>
                                      </p:to>
                                    </p:set>
                                    <p:animEffect transition="in" filter="wipe(left)">
                                      <p:cBhvr>
                                        <p:cTn id="7" dur="500"/>
                                        <p:tgtEl>
                                          <p:spTgt spid="276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7652"/>
                                        </p:tgtEl>
                                        <p:attrNameLst>
                                          <p:attrName>style.visibility</p:attrName>
                                        </p:attrNameLst>
                                      </p:cBhvr>
                                      <p:to>
                                        <p:strVal val="visible"/>
                                      </p:to>
                                    </p:set>
                                    <p:animEffect transition="in" filter="wipe(left)">
                                      <p:cBhvr>
                                        <p:cTn id="32" dur="500"/>
                                        <p:tgtEl>
                                          <p:spTgt spid="2765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p:bldP spid="27652" grpId="0"/>
      <p:bldP spid="6" grpId="0"/>
      <p:bldP spid="7" grpId="0"/>
      <p:bldP spid="8" grpId="0"/>
      <p:bldP spid="9" grpId="0"/>
      <p:bldP spid="10"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4049" name="Text Box 3"/>
              <p:cNvSpPr txBox="1">
                <a:spLocks noChangeArrowheads="1"/>
              </p:cNvSpPr>
              <p:nvPr/>
            </p:nvSpPr>
            <p:spPr bwMode="auto">
              <a:xfrm>
                <a:off x="1811338" y="338138"/>
                <a:ext cx="9650413" cy="224631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sz="2800" dirty="0">
                    <a:solidFill>
                      <a:srgbClr val="0000FF"/>
                    </a:solidFill>
                    <a:latin typeface="+mn-lt"/>
                    <a:ea typeface="+mn-ea"/>
                  </a:rPr>
                  <a:t>例：有两个偏振片，一个用作起偏器，一个用作检偏器。当它们偏振化方向间的夹角为</a:t>
                </a:r>
                <a14:m>
                  <m:oMath xmlns:m="http://schemas.openxmlformats.org/officeDocument/2006/math">
                    <m:r>
                      <a:rPr lang="en-US" altLang="zh-CN" sz="2800" b="0" i="0" smtClean="0">
                        <a:solidFill>
                          <a:srgbClr val="0000FF"/>
                        </a:solidFill>
                        <a:latin typeface="Cambria Math" panose="02040503050406030204" pitchFamily="18" charset="0"/>
                        <a:ea typeface="Cambria Math" panose="02040503050406030204" pitchFamily="18" charset="0"/>
                      </a:rPr>
                      <m:t>30</m:t>
                    </m:r>
                    <m:r>
                      <a:rPr lang="en-US" altLang="zh-CN" sz="2800" b="0" i="1" smtClean="0">
                        <a:solidFill>
                          <a:srgbClr val="0000FF"/>
                        </a:solidFill>
                        <a:latin typeface="Cambria Math" panose="02040503050406030204" pitchFamily="18" charset="0"/>
                        <a:ea typeface="Cambria Math" panose="02040503050406030204" pitchFamily="18" charset="0"/>
                      </a:rPr>
                      <m:t>°</m:t>
                    </m:r>
                  </m:oMath>
                </a14:m>
                <a:r>
                  <a:rPr lang="zh-CN" altLang="en-US" sz="2800" dirty="0">
                    <a:solidFill>
                      <a:srgbClr val="0000FF"/>
                    </a:solidFill>
                    <a:latin typeface="+mn-lt"/>
                    <a:ea typeface="+mn-ea"/>
                  </a:rPr>
                  <a:t>时，一束单色自然光穿过它们，出射光强为</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a14:m>
                <a:r>
                  <a:rPr lang="zh-CN" altLang="en-US" sz="2800" dirty="0">
                    <a:solidFill>
                      <a:srgbClr val="0000FF"/>
                    </a:solidFill>
                    <a:latin typeface="+mn-lt"/>
                    <a:ea typeface="+mn-ea"/>
                  </a:rPr>
                  <a:t>；当它们偏振化方向间的夹角为</a:t>
                </a:r>
                <a14:m>
                  <m:oMath xmlns:m="http://schemas.openxmlformats.org/officeDocument/2006/math">
                    <m:r>
                      <a:rPr lang="en-US" altLang="zh-CN" sz="2800" b="0" i="0" smtClean="0">
                        <a:solidFill>
                          <a:srgbClr val="0000FF"/>
                        </a:solidFill>
                        <a:latin typeface="Cambria Math" panose="02040503050406030204" pitchFamily="18" charset="0"/>
                        <a:ea typeface="Cambria Math" panose="02040503050406030204" pitchFamily="18" charset="0"/>
                      </a:rPr>
                      <m:t>6</m:t>
                    </m:r>
                    <m:r>
                      <a:rPr lang="en-US" altLang="zh-CN" sz="2800">
                        <a:solidFill>
                          <a:srgbClr val="0000FF"/>
                        </a:solidFill>
                        <a:latin typeface="Cambria Math" panose="02040503050406030204" pitchFamily="18" charset="0"/>
                        <a:ea typeface="Cambria Math" panose="02040503050406030204" pitchFamily="18" charset="0"/>
                      </a:rPr>
                      <m:t>0</m:t>
                    </m:r>
                    <m:r>
                      <a:rPr lang="en-US" altLang="zh-CN" sz="2800" i="1">
                        <a:solidFill>
                          <a:srgbClr val="0000FF"/>
                        </a:solidFill>
                        <a:latin typeface="Cambria Math" panose="02040503050406030204" pitchFamily="18" charset="0"/>
                        <a:ea typeface="Cambria Math" panose="02040503050406030204" pitchFamily="18" charset="0"/>
                      </a:rPr>
                      <m:t>°</m:t>
                    </m:r>
                  </m:oMath>
                </a14:m>
                <a:r>
                  <a:rPr lang="zh-CN" altLang="en-US" sz="2800" dirty="0">
                    <a:solidFill>
                      <a:srgbClr val="0000FF"/>
                    </a:solidFill>
                    <a:latin typeface="+mn-lt"/>
                    <a:ea typeface="+mn-ea"/>
                  </a:rPr>
                  <a:t>时，另一束单色自然光穿过它们，出射光强为</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a14:m>
                <a:r>
                  <a:rPr lang="zh-CN" altLang="en-US" sz="2800" dirty="0">
                    <a:solidFill>
                      <a:srgbClr val="0000FF"/>
                    </a:solidFill>
                    <a:latin typeface="+mn-lt"/>
                    <a:ea typeface="+mn-ea"/>
                  </a:rPr>
                  <a:t>，且</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a14:m>
                <a:r>
                  <a:rPr lang="zh-CN" altLang="en-US" sz="2800" dirty="0">
                    <a:solidFill>
                      <a:srgbClr val="0000FF"/>
                    </a:solidFill>
                    <a:latin typeface="+mn-lt"/>
                    <a:ea typeface="+mn-ea"/>
                  </a:rPr>
                  <a:t>。求两束单色自然光的强度之比。</a:t>
                </a:r>
              </a:p>
            </p:txBody>
          </p:sp>
        </mc:Choice>
        <mc:Fallback xmlns="">
          <p:sp>
            <p:nvSpPr>
              <p:cNvPr id="44049" name="Text Box 3"/>
              <p:cNvSpPr txBox="1">
                <a:spLocks noRot="1" noChangeAspect="1" noMove="1" noResize="1" noEditPoints="1" noAdjustHandles="1" noChangeArrowheads="1" noChangeShapeType="1" noTextEdit="1"/>
              </p:cNvSpPr>
              <p:nvPr/>
            </p:nvSpPr>
            <p:spPr bwMode="auto">
              <a:xfrm>
                <a:off x="1811338" y="338138"/>
                <a:ext cx="9650413" cy="2246312"/>
              </a:xfrm>
              <a:prstGeom prst="rect">
                <a:avLst/>
              </a:prstGeom>
              <a:blipFill>
                <a:blip r:embed="rId3"/>
                <a:stretch>
                  <a:fillRect l="-1263" t="-2710" r="-5054" b="-650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048" name="Text Box 12"/>
              <p:cNvSpPr txBox="1">
                <a:spLocks noChangeArrowheads="1"/>
              </p:cNvSpPr>
              <p:nvPr/>
            </p:nvSpPr>
            <p:spPr bwMode="auto">
              <a:xfrm>
                <a:off x="1811338" y="2654031"/>
                <a:ext cx="8077200" cy="51911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sz="2800" dirty="0">
                    <a:solidFill>
                      <a:srgbClr val="0000FF"/>
                    </a:solidFill>
                    <a:latin typeface="+mn-lt"/>
                    <a:ea typeface="+mn-ea"/>
                  </a:rPr>
                  <a:t>解：设两束单色自然光的强度分别为</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1</m:t>
                        </m:r>
                        <m:r>
                          <a:rPr lang="en-US" altLang="zh-CN" sz="2800" b="0" i="1" smtClean="0">
                            <a:solidFill>
                              <a:srgbClr val="0000FF"/>
                            </a:solidFill>
                            <a:latin typeface="Cambria Math" panose="02040503050406030204" pitchFamily="18" charset="0"/>
                            <a:ea typeface="Cambria Math" panose="02040503050406030204" pitchFamily="18" charset="0"/>
                          </a:rPr>
                          <m:t>0</m:t>
                        </m:r>
                      </m:sub>
                    </m:sSub>
                  </m:oMath>
                </a14:m>
                <a:r>
                  <a:rPr lang="zh-CN" altLang="en-US" sz="2800" dirty="0">
                    <a:solidFill>
                      <a:srgbClr val="0000FF"/>
                    </a:solidFill>
                    <a:latin typeface="+mn-lt"/>
                    <a:ea typeface="+mn-ea"/>
                  </a:rPr>
                  <a:t>和</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0</m:t>
                        </m:r>
                      </m:sub>
                    </m:sSub>
                  </m:oMath>
                </a14:m>
                <a:r>
                  <a:rPr lang="zh-CN" altLang="en-US" sz="2800" dirty="0">
                    <a:solidFill>
                      <a:srgbClr val="0000FF"/>
                    </a:solidFill>
                    <a:latin typeface="+mn-lt"/>
                    <a:ea typeface="+mn-ea"/>
                  </a:rPr>
                  <a:t>。</a:t>
                </a:r>
              </a:p>
            </p:txBody>
          </p:sp>
        </mc:Choice>
        <mc:Fallback xmlns="">
          <p:sp>
            <p:nvSpPr>
              <p:cNvPr id="44048" name="Text Box 12"/>
              <p:cNvSpPr txBox="1">
                <a:spLocks noRot="1" noChangeAspect="1" noMove="1" noResize="1" noEditPoints="1" noAdjustHandles="1" noChangeArrowheads="1" noChangeShapeType="1" noTextEdit="1"/>
              </p:cNvSpPr>
              <p:nvPr/>
            </p:nvSpPr>
            <p:spPr bwMode="auto">
              <a:xfrm>
                <a:off x="1811338" y="2654031"/>
                <a:ext cx="8077200" cy="519112"/>
              </a:xfrm>
              <a:prstGeom prst="rect">
                <a:avLst/>
              </a:prstGeom>
              <a:blipFill>
                <a:blip r:embed="rId4"/>
                <a:stretch>
                  <a:fillRect l="-1509"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4039" name="Rectangle 19"/>
          <p:cNvSpPr>
            <a:spLocks noChangeArrowheads="1"/>
          </p:cNvSpPr>
          <p:nvPr/>
        </p:nvSpPr>
        <p:spPr bwMode="auto">
          <a:xfrm>
            <a:off x="1811338" y="4557920"/>
            <a:ext cx="2895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800" dirty="0">
                <a:solidFill>
                  <a:srgbClr val="0000FF"/>
                </a:solidFill>
                <a:latin typeface="+mn-lt"/>
                <a:ea typeface="+mn-ea"/>
              </a:rPr>
              <a:t>经过检偏器后</a:t>
            </a:r>
          </a:p>
        </p:txBody>
      </p:sp>
      <p:grpSp>
        <p:nvGrpSpPr>
          <p:cNvPr id="3" name="组合 2"/>
          <p:cNvGrpSpPr/>
          <p:nvPr/>
        </p:nvGrpSpPr>
        <p:grpSpPr>
          <a:xfrm>
            <a:off x="1811338" y="3345796"/>
            <a:ext cx="7086600" cy="896144"/>
            <a:chOff x="1811338" y="3463780"/>
            <a:chExt cx="7086600" cy="896144"/>
          </a:xfrm>
        </p:grpSpPr>
        <p:sp>
          <p:nvSpPr>
            <p:cNvPr id="44042" name="Text Box 14"/>
            <p:cNvSpPr txBox="1">
              <a:spLocks noChangeArrowheads="1"/>
            </p:cNvSpPr>
            <p:nvPr/>
          </p:nvSpPr>
          <p:spPr bwMode="auto">
            <a:xfrm>
              <a:off x="1811338" y="3684837"/>
              <a:ext cx="7086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sz="2800" dirty="0">
                  <a:solidFill>
                    <a:srgbClr val="0000FF"/>
                  </a:solidFill>
                  <a:latin typeface="+mn-lt"/>
                  <a:ea typeface="+mn-ea"/>
                </a:rPr>
                <a:t>经过起偏器后光强分别为         和        。</a:t>
              </a:r>
            </a:p>
          </p:txBody>
        </p:sp>
        <mc:AlternateContent xmlns:mc="http://schemas.openxmlformats.org/markup-compatibility/2006" xmlns:a14="http://schemas.microsoft.com/office/drawing/2010/main">
          <mc:Choice Requires="a14">
            <p:sp>
              <p:nvSpPr>
                <p:cNvPr id="2" name="矩形 1"/>
                <p:cNvSpPr/>
                <p:nvPr/>
              </p:nvSpPr>
              <p:spPr>
                <a:xfrm>
                  <a:off x="5845452" y="3463781"/>
                  <a:ext cx="710451" cy="8961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1</m:t>
                                </m:r>
                                <m:r>
                                  <a:rPr lang="en-US" altLang="zh-CN" sz="2800" b="0" i="1" smtClean="0">
                                    <a:solidFill>
                                      <a:srgbClr val="0000FF"/>
                                    </a:solidFill>
                                    <a:latin typeface="Cambria Math" panose="02040503050406030204" pitchFamily="18" charset="0"/>
                                    <a:ea typeface="Cambria Math" panose="02040503050406030204" pitchFamily="18" charset="0"/>
                                  </a:rPr>
                                  <m:t>0</m:t>
                                </m:r>
                              </m:sub>
                            </m:sSub>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p>
              </p:txBody>
            </p:sp>
          </mc:Choice>
          <mc:Fallback xmlns="">
            <p:sp>
              <p:nvSpPr>
                <p:cNvPr id="2" name="矩形 1"/>
                <p:cNvSpPr>
                  <a:spLocks noRot="1" noChangeAspect="1" noMove="1" noResize="1" noEditPoints="1" noAdjustHandles="1" noChangeArrowheads="1" noChangeShapeType="1" noTextEdit="1"/>
                </p:cNvSpPr>
                <p:nvPr/>
              </p:nvSpPr>
              <p:spPr>
                <a:xfrm>
                  <a:off x="5845452" y="3463781"/>
                  <a:ext cx="710451" cy="89614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7008197" y="3463780"/>
                  <a:ext cx="718723" cy="8961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20</m:t>
                                </m:r>
                              </m:sub>
                            </m:sSub>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p>
              </p:txBody>
            </p:sp>
          </mc:Choice>
          <mc:Fallback xmlns="">
            <p:sp>
              <p:nvSpPr>
                <p:cNvPr id="24" name="矩形 23"/>
                <p:cNvSpPr>
                  <a:spLocks noRot="1" noChangeAspect="1" noMove="1" noResize="1" noEditPoints="1" noAdjustHandles="1" noChangeArrowheads="1" noChangeShapeType="1" noTextEdit="1"/>
                </p:cNvSpPr>
                <p:nvPr/>
              </p:nvSpPr>
              <p:spPr>
                <a:xfrm>
                  <a:off x="7008197" y="3463780"/>
                  <a:ext cx="718723" cy="896143"/>
                </a:xfrm>
                <a:prstGeom prst="rect">
                  <a:avLst/>
                </a:prstGeom>
                <a:blipFill>
                  <a:blip r:embed="rId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5" name="矩形 24"/>
              <p:cNvSpPr/>
              <p:nvPr/>
            </p:nvSpPr>
            <p:spPr>
              <a:xfrm>
                <a:off x="4227508" y="4350973"/>
                <a:ext cx="2785571" cy="8961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10</m:t>
                              </m:r>
                            </m:sub>
                          </m:sSub>
                        </m:num>
                        <m:den>
                          <m:r>
                            <a:rPr lang="en-US" altLang="zh-CN" sz="2800" i="1">
                              <a:solidFill>
                                <a:srgbClr val="0000FF"/>
                              </a:solidFill>
                              <a:latin typeface="Cambria Math" panose="02040503050406030204" pitchFamily="18" charset="0"/>
                              <a:ea typeface="Cambria Math" panose="02040503050406030204" pitchFamily="18" charset="0"/>
                            </a:rPr>
                            <m:t>2</m:t>
                          </m:r>
                        </m:den>
                      </m:f>
                      <m:func>
                        <m:funcPr>
                          <m:ctrlPr>
                            <a:rPr lang="en-US" altLang="zh-CN" sz="2800" i="1" smtClean="0">
                              <a:solidFill>
                                <a:srgbClr val="0000FF"/>
                              </a:solidFill>
                              <a:latin typeface="Cambria Math"/>
                              <a:ea typeface="Cambria Math" panose="02040503050406030204" pitchFamily="18" charset="0"/>
                            </a:rPr>
                          </m:ctrlPr>
                        </m:funcPr>
                        <m:fName>
                          <m:sSup>
                            <m:sSupPr>
                              <m:ctrlPr>
                                <a:rPr lang="en-US" altLang="zh-CN" sz="2800" i="1" smtClean="0">
                                  <a:solidFill>
                                    <a:srgbClr val="0000FF"/>
                                  </a:solidFill>
                                  <a:latin typeface="Cambria Math"/>
                                  <a:ea typeface="Cambria Math" panose="02040503050406030204" pitchFamily="18" charset="0"/>
                                </a:rPr>
                              </m:ctrlPr>
                            </m:sSupPr>
                            <m:e>
                              <m:r>
                                <m:rPr>
                                  <m:sty m:val="p"/>
                                </m:rPr>
                                <a:rPr lang="en-US" altLang="zh-CN" sz="2800" i="0" smtClean="0">
                                  <a:solidFill>
                                    <a:srgbClr val="0000FF"/>
                                  </a:solidFill>
                                  <a:latin typeface="Cambria Math" panose="02040503050406030204" pitchFamily="18" charset="0"/>
                                  <a:ea typeface="Cambria Math" panose="02040503050406030204" pitchFamily="18" charset="0"/>
                                </a:rPr>
                                <m:t>cos</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fName>
                        <m:e>
                          <m:r>
                            <a:rPr lang="en-US" altLang="zh-CN" sz="2800">
                              <a:solidFill>
                                <a:srgbClr val="0000FF"/>
                              </a:solidFill>
                              <a:latin typeface="Cambria Math" panose="02040503050406030204" pitchFamily="18" charset="0"/>
                              <a:ea typeface="Cambria Math" panose="02040503050406030204" pitchFamily="18" charset="0"/>
                            </a:rPr>
                            <m:t>30</m:t>
                          </m:r>
                          <m:r>
                            <a:rPr lang="en-US" altLang="zh-CN" sz="2800" i="1">
                              <a:solidFill>
                                <a:srgbClr val="0000FF"/>
                              </a:solidFill>
                              <a:latin typeface="Cambria Math" panose="02040503050406030204" pitchFamily="18" charset="0"/>
                              <a:ea typeface="Cambria Math" panose="02040503050406030204" pitchFamily="18" charset="0"/>
                            </a:rPr>
                            <m:t>°</m:t>
                          </m:r>
                        </m:e>
                      </m:func>
                    </m:oMath>
                  </m:oMathPara>
                </a14:m>
                <a:endParaRPr lang="zh-CN" altLang="en-US" sz="2800" dirty="0">
                  <a:solidFill>
                    <a:srgbClr val="0000FF"/>
                  </a:solidFill>
                </a:endParaRPr>
              </a:p>
            </p:txBody>
          </p:sp>
        </mc:Choice>
        <mc:Fallback xmlns="">
          <p:sp>
            <p:nvSpPr>
              <p:cNvPr id="25" name="矩形 24"/>
              <p:cNvSpPr>
                <a:spLocks noRot="1" noChangeAspect="1" noMove="1" noResize="1" noEditPoints="1" noAdjustHandles="1" noChangeArrowheads="1" noChangeShapeType="1" noTextEdit="1"/>
              </p:cNvSpPr>
              <p:nvPr/>
            </p:nvSpPr>
            <p:spPr>
              <a:xfrm>
                <a:off x="4227508" y="4350973"/>
                <a:ext cx="2785571" cy="89614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7367558" y="4350973"/>
                <a:ext cx="2802114" cy="8961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0</m:t>
                              </m:r>
                            </m:sub>
                          </m:sSub>
                        </m:num>
                        <m:den>
                          <m:r>
                            <a:rPr lang="en-US" altLang="zh-CN" sz="2800" i="1">
                              <a:solidFill>
                                <a:srgbClr val="0000FF"/>
                              </a:solidFill>
                              <a:latin typeface="Cambria Math" panose="02040503050406030204" pitchFamily="18" charset="0"/>
                              <a:ea typeface="Cambria Math" panose="02040503050406030204" pitchFamily="18" charset="0"/>
                            </a:rPr>
                            <m:t>2</m:t>
                          </m:r>
                        </m:den>
                      </m:f>
                      <m:func>
                        <m:funcPr>
                          <m:ctrlPr>
                            <a:rPr lang="en-US" altLang="zh-CN" sz="2800" i="1" smtClean="0">
                              <a:solidFill>
                                <a:srgbClr val="0000FF"/>
                              </a:solidFill>
                              <a:latin typeface="Cambria Math"/>
                              <a:ea typeface="Cambria Math" panose="02040503050406030204" pitchFamily="18" charset="0"/>
                            </a:rPr>
                          </m:ctrlPr>
                        </m:funcPr>
                        <m:fName>
                          <m:sSup>
                            <m:sSupPr>
                              <m:ctrlPr>
                                <a:rPr lang="en-US" altLang="zh-CN" sz="2800" i="1" smtClean="0">
                                  <a:solidFill>
                                    <a:srgbClr val="0000FF"/>
                                  </a:solidFill>
                                  <a:latin typeface="Cambria Math"/>
                                  <a:ea typeface="Cambria Math" panose="02040503050406030204" pitchFamily="18" charset="0"/>
                                </a:rPr>
                              </m:ctrlPr>
                            </m:sSupPr>
                            <m:e>
                              <m:r>
                                <m:rPr>
                                  <m:sty m:val="p"/>
                                </m:rPr>
                                <a:rPr lang="en-US" altLang="zh-CN" sz="2800" i="0" smtClean="0">
                                  <a:solidFill>
                                    <a:srgbClr val="0000FF"/>
                                  </a:solidFill>
                                  <a:latin typeface="Cambria Math" panose="02040503050406030204" pitchFamily="18" charset="0"/>
                                  <a:ea typeface="Cambria Math" panose="02040503050406030204" pitchFamily="18" charset="0"/>
                                </a:rPr>
                                <m:t>cos</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fName>
                        <m:e>
                          <m:r>
                            <a:rPr lang="en-US" altLang="zh-CN" sz="2800" b="0" i="0" smtClean="0">
                              <a:solidFill>
                                <a:srgbClr val="0000FF"/>
                              </a:solidFill>
                              <a:latin typeface="Cambria Math" panose="02040503050406030204" pitchFamily="18" charset="0"/>
                              <a:ea typeface="Cambria Math" panose="02040503050406030204" pitchFamily="18" charset="0"/>
                            </a:rPr>
                            <m:t>6</m:t>
                          </m:r>
                          <m:r>
                            <a:rPr lang="en-US" altLang="zh-CN" sz="2800">
                              <a:solidFill>
                                <a:srgbClr val="0000FF"/>
                              </a:solidFill>
                              <a:latin typeface="Cambria Math" panose="02040503050406030204" pitchFamily="18" charset="0"/>
                              <a:ea typeface="Cambria Math" panose="02040503050406030204" pitchFamily="18" charset="0"/>
                            </a:rPr>
                            <m:t>0</m:t>
                          </m:r>
                          <m:r>
                            <a:rPr lang="en-US" altLang="zh-CN" sz="2800" i="1">
                              <a:solidFill>
                                <a:srgbClr val="0000FF"/>
                              </a:solidFill>
                              <a:latin typeface="Cambria Math" panose="02040503050406030204" pitchFamily="18" charset="0"/>
                              <a:ea typeface="Cambria Math" panose="02040503050406030204" pitchFamily="18" charset="0"/>
                            </a:rPr>
                            <m:t>°</m:t>
                          </m:r>
                        </m:e>
                      </m:func>
                    </m:oMath>
                  </m:oMathPara>
                </a14:m>
                <a:endParaRPr lang="zh-CN" altLang="en-US" sz="2800" dirty="0">
                  <a:solidFill>
                    <a:srgbClr val="0000FF"/>
                  </a:solidFill>
                </a:endParaRPr>
              </a:p>
            </p:txBody>
          </p:sp>
        </mc:Choice>
        <mc:Fallback xmlns="">
          <p:sp>
            <p:nvSpPr>
              <p:cNvPr id="26" name="矩形 25"/>
              <p:cNvSpPr>
                <a:spLocks noRot="1" noChangeAspect="1" noMove="1" noResize="1" noEditPoints="1" noAdjustHandles="1" noChangeArrowheads="1" noChangeShapeType="1" noTextEdit="1"/>
              </p:cNvSpPr>
              <p:nvPr/>
            </p:nvSpPr>
            <p:spPr>
              <a:xfrm>
                <a:off x="7367558" y="4350973"/>
                <a:ext cx="2802114" cy="89614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4227508" y="5661208"/>
                <a:ext cx="161274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27" name="矩形 26"/>
              <p:cNvSpPr>
                <a:spLocks noRot="1" noChangeAspect="1" noMove="1" noResize="1" noEditPoints="1" noAdjustHandles="1" noChangeArrowheads="1" noChangeShapeType="1" noTextEdit="1"/>
              </p:cNvSpPr>
              <p:nvPr/>
            </p:nvSpPr>
            <p:spPr>
              <a:xfrm>
                <a:off x="4227508" y="5661208"/>
                <a:ext cx="1612749"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6200677" y="5407773"/>
                <a:ext cx="2764859" cy="10300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10</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20</m:t>
                              </m:r>
                            </m:sub>
                          </m:sSub>
                        </m:den>
                      </m:f>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func>
                            <m:funcPr>
                              <m:ctrlPr>
                                <a:rPr lang="en-US" altLang="zh-CN" sz="2800" i="1">
                                  <a:solidFill>
                                    <a:srgbClr val="0000FF"/>
                                  </a:solidFill>
                                  <a:latin typeface="Cambria Math"/>
                                  <a:ea typeface="Cambria Math" panose="02040503050406030204" pitchFamily="18" charset="0"/>
                                </a:rPr>
                              </m:ctrlPr>
                            </m:funcPr>
                            <m:fName>
                              <m:sSup>
                                <m:sSupPr>
                                  <m:ctrlPr>
                                    <a:rPr lang="en-US" altLang="zh-CN" sz="2800" i="1">
                                      <a:solidFill>
                                        <a:srgbClr val="0000FF"/>
                                      </a:solidFill>
                                      <a:latin typeface="Cambria Math"/>
                                      <a:ea typeface="Cambria Math" panose="02040503050406030204" pitchFamily="18" charset="0"/>
                                    </a:rPr>
                                  </m:ctrlPr>
                                </m:sSupPr>
                                <m:e>
                                  <m:r>
                                    <m:rPr>
                                      <m:sty m:val="p"/>
                                    </m:rPr>
                                    <a:rPr lang="en-US" altLang="zh-CN" sz="2800">
                                      <a:solidFill>
                                        <a:srgbClr val="0000FF"/>
                                      </a:solidFill>
                                      <a:latin typeface="Cambria Math" panose="02040503050406030204" pitchFamily="18" charset="0"/>
                                      <a:ea typeface="Cambria Math" panose="02040503050406030204" pitchFamily="18" charset="0"/>
                                    </a:rPr>
                                    <m:t>cos</m:t>
                                  </m:r>
                                </m:e>
                                <m:sup>
                                  <m:r>
                                    <a:rPr lang="en-US" altLang="zh-CN" sz="2800" i="1">
                                      <a:solidFill>
                                        <a:srgbClr val="0000FF"/>
                                      </a:solidFill>
                                      <a:latin typeface="Cambria Math" panose="02040503050406030204" pitchFamily="18" charset="0"/>
                                      <a:ea typeface="Cambria Math" panose="02040503050406030204" pitchFamily="18" charset="0"/>
                                    </a:rPr>
                                    <m:t>2</m:t>
                                  </m:r>
                                </m:sup>
                              </m:sSup>
                            </m:fName>
                            <m:e>
                              <m:r>
                                <a:rPr lang="en-US" altLang="zh-CN" sz="2800">
                                  <a:solidFill>
                                    <a:srgbClr val="0000FF"/>
                                  </a:solidFill>
                                  <a:latin typeface="Cambria Math" panose="02040503050406030204" pitchFamily="18" charset="0"/>
                                  <a:ea typeface="Cambria Math" panose="02040503050406030204" pitchFamily="18" charset="0"/>
                                </a:rPr>
                                <m:t>30</m:t>
                              </m:r>
                              <m:r>
                                <a:rPr lang="en-US" altLang="zh-CN" sz="2800" i="1">
                                  <a:solidFill>
                                    <a:srgbClr val="0000FF"/>
                                  </a:solidFill>
                                  <a:latin typeface="Cambria Math" panose="02040503050406030204" pitchFamily="18" charset="0"/>
                                  <a:ea typeface="Cambria Math" panose="02040503050406030204" pitchFamily="18" charset="0"/>
                                </a:rPr>
                                <m:t>°</m:t>
                              </m:r>
                            </m:e>
                          </m:func>
                        </m:num>
                        <m:den>
                          <m:func>
                            <m:funcPr>
                              <m:ctrlPr>
                                <a:rPr lang="en-US" altLang="zh-CN" sz="2800" i="1">
                                  <a:solidFill>
                                    <a:srgbClr val="0000FF"/>
                                  </a:solidFill>
                                  <a:latin typeface="Cambria Math"/>
                                  <a:ea typeface="Cambria Math" panose="02040503050406030204" pitchFamily="18" charset="0"/>
                                </a:rPr>
                              </m:ctrlPr>
                            </m:funcPr>
                            <m:fName>
                              <m:sSup>
                                <m:sSupPr>
                                  <m:ctrlPr>
                                    <a:rPr lang="en-US" altLang="zh-CN" sz="2800" i="1">
                                      <a:solidFill>
                                        <a:srgbClr val="0000FF"/>
                                      </a:solidFill>
                                      <a:latin typeface="Cambria Math"/>
                                      <a:ea typeface="Cambria Math" panose="02040503050406030204" pitchFamily="18" charset="0"/>
                                    </a:rPr>
                                  </m:ctrlPr>
                                </m:sSupPr>
                                <m:e>
                                  <m:r>
                                    <m:rPr>
                                      <m:sty m:val="p"/>
                                    </m:rPr>
                                    <a:rPr lang="en-US" altLang="zh-CN" sz="2800">
                                      <a:solidFill>
                                        <a:srgbClr val="0000FF"/>
                                      </a:solidFill>
                                      <a:latin typeface="Cambria Math" panose="02040503050406030204" pitchFamily="18" charset="0"/>
                                      <a:ea typeface="Cambria Math" panose="02040503050406030204" pitchFamily="18" charset="0"/>
                                    </a:rPr>
                                    <m:t>cos</m:t>
                                  </m:r>
                                </m:e>
                                <m:sup>
                                  <m:r>
                                    <a:rPr lang="en-US" altLang="zh-CN" sz="2800" i="1">
                                      <a:solidFill>
                                        <a:srgbClr val="0000FF"/>
                                      </a:solidFill>
                                      <a:latin typeface="Cambria Math" panose="02040503050406030204" pitchFamily="18" charset="0"/>
                                      <a:ea typeface="Cambria Math" panose="02040503050406030204" pitchFamily="18" charset="0"/>
                                    </a:rPr>
                                    <m:t>2</m:t>
                                  </m:r>
                                </m:sup>
                              </m:sSup>
                            </m:fName>
                            <m:e>
                              <m:r>
                                <a:rPr lang="en-US" altLang="zh-CN" sz="2800" b="0" i="0" smtClean="0">
                                  <a:solidFill>
                                    <a:srgbClr val="0000FF"/>
                                  </a:solidFill>
                                  <a:latin typeface="Cambria Math" panose="02040503050406030204" pitchFamily="18" charset="0"/>
                                  <a:ea typeface="Cambria Math" panose="02040503050406030204" pitchFamily="18" charset="0"/>
                                </a:rPr>
                                <m:t>6</m:t>
                              </m:r>
                              <m:r>
                                <a:rPr lang="en-US" altLang="zh-CN" sz="2800">
                                  <a:solidFill>
                                    <a:srgbClr val="0000FF"/>
                                  </a:solidFill>
                                  <a:latin typeface="Cambria Math" panose="02040503050406030204" pitchFamily="18" charset="0"/>
                                  <a:ea typeface="Cambria Math" panose="02040503050406030204" pitchFamily="18" charset="0"/>
                                </a:rPr>
                                <m:t>0</m:t>
                              </m:r>
                              <m:r>
                                <a:rPr lang="en-US" altLang="zh-CN" sz="2800" i="1">
                                  <a:solidFill>
                                    <a:srgbClr val="0000FF"/>
                                  </a:solidFill>
                                  <a:latin typeface="Cambria Math" panose="02040503050406030204" pitchFamily="18" charset="0"/>
                                  <a:ea typeface="Cambria Math" panose="02040503050406030204" pitchFamily="18" charset="0"/>
                                </a:rPr>
                                <m:t>°</m:t>
                              </m:r>
                            </m:e>
                          </m:func>
                        </m:den>
                      </m:f>
                    </m:oMath>
                  </m:oMathPara>
                </a14:m>
                <a:endParaRPr lang="zh-CN" altLang="en-US" sz="2800" dirty="0">
                  <a:solidFill>
                    <a:srgbClr val="0000FF"/>
                  </a:solidFill>
                </a:endParaRPr>
              </a:p>
            </p:txBody>
          </p:sp>
        </mc:Choice>
        <mc:Fallback xmlns="">
          <p:sp>
            <p:nvSpPr>
              <p:cNvPr id="28" name="矩形 27"/>
              <p:cNvSpPr>
                <a:spLocks noRot="1" noChangeAspect="1" noMove="1" noResize="1" noEditPoints="1" noAdjustHandles="1" noChangeArrowheads="1" noChangeShapeType="1" noTextEdit="1"/>
              </p:cNvSpPr>
              <p:nvPr/>
            </p:nvSpPr>
            <p:spPr>
              <a:xfrm>
                <a:off x="6200677" y="5407773"/>
                <a:ext cx="2764859" cy="103009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8817117" y="5471926"/>
                <a:ext cx="850297"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b="0" i="1" smtClean="0">
                              <a:solidFill>
                                <a:srgbClr val="0000FF"/>
                              </a:solidFill>
                              <a:latin typeface="Cambria Math" panose="02040503050406030204" pitchFamily="18" charset="0"/>
                              <a:ea typeface="Cambria Math" panose="02040503050406030204" pitchFamily="18" charset="0"/>
                            </a:rPr>
                            <m:t>3</m:t>
                          </m:r>
                        </m:den>
                      </m:f>
                    </m:oMath>
                  </m:oMathPara>
                </a14:m>
                <a:endParaRPr lang="zh-CN" altLang="en-US" sz="2800" dirty="0">
                  <a:solidFill>
                    <a:srgbClr val="0000FF"/>
                  </a:solidFill>
                </a:endParaRPr>
              </a:p>
            </p:txBody>
          </p:sp>
        </mc:Choice>
        <mc:Fallback xmlns="">
          <p:sp>
            <p:nvSpPr>
              <p:cNvPr id="30" name="矩形 29"/>
              <p:cNvSpPr>
                <a:spLocks noRot="1" noChangeAspect="1" noMove="1" noResize="1" noEditPoints="1" noAdjustHandles="1" noChangeArrowheads="1" noChangeShapeType="1" noTextEdit="1"/>
              </p:cNvSpPr>
              <p:nvPr/>
            </p:nvSpPr>
            <p:spPr>
              <a:xfrm>
                <a:off x="8817117" y="5471926"/>
                <a:ext cx="850297" cy="901785"/>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9421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4049"/>
                                        </p:tgtEl>
                                        <p:attrNameLst>
                                          <p:attrName>style.visibility</p:attrName>
                                        </p:attrNameLst>
                                      </p:cBhvr>
                                      <p:to>
                                        <p:strVal val="visible"/>
                                      </p:to>
                                    </p:set>
                                    <p:animEffect transition="in" filter="wipe(left)">
                                      <p:cBhvr>
                                        <p:cTn id="7" dur="500"/>
                                        <p:tgtEl>
                                          <p:spTgt spid="4404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4048"/>
                                        </p:tgtEl>
                                        <p:attrNameLst>
                                          <p:attrName>style.visibility</p:attrName>
                                        </p:attrNameLst>
                                      </p:cBhvr>
                                      <p:to>
                                        <p:strVal val="visible"/>
                                      </p:to>
                                    </p:set>
                                    <p:animEffect transition="in" filter="wipe(left)">
                                      <p:cBhvr>
                                        <p:cTn id="12" dur="500"/>
                                        <p:tgtEl>
                                          <p:spTgt spid="4404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4039"/>
                                        </p:tgtEl>
                                        <p:attrNameLst>
                                          <p:attrName>style.visibility</p:attrName>
                                        </p:attrNameLst>
                                      </p:cBhvr>
                                      <p:to>
                                        <p:strVal val="visible"/>
                                      </p:to>
                                    </p:set>
                                    <p:animEffect transition="in" filter="wipe(left)">
                                      <p:cBhvr>
                                        <p:cTn id="22" dur="500"/>
                                        <p:tgtEl>
                                          <p:spTgt spid="4403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left)">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left)">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left)">
                                      <p:cBhvr>
                                        <p:cTn id="42" dur="500"/>
                                        <p:tgtEl>
                                          <p:spTgt spid="2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left)">
                                      <p:cBhvr>
                                        <p:cTn id="4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49" grpId="0"/>
      <p:bldP spid="44048" grpId="0"/>
      <p:bldP spid="44039" grpId="0"/>
      <p:bldP spid="25" grpId="0"/>
      <p:bldP spid="26" grpId="0"/>
      <p:bldP spid="27" grpId="0"/>
      <p:bldP spid="28" grpId="0"/>
      <p:bldP spid="30"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3122" name="Text Box 2"/>
              <p:cNvSpPr txBox="1">
                <a:spLocks noChangeArrowheads="1"/>
              </p:cNvSpPr>
              <p:nvPr/>
            </p:nvSpPr>
            <p:spPr bwMode="auto">
              <a:xfrm>
                <a:off x="2274889" y="333375"/>
                <a:ext cx="9173900" cy="116955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25000"/>
                  </a:lnSpc>
                </a:pPr>
                <a:r>
                  <a:rPr lang="zh-CN" altLang="en-US" sz="2800" dirty="0">
                    <a:solidFill>
                      <a:srgbClr val="0000FF"/>
                    </a:solidFill>
                    <a:latin typeface="+mn-lt"/>
                    <a:ea typeface="+mn-ea"/>
                  </a:rPr>
                  <a:t>例：平行放置两偏振片，使它们的偏振化方向成</a:t>
                </a:r>
                <a14:m>
                  <m:oMath xmlns:m="http://schemas.openxmlformats.org/officeDocument/2006/math">
                    <m:r>
                      <a:rPr lang="en-US" altLang="zh-CN" sz="2800">
                        <a:solidFill>
                          <a:srgbClr val="0000FF"/>
                        </a:solidFill>
                        <a:latin typeface="Cambria Math" panose="02040503050406030204" pitchFamily="18" charset="0"/>
                        <a:ea typeface="Cambria Math" panose="02040503050406030204" pitchFamily="18" charset="0"/>
                      </a:rPr>
                      <m:t>60</m:t>
                    </m:r>
                    <m:r>
                      <a:rPr lang="en-US" altLang="zh-CN" sz="2800" i="1">
                        <a:solidFill>
                          <a:srgbClr val="0000FF"/>
                        </a:solidFill>
                        <a:latin typeface="Cambria Math" panose="02040503050406030204" pitchFamily="18" charset="0"/>
                        <a:ea typeface="Cambria Math" panose="02040503050406030204" pitchFamily="18" charset="0"/>
                      </a:rPr>
                      <m:t>°</m:t>
                    </m:r>
                  </m:oMath>
                </a14:m>
                <a:r>
                  <a:rPr lang="zh-CN" altLang="en-US" sz="2800" dirty="0">
                    <a:solidFill>
                      <a:srgbClr val="0000FF"/>
                    </a:solidFill>
                    <a:latin typeface="+mn-lt"/>
                    <a:ea typeface="+mn-ea"/>
                  </a:rPr>
                  <a:t>夹角。让自然光垂直入射后,下列两种情况下：</a:t>
                </a:r>
              </a:p>
            </p:txBody>
          </p:sp>
        </mc:Choice>
        <mc:Fallback xmlns="">
          <p:sp>
            <p:nvSpPr>
              <p:cNvPr id="133122" name="Text Box 2"/>
              <p:cNvSpPr txBox="1">
                <a:spLocks noRot="1" noChangeAspect="1" noMove="1" noResize="1" noEditPoints="1" noAdjustHandles="1" noChangeArrowheads="1" noChangeShapeType="1" noTextEdit="1"/>
              </p:cNvSpPr>
              <p:nvPr/>
            </p:nvSpPr>
            <p:spPr bwMode="auto">
              <a:xfrm>
                <a:off x="2274889" y="333375"/>
                <a:ext cx="9173900" cy="1169551"/>
              </a:xfrm>
              <a:prstGeom prst="rect">
                <a:avLst/>
              </a:prstGeom>
              <a:blipFill>
                <a:blip r:embed="rId3"/>
                <a:stretch>
                  <a:fillRect l="-1329" t="-521" r="-5316" b="-937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33124" name="Rectangle 4"/>
          <p:cNvSpPr>
            <a:spLocks noChangeArrowheads="1"/>
          </p:cNvSpPr>
          <p:nvPr/>
        </p:nvSpPr>
        <p:spPr bwMode="auto">
          <a:xfrm>
            <a:off x="2274889" y="3594752"/>
            <a:ext cx="35670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800" dirty="0">
                <a:solidFill>
                  <a:srgbClr val="0000FF"/>
                </a:solidFill>
                <a:latin typeface="+mn-lt"/>
                <a:ea typeface="+mn-ea"/>
              </a:rPr>
              <a:t>解：(1) 无吸收时，有</a:t>
            </a:r>
          </a:p>
        </p:txBody>
      </p:sp>
      <p:sp>
        <p:nvSpPr>
          <p:cNvPr id="133127" name="Rectangle 7"/>
          <p:cNvSpPr>
            <a:spLocks noChangeArrowheads="1"/>
          </p:cNvSpPr>
          <p:nvPr/>
        </p:nvSpPr>
        <p:spPr bwMode="auto">
          <a:xfrm>
            <a:off x="2274889" y="1394049"/>
            <a:ext cx="9169138"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50838" indent="-350838"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25000"/>
              </a:lnSpc>
            </a:pPr>
            <a:r>
              <a:rPr lang="zh-CN" altLang="en-US" sz="2800" dirty="0">
                <a:solidFill>
                  <a:srgbClr val="0000FF"/>
                </a:solidFill>
                <a:latin typeface="+mn-lt"/>
                <a:ea typeface="+mn-ea"/>
              </a:rPr>
              <a:t>(1)两偏振片对光振动平行于其偏振化方向的光线均无吸收</a:t>
            </a:r>
          </a:p>
        </p:txBody>
      </p:sp>
      <p:sp>
        <p:nvSpPr>
          <p:cNvPr id="133131" name="Text Box 11"/>
          <p:cNvSpPr txBox="1">
            <a:spLocks noChangeArrowheads="1"/>
          </p:cNvSpPr>
          <p:nvPr/>
        </p:nvSpPr>
        <p:spPr bwMode="auto">
          <a:xfrm>
            <a:off x="2274889" y="4972836"/>
            <a:ext cx="28793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800" dirty="0">
                <a:solidFill>
                  <a:srgbClr val="0000FF"/>
                </a:solidFill>
                <a:latin typeface="+mn-lt"/>
                <a:ea typeface="+mn-ea"/>
              </a:rPr>
              <a:t>(2) 有吸收时，有</a:t>
            </a:r>
          </a:p>
        </p:txBody>
      </p:sp>
      <p:sp>
        <p:nvSpPr>
          <p:cNvPr id="133133" name="Rectangle 13"/>
          <p:cNvSpPr>
            <a:spLocks noChangeArrowheads="1"/>
          </p:cNvSpPr>
          <p:nvPr/>
        </p:nvSpPr>
        <p:spPr bwMode="auto">
          <a:xfrm>
            <a:off x="2274889" y="1916113"/>
            <a:ext cx="8142287" cy="1120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47675" indent="-4476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gn="just" eaLnBrk="1" hangingPunct="1">
              <a:lnSpc>
                <a:spcPct val="125000"/>
              </a:lnSpc>
            </a:pPr>
            <a:r>
              <a:rPr lang="zh-CN" altLang="en-US" sz="2800" dirty="0">
                <a:solidFill>
                  <a:srgbClr val="0000FF"/>
                </a:solidFill>
                <a:latin typeface="+mn-lt"/>
                <a:ea typeface="+mn-ea"/>
              </a:rPr>
              <a:t>(2)两偏振片对光振动平行于其偏振化方向的光线分别吸收了10% 的能量</a:t>
            </a:r>
          </a:p>
        </p:txBody>
      </p:sp>
      <p:sp>
        <p:nvSpPr>
          <p:cNvPr id="133134" name="Rectangle 14"/>
          <p:cNvSpPr>
            <a:spLocks noChangeArrowheads="1"/>
          </p:cNvSpPr>
          <p:nvPr/>
        </p:nvSpPr>
        <p:spPr bwMode="auto">
          <a:xfrm>
            <a:off x="2274889" y="2962034"/>
            <a:ext cx="9016405"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25000"/>
              </a:lnSpc>
            </a:pPr>
            <a:r>
              <a:rPr lang="zh-CN" altLang="en-US" sz="2800" dirty="0">
                <a:solidFill>
                  <a:srgbClr val="0000FF"/>
                </a:solidFill>
                <a:latin typeface="+mn-lt"/>
                <a:ea typeface="+mn-ea"/>
              </a:rPr>
              <a:t>求：透射光的光强与入射光的光强之比是多大？</a:t>
            </a:r>
          </a:p>
        </p:txBody>
      </p:sp>
      <mc:AlternateContent xmlns:mc="http://schemas.openxmlformats.org/markup-compatibility/2006" xmlns:a14="http://schemas.microsoft.com/office/drawing/2010/main">
        <mc:Choice Requires="a14">
          <p:sp>
            <p:nvSpPr>
              <p:cNvPr id="12" name="矩形 11"/>
              <p:cNvSpPr/>
              <p:nvPr/>
            </p:nvSpPr>
            <p:spPr>
              <a:xfrm>
                <a:off x="2479360" y="4080537"/>
                <a:ext cx="1566391"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i="1">
                              <a:solidFill>
                                <a:srgbClr val="0000FF"/>
                              </a:solidFill>
                              <a:latin typeface="Cambria Math" panose="02040503050406030204" pitchFamily="18" charset="0"/>
                              <a:ea typeface="Cambria Math" panose="02040503050406030204" pitchFamily="18" charset="0"/>
                            </a:rPr>
                            <m:t>2</m:t>
                          </m:r>
                        </m:den>
                      </m:f>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2479360" y="4080537"/>
                <a:ext cx="1566391" cy="89896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4203956" y="4073872"/>
                <a:ext cx="2908424"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1</m:t>
                          </m:r>
                        </m:num>
                        <m:den>
                          <m:r>
                            <a:rPr lang="en-US" altLang="zh-CN" sz="2800" i="1">
                              <a:solidFill>
                                <a:srgbClr val="0000FF"/>
                              </a:solidFill>
                              <a:latin typeface="Cambria Math" panose="02040503050406030204" pitchFamily="18" charset="0"/>
                              <a:ea typeface="Cambria Math" panose="02040503050406030204" pitchFamily="18" charset="0"/>
                            </a:rPr>
                            <m:t>2</m:t>
                          </m:r>
                        </m:den>
                      </m:f>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0</m:t>
                          </m:r>
                        </m:sub>
                      </m:sSub>
                      <m:func>
                        <m:funcPr>
                          <m:ctrlPr>
                            <a:rPr lang="en-US" altLang="zh-CN" sz="2800" i="1" smtClean="0">
                              <a:solidFill>
                                <a:srgbClr val="0000FF"/>
                              </a:solidFill>
                              <a:latin typeface="Cambria Math"/>
                              <a:ea typeface="Cambria Math" panose="02040503050406030204" pitchFamily="18" charset="0"/>
                            </a:rPr>
                          </m:ctrlPr>
                        </m:funcPr>
                        <m:fName>
                          <m:sSup>
                            <m:sSupPr>
                              <m:ctrlPr>
                                <a:rPr lang="en-US" altLang="zh-CN" sz="2800" i="1" smtClean="0">
                                  <a:solidFill>
                                    <a:srgbClr val="0000FF"/>
                                  </a:solidFill>
                                  <a:latin typeface="Cambria Math"/>
                                  <a:ea typeface="Cambria Math" panose="02040503050406030204" pitchFamily="18" charset="0"/>
                                </a:rPr>
                              </m:ctrlPr>
                            </m:sSupPr>
                            <m:e>
                              <m:r>
                                <m:rPr>
                                  <m:sty m:val="p"/>
                                </m:rPr>
                                <a:rPr lang="en-US" altLang="zh-CN" sz="2800" i="0" smtClean="0">
                                  <a:solidFill>
                                    <a:srgbClr val="0000FF"/>
                                  </a:solidFill>
                                  <a:latin typeface="Cambria Math" panose="02040503050406030204" pitchFamily="18" charset="0"/>
                                  <a:ea typeface="Cambria Math" panose="02040503050406030204" pitchFamily="18" charset="0"/>
                                </a:rPr>
                                <m:t>cos</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fName>
                        <m:e>
                          <m:r>
                            <a:rPr lang="en-US" altLang="zh-CN" sz="2800" b="0" i="0" smtClean="0">
                              <a:solidFill>
                                <a:srgbClr val="0000FF"/>
                              </a:solidFill>
                              <a:latin typeface="Cambria Math" panose="02040503050406030204" pitchFamily="18" charset="0"/>
                              <a:ea typeface="Cambria Math" panose="02040503050406030204" pitchFamily="18" charset="0"/>
                            </a:rPr>
                            <m:t>6</m:t>
                          </m:r>
                          <m:r>
                            <a:rPr lang="en-US" altLang="zh-CN" sz="2800">
                              <a:solidFill>
                                <a:srgbClr val="0000FF"/>
                              </a:solidFill>
                              <a:latin typeface="Cambria Math" panose="02040503050406030204" pitchFamily="18" charset="0"/>
                              <a:ea typeface="Cambria Math" panose="02040503050406030204" pitchFamily="18" charset="0"/>
                            </a:rPr>
                            <m:t>0</m:t>
                          </m:r>
                          <m:r>
                            <a:rPr lang="en-US" altLang="zh-CN" sz="2800" i="1">
                              <a:solidFill>
                                <a:srgbClr val="0000FF"/>
                              </a:solidFill>
                              <a:latin typeface="Cambria Math" panose="02040503050406030204" pitchFamily="18" charset="0"/>
                              <a:ea typeface="Cambria Math" panose="02040503050406030204" pitchFamily="18" charset="0"/>
                            </a:rPr>
                            <m:t>°</m:t>
                          </m:r>
                        </m:e>
                      </m:func>
                    </m:oMath>
                  </m:oMathPara>
                </a14:m>
                <a:endParaRPr lang="zh-CN" altLang="en-US" sz="2800" dirty="0">
                  <a:solidFill>
                    <a:srgbClr val="0000FF"/>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4203956" y="4073872"/>
                <a:ext cx="2908424" cy="89896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7270585" y="4086482"/>
                <a:ext cx="2908425" cy="9749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1</m:t>
                          </m:r>
                        </m:num>
                        <m:den>
                          <m:r>
                            <a:rPr lang="en-US" altLang="zh-CN" sz="2800" i="1">
                              <a:solidFill>
                                <a:srgbClr val="0000FF"/>
                              </a:solidFill>
                              <a:latin typeface="Cambria Math" panose="02040503050406030204" pitchFamily="18" charset="0"/>
                              <a:ea typeface="Cambria Math" panose="02040503050406030204" pitchFamily="18" charset="0"/>
                            </a:rPr>
                            <m:t>2</m:t>
                          </m:r>
                        </m:den>
                      </m:f>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0</m:t>
                          </m:r>
                        </m:sub>
                      </m:sSub>
                      <m:func>
                        <m:funcPr>
                          <m:ctrlPr>
                            <a:rPr lang="en-US" altLang="zh-CN" sz="2800" i="1">
                              <a:solidFill>
                                <a:srgbClr val="0000FF"/>
                              </a:solidFill>
                              <a:latin typeface="Cambria Math"/>
                              <a:ea typeface="Cambria Math" panose="02040503050406030204" pitchFamily="18" charset="0"/>
                            </a:rPr>
                          </m:ctrlPr>
                        </m:funcPr>
                        <m:fName>
                          <m:sSup>
                            <m:sSupPr>
                              <m:ctrlPr>
                                <a:rPr lang="en-US" altLang="zh-CN" sz="2800" i="1">
                                  <a:solidFill>
                                    <a:srgbClr val="0000FF"/>
                                  </a:solidFill>
                                  <a:latin typeface="Cambria Math"/>
                                  <a:ea typeface="Cambria Math" panose="02040503050406030204" pitchFamily="18" charset="0"/>
                                </a:rPr>
                              </m:ctrlPr>
                            </m:sSupPr>
                            <m:e>
                              <m:r>
                                <m:rPr>
                                  <m:sty m:val="p"/>
                                </m:rPr>
                                <a:rPr lang="en-US" altLang="zh-CN" sz="2800">
                                  <a:solidFill>
                                    <a:srgbClr val="0000FF"/>
                                  </a:solidFill>
                                  <a:latin typeface="Cambria Math" panose="02040503050406030204" pitchFamily="18" charset="0"/>
                                  <a:ea typeface="Cambria Math" panose="02040503050406030204" pitchFamily="18" charset="0"/>
                                </a:rPr>
                                <m:t>cos</m:t>
                              </m:r>
                            </m:e>
                            <m:sup>
                              <m:r>
                                <a:rPr lang="en-US" altLang="zh-CN" sz="2800" i="1">
                                  <a:solidFill>
                                    <a:srgbClr val="0000FF"/>
                                  </a:solidFill>
                                  <a:latin typeface="Cambria Math" panose="02040503050406030204" pitchFamily="18" charset="0"/>
                                  <a:ea typeface="Cambria Math" panose="02040503050406030204" pitchFamily="18" charset="0"/>
                                </a:rPr>
                                <m:t>2</m:t>
                              </m:r>
                            </m:sup>
                          </m:sSup>
                        </m:fName>
                        <m:e>
                          <m:r>
                            <a:rPr lang="en-US" altLang="zh-CN" sz="2800">
                              <a:solidFill>
                                <a:srgbClr val="0000FF"/>
                              </a:solidFill>
                              <a:latin typeface="Cambria Math" panose="02040503050406030204" pitchFamily="18" charset="0"/>
                              <a:ea typeface="Cambria Math" panose="02040503050406030204" pitchFamily="18" charset="0"/>
                            </a:rPr>
                            <m:t>60</m:t>
                          </m:r>
                          <m:r>
                            <a:rPr lang="en-US" altLang="zh-CN" sz="2800" i="1">
                              <a:solidFill>
                                <a:srgbClr val="0000FF"/>
                              </a:solidFill>
                              <a:latin typeface="Cambria Math" panose="02040503050406030204" pitchFamily="18" charset="0"/>
                              <a:ea typeface="Cambria Math" panose="02040503050406030204" pitchFamily="18" charset="0"/>
                            </a:rPr>
                            <m:t>°</m:t>
                          </m:r>
                        </m:e>
                      </m:func>
                    </m:oMath>
                  </m:oMathPara>
                </a14:m>
                <a:endParaRPr lang="zh-CN" altLang="en-US" sz="2800" dirty="0">
                  <a:solidFill>
                    <a:srgbClr val="0000FF"/>
                  </a:solidFill>
                </a:endParaRPr>
              </a:p>
            </p:txBody>
          </p:sp>
        </mc:Choice>
        <mc:Fallback xmlns="">
          <p:sp>
            <p:nvSpPr>
              <p:cNvPr id="14" name="矩形 13"/>
              <p:cNvSpPr>
                <a:spLocks noRot="1" noChangeAspect="1" noMove="1" noResize="1" noEditPoints="1" noAdjustHandles="1" noChangeArrowheads="1" noChangeShapeType="1" noTextEdit="1"/>
              </p:cNvSpPr>
              <p:nvPr/>
            </p:nvSpPr>
            <p:spPr>
              <a:xfrm>
                <a:off x="7270585" y="4086482"/>
                <a:ext cx="2908425" cy="97494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9992028" y="4071051"/>
                <a:ext cx="850296"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b="0" i="1" smtClean="0">
                              <a:solidFill>
                                <a:srgbClr val="0000FF"/>
                              </a:solidFill>
                              <a:latin typeface="Cambria Math" panose="02040503050406030204" pitchFamily="18" charset="0"/>
                              <a:ea typeface="Cambria Math" panose="02040503050406030204" pitchFamily="18" charset="0"/>
                            </a:rPr>
                            <m:t>8</m:t>
                          </m:r>
                        </m:den>
                      </m:f>
                    </m:oMath>
                  </m:oMathPara>
                </a14:m>
                <a:endParaRPr lang="zh-CN" altLang="en-US" sz="2800" dirty="0">
                  <a:solidFill>
                    <a:srgbClr val="0000FF"/>
                  </a:solidFill>
                </a:endParaRPr>
              </a:p>
            </p:txBody>
          </p:sp>
        </mc:Choice>
        <mc:Fallback xmlns="">
          <p:sp>
            <p:nvSpPr>
              <p:cNvPr id="15" name="矩形 14"/>
              <p:cNvSpPr>
                <a:spLocks noRot="1" noChangeAspect="1" noMove="1" noResize="1" noEditPoints="1" noAdjustHandles="1" noChangeArrowheads="1" noChangeShapeType="1" noTextEdit="1"/>
              </p:cNvSpPr>
              <p:nvPr/>
            </p:nvSpPr>
            <p:spPr>
              <a:xfrm>
                <a:off x="9992028" y="4071051"/>
                <a:ext cx="850296" cy="90178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10671647" y="4312345"/>
                <a:ext cx="152035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0.125</m:t>
                      </m:r>
                    </m:oMath>
                  </m:oMathPara>
                </a14:m>
                <a:endParaRPr lang="zh-CN" altLang="en-US" sz="2800" dirty="0">
                  <a:solidFill>
                    <a:srgbClr val="0000FF"/>
                  </a:solidFill>
                </a:endParaRPr>
              </a:p>
            </p:txBody>
          </p:sp>
        </mc:Choice>
        <mc:Fallback xmlns="">
          <p:sp>
            <p:nvSpPr>
              <p:cNvPr id="16" name="矩形 15"/>
              <p:cNvSpPr>
                <a:spLocks noRot="1" noChangeAspect="1" noMove="1" noResize="1" noEditPoints="1" noAdjustHandles="1" noChangeArrowheads="1" noChangeShapeType="1" noTextEdit="1"/>
              </p:cNvSpPr>
              <p:nvPr/>
            </p:nvSpPr>
            <p:spPr>
              <a:xfrm>
                <a:off x="10671647" y="4312345"/>
                <a:ext cx="1520353"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4438353" y="5497641"/>
                <a:ext cx="3456203" cy="9749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1</m:t>
                          </m:r>
                        </m:num>
                        <m:den>
                          <m:r>
                            <a:rPr lang="en-US" altLang="zh-CN" sz="2800" b="0" i="1" smtClean="0">
                              <a:solidFill>
                                <a:srgbClr val="0000FF"/>
                              </a:solidFill>
                              <a:latin typeface="Cambria Math" panose="02040503050406030204" pitchFamily="18" charset="0"/>
                              <a:ea typeface="Cambria Math" panose="02040503050406030204" pitchFamily="18" charset="0"/>
                            </a:rPr>
                            <m:t>8</m:t>
                          </m:r>
                        </m:den>
                      </m:f>
                      <m:r>
                        <a:rPr lang="en-US" altLang="zh-CN" sz="2800" i="1" smtClean="0">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d>
                            <m:dPr>
                              <m:ctrlPr>
                                <a:rPr lang="en-US" altLang="zh-CN" sz="280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1−10%</m:t>
                              </m:r>
                            </m:e>
                          </m:d>
                        </m:e>
                        <m:sup>
                          <m:r>
                            <a:rPr lang="en-US" altLang="zh-CN" sz="2800" i="1">
                              <a:solidFill>
                                <a:srgbClr val="0000FF"/>
                              </a:solidFill>
                              <a:latin typeface="Cambria Math" panose="02040503050406030204" pitchFamily="18" charset="0"/>
                              <a:ea typeface="Cambria Math" panose="02040503050406030204" pitchFamily="18" charset="0"/>
                            </a:rPr>
                            <m:t>2</m:t>
                          </m:r>
                        </m:sup>
                      </m:sSup>
                    </m:oMath>
                  </m:oMathPara>
                </a14:m>
                <a:endParaRPr lang="zh-CN" altLang="en-US" sz="2800" dirty="0">
                  <a:solidFill>
                    <a:srgbClr val="0000FF"/>
                  </a:solidFill>
                </a:endParaRPr>
              </a:p>
            </p:txBody>
          </p:sp>
        </mc:Choice>
        <mc:Fallback xmlns="">
          <p:sp>
            <p:nvSpPr>
              <p:cNvPr id="17" name="矩形 16"/>
              <p:cNvSpPr>
                <a:spLocks noRot="1" noChangeAspect="1" noMove="1" noResize="1" noEditPoints="1" noAdjustHandles="1" noChangeArrowheads="1" noChangeShapeType="1" noTextEdit="1"/>
              </p:cNvSpPr>
              <p:nvPr/>
            </p:nvSpPr>
            <p:spPr>
              <a:xfrm>
                <a:off x="4438353" y="5497641"/>
                <a:ext cx="3456203" cy="97494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7772257" y="5496056"/>
                <a:ext cx="1045863"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b="0" i="1" smtClean="0">
                              <a:solidFill>
                                <a:srgbClr val="0000FF"/>
                              </a:solidFill>
                              <a:latin typeface="Cambria Math" panose="02040503050406030204" pitchFamily="18" charset="0"/>
                              <a:ea typeface="Cambria Math" panose="02040503050406030204" pitchFamily="18" charset="0"/>
                            </a:rPr>
                            <m:t>10</m:t>
                          </m:r>
                        </m:den>
                      </m:f>
                    </m:oMath>
                  </m:oMathPara>
                </a14:m>
                <a:endParaRPr lang="zh-CN" altLang="en-US" sz="2800" dirty="0">
                  <a:solidFill>
                    <a:srgbClr val="0000FF"/>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7772257" y="5496056"/>
                <a:ext cx="1045863" cy="901785"/>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8658657" y="5723504"/>
                <a:ext cx="112280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0.1</m:t>
                      </m:r>
                    </m:oMath>
                  </m:oMathPara>
                </a14:m>
                <a:endParaRPr lang="zh-CN" altLang="en-US" sz="2800" dirty="0">
                  <a:solidFill>
                    <a:srgbClr val="0000FF"/>
                  </a:solidFill>
                </a:endParaRPr>
              </a:p>
            </p:txBody>
          </p:sp>
        </mc:Choice>
        <mc:Fallback xmlns="">
          <p:sp>
            <p:nvSpPr>
              <p:cNvPr id="19" name="矩形 18"/>
              <p:cNvSpPr>
                <a:spLocks noRot="1" noChangeAspect="1" noMove="1" noResize="1" noEditPoints="1" noAdjustHandles="1" noChangeArrowheads="1" noChangeShapeType="1" noTextEdit="1"/>
              </p:cNvSpPr>
              <p:nvPr/>
            </p:nvSpPr>
            <p:spPr>
              <a:xfrm>
                <a:off x="8658657" y="5723504"/>
                <a:ext cx="1122808" cy="523220"/>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039667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3122"/>
                                        </p:tgtEl>
                                        <p:attrNameLst>
                                          <p:attrName>style.visibility</p:attrName>
                                        </p:attrNameLst>
                                      </p:cBhvr>
                                      <p:to>
                                        <p:strVal val="visible"/>
                                      </p:to>
                                    </p:set>
                                    <p:animEffect transition="in" filter="wipe(left)">
                                      <p:cBhvr>
                                        <p:cTn id="7" dur="500"/>
                                        <p:tgtEl>
                                          <p:spTgt spid="1331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3127"/>
                                        </p:tgtEl>
                                        <p:attrNameLst>
                                          <p:attrName>style.visibility</p:attrName>
                                        </p:attrNameLst>
                                      </p:cBhvr>
                                      <p:to>
                                        <p:strVal val="visible"/>
                                      </p:to>
                                    </p:set>
                                    <p:animEffect transition="in" filter="wipe(left)">
                                      <p:cBhvr>
                                        <p:cTn id="12" dur="500"/>
                                        <p:tgtEl>
                                          <p:spTgt spid="13312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3133"/>
                                        </p:tgtEl>
                                        <p:attrNameLst>
                                          <p:attrName>style.visibility</p:attrName>
                                        </p:attrNameLst>
                                      </p:cBhvr>
                                      <p:to>
                                        <p:strVal val="visible"/>
                                      </p:to>
                                    </p:set>
                                    <p:animEffect transition="in" filter="wipe(left)">
                                      <p:cBhvr>
                                        <p:cTn id="17" dur="500"/>
                                        <p:tgtEl>
                                          <p:spTgt spid="13313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3134"/>
                                        </p:tgtEl>
                                        <p:attrNameLst>
                                          <p:attrName>style.visibility</p:attrName>
                                        </p:attrNameLst>
                                      </p:cBhvr>
                                      <p:to>
                                        <p:strVal val="visible"/>
                                      </p:to>
                                    </p:set>
                                    <p:animEffect transition="in" filter="wipe(left)">
                                      <p:cBhvr>
                                        <p:cTn id="22" dur="500"/>
                                        <p:tgtEl>
                                          <p:spTgt spid="13313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3124"/>
                                        </p:tgtEl>
                                        <p:attrNameLst>
                                          <p:attrName>style.visibility</p:attrName>
                                        </p:attrNameLst>
                                      </p:cBhvr>
                                      <p:to>
                                        <p:strVal val="visible"/>
                                      </p:to>
                                    </p:set>
                                    <p:animEffect transition="in" filter="wipe(left)">
                                      <p:cBhvr>
                                        <p:cTn id="27" dur="500"/>
                                        <p:tgtEl>
                                          <p:spTgt spid="13312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left)">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33131"/>
                                        </p:tgtEl>
                                        <p:attrNameLst>
                                          <p:attrName>style.visibility</p:attrName>
                                        </p:attrNameLst>
                                      </p:cBhvr>
                                      <p:to>
                                        <p:strVal val="visible"/>
                                      </p:to>
                                    </p:set>
                                    <p:animEffect transition="in" filter="wipe(left)">
                                      <p:cBhvr>
                                        <p:cTn id="57" dur="500"/>
                                        <p:tgtEl>
                                          <p:spTgt spid="13313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wipe(left)">
                                      <p:cBhvr>
                                        <p:cTn id="62" dur="500"/>
                                        <p:tgtEl>
                                          <p:spTgt spid="1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wipe(left)">
                                      <p:cBhvr>
                                        <p:cTn id="67" dur="500"/>
                                        <p:tgtEl>
                                          <p:spTgt spid="1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wipe(left)">
                                      <p:cBhvr>
                                        <p:cTn id="7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2" grpId="0" autoUpdateAnimBg="0"/>
      <p:bldP spid="133124" grpId="0" autoUpdateAnimBg="0"/>
      <p:bldP spid="133127" grpId="0" autoUpdateAnimBg="0"/>
      <p:bldP spid="133131" grpId="0" autoUpdateAnimBg="0"/>
      <p:bldP spid="133133" grpId="0" autoUpdateAnimBg="0"/>
      <p:bldP spid="133134" grpId="0" autoUpdateAnimBg="0"/>
      <p:bldP spid="12" grpId="0"/>
      <p:bldP spid="13" grpId="0"/>
      <p:bldP spid="14" grpId="0"/>
      <p:bldP spid="15" grpId="0"/>
      <p:bldP spid="16" grpId="0"/>
      <p:bldP spid="17" grpId="0"/>
      <p:bldP spid="18" grpId="0"/>
      <p:bldP spid="19"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4"/>
          <p:cNvSpPr>
            <a:spLocks noChangeArrowheads="1"/>
          </p:cNvSpPr>
          <p:nvPr/>
        </p:nvSpPr>
        <p:spPr bwMode="auto">
          <a:xfrm>
            <a:off x="1881188" y="428626"/>
            <a:ext cx="4889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sz="2800" dirty="0">
                <a:solidFill>
                  <a:srgbClr val="6600CC"/>
                </a:solidFill>
                <a:latin typeface="+mn-lt"/>
                <a:ea typeface="+mn-ea"/>
              </a:rPr>
              <a:t>四、反射光和折射光的偏振</a:t>
            </a:r>
          </a:p>
        </p:txBody>
      </p:sp>
      <p:pic>
        <p:nvPicPr>
          <p:cNvPr id="51203" name="Picture 72" descr="davidbrewste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0525" y="290482"/>
            <a:ext cx="1431925"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4" name="Rectangle 76"/>
          <p:cNvSpPr>
            <a:spLocks noChangeArrowheads="1"/>
          </p:cNvSpPr>
          <p:nvPr/>
        </p:nvSpPr>
        <p:spPr bwMode="auto">
          <a:xfrm>
            <a:off x="8275637" y="2335018"/>
            <a:ext cx="3657600" cy="3352800"/>
          </a:xfrm>
          <a:prstGeom prst="rect">
            <a:avLst/>
          </a:prstGeom>
          <a:solidFill>
            <a:schemeClr val="bg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grpSp>
        <p:nvGrpSpPr>
          <p:cNvPr id="2" name="Group 77"/>
          <p:cNvGrpSpPr>
            <a:grpSpLocks/>
          </p:cNvGrpSpPr>
          <p:nvPr/>
        </p:nvGrpSpPr>
        <p:grpSpPr bwMode="auto">
          <a:xfrm>
            <a:off x="9953626" y="2765232"/>
            <a:ext cx="2058987" cy="955675"/>
            <a:chOff x="1345" y="988"/>
            <a:chExt cx="1297" cy="602"/>
          </a:xfrm>
        </p:grpSpPr>
        <p:sp>
          <p:nvSpPr>
            <p:cNvPr id="51243" name="Line 78"/>
            <p:cNvSpPr>
              <a:spLocks noChangeShapeType="1"/>
            </p:cNvSpPr>
            <p:nvPr/>
          </p:nvSpPr>
          <p:spPr bwMode="auto">
            <a:xfrm rot="-2153489">
              <a:off x="1345" y="1275"/>
              <a:ext cx="1297" cy="14"/>
            </a:xfrm>
            <a:prstGeom prst="line">
              <a:avLst/>
            </a:prstGeom>
            <a:noFill/>
            <a:ln w="28575">
              <a:solidFill>
                <a:srgbClr val="FF33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51244" name="Line 79"/>
            <p:cNvSpPr>
              <a:spLocks noChangeShapeType="1"/>
            </p:cNvSpPr>
            <p:nvPr/>
          </p:nvSpPr>
          <p:spPr bwMode="auto">
            <a:xfrm rot="-2153489">
              <a:off x="1827" y="1264"/>
              <a:ext cx="0" cy="251"/>
            </a:xfrm>
            <a:prstGeom prst="line">
              <a:avLst/>
            </a:prstGeom>
            <a:noFill/>
            <a:ln w="28575">
              <a:solidFill>
                <a:srgbClr val="FF3300"/>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51245" name="Line 80"/>
            <p:cNvSpPr>
              <a:spLocks noChangeShapeType="1"/>
            </p:cNvSpPr>
            <p:nvPr/>
          </p:nvSpPr>
          <p:spPr bwMode="auto">
            <a:xfrm rot="-2153489">
              <a:off x="2138" y="1039"/>
              <a:ext cx="0" cy="251"/>
            </a:xfrm>
            <a:prstGeom prst="line">
              <a:avLst/>
            </a:prstGeom>
            <a:noFill/>
            <a:ln w="28575">
              <a:solidFill>
                <a:srgbClr val="FF3300"/>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51246" name="Oval 81"/>
            <p:cNvSpPr>
              <a:spLocks noChangeArrowheads="1"/>
            </p:cNvSpPr>
            <p:nvPr/>
          </p:nvSpPr>
          <p:spPr bwMode="auto">
            <a:xfrm rot="-2153489">
              <a:off x="1561" y="1527"/>
              <a:ext cx="64" cy="63"/>
            </a:xfrm>
            <a:prstGeom prst="ellipse">
              <a:avLst/>
            </a:prstGeom>
            <a:solidFill>
              <a:srgbClr val="FF3300"/>
            </a:solidFill>
            <a:ln w="9525">
              <a:solidFill>
                <a:srgbClr val="FF33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51247" name="Oval 82"/>
            <p:cNvSpPr>
              <a:spLocks noChangeArrowheads="1"/>
            </p:cNvSpPr>
            <p:nvPr/>
          </p:nvSpPr>
          <p:spPr bwMode="auto">
            <a:xfrm rot="-2153489">
              <a:off x="1717" y="1414"/>
              <a:ext cx="64" cy="63"/>
            </a:xfrm>
            <a:prstGeom prst="ellipse">
              <a:avLst/>
            </a:prstGeom>
            <a:solidFill>
              <a:srgbClr val="FF3300"/>
            </a:solidFill>
            <a:ln w="9525">
              <a:solidFill>
                <a:srgbClr val="FF33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51248" name="Oval 83"/>
            <p:cNvSpPr>
              <a:spLocks noChangeArrowheads="1"/>
            </p:cNvSpPr>
            <p:nvPr/>
          </p:nvSpPr>
          <p:spPr bwMode="auto">
            <a:xfrm rot="-2153489">
              <a:off x="1873" y="1302"/>
              <a:ext cx="64" cy="63"/>
            </a:xfrm>
            <a:prstGeom prst="ellipse">
              <a:avLst/>
            </a:prstGeom>
            <a:solidFill>
              <a:srgbClr val="FF3300"/>
            </a:solidFill>
            <a:ln w="9525">
              <a:solidFill>
                <a:srgbClr val="FF33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51249" name="Oval 84"/>
            <p:cNvSpPr>
              <a:spLocks noChangeArrowheads="1"/>
            </p:cNvSpPr>
            <p:nvPr/>
          </p:nvSpPr>
          <p:spPr bwMode="auto">
            <a:xfrm rot="-2153489">
              <a:off x="2028" y="1189"/>
              <a:ext cx="64" cy="63"/>
            </a:xfrm>
            <a:prstGeom prst="ellipse">
              <a:avLst/>
            </a:prstGeom>
            <a:solidFill>
              <a:srgbClr val="FF3300"/>
            </a:solidFill>
            <a:ln w="9525">
              <a:solidFill>
                <a:srgbClr val="FF33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51250" name="Oval 85"/>
            <p:cNvSpPr>
              <a:spLocks noChangeArrowheads="1"/>
            </p:cNvSpPr>
            <p:nvPr/>
          </p:nvSpPr>
          <p:spPr bwMode="auto">
            <a:xfrm rot="-2153489">
              <a:off x="2185" y="1076"/>
              <a:ext cx="64" cy="63"/>
            </a:xfrm>
            <a:prstGeom prst="ellipse">
              <a:avLst/>
            </a:prstGeom>
            <a:solidFill>
              <a:srgbClr val="FF3300"/>
            </a:solidFill>
            <a:ln w="9525">
              <a:solidFill>
                <a:srgbClr val="FF33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51251" name="Oval 86"/>
            <p:cNvSpPr>
              <a:spLocks noChangeArrowheads="1"/>
            </p:cNvSpPr>
            <p:nvPr/>
          </p:nvSpPr>
          <p:spPr bwMode="auto">
            <a:xfrm rot="-2153489">
              <a:off x="2311" y="988"/>
              <a:ext cx="64" cy="63"/>
            </a:xfrm>
            <a:prstGeom prst="ellipse">
              <a:avLst/>
            </a:prstGeom>
            <a:solidFill>
              <a:srgbClr val="FF3300"/>
            </a:solidFill>
            <a:ln w="9525">
              <a:solidFill>
                <a:srgbClr val="FF33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51252" name="Arc 87"/>
            <p:cNvSpPr>
              <a:spLocks/>
            </p:cNvSpPr>
            <p:nvPr/>
          </p:nvSpPr>
          <p:spPr bwMode="auto">
            <a:xfrm rot="9220608" flipH="1" flipV="1">
              <a:off x="1506" y="1244"/>
              <a:ext cx="171" cy="295"/>
            </a:xfrm>
            <a:custGeom>
              <a:avLst/>
              <a:gdLst>
                <a:gd name="T0" fmla="*/ 0 w 28807"/>
                <a:gd name="T1" fmla="*/ 0 h 28693"/>
                <a:gd name="T2" fmla="*/ 0 w 28807"/>
                <a:gd name="T3" fmla="*/ 0 h 28693"/>
                <a:gd name="T4" fmla="*/ 0 w 28807"/>
                <a:gd name="T5" fmla="*/ 0 h 28693"/>
                <a:gd name="T6" fmla="*/ 0 60000 65536"/>
                <a:gd name="T7" fmla="*/ 0 60000 65536"/>
                <a:gd name="T8" fmla="*/ 0 60000 65536"/>
                <a:gd name="T9" fmla="*/ 0 w 28807"/>
                <a:gd name="T10" fmla="*/ 0 h 28693"/>
                <a:gd name="T11" fmla="*/ 28807 w 28807"/>
                <a:gd name="T12" fmla="*/ 28693 h 28693"/>
              </a:gdLst>
              <a:ahLst/>
              <a:cxnLst>
                <a:cxn ang="T6">
                  <a:pos x="T0" y="T1"/>
                </a:cxn>
                <a:cxn ang="T7">
                  <a:pos x="T2" y="T3"/>
                </a:cxn>
                <a:cxn ang="T8">
                  <a:pos x="T4" y="T5"/>
                </a:cxn>
              </a:cxnLst>
              <a:rect l="T9" t="T10" r="T11" b="T12"/>
              <a:pathLst>
                <a:path w="28807" h="28693" fill="none" extrusionOk="0">
                  <a:moveTo>
                    <a:pt x="-1" y="1237"/>
                  </a:moveTo>
                  <a:cubicBezTo>
                    <a:pt x="2314" y="418"/>
                    <a:pt x="4751" y="-1"/>
                    <a:pt x="7207" y="0"/>
                  </a:cubicBezTo>
                  <a:cubicBezTo>
                    <a:pt x="19136" y="0"/>
                    <a:pt x="28807" y="9670"/>
                    <a:pt x="28807" y="21600"/>
                  </a:cubicBezTo>
                  <a:cubicBezTo>
                    <a:pt x="28807" y="24014"/>
                    <a:pt x="28402" y="26412"/>
                    <a:pt x="27609" y="28693"/>
                  </a:cubicBezTo>
                </a:path>
                <a:path w="28807" h="28693" stroke="0" extrusionOk="0">
                  <a:moveTo>
                    <a:pt x="-1" y="1237"/>
                  </a:moveTo>
                  <a:cubicBezTo>
                    <a:pt x="2314" y="418"/>
                    <a:pt x="4751" y="-1"/>
                    <a:pt x="7207" y="0"/>
                  </a:cubicBezTo>
                  <a:cubicBezTo>
                    <a:pt x="19136" y="0"/>
                    <a:pt x="28807" y="9670"/>
                    <a:pt x="28807" y="21600"/>
                  </a:cubicBezTo>
                  <a:cubicBezTo>
                    <a:pt x="28807" y="24014"/>
                    <a:pt x="28402" y="26412"/>
                    <a:pt x="27609" y="28693"/>
                  </a:cubicBezTo>
                  <a:lnTo>
                    <a:pt x="7207" y="21600"/>
                  </a:lnTo>
                  <a:lnTo>
                    <a:pt x="-1" y="1237"/>
                  </a:lnTo>
                  <a:close/>
                </a:path>
              </a:pathLst>
            </a:custGeom>
            <a:noFill/>
            <a:ln w="28575">
              <a:solidFill>
                <a:srgbClr val="FF00FF"/>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grpSp>
      <p:sp>
        <p:nvSpPr>
          <p:cNvPr id="51206" name="Line 89"/>
          <p:cNvSpPr>
            <a:spLocks noChangeShapeType="1"/>
          </p:cNvSpPr>
          <p:nvPr/>
        </p:nvSpPr>
        <p:spPr bwMode="auto">
          <a:xfrm flipH="1">
            <a:off x="10104438" y="2546156"/>
            <a:ext cx="11113" cy="2438400"/>
          </a:xfrm>
          <a:prstGeom prst="line">
            <a:avLst/>
          </a:prstGeom>
          <a:noFill/>
          <a:ln w="19050">
            <a:solidFill>
              <a:schemeClr val="tx1"/>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505947" name="Text Box 91"/>
          <p:cNvSpPr txBox="1">
            <a:spLocks noChangeArrowheads="1"/>
          </p:cNvSpPr>
          <p:nvPr/>
        </p:nvSpPr>
        <p:spPr bwMode="auto">
          <a:xfrm>
            <a:off x="1881188" y="1138152"/>
            <a:ext cx="6022214"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eaLnBrk="1" hangingPunct="1">
              <a:spcBef>
                <a:spcPct val="50000"/>
              </a:spcBef>
              <a:buFontTx/>
              <a:buBlip>
                <a:blip r:embed="rId4"/>
              </a:buBlip>
              <a:defRPr sz="2800">
                <a:solidFill>
                  <a:srgbClr val="0000FF"/>
                </a:solidFill>
                <a:latin typeface="+mn-lt"/>
                <a:ea typeface="+mn-ea"/>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r>
              <a:rPr lang="zh-CN" altLang="en-US" dirty="0"/>
              <a:t>入射面：入射光线和法线所成的平面。</a:t>
            </a:r>
            <a:endParaRPr lang="en-US" altLang="zh-CN" dirty="0"/>
          </a:p>
        </p:txBody>
      </p:sp>
      <p:sp>
        <p:nvSpPr>
          <p:cNvPr id="505948" name="Text Box 92"/>
          <p:cNvSpPr txBox="1">
            <a:spLocks noChangeArrowheads="1"/>
          </p:cNvSpPr>
          <p:nvPr/>
        </p:nvSpPr>
        <p:spPr bwMode="auto">
          <a:xfrm>
            <a:off x="1881187" y="2262536"/>
            <a:ext cx="602221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FontTx/>
              <a:buBlip>
                <a:blip r:embed="rId4"/>
              </a:buBlip>
            </a:pPr>
            <a:r>
              <a:rPr lang="zh-CN" altLang="en-US" sz="2800" dirty="0">
                <a:solidFill>
                  <a:srgbClr val="FF0000"/>
                </a:solidFill>
                <a:latin typeface="+mn-lt"/>
                <a:ea typeface="+mn-ea"/>
              </a:rPr>
              <a:t>反射光：部分偏振光</a:t>
            </a:r>
            <a:r>
              <a:rPr lang="zh-CN" altLang="en-US" sz="2800" dirty="0">
                <a:solidFill>
                  <a:srgbClr val="0000FF"/>
                </a:solidFill>
                <a:latin typeface="+mn-lt"/>
                <a:ea typeface="+mn-ea"/>
              </a:rPr>
              <a:t>，垂直于入射面的振动大于平行于入射面的振动。</a:t>
            </a:r>
            <a:endParaRPr lang="en-US" altLang="zh-CN" sz="2800" dirty="0">
              <a:solidFill>
                <a:srgbClr val="0000FF"/>
              </a:solidFill>
              <a:latin typeface="+mn-lt"/>
              <a:ea typeface="+mn-ea"/>
            </a:endParaRPr>
          </a:p>
        </p:txBody>
      </p:sp>
      <p:sp>
        <p:nvSpPr>
          <p:cNvPr id="505949" name="Text Box 93"/>
          <p:cNvSpPr txBox="1">
            <a:spLocks noChangeArrowheads="1"/>
          </p:cNvSpPr>
          <p:nvPr/>
        </p:nvSpPr>
        <p:spPr bwMode="auto">
          <a:xfrm>
            <a:off x="1905001" y="3378291"/>
            <a:ext cx="599840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buFontTx/>
              <a:buBlip>
                <a:blip r:embed="rId4"/>
              </a:buBlip>
            </a:pPr>
            <a:r>
              <a:rPr lang="zh-CN" altLang="en-US" sz="2800" dirty="0">
                <a:solidFill>
                  <a:srgbClr val="FF0000"/>
                </a:solidFill>
                <a:latin typeface="+mn-lt"/>
                <a:ea typeface="+mn-ea"/>
              </a:rPr>
              <a:t>折射光：部分偏振光</a:t>
            </a:r>
            <a:r>
              <a:rPr lang="zh-CN" altLang="en-US" sz="2800" dirty="0">
                <a:solidFill>
                  <a:srgbClr val="0000FF"/>
                </a:solidFill>
                <a:latin typeface="+mn-lt"/>
                <a:ea typeface="+mn-ea"/>
              </a:rPr>
              <a:t>，平行于入射面的振动大于垂直于入射面的振动。</a:t>
            </a:r>
            <a:endParaRPr lang="en-US" altLang="zh-CN" sz="2800" dirty="0">
              <a:solidFill>
                <a:srgbClr val="0000FF"/>
              </a:solidFill>
              <a:latin typeface="+mn-lt"/>
              <a:ea typeface="+mn-ea"/>
            </a:endParaRPr>
          </a:p>
        </p:txBody>
      </p:sp>
      <p:sp>
        <p:nvSpPr>
          <p:cNvPr id="505950" name="Text Box 94"/>
          <p:cNvSpPr txBox="1">
            <a:spLocks noChangeArrowheads="1"/>
          </p:cNvSpPr>
          <p:nvPr/>
        </p:nvSpPr>
        <p:spPr bwMode="auto">
          <a:xfrm>
            <a:off x="1881187" y="4436632"/>
            <a:ext cx="602221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sz="2800" dirty="0">
                <a:solidFill>
                  <a:srgbClr val="0000FF"/>
                </a:solidFill>
                <a:latin typeface="+mn-lt"/>
                <a:ea typeface="+mn-ea"/>
              </a:rPr>
              <a:t>理论和实验证明：反射光的偏振化程度与入射角和两种介质的折射率有关。</a:t>
            </a:r>
            <a:r>
              <a:rPr lang="en-US" altLang="zh-CN" sz="2800" dirty="0">
                <a:solidFill>
                  <a:srgbClr val="0000FF"/>
                </a:solidFill>
                <a:latin typeface="+mn-lt"/>
                <a:ea typeface="+mn-ea"/>
              </a:rPr>
              <a:t> </a:t>
            </a:r>
          </a:p>
        </p:txBody>
      </p:sp>
      <p:grpSp>
        <p:nvGrpSpPr>
          <p:cNvPr id="3" name="Group 95"/>
          <p:cNvGrpSpPr>
            <a:grpSpLocks/>
          </p:cNvGrpSpPr>
          <p:nvPr/>
        </p:nvGrpSpPr>
        <p:grpSpPr bwMode="auto">
          <a:xfrm>
            <a:off x="8275638" y="2714432"/>
            <a:ext cx="1984375" cy="1116012"/>
            <a:chOff x="432" y="874"/>
            <a:chExt cx="1250" cy="703"/>
          </a:xfrm>
        </p:grpSpPr>
        <p:sp>
          <p:nvSpPr>
            <p:cNvPr id="51230" name="Line 96"/>
            <p:cNvSpPr>
              <a:spLocks noChangeShapeType="1"/>
            </p:cNvSpPr>
            <p:nvPr/>
          </p:nvSpPr>
          <p:spPr bwMode="auto">
            <a:xfrm rot="2031746">
              <a:off x="432" y="1198"/>
              <a:ext cx="1250" cy="0"/>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51231" name="Line 97"/>
            <p:cNvSpPr>
              <a:spLocks noChangeShapeType="1"/>
            </p:cNvSpPr>
            <p:nvPr/>
          </p:nvSpPr>
          <p:spPr bwMode="auto">
            <a:xfrm rot="2031746">
              <a:off x="762" y="874"/>
              <a:ext cx="0" cy="251"/>
            </a:xfrm>
            <a:prstGeom prst="line">
              <a:avLst/>
            </a:prstGeom>
            <a:noFill/>
            <a:ln w="28575">
              <a:solidFill>
                <a:srgbClr val="FF0000"/>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51232" name="Line 98"/>
            <p:cNvSpPr>
              <a:spLocks noChangeShapeType="1"/>
            </p:cNvSpPr>
            <p:nvPr/>
          </p:nvSpPr>
          <p:spPr bwMode="auto">
            <a:xfrm rot="2031746">
              <a:off x="930" y="987"/>
              <a:ext cx="0" cy="251"/>
            </a:xfrm>
            <a:prstGeom prst="line">
              <a:avLst/>
            </a:prstGeom>
            <a:noFill/>
            <a:ln w="28575">
              <a:solidFill>
                <a:srgbClr val="FF0000"/>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51233" name="Line 99"/>
            <p:cNvSpPr>
              <a:spLocks noChangeShapeType="1"/>
            </p:cNvSpPr>
            <p:nvPr/>
          </p:nvSpPr>
          <p:spPr bwMode="auto">
            <a:xfrm rot="2031746">
              <a:off x="1099" y="1100"/>
              <a:ext cx="0" cy="251"/>
            </a:xfrm>
            <a:prstGeom prst="line">
              <a:avLst/>
            </a:prstGeom>
            <a:noFill/>
            <a:ln w="28575">
              <a:solidFill>
                <a:srgbClr val="FF0000"/>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51234" name="Line 100"/>
            <p:cNvSpPr>
              <a:spLocks noChangeShapeType="1"/>
            </p:cNvSpPr>
            <p:nvPr/>
          </p:nvSpPr>
          <p:spPr bwMode="auto">
            <a:xfrm rot="2031746">
              <a:off x="1267" y="1212"/>
              <a:ext cx="0" cy="251"/>
            </a:xfrm>
            <a:prstGeom prst="line">
              <a:avLst/>
            </a:prstGeom>
            <a:noFill/>
            <a:ln w="28575">
              <a:solidFill>
                <a:srgbClr val="FF0000"/>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51235" name="Line 101"/>
            <p:cNvSpPr>
              <a:spLocks noChangeShapeType="1"/>
            </p:cNvSpPr>
            <p:nvPr/>
          </p:nvSpPr>
          <p:spPr bwMode="auto">
            <a:xfrm rot="2031746">
              <a:off x="1435" y="1326"/>
              <a:ext cx="0" cy="251"/>
            </a:xfrm>
            <a:prstGeom prst="line">
              <a:avLst/>
            </a:prstGeom>
            <a:noFill/>
            <a:ln w="28575">
              <a:solidFill>
                <a:srgbClr val="FF0000"/>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51236" name="Oval 102"/>
            <p:cNvSpPr>
              <a:spLocks noChangeArrowheads="1"/>
            </p:cNvSpPr>
            <p:nvPr/>
          </p:nvSpPr>
          <p:spPr bwMode="auto">
            <a:xfrm rot="2031746">
              <a:off x="644" y="911"/>
              <a:ext cx="68" cy="63"/>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51237" name="Oval 103"/>
            <p:cNvSpPr>
              <a:spLocks noChangeArrowheads="1"/>
            </p:cNvSpPr>
            <p:nvPr/>
          </p:nvSpPr>
          <p:spPr bwMode="auto">
            <a:xfrm rot="2031746">
              <a:off x="812" y="1025"/>
              <a:ext cx="67" cy="63"/>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51238" name="Oval 104"/>
            <p:cNvSpPr>
              <a:spLocks noChangeArrowheads="1"/>
            </p:cNvSpPr>
            <p:nvPr/>
          </p:nvSpPr>
          <p:spPr bwMode="auto">
            <a:xfrm rot="2031746">
              <a:off x="981" y="1138"/>
              <a:ext cx="67" cy="63"/>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51239" name="Oval 105"/>
            <p:cNvSpPr>
              <a:spLocks noChangeArrowheads="1"/>
            </p:cNvSpPr>
            <p:nvPr/>
          </p:nvSpPr>
          <p:spPr bwMode="auto">
            <a:xfrm rot="2031746">
              <a:off x="1149" y="1250"/>
              <a:ext cx="68" cy="63"/>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51240" name="Oval 106"/>
            <p:cNvSpPr>
              <a:spLocks noChangeArrowheads="1"/>
            </p:cNvSpPr>
            <p:nvPr/>
          </p:nvSpPr>
          <p:spPr bwMode="auto">
            <a:xfrm rot="2031746">
              <a:off x="1317" y="1363"/>
              <a:ext cx="68" cy="63"/>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51242" name="Arc 108"/>
            <p:cNvSpPr>
              <a:spLocks/>
            </p:cNvSpPr>
            <p:nvPr/>
          </p:nvSpPr>
          <p:spPr bwMode="auto">
            <a:xfrm rot="11107907" flipV="1">
              <a:off x="1344" y="1152"/>
              <a:ext cx="252" cy="240"/>
            </a:xfrm>
            <a:custGeom>
              <a:avLst/>
              <a:gdLst>
                <a:gd name="T0" fmla="*/ 0 w 28807"/>
                <a:gd name="T1" fmla="*/ 0 h 27893"/>
                <a:gd name="T2" fmla="*/ 0 w 28807"/>
                <a:gd name="T3" fmla="*/ 0 h 27893"/>
                <a:gd name="T4" fmla="*/ 0 w 28807"/>
                <a:gd name="T5" fmla="*/ 0 h 27893"/>
                <a:gd name="T6" fmla="*/ 0 60000 65536"/>
                <a:gd name="T7" fmla="*/ 0 60000 65536"/>
                <a:gd name="T8" fmla="*/ 0 60000 65536"/>
                <a:gd name="T9" fmla="*/ 0 w 28807"/>
                <a:gd name="T10" fmla="*/ 0 h 27893"/>
                <a:gd name="T11" fmla="*/ 28807 w 28807"/>
                <a:gd name="T12" fmla="*/ 27893 h 27893"/>
              </a:gdLst>
              <a:ahLst/>
              <a:cxnLst>
                <a:cxn ang="T6">
                  <a:pos x="T0" y="T1"/>
                </a:cxn>
                <a:cxn ang="T7">
                  <a:pos x="T2" y="T3"/>
                </a:cxn>
                <a:cxn ang="T8">
                  <a:pos x="T4" y="T5"/>
                </a:cxn>
              </a:cxnLst>
              <a:rect l="T9" t="T10" r="T11" b="T12"/>
              <a:pathLst>
                <a:path w="28807" h="27893" fill="none" extrusionOk="0">
                  <a:moveTo>
                    <a:pt x="-1" y="1237"/>
                  </a:moveTo>
                  <a:cubicBezTo>
                    <a:pt x="2314" y="418"/>
                    <a:pt x="4751" y="-1"/>
                    <a:pt x="7207" y="0"/>
                  </a:cubicBezTo>
                  <a:cubicBezTo>
                    <a:pt x="19136" y="0"/>
                    <a:pt x="28807" y="9670"/>
                    <a:pt x="28807" y="21600"/>
                  </a:cubicBezTo>
                  <a:cubicBezTo>
                    <a:pt x="28807" y="23732"/>
                    <a:pt x="28491" y="25853"/>
                    <a:pt x="27869" y="27892"/>
                  </a:cubicBezTo>
                </a:path>
                <a:path w="28807" h="27893" stroke="0" extrusionOk="0">
                  <a:moveTo>
                    <a:pt x="-1" y="1237"/>
                  </a:moveTo>
                  <a:cubicBezTo>
                    <a:pt x="2314" y="418"/>
                    <a:pt x="4751" y="-1"/>
                    <a:pt x="7207" y="0"/>
                  </a:cubicBezTo>
                  <a:cubicBezTo>
                    <a:pt x="19136" y="0"/>
                    <a:pt x="28807" y="9670"/>
                    <a:pt x="28807" y="21600"/>
                  </a:cubicBezTo>
                  <a:cubicBezTo>
                    <a:pt x="28807" y="23732"/>
                    <a:pt x="28491" y="25853"/>
                    <a:pt x="27869" y="27892"/>
                  </a:cubicBezTo>
                  <a:lnTo>
                    <a:pt x="7207" y="21600"/>
                  </a:lnTo>
                  <a:lnTo>
                    <a:pt x="-1" y="1237"/>
                  </a:lnTo>
                  <a:close/>
                </a:path>
              </a:pathLst>
            </a:custGeom>
            <a:noFill/>
            <a:ln w="28575">
              <a:solidFill>
                <a:srgbClr val="9966FF"/>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grpSp>
      <p:grpSp>
        <p:nvGrpSpPr>
          <p:cNvPr id="4" name="Group 109"/>
          <p:cNvGrpSpPr>
            <a:grpSpLocks/>
          </p:cNvGrpSpPr>
          <p:nvPr/>
        </p:nvGrpSpPr>
        <p:grpSpPr bwMode="auto">
          <a:xfrm>
            <a:off x="10180638" y="3592319"/>
            <a:ext cx="785813" cy="1730375"/>
            <a:chOff x="1488" y="1551"/>
            <a:chExt cx="495" cy="1090"/>
          </a:xfrm>
        </p:grpSpPr>
        <p:sp>
          <p:nvSpPr>
            <p:cNvPr id="51222" name="Line 110"/>
            <p:cNvSpPr>
              <a:spLocks noChangeShapeType="1"/>
            </p:cNvSpPr>
            <p:nvPr/>
          </p:nvSpPr>
          <p:spPr bwMode="auto">
            <a:xfrm rot="2782562">
              <a:off x="1231" y="2043"/>
              <a:ext cx="1090" cy="106"/>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51223" name="Line 111"/>
            <p:cNvSpPr>
              <a:spLocks noChangeShapeType="1"/>
            </p:cNvSpPr>
            <p:nvPr/>
          </p:nvSpPr>
          <p:spPr bwMode="auto">
            <a:xfrm rot="2782562" flipV="1">
              <a:off x="1602" y="1808"/>
              <a:ext cx="12" cy="144"/>
            </a:xfrm>
            <a:prstGeom prst="line">
              <a:avLst/>
            </a:prstGeom>
            <a:noFill/>
            <a:ln w="28575">
              <a:solidFill>
                <a:srgbClr val="FF0000"/>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51224" name="Line 112"/>
            <p:cNvSpPr>
              <a:spLocks noChangeShapeType="1"/>
            </p:cNvSpPr>
            <p:nvPr/>
          </p:nvSpPr>
          <p:spPr bwMode="auto">
            <a:xfrm rot="2782562">
              <a:off x="1717" y="1930"/>
              <a:ext cx="0" cy="144"/>
            </a:xfrm>
            <a:prstGeom prst="line">
              <a:avLst/>
            </a:prstGeom>
            <a:noFill/>
            <a:ln w="28575">
              <a:solidFill>
                <a:srgbClr val="FF0000"/>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51225" name="Line 113"/>
            <p:cNvSpPr>
              <a:spLocks noChangeShapeType="1"/>
            </p:cNvSpPr>
            <p:nvPr/>
          </p:nvSpPr>
          <p:spPr bwMode="auto">
            <a:xfrm rot="2782562" flipV="1">
              <a:off x="1831" y="2093"/>
              <a:ext cx="8" cy="147"/>
            </a:xfrm>
            <a:prstGeom prst="line">
              <a:avLst/>
            </a:prstGeom>
            <a:noFill/>
            <a:ln w="28575">
              <a:solidFill>
                <a:srgbClr val="FF0000"/>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51226" name="Oval 114"/>
            <p:cNvSpPr>
              <a:spLocks noChangeArrowheads="1"/>
            </p:cNvSpPr>
            <p:nvPr/>
          </p:nvSpPr>
          <p:spPr bwMode="auto">
            <a:xfrm rot="2782562">
              <a:off x="1488" y="1756"/>
              <a:ext cx="64" cy="63"/>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51227" name="Oval 115"/>
            <p:cNvSpPr>
              <a:spLocks noChangeArrowheads="1"/>
            </p:cNvSpPr>
            <p:nvPr/>
          </p:nvSpPr>
          <p:spPr bwMode="auto">
            <a:xfrm rot="2782562">
              <a:off x="1728" y="2044"/>
              <a:ext cx="64" cy="63"/>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51228" name="Oval 116"/>
            <p:cNvSpPr>
              <a:spLocks noChangeArrowheads="1"/>
            </p:cNvSpPr>
            <p:nvPr/>
          </p:nvSpPr>
          <p:spPr bwMode="auto">
            <a:xfrm rot="2782562">
              <a:off x="1920" y="2284"/>
              <a:ext cx="64" cy="63"/>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51229" name="Line 117"/>
            <p:cNvSpPr>
              <a:spLocks noChangeShapeType="1"/>
            </p:cNvSpPr>
            <p:nvPr/>
          </p:nvSpPr>
          <p:spPr bwMode="auto">
            <a:xfrm rot="2782562" flipV="1">
              <a:off x="1894" y="2166"/>
              <a:ext cx="8" cy="147"/>
            </a:xfrm>
            <a:prstGeom prst="line">
              <a:avLst/>
            </a:prstGeom>
            <a:noFill/>
            <a:ln w="28575">
              <a:solidFill>
                <a:srgbClr val="FF0000"/>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grpSp>
        <p:nvGrpSpPr>
          <p:cNvPr id="51214" name="Group 118"/>
          <p:cNvGrpSpPr>
            <a:grpSpLocks/>
          </p:cNvGrpSpPr>
          <p:nvPr/>
        </p:nvGrpSpPr>
        <p:grpSpPr bwMode="auto">
          <a:xfrm>
            <a:off x="8732837" y="3797106"/>
            <a:ext cx="2819400" cy="1447800"/>
            <a:chOff x="576" y="1680"/>
            <a:chExt cx="1776" cy="912"/>
          </a:xfrm>
        </p:grpSpPr>
        <p:sp>
          <p:nvSpPr>
            <p:cNvPr id="51219" name="Rectangle 119"/>
            <p:cNvSpPr>
              <a:spLocks noChangeArrowheads="1"/>
            </p:cNvSpPr>
            <p:nvPr/>
          </p:nvSpPr>
          <p:spPr bwMode="auto">
            <a:xfrm>
              <a:off x="576" y="1680"/>
              <a:ext cx="1776" cy="912"/>
            </a:xfrm>
            <a:prstGeom prst="rect">
              <a:avLst/>
            </a:prstGeom>
            <a:solidFill>
              <a:srgbClr val="C5FFFF">
                <a:alpha val="50195"/>
              </a:srgbClr>
            </a:solidFill>
            <a:ln w="9525">
              <a:solidFill>
                <a:schemeClr val="tx2"/>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en-US" altLang="zh-CN" sz="2800">
                <a:solidFill>
                  <a:srgbClr val="0000FF"/>
                </a:solidFill>
                <a:latin typeface="+mn-lt"/>
                <a:ea typeface="+mn-ea"/>
              </a:endParaRPr>
            </a:p>
            <a:p>
              <a:pPr algn="just" eaLnBrk="1" hangingPunct="1"/>
              <a:endParaRPr lang="en-US" altLang="zh-CN" sz="2800">
                <a:solidFill>
                  <a:srgbClr val="0000FF"/>
                </a:solidFill>
                <a:latin typeface="+mn-lt"/>
                <a:ea typeface="+mn-ea"/>
              </a:endParaRPr>
            </a:p>
            <a:p>
              <a:pPr algn="just" eaLnBrk="1" hangingPunct="1"/>
              <a:endParaRPr lang="en-US" altLang="zh-CN" sz="2800">
                <a:solidFill>
                  <a:srgbClr val="0000FF"/>
                </a:solidFill>
                <a:latin typeface="+mn-lt"/>
                <a:ea typeface="+mn-ea"/>
              </a:endParaRPr>
            </a:p>
            <a:p>
              <a:pPr algn="just" eaLnBrk="1" hangingPunct="1"/>
              <a:endParaRPr lang="en-US" altLang="zh-CN" sz="2800">
                <a:solidFill>
                  <a:srgbClr val="0000FF"/>
                </a:solidFill>
                <a:latin typeface="+mn-lt"/>
                <a:ea typeface="+mn-ea"/>
              </a:endParaRPr>
            </a:p>
            <a:p>
              <a:pPr algn="just" eaLnBrk="1" hangingPunct="1"/>
              <a:endParaRPr lang="en-US" altLang="zh-CN" sz="2800">
                <a:solidFill>
                  <a:srgbClr val="0000FF"/>
                </a:solidFill>
                <a:latin typeface="+mn-lt"/>
                <a:ea typeface="+mn-ea"/>
              </a:endParaRPr>
            </a:p>
            <a:p>
              <a:pPr algn="just" eaLnBrk="1" hangingPunct="1"/>
              <a:endParaRPr lang="en-US" altLang="zh-CN" sz="2800">
                <a:solidFill>
                  <a:srgbClr val="0000FF"/>
                </a:solidFill>
                <a:latin typeface="+mn-lt"/>
                <a:ea typeface="+mn-ea"/>
              </a:endParaRPr>
            </a:p>
            <a:p>
              <a:pPr algn="just" eaLnBrk="1" hangingPunct="1"/>
              <a:endParaRPr lang="en-US" altLang="zh-CN" sz="2800">
                <a:solidFill>
                  <a:srgbClr val="0000FF"/>
                </a:solidFill>
                <a:latin typeface="+mn-lt"/>
                <a:ea typeface="+mn-ea"/>
              </a:endParaRPr>
            </a:p>
            <a:p>
              <a:pPr algn="just" eaLnBrk="1" hangingPunct="1"/>
              <a:endParaRPr lang="en-US" altLang="zh-CN" sz="2800">
                <a:solidFill>
                  <a:srgbClr val="0000FF"/>
                </a:solidFill>
                <a:latin typeface="+mn-lt"/>
                <a:ea typeface="+mn-ea"/>
              </a:endParaRPr>
            </a:p>
            <a:p>
              <a:pPr algn="just" eaLnBrk="1" hangingPunct="1"/>
              <a:endParaRPr lang="en-US" altLang="zh-CN" sz="2800">
                <a:solidFill>
                  <a:srgbClr val="0000FF"/>
                </a:solidFill>
                <a:latin typeface="+mn-lt"/>
                <a:ea typeface="+mn-ea"/>
              </a:endParaRPr>
            </a:p>
            <a:p>
              <a:pPr algn="just" eaLnBrk="1" hangingPunct="1"/>
              <a:endParaRPr lang="en-US" altLang="zh-CN" sz="2800">
                <a:solidFill>
                  <a:srgbClr val="0000FF"/>
                </a:solidFill>
                <a:latin typeface="+mn-lt"/>
                <a:ea typeface="+mn-ea"/>
              </a:endParaRPr>
            </a:p>
            <a:p>
              <a:pPr algn="just" eaLnBrk="1" hangingPunct="1"/>
              <a:endParaRPr lang="en-US" altLang="zh-CN" sz="2800">
                <a:solidFill>
                  <a:srgbClr val="0000FF"/>
                </a:solidFill>
                <a:latin typeface="+mn-lt"/>
                <a:ea typeface="+mn-ea"/>
              </a:endParaRPr>
            </a:p>
            <a:p>
              <a:pPr algn="just" eaLnBrk="1" hangingPunct="1"/>
              <a:endParaRPr lang="en-US" altLang="zh-CN" sz="2800">
                <a:solidFill>
                  <a:srgbClr val="0000FF"/>
                </a:solidFill>
                <a:latin typeface="+mn-lt"/>
                <a:ea typeface="+mn-ea"/>
              </a:endParaRPr>
            </a:p>
            <a:p>
              <a:pPr algn="just" eaLnBrk="1" hangingPunct="1"/>
              <a:endParaRPr lang="en-US" altLang="zh-CN" sz="2800">
                <a:solidFill>
                  <a:srgbClr val="0000FF"/>
                </a:solidFill>
                <a:latin typeface="+mn-lt"/>
                <a:ea typeface="+mn-ea"/>
              </a:endParaRPr>
            </a:p>
            <a:p>
              <a:pPr algn="just" eaLnBrk="1" hangingPunct="1"/>
              <a:endParaRPr lang="en-US" altLang="zh-CN" sz="2800">
                <a:solidFill>
                  <a:srgbClr val="0000FF"/>
                </a:solidFill>
                <a:latin typeface="+mn-lt"/>
                <a:ea typeface="+mn-ea"/>
              </a:endParaRPr>
            </a:p>
            <a:p>
              <a:pPr algn="just" eaLnBrk="1" hangingPunct="1"/>
              <a:endParaRPr lang="en-US" altLang="zh-CN" sz="2800">
                <a:solidFill>
                  <a:srgbClr val="0000FF"/>
                </a:solidFill>
                <a:latin typeface="+mn-lt"/>
                <a:ea typeface="+mn-ea"/>
              </a:endParaRPr>
            </a:p>
            <a:p>
              <a:pPr algn="just" eaLnBrk="1" hangingPunct="1"/>
              <a:endParaRPr lang="en-US" altLang="zh-CN" sz="2800">
                <a:solidFill>
                  <a:srgbClr val="0000FF"/>
                </a:solidFill>
                <a:latin typeface="+mn-lt"/>
                <a:ea typeface="+mn-ea"/>
              </a:endParaRPr>
            </a:p>
            <a:p>
              <a:pPr algn="just" eaLnBrk="1" hangingPunct="1"/>
              <a:endParaRPr lang="en-US" altLang="zh-CN" sz="2800">
                <a:solidFill>
                  <a:srgbClr val="0000FF"/>
                </a:solidFill>
                <a:latin typeface="+mn-lt"/>
                <a:ea typeface="+mn-ea"/>
              </a:endParaRPr>
            </a:p>
            <a:p>
              <a:pPr algn="just" eaLnBrk="1" hangingPunct="1"/>
              <a:endParaRPr lang="en-US" altLang="zh-CN" sz="2800">
                <a:solidFill>
                  <a:srgbClr val="0000FF"/>
                </a:solidFill>
                <a:latin typeface="+mn-lt"/>
                <a:ea typeface="+mn-ea"/>
              </a:endParaRPr>
            </a:p>
            <a:p>
              <a:pPr algn="just" eaLnBrk="1" hangingPunct="1"/>
              <a:endParaRPr lang="en-US" altLang="zh-CN" sz="2800">
                <a:solidFill>
                  <a:srgbClr val="0000FF"/>
                </a:solidFill>
                <a:latin typeface="+mn-lt"/>
                <a:ea typeface="+mn-ea"/>
              </a:endParaRPr>
            </a:p>
            <a:p>
              <a:pPr algn="just" eaLnBrk="1" hangingPunct="1"/>
              <a:endParaRPr lang="en-US" altLang="zh-CN" sz="2800">
                <a:solidFill>
                  <a:srgbClr val="0000FF"/>
                </a:solidFill>
                <a:latin typeface="+mn-lt"/>
                <a:ea typeface="+mn-ea"/>
              </a:endParaRPr>
            </a:p>
            <a:p>
              <a:pPr algn="just" eaLnBrk="1" hangingPunct="1"/>
              <a:endParaRPr lang="en-US" altLang="zh-CN" sz="2800">
                <a:solidFill>
                  <a:srgbClr val="0000FF"/>
                </a:solidFill>
                <a:latin typeface="+mn-lt"/>
                <a:ea typeface="+mn-ea"/>
              </a:endParaRPr>
            </a:p>
            <a:p>
              <a:pPr algn="just" eaLnBrk="1" hangingPunct="1"/>
              <a:endParaRPr lang="en-US" altLang="zh-CN" sz="2800">
                <a:solidFill>
                  <a:srgbClr val="0000FF"/>
                </a:solidFill>
                <a:latin typeface="+mn-lt"/>
                <a:ea typeface="+mn-ea"/>
              </a:endParaRPr>
            </a:p>
            <a:p>
              <a:pPr algn="just" eaLnBrk="1" hangingPunct="1"/>
              <a:endParaRPr lang="en-US" altLang="zh-CN" sz="2800">
                <a:solidFill>
                  <a:srgbClr val="0000FF"/>
                </a:solidFill>
                <a:latin typeface="+mn-lt"/>
                <a:ea typeface="+mn-ea"/>
              </a:endParaRPr>
            </a:p>
            <a:p>
              <a:pPr algn="just" eaLnBrk="1" hangingPunct="1"/>
              <a:endParaRPr lang="en-US" altLang="zh-CN" sz="2800">
                <a:solidFill>
                  <a:srgbClr val="0000FF"/>
                </a:solidFill>
                <a:latin typeface="+mn-lt"/>
                <a:ea typeface="+mn-ea"/>
              </a:endParaRPr>
            </a:p>
            <a:p>
              <a:pPr algn="just" eaLnBrk="1" hangingPunct="1"/>
              <a:endParaRPr lang="en-US" altLang="zh-CN" sz="2800">
                <a:solidFill>
                  <a:srgbClr val="0000FF"/>
                </a:solidFill>
                <a:latin typeface="+mn-lt"/>
                <a:ea typeface="+mn-ea"/>
              </a:endParaRPr>
            </a:p>
            <a:p>
              <a:pPr algn="just" eaLnBrk="1" hangingPunct="1"/>
              <a:endParaRPr lang="en-US" altLang="zh-CN" sz="2800">
                <a:solidFill>
                  <a:srgbClr val="0000FF"/>
                </a:solidFill>
                <a:latin typeface="+mn-lt"/>
                <a:ea typeface="+mn-ea"/>
              </a:endParaRPr>
            </a:p>
            <a:p>
              <a:pPr algn="just" eaLnBrk="1" hangingPunct="1"/>
              <a:endParaRPr lang="en-US" altLang="zh-CN" sz="2800">
                <a:solidFill>
                  <a:srgbClr val="0000FF"/>
                </a:solidFill>
                <a:latin typeface="+mn-lt"/>
                <a:ea typeface="+mn-ea"/>
              </a:endParaRPr>
            </a:p>
            <a:p>
              <a:pPr algn="just" eaLnBrk="1" hangingPunct="1"/>
              <a:endParaRPr lang="en-US" altLang="zh-CN" sz="2800">
                <a:solidFill>
                  <a:srgbClr val="0000FF"/>
                </a:solidFill>
                <a:latin typeface="+mn-lt"/>
                <a:ea typeface="+mn-ea"/>
              </a:endParaRPr>
            </a:p>
            <a:p>
              <a:pPr algn="just" eaLnBrk="1" hangingPunct="1"/>
              <a:endParaRPr lang="en-US" altLang="zh-CN" sz="2800">
                <a:solidFill>
                  <a:srgbClr val="0000FF"/>
                </a:solidFill>
                <a:latin typeface="+mn-lt"/>
                <a:ea typeface="+mn-ea"/>
              </a:endParaRPr>
            </a:p>
          </p:txBody>
        </p:sp>
        <p:sp>
          <p:nvSpPr>
            <p:cNvPr id="51220" name="Text Box 120"/>
            <p:cNvSpPr txBox="1">
              <a:spLocks noChangeArrowheads="1"/>
            </p:cNvSpPr>
            <p:nvPr/>
          </p:nvSpPr>
          <p:spPr bwMode="auto">
            <a:xfrm>
              <a:off x="576" y="2256"/>
              <a:ext cx="80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sz="2800">
                  <a:solidFill>
                    <a:srgbClr val="0000FF"/>
                  </a:solidFill>
                  <a:latin typeface="+mn-lt"/>
                  <a:ea typeface="+mn-ea"/>
                </a:rPr>
                <a:t>玻璃</a:t>
              </a:r>
            </a:p>
          </p:txBody>
        </p:sp>
      </p:grpSp>
      <p:sp>
        <p:nvSpPr>
          <p:cNvPr id="51218" name="Arc 124"/>
          <p:cNvSpPr>
            <a:spLocks/>
          </p:cNvSpPr>
          <p:nvPr/>
        </p:nvSpPr>
        <p:spPr bwMode="auto">
          <a:xfrm rot="11414303" flipH="1">
            <a:off x="10104434" y="4070158"/>
            <a:ext cx="292100" cy="228600"/>
          </a:xfrm>
          <a:custGeom>
            <a:avLst/>
            <a:gdLst>
              <a:gd name="T0" fmla="*/ 0 w 25732"/>
              <a:gd name="T1" fmla="*/ 0 h 21600"/>
              <a:gd name="T2" fmla="*/ 0 w 25732"/>
              <a:gd name="T3" fmla="*/ 0 h 21600"/>
              <a:gd name="T4" fmla="*/ 0 w 25732"/>
              <a:gd name="T5" fmla="*/ 0 h 21600"/>
              <a:gd name="T6" fmla="*/ 0 60000 65536"/>
              <a:gd name="T7" fmla="*/ 0 60000 65536"/>
              <a:gd name="T8" fmla="*/ 0 60000 65536"/>
              <a:gd name="T9" fmla="*/ 0 w 25732"/>
              <a:gd name="T10" fmla="*/ 0 h 21600"/>
              <a:gd name="T11" fmla="*/ 25732 w 25732"/>
              <a:gd name="T12" fmla="*/ 21600 h 21600"/>
            </a:gdLst>
            <a:ahLst/>
            <a:cxnLst>
              <a:cxn ang="T6">
                <a:pos x="T0" y="T1"/>
              </a:cxn>
              <a:cxn ang="T7">
                <a:pos x="T2" y="T3"/>
              </a:cxn>
              <a:cxn ang="T8">
                <a:pos x="T4" y="T5"/>
              </a:cxn>
            </a:cxnLst>
            <a:rect l="T9" t="T10" r="T11" b="T12"/>
            <a:pathLst>
              <a:path w="25732" h="21600" fill="none" extrusionOk="0">
                <a:moveTo>
                  <a:pt x="-1" y="459"/>
                </a:moveTo>
                <a:cubicBezTo>
                  <a:pt x="1457" y="154"/>
                  <a:pt x="2943" y="-1"/>
                  <a:pt x="4433" y="0"/>
                </a:cubicBezTo>
                <a:cubicBezTo>
                  <a:pt x="14976" y="0"/>
                  <a:pt x="23978" y="7611"/>
                  <a:pt x="25732" y="18007"/>
                </a:cubicBezTo>
              </a:path>
              <a:path w="25732" h="21600" stroke="0" extrusionOk="0">
                <a:moveTo>
                  <a:pt x="-1" y="459"/>
                </a:moveTo>
                <a:cubicBezTo>
                  <a:pt x="1457" y="154"/>
                  <a:pt x="2943" y="-1"/>
                  <a:pt x="4433" y="0"/>
                </a:cubicBezTo>
                <a:cubicBezTo>
                  <a:pt x="14976" y="0"/>
                  <a:pt x="23978" y="7611"/>
                  <a:pt x="25732" y="18007"/>
                </a:cubicBezTo>
                <a:lnTo>
                  <a:pt x="4433" y="21600"/>
                </a:lnTo>
                <a:lnTo>
                  <a:pt x="-1" y="459"/>
                </a:lnTo>
                <a:close/>
              </a:path>
            </a:pathLst>
          </a:custGeom>
          <a:noFill/>
          <a:ln w="28575">
            <a:solidFill>
              <a:srgbClr val="0000FF"/>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pic>
        <p:nvPicPr>
          <p:cNvPr id="51216" name="Picture 126" descr="http://physics.kenyon.edu/EarlyApparatus/Optical_Recreations/Kaleidoscope/Garland94a.JPG"/>
          <p:cNvPicPr>
            <a:picLocks noChangeAspect="1" noChangeArrowheads="1"/>
          </p:cNvPicPr>
          <p:nvPr/>
        </p:nvPicPr>
        <p:blipFill>
          <a:blip r:embed="rId5" r:link="rId6" cstate="print">
            <a:extLst>
              <a:ext uri="{28A0092B-C50C-407E-A947-70E740481C1C}">
                <a14:useLocalDpi xmlns:a14="http://schemas.microsoft.com/office/drawing/2010/main" val="0"/>
              </a:ext>
            </a:extLst>
          </a:blip>
          <a:srcRect/>
          <a:stretch>
            <a:fillRect/>
          </a:stretch>
        </p:blipFill>
        <p:spPr bwMode="auto">
          <a:xfrm>
            <a:off x="10342450" y="292070"/>
            <a:ext cx="1089025"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54" name="矩形 53"/>
              <p:cNvSpPr/>
              <p:nvPr/>
            </p:nvSpPr>
            <p:spPr>
              <a:xfrm>
                <a:off x="10052893" y="4170786"/>
                <a:ext cx="48282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𝛾</m:t>
                      </m:r>
                    </m:oMath>
                  </m:oMathPara>
                </a14:m>
                <a:endParaRPr lang="zh-CN" altLang="en-US" sz="2800" dirty="0">
                  <a:solidFill>
                    <a:srgbClr val="0000FF"/>
                  </a:solidFill>
                </a:endParaRPr>
              </a:p>
            </p:txBody>
          </p:sp>
        </mc:Choice>
        <mc:Fallback xmlns="">
          <p:sp>
            <p:nvSpPr>
              <p:cNvPr id="54" name="矩形 53"/>
              <p:cNvSpPr>
                <a:spLocks noRot="1" noChangeAspect="1" noMove="1" noResize="1" noEditPoints="1" noAdjustHandles="1" noChangeArrowheads="1" noChangeShapeType="1" noTextEdit="1"/>
              </p:cNvSpPr>
              <p:nvPr/>
            </p:nvSpPr>
            <p:spPr>
              <a:xfrm>
                <a:off x="10052893" y="4170786"/>
                <a:ext cx="482824"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8793668" y="3737002"/>
                <a:ext cx="6580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55" name="矩形 54"/>
              <p:cNvSpPr>
                <a:spLocks noRot="1" noChangeAspect="1" noMove="1" noResize="1" noEditPoints="1" noAdjustHandles="1" noChangeArrowheads="1" noChangeShapeType="1" noTextEdit="1"/>
              </p:cNvSpPr>
              <p:nvPr/>
            </p:nvSpPr>
            <p:spPr>
              <a:xfrm>
                <a:off x="8793668" y="3737002"/>
                <a:ext cx="658001"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9581960" y="2718758"/>
                <a:ext cx="4092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𝑖</m:t>
                      </m:r>
                    </m:oMath>
                  </m:oMathPara>
                </a14:m>
                <a:endParaRPr lang="zh-CN" altLang="en-US" sz="2800" dirty="0">
                  <a:solidFill>
                    <a:srgbClr val="0000FF"/>
                  </a:solidFill>
                </a:endParaRPr>
              </a:p>
            </p:txBody>
          </p:sp>
        </mc:Choice>
        <mc:Fallback xmlns="">
          <p:sp>
            <p:nvSpPr>
              <p:cNvPr id="56" name="矩形 55"/>
              <p:cNvSpPr>
                <a:spLocks noRot="1" noChangeAspect="1" noMove="1" noResize="1" noEditPoints="1" noAdjustHandles="1" noChangeArrowheads="1" noChangeShapeType="1" noTextEdit="1"/>
              </p:cNvSpPr>
              <p:nvPr/>
            </p:nvSpPr>
            <p:spPr>
              <a:xfrm>
                <a:off x="9581960" y="2718758"/>
                <a:ext cx="409278"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8801387" y="3253936"/>
                <a:ext cx="6497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57" name="矩形 56"/>
              <p:cNvSpPr>
                <a:spLocks noRot="1" noChangeAspect="1" noMove="1" noResize="1" noEditPoints="1" noAdjustHandles="1" noChangeArrowheads="1" noChangeShapeType="1" noTextEdit="1"/>
              </p:cNvSpPr>
              <p:nvPr/>
            </p:nvSpPr>
            <p:spPr>
              <a:xfrm>
                <a:off x="8801387" y="3253936"/>
                <a:ext cx="649729"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10268774" y="2802970"/>
                <a:ext cx="4092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𝑖</m:t>
                      </m:r>
                    </m:oMath>
                  </m:oMathPara>
                </a14:m>
                <a:endParaRPr lang="zh-CN" altLang="en-US" sz="2800" dirty="0">
                  <a:solidFill>
                    <a:srgbClr val="0000FF"/>
                  </a:solidFill>
                </a:endParaRPr>
              </a:p>
            </p:txBody>
          </p:sp>
        </mc:Choice>
        <mc:Fallback xmlns="">
          <p:sp>
            <p:nvSpPr>
              <p:cNvPr id="58" name="矩形 57"/>
              <p:cNvSpPr>
                <a:spLocks noRot="1" noChangeAspect="1" noMove="1" noResize="1" noEditPoints="1" noAdjustHandles="1" noChangeArrowheads="1" noChangeShapeType="1" noTextEdit="1"/>
              </p:cNvSpPr>
              <p:nvPr/>
            </p:nvSpPr>
            <p:spPr>
              <a:xfrm>
                <a:off x="10268774" y="2802970"/>
                <a:ext cx="409278" cy="523220"/>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9346987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1202"/>
                                        </p:tgtEl>
                                        <p:attrNameLst>
                                          <p:attrName>style.visibility</p:attrName>
                                        </p:attrNameLst>
                                      </p:cBhvr>
                                      <p:to>
                                        <p:strVal val="visible"/>
                                      </p:to>
                                    </p:set>
                                    <p:animEffect transition="in" filter="wipe(left)">
                                      <p:cBhvr>
                                        <p:cTn id="7" dur="500"/>
                                        <p:tgtEl>
                                          <p:spTgt spid="512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1204"/>
                                        </p:tgtEl>
                                        <p:attrNameLst>
                                          <p:attrName>style.visibility</p:attrName>
                                        </p:attrNameLst>
                                      </p:cBhvr>
                                      <p:to>
                                        <p:strVal val="visible"/>
                                      </p:to>
                                    </p:set>
                                    <p:animEffect transition="in" filter="wipe(left)">
                                      <p:cBhvr>
                                        <p:cTn id="12" dur="500"/>
                                        <p:tgtEl>
                                          <p:spTgt spid="5120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1214"/>
                                        </p:tgtEl>
                                        <p:attrNameLst>
                                          <p:attrName>style.visibility</p:attrName>
                                        </p:attrNameLst>
                                      </p:cBhvr>
                                      <p:to>
                                        <p:strVal val="visible"/>
                                      </p:to>
                                    </p:set>
                                    <p:animEffect transition="in" filter="wipe(left)">
                                      <p:cBhvr>
                                        <p:cTn id="17" dur="500"/>
                                        <p:tgtEl>
                                          <p:spTgt spid="512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wipe(left)">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left)">
                                      <p:cBhvr>
                                        <p:cTn id="27" dur="500"/>
                                        <p:tgtEl>
                                          <p:spTgt spid="5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51206"/>
                                        </p:tgtEl>
                                        <p:attrNameLst>
                                          <p:attrName>style.visibility</p:attrName>
                                        </p:attrNameLst>
                                      </p:cBhvr>
                                      <p:to>
                                        <p:strVal val="visible"/>
                                      </p:to>
                                    </p:set>
                                    <p:animEffect transition="in" filter="wipe(up)">
                                      <p:cBhvr>
                                        <p:cTn id="32" dur="500"/>
                                        <p:tgtEl>
                                          <p:spTgt spid="51206"/>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6"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strips(downRight)">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6"/>
                                        </p:tgtEl>
                                        <p:attrNameLst>
                                          <p:attrName>style.visibility</p:attrName>
                                        </p:attrNameLst>
                                      </p:cBhvr>
                                      <p:to>
                                        <p:strVal val="visible"/>
                                      </p:to>
                                    </p:set>
                                    <p:animEffect transition="in" filter="wipe(left)">
                                      <p:cBhvr>
                                        <p:cTn id="42" dur="500"/>
                                        <p:tgtEl>
                                          <p:spTgt spid="5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8" presetClass="entr" presetSubtype="3"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strips(upRight)">
                                      <p:cBhvr>
                                        <p:cTn id="47" dur="500"/>
                                        <p:tgtEl>
                                          <p:spTgt spid="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wipe(left)">
                                      <p:cBhvr>
                                        <p:cTn id="52" dur="500"/>
                                        <p:tgtEl>
                                          <p:spTgt spid="58"/>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505947"/>
                                        </p:tgtEl>
                                        <p:attrNameLst>
                                          <p:attrName>style.visibility</p:attrName>
                                        </p:attrNameLst>
                                      </p:cBhvr>
                                      <p:to>
                                        <p:strVal val="visible"/>
                                      </p:to>
                                    </p:set>
                                    <p:animEffect transition="in" filter="blinds(horizontal)">
                                      <p:cBhvr>
                                        <p:cTn id="57" dur="500"/>
                                        <p:tgtEl>
                                          <p:spTgt spid="505947"/>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5" fill="hold" grpId="0" nodeType="clickEffect">
                                  <p:stCondLst>
                                    <p:cond delay="0"/>
                                  </p:stCondLst>
                                  <p:childTnLst>
                                    <p:set>
                                      <p:cBhvr>
                                        <p:cTn id="61" dur="1" fill="hold">
                                          <p:stCondLst>
                                            <p:cond delay="0"/>
                                          </p:stCondLst>
                                        </p:cTn>
                                        <p:tgtEl>
                                          <p:spTgt spid="505948"/>
                                        </p:tgtEl>
                                        <p:attrNameLst>
                                          <p:attrName>style.visibility</p:attrName>
                                        </p:attrNameLst>
                                      </p:cBhvr>
                                      <p:to>
                                        <p:strVal val="visible"/>
                                      </p:to>
                                    </p:set>
                                    <p:animEffect transition="in" filter="blinds(vertical)">
                                      <p:cBhvr>
                                        <p:cTn id="62" dur="500"/>
                                        <p:tgtEl>
                                          <p:spTgt spid="505948"/>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8" presetClass="entr" presetSubtype="6" fill="hold" nodeType="click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strips(downRight)">
                                      <p:cBhvr>
                                        <p:cTn id="67" dur="500"/>
                                        <p:tgtEl>
                                          <p:spTgt spid="4"/>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51218"/>
                                        </p:tgtEl>
                                        <p:attrNameLst>
                                          <p:attrName>style.visibility</p:attrName>
                                        </p:attrNameLst>
                                      </p:cBhvr>
                                      <p:to>
                                        <p:strVal val="visible"/>
                                      </p:to>
                                    </p:set>
                                    <p:animEffect transition="in" filter="wipe(left)">
                                      <p:cBhvr>
                                        <p:cTn id="72" dur="500"/>
                                        <p:tgtEl>
                                          <p:spTgt spid="5121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54"/>
                                        </p:tgtEl>
                                        <p:attrNameLst>
                                          <p:attrName>style.visibility</p:attrName>
                                        </p:attrNameLst>
                                      </p:cBhvr>
                                      <p:to>
                                        <p:strVal val="visible"/>
                                      </p:to>
                                    </p:set>
                                    <p:animEffect transition="in" filter="wipe(left)">
                                      <p:cBhvr>
                                        <p:cTn id="77" dur="500"/>
                                        <p:tgtEl>
                                          <p:spTgt spid="54"/>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5" fill="hold" grpId="0" nodeType="clickEffect">
                                  <p:stCondLst>
                                    <p:cond delay="0"/>
                                  </p:stCondLst>
                                  <p:childTnLst>
                                    <p:set>
                                      <p:cBhvr>
                                        <p:cTn id="81" dur="1" fill="hold">
                                          <p:stCondLst>
                                            <p:cond delay="0"/>
                                          </p:stCondLst>
                                        </p:cTn>
                                        <p:tgtEl>
                                          <p:spTgt spid="505949"/>
                                        </p:tgtEl>
                                        <p:attrNameLst>
                                          <p:attrName>style.visibility</p:attrName>
                                        </p:attrNameLst>
                                      </p:cBhvr>
                                      <p:to>
                                        <p:strVal val="visible"/>
                                      </p:to>
                                    </p:set>
                                    <p:animEffect transition="in" filter="blinds(vertical)">
                                      <p:cBhvr>
                                        <p:cTn id="82" dur="500"/>
                                        <p:tgtEl>
                                          <p:spTgt spid="505949"/>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505950"/>
                                        </p:tgtEl>
                                        <p:attrNameLst>
                                          <p:attrName>style.visibility</p:attrName>
                                        </p:attrNameLst>
                                      </p:cBhvr>
                                      <p:to>
                                        <p:strVal val="visible"/>
                                      </p:to>
                                    </p:set>
                                    <p:animEffect transition="in" filter="blinds(horizontal)">
                                      <p:cBhvr>
                                        <p:cTn id="87" dur="500"/>
                                        <p:tgtEl>
                                          <p:spTgt spid="5059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2" grpId="0"/>
      <p:bldP spid="51204" grpId="0" animBg="1"/>
      <p:bldP spid="51206" grpId="0" animBg="1"/>
      <p:bldP spid="505947" grpId="0" autoUpdateAnimBg="0"/>
      <p:bldP spid="505948" grpId="0" autoUpdateAnimBg="0"/>
      <p:bldP spid="505949" grpId="0" autoUpdateAnimBg="0"/>
      <p:bldP spid="505950" grpId="0" autoUpdateAnimBg="0"/>
      <p:bldP spid="51218" grpId="0" animBg="1"/>
      <p:bldP spid="54" grpId="0"/>
      <p:bldP spid="55" grpId="0"/>
      <p:bldP spid="56" grpId="0"/>
      <p:bldP spid="57" grpId="0"/>
      <p:bldP spid="58"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Text Box 2"/>
          <p:cNvSpPr txBox="1">
            <a:spLocks noChangeArrowheads="1"/>
          </p:cNvSpPr>
          <p:nvPr/>
        </p:nvSpPr>
        <p:spPr bwMode="auto">
          <a:xfrm>
            <a:off x="2138291" y="1143000"/>
            <a:ext cx="421178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eaLnBrk="1" hangingPunct="1">
              <a:spcBef>
                <a:spcPct val="50000"/>
              </a:spcBef>
              <a:defRPr sz="2800">
                <a:solidFill>
                  <a:srgbClr val="0000FF"/>
                </a:solidFill>
                <a:latin typeface="+mn-lt"/>
                <a:ea typeface="+mn-ea"/>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r>
              <a:rPr lang="zh-CN" altLang="en-US" dirty="0"/>
              <a:t>非布儒斯特角入射反、折射光均为部分偏振光</a:t>
            </a:r>
          </a:p>
        </p:txBody>
      </p:sp>
      <p:sp>
        <p:nvSpPr>
          <p:cNvPr id="1029" name="Rectangle 3"/>
          <p:cNvSpPr>
            <a:spLocks noChangeArrowheads="1"/>
          </p:cNvSpPr>
          <p:nvPr/>
        </p:nvSpPr>
        <p:spPr bwMode="auto">
          <a:xfrm>
            <a:off x="7758546" y="1143000"/>
            <a:ext cx="32766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spcBef>
                <a:spcPct val="50000"/>
              </a:spcBef>
            </a:pPr>
            <a:r>
              <a:rPr lang="zh-CN" altLang="en-US" sz="2800" dirty="0">
                <a:solidFill>
                  <a:srgbClr val="0000FF"/>
                </a:solidFill>
                <a:latin typeface="+mn-lt"/>
                <a:ea typeface="+mn-ea"/>
              </a:rPr>
              <a:t>布儒斯特角入射反射光为线偏振光</a:t>
            </a:r>
          </a:p>
        </p:txBody>
      </p:sp>
    </p:spTree>
    <p:controls>
      <mc:AlternateContent xmlns:mc="http://schemas.openxmlformats.org/markup-compatibility/2006">
        <mc:Choice xmlns:v="urn:schemas-microsoft-com:vml" Requires="v">
          <p:control spid="163849" name="ShockwaveFlash1" r:id="rId2" imgW="4479840" imgH="2911320"/>
        </mc:Choice>
        <mc:Fallback>
          <p:control name="ShockwaveFlash1" r:id="rId2" imgW="4479840" imgH="2911320">
            <p:pic>
              <p:nvPicPr>
                <p:cNvPr id="0" name="ShockwaveFlash1"/>
                <p:cNvPicPr>
                  <a:picLocks/>
                </p:cNvPicPr>
                <p:nvPr/>
              </p:nvPicPr>
              <p:blipFill>
                <a:blip r:embed="rId5">
                  <a:extLst>
                    <a:ext uri="{28A0092B-C50C-407E-A947-70E740481C1C}">
                      <a14:useLocalDpi xmlns:a14="http://schemas.microsoft.com/office/drawing/2010/main" val="0"/>
                    </a:ext>
                  </a:extLst>
                </a:blip>
                <a:srcRect/>
                <a:stretch>
                  <a:fillRect/>
                </a:stretch>
              </p:blipFill>
              <p:spPr bwMode="auto">
                <a:xfrm>
                  <a:off x="1870075" y="2497138"/>
                  <a:ext cx="4479925" cy="2911475"/>
                </a:xfrm>
                <a:prstGeom prst="rect">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Lst>
              </p:spPr>
            </p:pic>
          </p:control>
        </mc:Fallback>
      </mc:AlternateContent>
      <mc:AlternateContent xmlns:mc="http://schemas.openxmlformats.org/markup-compatibility/2006">
        <mc:Choice xmlns:v="urn:schemas-microsoft-com:vml" Requires="v">
          <p:control spid="163850" name="ShockwaveFlash2" r:id="rId3" imgW="4092480" imgH="2911320"/>
        </mc:Choice>
        <mc:Fallback>
          <p:control name="ShockwaveFlash2" r:id="rId3" imgW="4092480" imgH="2911320">
            <p:pic>
              <p:nvPicPr>
                <p:cNvPr id="0" name="ShockwaveFlash2"/>
                <p:cNvPicPr>
                  <a:picLocks/>
                </p:cNvPicPr>
                <p:nvPr/>
              </p:nvPicPr>
              <p:blipFill>
                <a:blip r:embed="rId6">
                  <a:extLst>
                    <a:ext uri="{28A0092B-C50C-407E-A947-70E740481C1C}">
                      <a14:useLocalDpi xmlns:a14="http://schemas.microsoft.com/office/drawing/2010/main" val="0"/>
                    </a:ext>
                  </a:extLst>
                </a:blip>
                <a:srcRect/>
                <a:stretch>
                  <a:fillRect/>
                </a:stretch>
              </p:blipFill>
              <p:spPr bwMode="auto">
                <a:xfrm>
                  <a:off x="7426325" y="2497138"/>
                  <a:ext cx="4092575" cy="2911475"/>
                </a:xfrm>
                <a:prstGeom prst="rect">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Lst>
              </p:spPr>
            </p:pic>
          </p:control>
        </mc:Fallback>
      </mc:AlternateContent>
    </p:controls>
    <p:extLst>
      <p:ext uri="{BB962C8B-B14F-4D97-AF65-F5344CB8AC3E}">
        <p14:creationId xmlns:p14="http://schemas.microsoft.com/office/powerpoint/2010/main" val="762996031"/>
      </p:ext>
    </p:extLst>
  </p:cSld>
  <p:clrMapOvr>
    <a:masterClrMapping/>
  </p:clrMapOvr>
  <p:transition>
    <p:random/>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3" name="Text Box 7"/>
          <p:cNvSpPr txBox="1">
            <a:spLocks noChangeArrowheads="1"/>
          </p:cNvSpPr>
          <p:nvPr/>
        </p:nvSpPr>
        <p:spPr bwMode="auto">
          <a:xfrm>
            <a:off x="3672126" y="4087096"/>
            <a:ext cx="5638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sz="2800" dirty="0">
                <a:solidFill>
                  <a:srgbClr val="0000FF"/>
                </a:solidFill>
                <a:latin typeface="+mn-lt"/>
                <a:ea typeface="+mn-ea"/>
              </a:rPr>
              <a:t>1）</a:t>
            </a:r>
            <a:r>
              <a:rPr lang="zh-CN" altLang="en-US" sz="2800" dirty="0">
                <a:solidFill>
                  <a:srgbClr val="FF0000"/>
                </a:solidFill>
                <a:latin typeface="+mn-lt"/>
                <a:ea typeface="+mn-ea"/>
              </a:rPr>
              <a:t>反射光和折射光互相垂直 </a:t>
            </a:r>
            <a:r>
              <a:rPr lang="zh-CN" altLang="en-US" sz="2800" dirty="0">
                <a:solidFill>
                  <a:srgbClr val="0000FF"/>
                </a:solidFill>
                <a:latin typeface="+mn-lt"/>
                <a:ea typeface="+mn-ea"/>
              </a:rPr>
              <a:t>.</a:t>
            </a:r>
          </a:p>
        </p:txBody>
      </p:sp>
      <p:grpSp>
        <p:nvGrpSpPr>
          <p:cNvPr id="3" name="Group 12"/>
          <p:cNvGrpSpPr>
            <a:grpSpLocks/>
          </p:cNvGrpSpPr>
          <p:nvPr/>
        </p:nvGrpSpPr>
        <p:grpSpPr bwMode="auto">
          <a:xfrm>
            <a:off x="2385728" y="4078533"/>
            <a:ext cx="1447800" cy="685800"/>
            <a:chOff x="240" y="2544"/>
            <a:chExt cx="912" cy="432"/>
          </a:xfrm>
        </p:grpSpPr>
        <p:sp>
          <p:nvSpPr>
            <p:cNvPr id="52275" name="AutoShape 13"/>
            <p:cNvSpPr>
              <a:spLocks noChangeArrowheads="1"/>
            </p:cNvSpPr>
            <p:nvPr/>
          </p:nvSpPr>
          <p:spPr bwMode="auto">
            <a:xfrm>
              <a:off x="240" y="2544"/>
              <a:ext cx="672" cy="432"/>
            </a:xfrm>
            <a:prstGeom prst="horizontalScroll">
              <a:avLst>
                <a:gd name="adj" fmla="val 12500"/>
              </a:avLst>
            </a:prstGeom>
            <a:solidFill>
              <a:schemeClr val="accent1"/>
            </a:solidFill>
            <a:ln w="9525">
              <a:solidFill>
                <a:schemeClr val="tx1"/>
              </a:solidFill>
              <a:round/>
              <a:headEnd/>
              <a:tailEnd/>
            </a:ln>
            <a:effectLst>
              <a:outerShdw dist="107763" dir="13500000" algn="ctr" rotWithShape="0">
                <a:schemeClr val="tx2"/>
              </a:outerShdw>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52276" name="Text Box 14"/>
            <p:cNvSpPr txBox="1">
              <a:spLocks noChangeArrowheads="1"/>
            </p:cNvSpPr>
            <p:nvPr/>
          </p:nvSpPr>
          <p:spPr bwMode="auto">
            <a:xfrm>
              <a:off x="288" y="2592"/>
              <a:ext cx="8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sz="2800" dirty="0">
                  <a:solidFill>
                    <a:srgbClr val="0000FF"/>
                  </a:solidFill>
                  <a:latin typeface="+mn-lt"/>
                  <a:ea typeface="+mn-ea"/>
                </a:rPr>
                <a:t>讨论</a:t>
              </a:r>
            </a:p>
          </p:txBody>
        </p:sp>
      </p:grpSp>
      <p:grpSp>
        <p:nvGrpSpPr>
          <p:cNvPr id="4" name="组合 3"/>
          <p:cNvGrpSpPr/>
          <p:nvPr/>
        </p:nvGrpSpPr>
        <p:grpSpPr>
          <a:xfrm>
            <a:off x="6345476" y="697782"/>
            <a:ext cx="5127625" cy="3051175"/>
            <a:chOff x="6345476" y="697782"/>
            <a:chExt cx="5127625" cy="3051175"/>
          </a:xfrm>
        </p:grpSpPr>
        <p:grpSp>
          <p:nvGrpSpPr>
            <p:cNvPr id="52226" name="Group 2"/>
            <p:cNvGrpSpPr>
              <a:grpSpLocks/>
            </p:cNvGrpSpPr>
            <p:nvPr/>
          </p:nvGrpSpPr>
          <p:grpSpPr bwMode="auto">
            <a:xfrm>
              <a:off x="6345476" y="697782"/>
              <a:ext cx="5127625" cy="3051175"/>
              <a:chOff x="2832" y="479"/>
              <a:chExt cx="3230" cy="1922"/>
            </a:xfrm>
          </p:grpSpPr>
          <p:sp>
            <p:nvSpPr>
              <p:cNvPr id="52277" name="Text Box 3"/>
              <p:cNvSpPr txBox="1">
                <a:spLocks noChangeArrowheads="1"/>
              </p:cNvSpPr>
              <p:nvPr/>
            </p:nvSpPr>
            <p:spPr bwMode="auto">
              <a:xfrm>
                <a:off x="2832" y="479"/>
                <a:ext cx="291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sz="2800" dirty="0">
                    <a:solidFill>
                      <a:srgbClr val="FF0000"/>
                    </a:solidFill>
                    <a:latin typeface="+mn-lt"/>
                    <a:ea typeface="+mn-ea"/>
                  </a:rPr>
                  <a:t>布儒斯特定律</a:t>
                </a:r>
                <a:r>
                  <a:rPr lang="zh-CN" altLang="en-US" sz="2800" dirty="0">
                    <a:solidFill>
                      <a:srgbClr val="0000FF"/>
                    </a:solidFill>
                    <a:latin typeface="+mn-lt"/>
                    <a:ea typeface="+mn-ea"/>
                  </a:rPr>
                  <a:t>（1812年）：</a:t>
                </a:r>
              </a:p>
            </p:txBody>
          </p:sp>
          <p:sp>
            <p:nvSpPr>
              <p:cNvPr id="52278" name="Text Box 4"/>
              <p:cNvSpPr txBox="1">
                <a:spLocks noChangeArrowheads="1"/>
              </p:cNvSpPr>
              <p:nvPr/>
            </p:nvSpPr>
            <p:spPr bwMode="auto">
              <a:xfrm>
                <a:off x="2832" y="1536"/>
                <a:ext cx="3152"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sz="2800" dirty="0">
                    <a:solidFill>
                      <a:srgbClr val="0000FF"/>
                    </a:solidFill>
                    <a:latin typeface="+mn-lt"/>
                    <a:ea typeface="+mn-ea"/>
                  </a:rPr>
                  <a:t>光为完全偏振光，且振动面垂直入射面，折射光为部分偏振光。</a:t>
                </a:r>
              </a:p>
            </p:txBody>
          </p:sp>
          <p:sp>
            <p:nvSpPr>
              <p:cNvPr id="52280" name="Text Box 6"/>
              <p:cNvSpPr txBox="1">
                <a:spLocks noChangeArrowheads="1"/>
              </p:cNvSpPr>
              <p:nvPr/>
            </p:nvSpPr>
            <p:spPr bwMode="auto">
              <a:xfrm>
                <a:off x="3338" y="1008"/>
                <a:ext cx="272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spcBef>
                    <a:spcPct val="50000"/>
                  </a:spcBef>
                </a:pPr>
                <a:r>
                  <a:rPr lang="zh-CN" altLang="en-US" sz="2800" dirty="0">
                    <a:solidFill>
                      <a:srgbClr val="0000FF"/>
                    </a:solidFill>
                    <a:latin typeface="+mn-ea"/>
                    <a:ea typeface="+mn-ea"/>
                  </a:rPr>
                  <a:t>当                     时，反射</a:t>
                </a:r>
              </a:p>
            </p:txBody>
          </p:sp>
        </p:grpSp>
        <mc:AlternateContent xmlns:mc="http://schemas.openxmlformats.org/markup-compatibility/2006" xmlns:a14="http://schemas.microsoft.com/office/drawing/2010/main">
          <mc:Choice Requires="a14">
            <p:sp>
              <p:nvSpPr>
                <p:cNvPr id="57" name="矩形 56"/>
                <p:cNvSpPr/>
                <p:nvPr/>
              </p:nvSpPr>
              <p:spPr>
                <a:xfrm>
                  <a:off x="7702206" y="1368178"/>
                  <a:ext cx="1962973" cy="9007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i="1" smtClean="0">
                                <a:solidFill>
                                  <a:srgbClr val="0000FF"/>
                                </a:solidFill>
                                <a:latin typeface="Cambria Math"/>
                                <a:ea typeface="Cambria Math" panose="02040503050406030204" pitchFamily="18" charset="0"/>
                              </a:rPr>
                            </m:ctrlPr>
                          </m:funcPr>
                          <m:fName>
                            <m:r>
                              <m:rPr>
                                <m:sty m:val="p"/>
                              </m:rPr>
                              <a:rPr lang="en-US" altLang="zh-CN" sz="2800" i="0" smtClean="0">
                                <a:solidFill>
                                  <a:srgbClr val="0000FF"/>
                                </a:solidFill>
                                <a:latin typeface="Cambria Math" panose="02040503050406030204" pitchFamily="18" charset="0"/>
                                <a:ea typeface="Cambria Math" panose="02040503050406030204" pitchFamily="18" charset="0"/>
                              </a:rPr>
                              <m:t>tan</m:t>
                            </m:r>
                          </m:fName>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𝑖</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e>
                        </m:func>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den>
                        </m:f>
                      </m:oMath>
                    </m:oMathPara>
                  </a14:m>
                  <a:endParaRPr lang="zh-CN" altLang="en-US" sz="2800" dirty="0">
                    <a:solidFill>
                      <a:srgbClr val="0000FF"/>
                    </a:solidFill>
                  </a:endParaRPr>
                </a:p>
              </p:txBody>
            </p:sp>
          </mc:Choice>
          <mc:Fallback xmlns="">
            <p:sp>
              <p:nvSpPr>
                <p:cNvPr id="57" name="矩形 56"/>
                <p:cNvSpPr>
                  <a:spLocks noRot="1" noChangeAspect="1" noMove="1" noResize="1" noEditPoints="1" noAdjustHandles="1" noChangeArrowheads="1" noChangeShapeType="1" noTextEdit="1"/>
                </p:cNvSpPr>
                <p:nvPr/>
              </p:nvSpPr>
              <p:spPr>
                <a:xfrm>
                  <a:off x="7702206" y="1368178"/>
                  <a:ext cx="1962973" cy="900759"/>
                </a:xfrm>
                <a:prstGeom prst="rect">
                  <a:avLst/>
                </a:prstGeom>
                <a:blipFill>
                  <a:blip r:embed="rId3"/>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8" name="矩形 57"/>
              <p:cNvSpPr/>
              <p:nvPr/>
            </p:nvSpPr>
            <p:spPr>
              <a:xfrm>
                <a:off x="4260643" y="4676452"/>
                <a:ext cx="1919693" cy="9664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a:solidFill>
                                <a:srgbClr val="0000FF"/>
                              </a:solidFill>
                              <a:latin typeface="Cambria Math"/>
                              <a:ea typeface="Cambria Math" panose="02040503050406030204" pitchFamily="18" charset="0"/>
                            </a:rPr>
                          </m:ctrlPr>
                        </m:fPr>
                        <m:num>
                          <m:func>
                            <m:funcPr>
                              <m:ctrlPr>
                                <a:rPr lang="en-US" altLang="zh-CN" sz="2800" i="1" smtClean="0">
                                  <a:solidFill>
                                    <a:srgbClr val="0000FF"/>
                                  </a:solidFill>
                                  <a:latin typeface="Cambria Math"/>
                                  <a:ea typeface="Cambria Math" panose="02040503050406030204" pitchFamily="18" charset="0"/>
                                </a:rPr>
                              </m:ctrlPr>
                            </m:funcPr>
                            <m:fName>
                              <m:r>
                                <m:rPr>
                                  <m:sty m:val="p"/>
                                </m:rPr>
                                <a:rPr lang="en-US" altLang="zh-CN" sz="2800" i="0" smtClean="0">
                                  <a:solidFill>
                                    <a:srgbClr val="0000FF"/>
                                  </a:solidFill>
                                  <a:latin typeface="Cambria Math" panose="02040503050406030204" pitchFamily="18" charset="0"/>
                                  <a:ea typeface="Cambria Math" panose="02040503050406030204" pitchFamily="18" charset="0"/>
                                </a:rPr>
                                <m:t>sin</m:t>
                              </m:r>
                            </m:fName>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𝑖</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e>
                          </m:func>
                        </m:num>
                        <m:den>
                          <m:func>
                            <m:funcPr>
                              <m:ctrlPr>
                                <a:rPr lang="en-US" altLang="zh-CN" sz="2800" i="1">
                                  <a:solidFill>
                                    <a:srgbClr val="0000FF"/>
                                  </a:solidFill>
                                  <a:latin typeface="Cambria Math"/>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sin</m:t>
                              </m:r>
                            </m:fName>
                            <m:e>
                              <m:r>
                                <a:rPr lang="zh-CN" altLang="en-US" sz="2800" i="1" smtClean="0">
                                  <a:solidFill>
                                    <a:srgbClr val="0000FF"/>
                                  </a:solidFill>
                                  <a:latin typeface="Cambria Math" panose="02040503050406030204" pitchFamily="18" charset="0"/>
                                  <a:ea typeface="Cambria Math" panose="02040503050406030204" pitchFamily="18" charset="0"/>
                                </a:rPr>
                                <m:t>𝛾</m:t>
                              </m:r>
                            </m:e>
                          </m:func>
                        </m:den>
                      </m:f>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den>
                      </m:f>
                    </m:oMath>
                  </m:oMathPara>
                </a14:m>
                <a:endParaRPr lang="zh-CN" altLang="en-US" sz="2800" dirty="0">
                  <a:solidFill>
                    <a:srgbClr val="0000FF"/>
                  </a:solidFill>
                </a:endParaRPr>
              </a:p>
            </p:txBody>
          </p:sp>
        </mc:Choice>
        <mc:Fallback xmlns="">
          <p:sp>
            <p:nvSpPr>
              <p:cNvPr id="58" name="矩形 57"/>
              <p:cNvSpPr>
                <a:spLocks noRot="1" noChangeAspect="1" noMove="1" noResize="1" noEditPoints="1" noAdjustHandles="1" noChangeArrowheads="1" noChangeShapeType="1" noTextEdit="1"/>
              </p:cNvSpPr>
              <p:nvPr/>
            </p:nvSpPr>
            <p:spPr>
              <a:xfrm>
                <a:off x="4260643" y="4676452"/>
                <a:ext cx="1919693" cy="96648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6742809" y="4646958"/>
                <a:ext cx="1962973" cy="9007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i="1" smtClean="0">
                              <a:solidFill>
                                <a:srgbClr val="0000FF"/>
                              </a:solidFill>
                              <a:latin typeface="Cambria Math"/>
                              <a:ea typeface="Cambria Math" panose="02040503050406030204" pitchFamily="18" charset="0"/>
                            </a:rPr>
                          </m:ctrlPr>
                        </m:funcPr>
                        <m:fName>
                          <m:r>
                            <m:rPr>
                              <m:sty m:val="p"/>
                            </m:rPr>
                            <a:rPr lang="en-US" altLang="zh-CN" sz="2800" i="0" smtClean="0">
                              <a:solidFill>
                                <a:srgbClr val="0000FF"/>
                              </a:solidFill>
                              <a:latin typeface="Cambria Math" panose="02040503050406030204" pitchFamily="18" charset="0"/>
                              <a:ea typeface="Cambria Math" panose="02040503050406030204" pitchFamily="18" charset="0"/>
                            </a:rPr>
                            <m:t>tan</m:t>
                          </m:r>
                        </m:fName>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𝑖</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e>
                      </m:func>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den>
                      </m:f>
                    </m:oMath>
                  </m:oMathPara>
                </a14:m>
                <a:endParaRPr lang="zh-CN" altLang="en-US" sz="2800" dirty="0">
                  <a:solidFill>
                    <a:srgbClr val="0000FF"/>
                  </a:solidFill>
                </a:endParaRPr>
              </a:p>
            </p:txBody>
          </p:sp>
        </mc:Choice>
        <mc:Fallback xmlns="">
          <p:sp>
            <p:nvSpPr>
              <p:cNvPr id="59" name="矩形 58"/>
              <p:cNvSpPr>
                <a:spLocks noRot="1" noChangeAspect="1" noMove="1" noResize="1" noEditPoints="1" noAdjustHandles="1" noChangeArrowheads="1" noChangeShapeType="1" noTextEdit="1"/>
              </p:cNvSpPr>
              <p:nvPr/>
            </p:nvSpPr>
            <p:spPr>
              <a:xfrm>
                <a:off x="6742809" y="4646958"/>
                <a:ext cx="1962973" cy="90075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8563093" y="4551206"/>
                <a:ext cx="1495666" cy="9691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func>
                            <m:funcPr>
                              <m:ctrlPr>
                                <a:rPr lang="en-US" altLang="zh-CN" sz="2800" i="1" smtClean="0">
                                  <a:solidFill>
                                    <a:srgbClr val="0000FF"/>
                                  </a:solidFill>
                                  <a:latin typeface="Cambria Math"/>
                                  <a:ea typeface="Cambria Math" panose="02040503050406030204" pitchFamily="18" charset="0"/>
                                </a:rPr>
                              </m:ctrlPr>
                            </m:funcPr>
                            <m:fName>
                              <m:r>
                                <m:rPr>
                                  <m:sty m:val="p"/>
                                </m:rPr>
                                <a:rPr lang="en-US" altLang="zh-CN" sz="2800" i="0" smtClean="0">
                                  <a:solidFill>
                                    <a:srgbClr val="0000FF"/>
                                  </a:solidFill>
                                  <a:latin typeface="Cambria Math" panose="02040503050406030204" pitchFamily="18" charset="0"/>
                                  <a:ea typeface="Cambria Math" panose="02040503050406030204" pitchFamily="18" charset="0"/>
                                </a:rPr>
                                <m:t>sin</m:t>
                              </m:r>
                            </m:fName>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𝑖</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e>
                          </m:func>
                        </m:num>
                        <m:den>
                          <m:func>
                            <m:funcPr>
                              <m:ctrlPr>
                                <a:rPr lang="en-US" altLang="zh-CN" sz="2800" i="1" smtClean="0">
                                  <a:solidFill>
                                    <a:srgbClr val="0000FF"/>
                                  </a:solidFill>
                                  <a:latin typeface="Cambria Math"/>
                                  <a:ea typeface="Cambria Math" panose="02040503050406030204" pitchFamily="18" charset="0"/>
                                </a:rPr>
                              </m:ctrlPr>
                            </m:funcPr>
                            <m:fName>
                              <m:r>
                                <m:rPr>
                                  <m:sty m:val="p"/>
                                </m:rPr>
                                <a:rPr lang="en-US" altLang="zh-CN" sz="2800" i="0" smtClean="0">
                                  <a:solidFill>
                                    <a:srgbClr val="0000FF"/>
                                  </a:solidFill>
                                  <a:latin typeface="Cambria Math" panose="02040503050406030204" pitchFamily="18" charset="0"/>
                                  <a:ea typeface="Cambria Math" panose="02040503050406030204" pitchFamily="18" charset="0"/>
                                </a:rPr>
                                <m:t>cos</m:t>
                              </m:r>
                            </m:fName>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𝑖</m:t>
                                  </m:r>
                                </m:e>
                                <m:sub>
                                  <m:r>
                                    <a:rPr lang="en-US" altLang="zh-CN" sz="2800" i="1">
                                      <a:solidFill>
                                        <a:srgbClr val="0000FF"/>
                                      </a:solidFill>
                                      <a:latin typeface="Cambria Math" panose="02040503050406030204" pitchFamily="18" charset="0"/>
                                      <a:ea typeface="Cambria Math" panose="02040503050406030204" pitchFamily="18" charset="0"/>
                                    </a:rPr>
                                    <m:t>0</m:t>
                                  </m:r>
                                </m:sub>
                              </m:sSub>
                            </m:e>
                          </m:func>
                        </m:den>
                      </m:f>
                    </m:oMath>
                  </m:oMathPara>
                </a14:m>
                <a:endParaRPr lang="zh-CN" altLang="en-US" sz="2800" dirty="0">
                  <a:solidFill>
                    <a:srgbClr val="0000FF"/>
                  </a:solidFill>
                </a:endParaRPr>
              </a:p>
            </p:txBody>
          </p:sp>
        </mc:Choice>
        <mc:Fallback xmlns="">
          <p:sp>
            <p:nvSpPr>
              <p:cNvPr id="60" name="矩形 59"/>
              <p:cNvSpPr>
                <a:spLocks noRot="1" noChangeAspect="1" noMove="1" noResize="1" noEditPoints="1" noAdjustHandles="1" noChangeArrowheads="1" noChangeShapeType="1" noTextEdit="1"/>
              </p:cNvSpPr>
              <p:nvPr/>
            </p:nvSpPr>
            <p:spPr>
              <a:xfrm>
                <a:off x="8563093" y="4551206"/>
                <a:ext cx="1495666" cy="96917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4260643" y="5734496"/>
                <a:ext cx="4537011" cy="8244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i="1" smtClean="0">
                              <a:solidFill>
                                <a:srgbClr val="0000FF"/>
                              </a:solidFill>
                              <a:latin typeface="Cambria Math"/>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cos</m:t>
                          </m:r>
                        </m:fName>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𝑖</m:t>
                              </m:r>
                            </m:e>
                            <m:sub>
                              <m:r>
                                <a:rPr lang="en-US" altLang="zh-CN" sz="2800" i="1">
                                  <a:solidFill>
                                    <a:srgbClr val="0000FF"/>
                                  </a:solidFill>
                                  <a:latin typeface="Cambria Math" panose="02040503050406030204" pitchFamily="18" charset="0"/>
                                  <a:ea typeface="Cambria Math" panose="02040503050406030204" pitchFamily="18" charset="0"/>
                                </a:rPr>
                                <m:t>0</m:t>
                              </m:r>
                            </m:sub>
                          </m:sSub>
                        </m:e>
                      </m:func>
                      <m:r>
                        <a:rPr lang="en-US" altLang="zh-CN" sz="2800" b="0" i="1" smtClean="0">
                          <a:solidFill>
                            <a:srgbClr val="0000FF"/>
                          </a:solidFill>
                          <a:latin typeface="Cambria Math" panose="02040503050406030204" pitchFamily="18" charset="0"/>
                          <a:ea typeface="Cambria Math" panose="02040503050406030204" pitchFamily="18" charset="0"/>
                        </a:rPr>
                        <m:t>=</m:t>
                      </m:r>
                      <m:func>
                        <m:funcPr>
                          <m:ctrlPr>
                            <a:rPr lang="en-US" altLang="zh-CN" sz="2800" i="1">
                              <a:solidFill>
                                <a:srgbClr val="0000FF"/>
                              </a:solidFill>
                              <a:latin typeface="Cambria Math"/>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sin</m:t>
                          </m:r>
                        </m:fName>
                        <m:e>
                          <m:r>
                            <a:rPr lang="zh-CN" altLang="en-US" sz="2800" i="1">
                              <a:solidFill>
                                <a:srgbClr val="0000FF"/>
                              </a:solidFill>
                              <a:latin typeface="Cambria Math" panose="02040503050406030204" pitchFamily="18" charset="0"/>
                              <a:ea typeface="Cambria Math" panose="02040503050406030204" pitchFamily="18" charset="0"/>
                            </a:rPr>
                            <m:t>𝛾</m:t>
                          </m:r>
                        </m:e>
                      </m:func>
                      <m:r>
                        <a:rPr lang="en-US" altLang="zh-CN" sz="2800" b="0" i="1" smtClean="0">
                          <a:solidFill>
                            <a:srgbClr val="0000FF"/>
                          </a:solidFill>
                          <a:latin typeface="Cambria Math" panose="02040503050406030204" pitchFamily="18" charset="0"/>
                          <a:ea typeface="Cambria Math" panose="02040503050406030204" pitchFamily="18" charset="0"/>
                        </a:rPr>
                        <m:t>=</m:t>
                      </m:r>
                      <m:func>
                        <m:funcPr>
                          <m:ctrlPr>
                            <a:rPr lang="en-US" altLang="zh-CN" sz="2800" i="1">
                              <a:solidFill>
                                <a:srgbClr val="0000FF"/>
                              </a:solidFill>
                              <a:latin typeface="Cambria Math"/>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cos</m:t>
                          </m:r>
                        </m:fName>
                        <m:e>
                          <m:d>
                            <m:dPr>
                              <m:ctrlPr>
                                <a:rPr lang="en-US" altLang="zh-CN" sz="2800" i="1" smtClean="0">
                                  <a:solidFill>
                                    <a:srgbClr val="0000FF"/>
                                  </a:solidFill>
                                  <a:latin typeface="Cambria Math"/>
                                  <a:ea typeface="Cambria Math" panose="02040503050406030204" pitchFamily="18" charset="0"/>
                                </a:rPr>
                              </m:ctrlPr>
                            </m:dPr>
                            <m:e>
                              <m:f>
                                <m:fPr>
                                  <m:ctrlPr>
                                    <a:rPr lang="en-US" altLang="zh-CN" sz="2800" i="1">
                                      <a:solidFill>
                                        <a:srgbClr val="0000FF"/>
                                      </a:solidFill>
                                      <a:latin typeface="Cambria Math"/>
                                      <a:ea typeface="Cambria Math" panose="02040503050406030204" pitchFamily="18" charset="0"/>
                                    </a:rPr>
                                  </m:ctrlPr>
                                </m:fPr>
                                <m:num>
                                  <m:r>
                                    <a:rPr lang="zh-CN" altLang="en-US" sz="2800" i="1" smtClean="0">
                                      <a:solidFill>
                                        <a:srgbClr val="0000FF"/>
                                      </a:solidFill>
                                      <a:latin typeface="Cambria Math" panose="02040503050406030204" pitchFamily="18" charset="0"/>
                                      <a:ea typeface="Cambria Math" panose="02040503050406030204" pitchFamily="18" charset="0"/>
                                    </a:rPr>
                                    <m:t>𝜋</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𝛾</m:t>
                              </m:r>
                            </m:e>
                          </m:d>
                        </m:e>
                      </m:func>
                    </m:oMath>
                  </m:oMathPara>
                </a14:m>
                <a:endParaRPr lang="zh-CN" altLang="en-US" sz="2800" dirty="0">
                  <a:solidFill>
                    <a:srgbClr val="0000FF"/>
                  </a:solidFill>
                </a:endParaRPr>
              </a:p>
            </p:txBody>
          </p:sp>
        </mc:Choice>
        <mc:Fallback xmlns="">
          <p:sp>
            <p:nvSpPr>
              <p:cNvPr id="61" name="矩形 60"/>
              <p:cNvSpPr>
                <a:spLocks noRot="1" noChangeAspect="1" noMove="1" noResize="1" noEditPoints="1" noAdjustHandles="1" noChangeArrowheads="1" noChangeShapeType="1" noTextEdit="1"/>
              </p:cNvSpPr>
              <p:nvPr/>
            </p:nvSpPr>
            <p:spPr>
              <a:xfrm>
                <a:off x="4260643" y="5734496"/>
                <a:ext cx="4537011" cy="82445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a:off x="9014014" y="5661041"/>
                <a:ext cx="1879168" cy="8244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𝑖</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𝛾</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zh-CN" altLang="en-US" sz="2800" i="1">
                              <a:solidFill>
                                <a:srgbClr val="0000FF"/>
                              </a:solidFill>
                              <a:latin typeface="Cambria Math" panose="02040503050406030204" pitchFamily="18" charset="0"/>
                              <a:ea typeface="Cambria Math" panose="02040503050406030204" pitchFamily="18" charset="0"/>
                            </a:rPr>
                            <m:t>𝜋</m:t>
                          </m:r>
                        </m:num>
                        <m:den>
                          <m:r>
                            <a:rPr lang="en-US" altLang="zh-CN" sz="2800" i="1">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solidFill>
                    <a:srgbClr val="0000FF"/>
                  </a:solidFill>
                </a:endParaRPr>
              </a:p>
            </p:txBody>
          </p:sp>
        </mc:Choice>
        <mc:Fallback xmlns="">
          <p:sp>
            <p:nvSpPr>
              <p:cNvPr id="62" name="矩形 61"/>
              <p:cNvSpPr>
                <a:spLocks noRot="1" noChangeAspect="1" noMove="1" noResize="1" noEditPoints="1" noAdjustHandles="1" noChangeArrowheads="1" noChangeShapeType="1" noTextEdit="1"/>
              </p:cNvSpPr>
              <p:nvPr/>
            </p:nvSpPr>
            <p:spPr>
              <a:xfrm>
                <a:off x="9014014" y="5661041"/>
                <a:ext cx="1879168" cy="824456"/>
              </a:xfrm>
              <a:prstGeom prst="rect">
                <a:avLst/>
              </a:prstGeom>
              <a:blipFill>
                <a:blip r:embed="rId8"/>
                <a:stretch>
                  <a:fillRect/>
                </a:stretch>
              </a:blipFill>
            </p:spPr>
            <p:txBody>
              <a:bodyPr/>
              <a:lstStyle/>
              <a:p>
                <a:r>
                  <a:rPr lang="zh-CN" altLang="en-US">
                    <a:noFill/>
                  </a:rPr>
                  <a:t> </a:t>
                </a:r>
              </a:p>
            </p:txBody>
          </p:sp>
        </mc:Fallback>
      </mc:AlternateContent>
      <p:grpSp>
        <p:nvGrpSpPr>
          <p:cNvPr id="2" name="组合 1"/>
          <p:cNvGrpSpPr/>
          <p:nvPr/>
        </p:nvGrpSpPr>
        <p:grpSpPr>
          <a:xfrm>
            <a:off x="2306876" y="699370"/>
            <a:ext cx="3810000" cy="3200400"/>
            <a:chOff x="2306876" y="699370"/>
            <a:chExt cx="3810000" cy="3200400"/>
          </a:xfrm>
        </p:grpSpPr>
        <p:grpSp>
          <p:nvGrpSpPr>
            <p:cNvPr id="52233" name="Group 15"/>
            <p:cNvGrpSpPr>
              <a:grpSpLocks/>
            </p:cNvGrpSpPr>
            <p:nvPr/>
          </p:nvGrpSpPr>
          <p:grpSpPr bwMode="auto">
            <a:xfrm>
              <a:off x="2306876" y="699370"/>
              <a:ext cx="3810000" cy="3200400"/>
              <a:chOff x="288" y="480"/>
              <a:chExt cx="2400" cy="2016"/>
            </a:xfrm>
          </p:grpSpPr>
          <p:sp>
            <p:nvSpPr>
              <p:cNvPr id="52234" name="Rectangle 16"/>
              <p:cNvSpPr>
                <a:spLocks noChangeArrowheads="1"/>
              </p:cNvSpPr>
              <p:nvPr/>
            </p:nvSpPr>
            <p:spPr bwMode="auto">
              <a:xfrm>
                <a:off x="288" y="480"/>
                <a:ext cx="2400" cy="2016"/>
              </a:xfrm>
              <a:prstGeom prst="rect">
                <a:avLst/>
              </a:prstGeom>
              <a:solidFill>
                <a:srgbClr val="FFFF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grpSp>
            <p:nvGrpSpPr>
              <p:cNvPr id="52235" name="Group 17"/>
              <p:cNvGrpSpPr>
                <a:grpSpLocks/>
              </p:cNvGrpSpPr>
              <p:nvPr/>
            </p:nvGrpSpPr>
            <p:grpSpPr bwMode="auto">
              <a:xfrm>
                <a:off x="341" y="731"/>
                <a:ext cx="1195" cy="597"/>
                <a:chOff x="341" y="731"/>
                <a:chExt cx="1195" cy="597"/>
              </a:xfrm>
            </p:grpSpPr>
            <p:sp>
              <p:nvSpPr>
                <p:cNvPr id="52264" name="Line 18"/>
                <p:cNvSpPr>
                  <a:spLocks noChangeShapeType="1"/>
                </p:cNvSpPr>
                <p:nvPr/>
              </p:nvSpPr>
              <p:spPr bwMode="auto">
                <a:xfrm rot="1813361">
                  <a:off x="341" y="1040"/>
                  <a:ext cx="1195" cy="0"/>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52265" name="Line 19"/>
                <p:cNvSpPr>
                  <a:spLocks noChangeShapeType="1"/>
                </p:cNvSpPr>
                <p:nvPr/>
              </p:nvSpPr>
              <p:spPr bwMode="auto">
                <a:xfrm rot="1813361">
                  <a:off x="596" y="731"/>
                  <a:ext cx="0" cy="224"/>
                </a:xfrm>
                <a:prstGeom prst="line">
                  <a:avLst/>
                </a:prstGeom>
                <a:noFill/>
                <a:ln w="28575">
                  <a:solidFill>
                    <a:srgbClr val="FF0000"/>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52266" name="Line 20"/>
                <p:cNvSpPr>
                  <a:spLocks noChangeShapeType="1"/>
                </p:cNvSpPr>
                <p:nvPr/>
              </p:nvSpPr>
              <p:spPr bwMode="auto">
                <a:xfrm rot="1813361">
                  <a:off x="763" y="829"/>
                  <a:ext cx="0" cy="224"/>
                </a:xfrm>
                <a:prstGeom prst="line">
                  <a:avLst/>
                </a:prstGeom>
                <a:noFill/>
                <a:ln w="28575">
                  <a:solidFill>
                    <a:srgbClr val="FF0000"/>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52267" name="Line 21"/>
                <p:cNvSpPr>
                  <a:spLocks noChangeShapeType="1"/>
                </p:cNvSpPr>
                <p:nvPr/>
              </p:nvSpPr>
              <p:spPr bwMode="auto">
                <a:xfrm rot="1813361">
                  <a:off x="931" y="927"/>
                  <a:ext cx="0" cy="224"/>
                </a:xfrm>
                <a:prstGeom prst="line">
                  <a:avLst/>
                </a:prstGeom>
                <a:noFill/>
                <a:ln w="28575">
                  <a:solidFill>
                    <a:srgbClr val="FF0000"/>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52268" name="Line 22"/>
                <p:cNvSpPr>
                  <a:spLocks noChangeShapeType="1"/>
                </p:cNvSpPr>
                <p:nvPr/>
              </p:nvSpPr>
              <p:spPr bwMode="auto">
                <a:xfrm rot="1813361">
                  <a:off x="1099" y="1024"/>
                  <a:ext cx="0" cy="224"/>
                </a:xfrm>
                <a:prstGeom prst="line">
                  <a:avLst/>
                </a:prstGeom>
                <a:noFill/>
                <a:ln w="28575">
                  <a:solidFill>
                    <a:srgbClr val="FF0000"/>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52269" name="Line 23"/>
                <p:cNvSpPr>
                  <a:spLocks noChangeShapeType="1"/>
                </p:cNvSpPr>
                <p:nvPr/>
              </p:nvSpPr>
              <p:spPr bwMode="auto">
                <a:xfrm rot="1813361">
                  <a:off x="1296" y="1104"/>
                  <a:ext cx="0" cy="224"/>
                </a:xfrm>
                <a:prstGeom prst="line">
                  <a:avLst/>
                </a:prstGeom>
                <a:noFill/>
                <a:ln w="28575">
                  <a:solidFill>
                    <a:srgbClr val="FF0000"/>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52270" name="Oval 24"/>
                <p:cNvSpPr>
                  <a:spLocks noChangeArrowheads="1"/>
                </p:cNvSpPr>
                <p:nvPr/>
              </p:nvSpPr>
              <p:spPr bwMode="auto">
                <a:xfrm rot="1813361">
                  <a:off x="480" y="767"/>
                  <a:ext cx="65" cy="56"/>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52271" name="Oval 25"/>
                <p:cNvSpPr>
                  <a:spLocks noChangeArrowheads="1"/>
                </p:cNvSpPr>
                <p:nvPr/>
              </p:nvSpPr>
              <p:spPr bwMode="auto">
                <a:xfrm rot="1813361">
                  <a:off x="647" y="865"/>
                  <a:ext cx="65" cy="56"/>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52272" name="Oval 26"/>
                <p:cNvSpPr>
                  <a:spLocks noChangeArrowheads="1"/>
                </p:cNvSpPr>
                <p:nvPr/>
              </p:nvSpPr>
              <p:spPr bwMode="auto">
                <a:xfrm rot="1813361">
                  <a:off x="815" y="962"/>
                  <a:ext cx="64" cy="56"/>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52273" name="Oval 27"/>
                <p:cNvSpPr>
                  <a:spLocks noChangeArrowheads="1"/>
                </p:cNvSpPr>
                <p:nvPr/>
              </p:nvSpPr>
              <p:spPr bwMode="auto">
                <a:xfrm rot="1813361">
                  <a:off x="983" y="1059"/>
                  <a:ext cx="64" cy="56"/>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52274" name="Oval 28"/>
                <p:cNvSpPr>
                  <a:spLocks noChangeArrowheads="1"/>
                </p:cNvSpPr>
                <p:nvPr/>
              </p:nvSpPr>
              <p:spPr bwMode="auto">
                <a:xfrm rot="1813361">
                  <a:off x="1149" y="1157"/>
                  <a:ext cx="65" cy="56"/>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grpSp>
          <p:sp>
            <p:nvSpPr>
              <p:cNvPr id="52236" name="Line 29"/>
              <p:cNvSpPr>
                <a:spLocks noChangeShapeType="1"/>
              </p:cNvSpPr>
              <p:nvPr/>
            </p:nvSpPr>
            <p:spPr bwMode="auto">
              <a:xfrm rot="-1745951">
                <a:off x="1337" y="1041"/>
                <a:ext cx="1344" cy="4"/>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52237" name="Oval 30"/>
              <p:cNvSpPr>
                <a:spLocks noChangeArrowheads="1"/>
              </p:cNvSpPr>
              <p:nvPr/>
            </p:nvSpPr>
            <p:spPr bwMode="auto">
              <a:xfrm rot="-1745951">
                <a:off x="1530" y="1254"/>
                <a:ext cx="64" cy="63"/>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52238" name="Oval 31"/>
              <p:cNvSpPr>
                <a:spLocks noChangeArrowheads="1"/>
              </p:cNvSpPr>
              <p:nvPr/>
            </p:nvSpPr>
            <p:spPr bwMode="auto">
              <a:xfrm rot="-1745951">
                <a:off x="1760" y="1116"/>
                <a:ext cx="64" cy="63"/>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52239" name="Oval 32"/>
              <p:cNvSpPr>
                <a:spLocks noChangeArrowheads="1"/>
              </p:cNvSpPr>
              <p:nvPr/>
            </p:nvSpPr>
            <p:spPr bwMode="auto">
              <a:xfrm rot="-1745951">
                <a:off x="1952" y="1020"/>
                <a:ext cx="64" cy="63"/>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52240" name="Oval 33"/>
              <p:cNvSpPr>
                <a:spLocks noChangeArrowheads="1"/>
              </p:cNvSpPr>
              <p:nvPr/>
            </p:nvSpPr>
            <p:spPr bwMode="auto">
              <a:xfrm rot="-1745951">
                <a:off x="2144" y="909"/>
                <a:ext cx="64" cy="63"/>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52241" name="Oval 34"/>
              <p:cNvSpPr>
                <a:spLocks noChangeArrowheads="1"/>
              </p:cNvSpPr>
              <p:nvPr/>
            </p:nvSpPr>
            <p:spPr bwMode="auto">
              <a:xfrm rot="-1745951">
                <a:off x="2304" y="813"/>
                <a:ext cx="64" cy="63"/>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52244" name="Arc 37"/>
              <p:cNvSpPr>
                <a:spLocks/>
              </p:cNvSpPr>
              <p:nvPr/>
            </p:nvSpPr>
            <p:spPr bwMode="auto">
              <a:xfrm rot="9220608" flipH="1" flipV="1">
                <a:off x="1475" y="1007"/>
                <a:ext cx="207" cy="249"/>
              </a:xfrm>
              <a:custGeom>
                <a:avLst/>
                <a:gdLst>
                  <a:gd name="T0" fmla="*/ 0 w 24985"/>
                  <a:gd name="T1" fmla="*/ 0 h 21600"/>
                  <a:gd name="T2" fmla="*/ 0 w 24985"/>
                  <a:gd name="T3" fmla="*/ 0 h 21600"/>
                  <a:gd name="T4" fmla="*/ 0 w 24985"/>
                  <a:gd name="T5" fmla="*/ 0 h 21600"/>
                  <a:gd name="T6" fmla="*/ 0 60000 65536"/>
                  <a:gd name="T7" fmla="*/ 0 60000 65536"/>
                  <a:gd name="T8" fmla="*/ 0 60000 65536"/>
                  <a:gd name="T9" fmla="*/ 0 w 24985"/>
                  <a:gd name="T10" fmla="*/ 0 h 21600"/>
                  <a:gd name="T11" fmla="*/ 24985 w 24985"/>
                  <a:gd name="T12" fmla="*/ 21600 h 21600"/>
                </a:gdLst>
                <a:ahLst/>
                <a:cxnLst>
                  <a:cxn ang="T6">
                    <a:pos x="T0" y="T1"/>
                  </a:cxn>
                  <a:cxn ang="T7">
                    <a:pos x="T2" y="T3"/>
                  </a:cxn>
                  <a:cxn ang="T8">
                    <a:pos x="T4" y="T5"/>
                  </a:cxn>
                </a:cxnLst>
                <a:rect l="T9" t="T10" r="T11" b="T12"/>
                <a:pathLst>
                  <a:path w="24985" h="21600" fill="none" extrusionOk="0">
                    <a:moveTo>
                      <a:pt x="-1" y="266"/>
                    </a:moveTo>
                    <a:cubicBezTo>
                      <a:pt x="1119" y="89"/>
                      <a:pt x="2251" y="-1"/>
                      <a:pt x="3385" y="0"/>
                    </a:cubicBezTo>
                    <a:cubicBezTo>
                      <a:pt x="15314" y="0"/>
                      <a:pt x="24985" y="9670"/>
                      <a:pt x="24985" y="21600"/>
                    </a:cubicBezTo>
                  </a:path>
                  <a:path w="24985" h="21600" stroke="0" extrusionOk="0">
                    <a:moveTo>
                      <a:pt x="-1" y="266"/>
                    </a:moveTo>
                    <a:cubicBezTo>
                      <a:pt x="1119" y="89"/>
                      <a:pt x="2251" y="-1"/>
                      <a:pt x="3385" y="0"/>
                    </a:cubicBezTo>
                    <a:cubicBezTo>
                      <a:pt x="15314" y="0"/>
                      <a:pt x="24985" y="9670"/>
                      <a:pt x="24985" y="21600"/>
                    </a:cubicBezTo>
                    <a:lnTo>
                      <a:pt x="3385" y="21600"/>
                    </a:lnTo>
                    <a:lnTo>
                      <a:pt x="-1" y="266"/>
                    </a:lnTo>
                    <a:close/>
                  </a:path>
                </a:pathLst>
              </a:custGeom>
              <a:noFill/>
              <a:ln w="28575">
                <a:solidFill>
                  <a:srgbClr val="33CC33"/>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52245" name="Line 38"/>
              <p:cNvSpPr>
                <a:spLocks noChangeShapeType="1"/>
              </p:cNvSpPr>
              <p:nvPr/>
            </p:nvSpPr>
            <p:spPr bwMode="auto">
              <a:xfrm>
                <a:off x="1440" y="624"/>
                <a:ext cx="0" cy="1632"/>
              </a:xfrm>
              <a:prstGeom prst="line">
                <a:avLst/>
              </a:prstGeom>
              <a:noFill/>
              <a:ln w="19050">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nvGrpSpPr>
              <p:cNvPr id="52247" name="Group 40"/>
              <p:cNvGrpSpPr>
                <a:grpSpLocks/>
              </p:cNvGrpSpPr>
              <p:nvPr/>
            </p:nvGrpSpPr>
            <p:grpSpPr bwMode="auto">
              <a:xfrm>
                <a:off x="1488" y="1295"/>
                <a:ext cx="470" cy="1152"/>
                <a:chOff x="1488" y="1295"/>
                <a:chExt cx="470" cy="1152"/>
              </a:xfrm>
            </p:grpSpPr>
            <p:sp>
              <p:nvSpPr>
                <p:cNvPr id="52256" name="Line 41"/>
                <p:cNvSpPr>
                  <a:spLocks noChangeShapeType="1"/>
                </p:cNvSpPr>
                <p:nvPr/>
              </p:nvSpPr>
              <p:spPr bwMode="auto">
                <a:xfrm rot="3581093" flipH="1">
                  <a:off x="1175" y="1863"/>
                  <a:ext cx="1152" cy="15"/>
                </a:xfrm>
                <a:prstGeom prst="line">
                  <a:avLst/>
                </a:prstGeom>
                <a:noFill/>
                <a:ln w="28575">
                  <a:solidFill>
                    <a:srgbClr val="FF0000"/>
                  </a:solidFill>
                  <a:round/>
                  <a:headEnd type="triangl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52257" name="Line 42"/>
                <p:cNvSpPr>
                  <a:spLocks noChangeShapeType="1"/>
                </p:cNvSpPr>
                <p:nvPr/>
              </p:nvSpPr>
              <p:spPr bwMode="auto">
                <a:xfrm rot="3581093" flipV="1">
                  <a:off x="1584" y="1488"/>
                  <a:ext cx="0" cy="192"/>
                </a:xfrm>
                <a:prstGeom prst="line">
                  <a:avLst/>
                </a:prstGeom>
                <a:noFill/>
                <a:ln w="28575">
                  <a:solidFill>
                    <a:srgbClr val="FF0000"/>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52258" name="Line 43"/>
                <p:cNvSpPr>
                  <a:spLocks noChangeShapeType="1"/>
                </p:cNvSpPr>
                <p:nvPr/>
              </p:nvSpPr>
              <p:spPr bwMode="auto">
                <a:xfrm rot="3581093">
                  <a:off x="1856" y="1935"/>
                  <a:ext cx="18" cy="187"/>
                </a:xfrm>
                <a:prstGeom prst="line">
                  <a:avLst/>
                </a:prstGeom>
                <a:noFill/>
                <a:ln w="28575">
                  <a:solidFill>
                    <a:srgbClr val="FF0000"/>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52259" name="Oval 44"/>
                <p:cNvSpPr>
                  <a:spLocks noChangeArrowheads="1"/>
                </p:cNvSpPr>
                <p:nvPr/>
              </p:nvSpPr>
              <p:spPr bwMode="auto">
                <a:xfrm rot="3581093">
                  <a:off x="1488" y="1449"/>
                  <a:ext cx="64" cy="63"/>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52260" name="Oval 45"/>
                <p:cNvSpPr>
                  <a:spLocks noChangeArrowheads="1"/>
                </p:cNvSpPr>
                <p:nvPr/>
              </p:nvSpPr>
              <p:spPr bwMode="auto">
                <a:xfrm rot="3581093">
                  <a:off x="1699" y="1781"/>
                  <a:ext cx="64" cy="63"/>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52261" name="Oval 46"/>
                <p:cNvSpPr>
                  <a:spLocks noChangeArrowheads="1"/>
                </p:cNvSpPr>
                <p:nvPr/>
              </p:nvSpPr>
              <p:spPr bwMode="auto">
                <a:xfrm rot="3581093">
                  <a:off x="1890" y="2097"/>
                  <a:ext cx="64" cy="63"/>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52262" name="Line 47"/>
                <p:cNvSpPr>
                  <a:spLocks noChangeShapeType="1"/>
                </p:cNvSpPr>
                <p:nvPr/>
              </p:nvSpPr>
              <p:spPr bwMode="auto">
                <a:xfrm rot="3581093">
                  <a:off x="1770" y="1817"/>
                  <a:ext cx="18" cy="187"/>
                </a:xfrm>
                <a:prstGeom prst="line">
                  <a:avLst/>
                </a:prstGeom>
                <a:noFill/>
                <a:ln w="28575">
                  <a:solidFill>
                    <a:srgbClr val="FF0000"/>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52263" name="Line 48"/>
                <p:cNvSpPr>
                  <a:spLocks noChangeShapeType="1"/>
                </p:cNvSpPr>
                <p:nvPr/>
              </p:nvSpPr>
              <p:spPr bwMode="auto">
                <a:xfrm rot="3581093">
                  <a:off x="1674" y="1625"/>
                  <a:ext cx="18" cy="187"/>
                </a:xfrm>
                <a:prstGeom prst="line">
                  <a:avLst/>
                </a:prstGeom>
                <a:noFill/>
                <a:ln w="28575">
                  <a:solidFill>
                    <a:srgbClr val="FF0000"/>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grpSp>
            <p:nvGrpSpPr>
              <p:cNvPr id="52248" name="Group 49"/>
              <p:cNvGrpSpPr>
                <a:grpSpLocks/>
              </p:cNvGrpSpPr>
              <p:nvPr/>
            </p:nvGrpSpPr>
            <p:grpSpPr bwMode="auto">
              <a:xfrm>
                <a:off x="528" y="1344"/>
                <a:ext cx="1920" cy="1056"/>
                <a:chOff x="528" y="1344"/>
                <a:chExt cx="1920" cy="1056"/>
              </a:xfrm>
            </p:grpSpPr>
            <p:sp>
              <p:nvSpPr>
                <p:cNvPr id="52253" name="Rectangle 50"/>
                <p:cNvSpPr>
                  <a:spLocks noChangeArrowheads="1"/>
                </p:cNvSpPr>
                <p:nvPr/>
              </p:nvSpPr>
              <p:spPr bwMode="auto">
                <a:xfrm>
                  <a:off x="528" y="1344"/>
                  <a:ext cx="1920" cy="1056"/>
                </a:xfrm>
                <a:prstGeom prst="rect">
                  <a:avLst/>
                </a:prstGeom>
                <a:solidFill>
                  <a:srgbClr val="C5FFFF">
                    <a:alpha val="50195"/>
                  </a:srgbClr>
                </a:solidFill>
                <a:ln w="19050">
                  <a:solidFill>
                    <a:schemeClr val="tx2"/>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endParaRPr lang="zh-CN" altLang="en-US" sz="2800">
                    <a:solidFill>
                      <a:srgbClr val="0000FF"/>
                    </a:solidFill>
                    <a:latin typeface="+mn-lt"/>
                    <a:ea typeface="+mn-ea"/>
                  </a:endParaRPr>
                </a:p>
              </p:txBody>
            </p:sp>
            <p:sp>
              <p:nvSpPr>
                <p:cNvPr id="52254" name="Rectangle 51"/>
                <p:cNvSpPr>
                  <a:spLocks noChangeArrowheads="1"/>
                </p:cNvSpPr>
                <p:nvPr/>
              </p:nvSpPr>
              <p:spPr bwMode="auto">
                <a:xfrm>
                  <a:off x="528" y="2064"/>
                  <a:ext cx="10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2800">
                      <a:solidFill>
                        <a:srgbClr val="0000FF"/>
                      </a:solidFill>
                      <a:latin typeface="+mn-lt"/>
                      <a:ea typeface="+mn-ea"/>
                    </a:rPr>
                    <a:t>玻璃</a:t>
                  </a:r>
                </a:p>
              </p:txBody>
            </p:sp>
          </p:grpSp>
          <p:sp>
            <p:nvSpPr>
              <p:cNvPr id="52249" name="Arc 53"/>
              <p:cNvSpPr>
                <a:spLocks/>
              </p:cNvSpPr>
              <p:nvPr/>
            </p:nvSpPr>
            <p:spPr bwMode="auto">
              <a:xfrm rot="6572052" flipH="1" flipV="1">
                <a:off x="1187" y="976"/>
                <a:ext cx="182" cy="249"/>
              </a:xfrm>
              <a:custGeom>
                <a:avLst/>
                <a:gdLst>
                  <a:gd name="T0" fmla="*/ 0 w 21960"/>
                  <a:gd name="T1" fmla="*/ 0 h 21600"/>
                  <a:gd name="T2" fmla="*/ 0 w 21960"/>
                  <a:gd name="T3" fmla="*/ 0 h 21600"/>
                  <a:gd name="T4" fmla="*/ 0 w 21960"/>
                  <a:gd name="T5" fmla="*/ 0 h 21600"/>
                  <a:gd name="T6" fmla="*/ 0 60000 65536"/>
                  <a:gd name="T7" fmla="*/ 0 60000 65536"/>
                  <a:gd name="T8" fmla="*/ 0 60000 65536"/>
                  <a:gd name="T9" fmla="*/ 0 w 21960"/>
                  <a:gd name="T10" fmla="*/ 0 h 21600"/>
                  <a:gd name="T11" fmla="*/ 21960 w 21960"/>
                  <a:gd name="T12" fmla="*/ 21600 h 21600"/>
                </a:gdLst>
                <a:ahLst/>
                <a:cxnLst>
                  <a:cxn ang="T6">
                    <a:pos x="T0" y="T1"/>
                  </a:cxn>
                  <a:cxn ang="T7">
                    <a:pos x="T2" y="T3"/>
                  </a:cxn>
                  <a:cxn ang="T8">
                    <a:pos x="T4" y="T5"/>
                  </a:cxn>
                </a:cxnLst>
                <a:rect l="T9" t="T10" r="T11" b="T12"/>
                <a:pathLst>
                  <a:path w="21960" h="21600" fill="none" extrusionOk="0">
                    <a:moveTo>
                      <a:pt x="0" y="3"/>
                    </a:moveTo>
                    <a:cubicBezTo>
                      <a:pt x="119" y="1"/>
                      <a:pt x="239" y="-1"/>
                      <a:pt x="360" y="0"/>
                    </a:cubicBezTo>
                    <a:cubicBezTo>
                      <a:pt x="12289" y="0"/>
                      <a:pt x="21960" y="9670"/>
                      <a:pt x="21960" y="21600"/>
                    </a:cubicBezTo>
                  </a:path>
                  <a:path w="21960" h="21600" stroke="0" extrusionOk="0">
                    <a:moveTo>
                      <a:pt x="0" y="3"/>
                    </a:moveTo>
                    <a:cubicBezTo>
                      <a:pt x="119" y="1"/>
                      <a:pt x="239" y="-1"/>
                      <a:pt x="360" y="0"/>
                    </a:cubicBezTo>
                    <a:cubicBezTo>
                      <a:pt x="12289" y="0"/>
                      <a:pt x="21960" y="9670"/>
                      <a:pt x="21960" y="21600"/>
                    </a:cubicBezTo>
                    <a:lnTo>
                      <a:pt x="360" y="21600"/>
                    </a:lnTo>
                    <a:lnTo>
                      <a:pt x="0" y="3"/>
                    </a:lnTo>
                    <a:close/>
                  </a:path>
                </a:pathLst>
              </a:custGeom>
              <a:noFill/>
              <a:ln w="28575">
                <a:solidFill>
                  <a:srgbClr val="FFCC66"/>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52251" name="Arc 55"/>
              <p:cNvSpPr>
                <a:spLocks/>
              </p:cNvSpPr>
              <p:nvPr/>
            </p:nvSpPr>
            <p:spPr bwMode="auto">
              <a:xfrm rot="13267117" flipH="1">
                <a:off x="1488" y="1584"/>
                <a:ext cx="95" cy="191"/>
              </a:xfrm>
              <a:custGeom>
                <a:avLst/>
                <a:gdLst>
                  <a:gd name="T0" fmla="*/ 0 w 21403"/>
                  <a:gd name="T1" fmla="*/ 0 h 21600"/>
                  <a:gd name="T2" fmla="*/ 0 w 21403"/>
                  <a:gd name="T3" fmla="*/ 0 h 21600"/>
                  <a:gd name="T4" fmla="*/ 0 w 21403"/>
                  <a:gd name="T5" fmla="*/ 0 h 21600"/>
                  <a:gd name="T6" fmla="*/ 0 60000 65536"/>
                  <a:gd name="T7" fmla="*/ 0 60000 65536"/>
                  <a:gd name="T8" fmla="*/ 0 60000 65536"/>
                  <a:gd name="T9" fmla="*/ 0 w 21403"/>
                  <a:gd name="T10" fmla="*/ 0 h 21600"/>
                  <a:gd name="T11" fmla="*/ 21403 w 21403"/>
                  <a:gd name="T12" fmla="*/ 21600 h 21600"/>
                </a:gdLst>
                <a:ahLst/>
                <a:cxnLst>
                  <a:cxn ang="T6">
                    <a:pos x="T0" y="T1"/>
                  </a:cxn>
                  <a:cxn ang="T7">
                    <a:pos x="T2" y="T3"/>
                  </a:cxn>
                  <a:cxn ang="T8">
                    <a:pos x="T4" y="T5"/>
                  </a:cxn>
                </a:cxnLst>
                <a:rect l="T9" t="T10" r="T11" b="T12"/>
                <a:pathLst>
                  <a:path w="21403" h="21600" fill="none" extrusionOk="0">
                    <a:moveTo>
                      <a:pt x="-1" y="0"/>
                    </a:moveTo>
                    <a:cubicBezTo>
                      <a:pt x="10805" y="0"/>
                      <a:pt x="19948" y="7984"/>
                      <a:pt x="21403" y="18690"/>
                    </a:cubicBezTo>
                  </a:path>
                  <a:path w="21403" h="21600" stroke="0" extrusionOk="0">
                    <a:moveTo>
                      <a:pt x="-1" y="0"/>
                    </a:moveTo>
                    <a:cubicBezTo>
                      <a:pt x="10805" y="0"/>
                      <a:pt x="19948" y="7984"/>
                      <a:pt x="21403" y="18690"/>
                    </a:cubicBezTo>
                    <a:lnTo>
                      <a:pt x="0" y="21600"/>
                    </a:lnTo>
                    <a:lnTo>
                      <a:pt x="-1" y="0"/>
                    </a:lnTo>
                    <a:close/>
                  </a:path>
                </a:pathLst>
              </a:custGeom>
              <a:noFill/>
              <a:ln w="28575">
                <a:solidFill>
                  <a:srgbClr val="FFCC66"/>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grpSp>
        <mc:AlternateContent xmlns:mc="http://schemas.openxmlformats.org/markup-compatibility/2006" xmlns:a14="http://schemas.microsoft.com/office/drawing/2010/main">
          <mc:Choice Requires="a14">
            <p:sp>
              <p:nvSpPr>
                <p:cNvPr id="63" name="矩形 62"/>
                <p:cNvSpPr/>
                <p:nvPr/>
              </p:nvSpPr>
              <p:spPr>
                <a:xfrm>
                  <a:off x="3501224" y="1028528"/>
                  <a:ext cx="56502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𝑖</m:t>
                            </m:r>
                          </m:e>
                          <m:sub>
                            <m:r>
                              <a:rPr lang="en-US" altLang="zh-CN" sz="2800" i="1">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63" name="矩形 62"/>
                <p:cNvSpPr>
                  <a:spLocks noRot="1" noChangeAspect="1" noMove="1" noResize="1" noEditPoints="1" noAdjustHandles="1" noChangeArrowheads="1" noChangeShapeType="1" noTextEdit="1"/>
                </p:cNvSpPr>
                <p:nvPr/>
              </p:nvSpPr>
              <p:spPr>
                <a:xfrm>
                  <a:off x="3501224" y="1028528"/>
                  <a:ext cx="565026"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p:cNvSpPr/>
                <p:nvPr/>
              </p:nvSpPr>
              <p:spPr>
                <a:xfrm>
                  <a:off x="4328315" y="1013960"/>
                  <a:ext cx="56502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𝑖</m:t>
                            </m:r>
                          </m:e>
                          <m:sub>
                            <m:r>
                              <a:rPr lang="en-US" altLang="zh-CN" sz="2800" i="1">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64" name="矩形 63"/>
                <p:cNvSpPr>
                  <a:spLocks noRot="1" noChangeAspect="1" noMove="1" noResize="1" noEditPoints="1" noAdjustHandles="1" noChangeArrowheads="1" noChangeShapeType="1" noTextEdit="1"/>
                </p:cNvSpPr>
                <p:nvPr/>
              </p:nvSpPr>
              <p:spPr>
                <a:xfrm>
                  <a:off x="4328315" y="1013960"/>
                  <a:ext cx="565026"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p:cNvSpPr/>
                <p:nvPr/>
              </p:nvSpPr>
              <p:spPr>
                <a:xfrm>
                  <a:off x="2687876" y="2019566"/>
                  <a:ext cx="6580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65" name="矩形 64"/>
                <p:cNvSpPr>
                  <a:spLocks noRot="1" noChangeAspect="1" noMove="1" noResize="1" noEditPoints="1" noAdjustHandles="1" noChangeArrowheads="1" noChangeShapeType="1" noTextEdit="1"/>
                </p:cNvSpPr>
                <p:nvPr/>
              </p:nvSpPr>
              <p:spPr>
                <a:xfrm>
                  <a:off x="2687876" y="2019566"/>
                  <a:ext cx="658001"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p:cNvSpPr/>
                <p:nvPr/>
              </p:nvSpPr>
              <p:spPr>
                <a:xfrm>
                  <a:off x="2695595" y="1536500"/>
                  <a:ext cx="6497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66" name="矩形 65"/>
                <p:cNvSpPr>
                  <a:spLocks noRot="1" noChangeAspect="1" noMove="1" noResize="1" noEditPoints="1" noAdjustHandles="1" noChangeArrowheads="1" noChangeShapeType="1" noTextEdit="1"/>
                </p:cNvSpPr>
                <p:nvPr/>
              </p:nvSpPr>
              <p:spPr>
                <a:xfrm>
                  <a:off x="2695595" y="1536500"/>
                  <a:ext cx="649729"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p:cNvSpPr/>
                <p:nvPr/>
              </p:nvSpPr>
              <p:spPr>
                <a:xfrm>
                  <a:off x="4097318" y="2670529"/>
                  <a:ext cx="48282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𝛾</m:t>
                        </m:r>
                      </m:oMath>
                    </m:oMathPara>
                  </a14:m>
                  <a:endParaRPr lang="zh-CN" altLang="en-US" sz="2800" dirty="0">
                    <a:solidFill>
                      <a:srgbClr val="0000FF"/>
                    </a:solidFill>
                  </a:endParaRPr>
                </a:p>
              </p:txBody>
            </p:sp>
          </mc:Choice>
          <mc:Fallback xmlns="">
            <p:sp>
              <p:nvSpPr>
                <p:cNvPr id="67" name="矩形 66"/>
                <p:cNvSpPr>
                  <a:spLocks noRot="1" noChangeAspect="1" noMove="1" noResize="1" noEditPoints="1" noAdjustHandles="1" noChangeArrowheads="1" noChangeShapeType="1" noTextEdit="1"/>
                </p:cNvSpPr>
                <p:nvPr/>
              </p:nvSpPr>
              <p:spPr>
                <a:xfrm>
                  <a:off x="4097318" y="2670529"/>
                  <a:ext cx="482824" cy="523220"/>
                </a:xfrm>
                <a:prstGeom prst="rect">
                  <a:avLst/>
                </a:prstGeom>
                <a:blipFill>
                  <a:blip r:embed="rId1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6376711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52583"/>
                                        </p:tgtEl>
                                        <p:attrNameLst>
                                          <p:attrName>style.visibility</p:attrName>
                                        </p:attrNameLst>
                                      </p:cBhvr>
                                      <p:to>
                                        <p:strVal val="visible"/>
                                      </p:to>
                                    </p:set>
                                    <p:animEffect transition="in" filter="blinds(horizontal)">
                                      <p:cBhvr>
                                        <p:cTn id="22" dur="500"/>
                                        <p:tgtEl>
                                          <p:spTgt spid="15258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wipe(left)">
                                      <p:cBhvr>
                                        <p:cTn id="27" dur="500"/>
                                        <p:tgtEl>
                                          <p:spTgt spid="5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wipe(left)">
                                      <p:cBhvr>
                                        <p:cTn id="32" dur="500"/>
                                        <p:tgtEl>
                                          <p:spTgt spid="5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wipe(left)">
                                      <p:cBhvr>
                                        <p:cTn id="37" dur="500"/>
                                        <p:tgtEl>
                                          <p:spTgt spid="6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wipe(left)">
                                      <p:cBhvr>
                                        <p:cTn id="42" dur="500"/>
                                        <p:tgtEl>
                                          <p:spTgt spid="6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wipe(left)">
                                      <p:cBhvr>
                                        <p:cTn id="4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83" grpId="0" autoUpdateAnimBg="0"/>
      <p:bldP spid="58" grpId="0"/>
      <p:bldP spid="59" grpId="0"/>
      <p:bldP spid="60" grpId="0"/>
      <p:bldP spid="61" grpId="0"/>
      <p:bldP spid="6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ChangeArrowheads="1"/>
          </p:cNvSpPr>
          <p:nvPr/>
        </p:nvSpPr>
        <p:spPr bwMode="auto">
          <a:xfrm>
            <a:off x="6172200" y="428625"/>
            <a:ext cx="3886200" cy="3200400"/>
          </a:xfrm>
          <a:prstGeom prst="rect">
            <a:avLst/>
          </a:prstGeom>
          <a:solidFill>
            <a:srgbClr val="FFFF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53336" name="Text Box 6"/>
              <p:cNvSpPr txBox="1">
                <a:spLocks noChangeArrowheads="1"/>
              </p:cNvSpPr>
              <p:nvPr/>
            </p:nvSpPr>
            <p:spPr bwMode="auto">
              <a:xfrm>
                <a:off x="1981200" y="3816353"/>
                <a:ext cx="8458200" cy="9540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800" dirty="0">
                    <a:solidFill>
                      <a:srgbClr val="0000FF"/>
                    </a:solidFill>
                    <a:latin typeface="+mn-lt"/>
                    <a:ea typeface="+mn-ea"/>
                  </a:rPr>
                  <a:t>        2）根据光的可逆性，当入射光以</a:t>
                </a:r>
                <a14:m>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𝛾</m:t>
                    </m:r>
                  </m:oMath>
                </a14:m>
                <a:r>
                  <a:rPr lang="zh-CN" altLang="en-US" sz="2800" dirty="0">
                    <a:solidFill>
                      <a:srgbClr val="0000FF"/>
                    </a:solidFill>
                    <a:latin typeface="+mn-lt"/>
                    <a:ea typeface="+mn-ea"/>
                  </a:rPr>
                  <a:t>角从</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oMath>
                </a14:m>
                <a:r>
                  <a:rPr lang="zh-CN" altLang="en-US" sz="2800" dirty="0">
                    <a:solidFill>
                      <a:srgbClr val="0000FF"/>
                    </a:solidFill>
                    <a:latin typeface="+mn-lt"/>
                    <a:ea typeface="+mn-ea"/>
                  </a:rPr>
                  <a:t>介质入射于界面时，此</a:t>
                </a:r>
                <a14:m>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𝛾</m:t>
                    </m:r>
                  </m:oMath>
                </a14:m>
                <a:r>
                  <a:rPr lang="zh-CN" altLang="en-US" sz="2800" dirty="0">
                    <a:solidFill>
                      <a:srgbClr val="0000FF"/>
                    </a:solidFill>
                    <a:latin typeface="+mn-lt"/>
                    <a:ea typeface="+mn-ea"/>
                  </a:rPr>
                  <a:t>角即为布儒斯特角。</a:t>
                </a:r>
              </a:p>
            </p:txBody>
          </p:sp>
        </mc:Choice>
        <mc:Fallback xmlns="">
          <p:sp>
            <p:nvSpPr>
              <p:cNvPr id="53336" name="Text Box 6"/>
              <p:cNvSpPr txBox="1">
                <a:spLocks noRot="1" noChangeAspect="1" noMove="1" noResize="1" noEditPoints="1" noAdjustHandles="1" noChangeArrowheads="1" noChangeShapeType="1" noTextEdit="1"/>
              </p:cNvSpPr>
              <p:nvPr/>
            </p:nvSpPr>
            <p:spPr bwMode="auto">
              <a:xfrm>
                <a:off x="1981200" y="3816353"/>
                <a:ext cx="8458200" cy="954088"/>
              </a:xfrm>
              <a:prstGeom prst="rect">
                <a:avLst/>
              </a:prstGeom>
              <a:blipFill>
                <a:blip r:embed="rId3"/>
                <a:stretch>
                  <a:fillRect l="-1441" t="-6369" r="-288"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3" name="Group 11"/>
          <p:cNvGrpSpPr>
            <a:grpSpLocks/>
          </p:cNvGrpSpPr>
          <p:nvPr/>
        </p:nvGrpSpPr>
        <p:grpSpPr bwMode="auto">
          <a:xfrm>
            <a:off x="7391400" y="1724025"/>
            <a:ext cx="762000" cy="1752600"/>
            <a:chOff x="3696" y="1363"/>
            <a:chExt cx="480" cy="1104"/>
          </a:xfrm>
        </p:grpSpPr>
        <p:sp>
          <p:nvSpPr>
            <p:cNvPr id="53329" name="Line 12"/>
            <p:cNvSpPr>
              <a:spLocks noChangeShapeType="1"/>
            </p:cNvSpPr>
            <p:nvPr/>
          </p:nvSpPr>
          <p:spPr bwMode="auto">
            <a:xfrm rot="7200778">
              <a:off x="3312" y="1891"/>
              <a:ext cx="1104" cy="48"/>
            </a:xfrm>
            <a:prstGeom prst="line">
              <a:avLst/>
            </a:prstGeom>
            <a:noFill/>
            <a:ln w="38100">
              <a:solidFill>
                <a:srgbClr val="FF00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53330" name="Oval 13"/>
            <p:cNvSpPr>
              <a:spLocks noChangeArrowheads="1"/>
            </p:cNvSpPr>
            <p:nvPr/>
          </p:nvSpPr>
          <p:spPr bwMode="auto">
            <a:xfrm rot="7200778">
              <a:off x="3984" y="1635"/>
              <a:ext cx="64" cy="63"/>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solidFill>
                  <a:srgbClr val="0000FF"/>
                </a:solidFill>
                <a:latin typeface="+mn-lt"/>
                <a:ea typeface="+mn-ea"/>
              </a:endParaRPr>
            </a:p>
          </p:txBody>
        </p:sp>
        <p:sp>
          <p:nvSpPr>
            <p:cNvPr id="53331" name="Oval 14"/>
            <p:cNvSpPr>
              <a:spLocks noChangeArrowheads="1"/>
            </p:cNvSpPr>
            <p:nvPr/>
          </p:nvSpPr>
          <p:spPr bwMode="auto">
            <a:xfrm rot="7200778">
              <a:off x="3888" y="1779"/>
              <a:ext cx="64" cy="63"/>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solidFill>
                  <a:srgbClr val="0000FF"/>
                </a:solidFill>
                <a:latin typeface="+mn-lt"/>
                <a:ea typeface="+mn-ea"/>
              </a:endParaRPr>
            </a:p>
          </p:txBody>
        </p:sp>
        <p:sp>
          <p:nvSpPr>
            <p:cNvPr id="53332" name="Oval 15"/>
            <p:cNvSpPr>
              <a:spLocks noChangeArrowheads="1"/>
            </p:cNvSpPr>
            <p:nvPr/>
          </p:nvSpPr>
          <p:spPr bwMode="auto">
            <a:xfrm rot="7200778">
              <a:off x="3792" y="1939"/>
              <a:ext cx="64" cy="63"/>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solidFill>
                  <a:srgbClr val="0000FF"/>
                </a:solidFill>
                <a:latin typeface="+mn-lt"/>
                <a:ea typeface="+mn-ea"/>
              </a:endParaRPr>
            </a:p>
          </p:txBody>
        </p:sp>
        <p:sp>
          <p:nvSpPr>
            <p:cNvPr id="53333" name="Oval 16"/>
            <p:cNvSpPr>
              <a:spLocks noChangeArrowheads="1"/>
            </p:cNvSpPr>
            <p:nvPr/>
          </p:nvSpPr>
          <p:spPr bwMode="auto">
            <a:xfrm rot="7200778">
              <a:off x="3696" y="2082"/>
              <a:ext cx="64" cy="63"/>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solidFill>
                  <a:srgbClr val="0000FF"/>
                </a:solidFill>
                <a:latin typeface="+mn-lt"/>
                <a:ea typeface="+mn-ea"/>
              </a:endParaRPr>
            </a:p>
          </p:txBody>
        </p:sp>
        <p:sp>
          <p:nvSpPr>
            <p:cNvPr id="53335" name="Freeform 18"/>
            <p:cNvSpPr>
              <a:spLocks/>
            </p:cNvSpPr>
            <p:nvPr/>
          </p:nvSpPr>
          <p:spPr bwMode="auto">
            <a:xfrm>
              <a:off x="3963" y="1747"/>
              <a:ext cx="213" cy="43"/>
            </a:xfrm>
            <a:custGeom>
              <a:avLst/>
              <a:gdLst>
                <a:gd name="T0" fmla="*/ 0 w 213"/>
                <a:gd name="T1" fmla="*/ 0 h 43"/>
                <a:gd name="T2" fmla="*/ 103 w 213"/>
                <a:gd name="T3" fmla="*/ 41 h 43"/>
                <a:gd name="T4" fmla="*/ 213 w 213"/>
                <a:gd name="T5" fmla="*/ 13 h 43"/>
                <a:gd name="T6" fmla="*/ 0 60000 65536"/>
                <a:gd name="T7" fmla="*/ 0 60000 65536"/>
                <a:gd name="T8" fmla="*/ 0 60000 65536"/>
                <a:gd name="T9" fmla="*/ 0 w 213"/>
                <a:gd name="T10" fmla="*/ 0 h 43"/>
                <a:gd name="T11" fmla="*/ 213 w 213"/>
                <a:gd name="T12" fmla="*/ 43 h 43"/>
              </a:gdLst>
              <a:ahLst/>
              <a:cxnLst>
                <a:cxn ang="T6">
                  <a:pos x="T0" y="T1"/>
                </a:cxn>
                <a:cxn ang="T7">
                  <a:pos x="T2" y="T3"/>
                </a:cxn>
                <a:cxn ang="T8">
                  <a:pos x="T4" y="T5"/>
                </a:cxn>
              </a:cxnLst>
              <a:rect l="T9" t="T10" r="T11" b="T12"/>
              <a:pathLst>
                <a:path w="213" h="43">
                  <a:moveTo>
                    <a:pt x="0" y="0"/>
                  </a:moveTo>
                  <a:cubicBezTo>
                    <a:pt x="17" y="7"/>
                    <a:pt x="68" y="39"/>
                    <a:pt x="103" y="41"/>
                  </a:cubicBezTo>
                  <a:cubicBezTo>
                    <a:pt x="138" y="43"/>
                    <a:pt x="190" y="19"/>
                    <a:pt x="213" y="13"/>
                  </a:cubicBezTo>
                </a:path>
              </a:pathLst>
            </a:custGeom>
            <a:noFill/>
            <a:ln w="28575">
              <a:solidFill>
                <a:srgbClr val="33CC33"/>
              </a:solidFill>
              <a:round/>
              <a:headEnd type="none" w="sm" len="lg"/>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a:solidFill>
                  <a:srgbClr val="0000FF"/>
                </a:solidFill>
                <a:latin typeface="+mn-lt"/>
                <a:ea typeface="+mn-ea"/>
              </a:endParaRPr>
            </a:p>
          </p:txBody>
        </p:sp>
      </p:grpSp>
      <p:grpSp>
        <p:nvGrpSpPr>
          <p:cNvPr id="4" name="Group 19"/>
          <p:cNvGrpSpPr>
            <a:grpSpLocks/>
          </p:cNvGrpSpPr>
          <p:nvPr/>
        </p:nvGrpSpPr>
        <p:grpSpPr bwMode="auto">
          <a:xfrm>
            <a:off x="8153400" y="1647825"/>
            <a:ext cx="1143000" cy="1828800"/>
            <a:chOff x="4176" y="1315"/>
            <a:chExt cx="720" cy="1152"/>
          </a:xfrm>
        </p:grpSpPr>
        <p:sp>
          <p:nvSpPr>
            <p:cNvPr id="53318" name="Line 21"/>
            <p:cNvSpPr>
              <a:spLocks noChangeShapeType="1"/>
            </p:cNvSpPr>
            <p:nvPr/>
          </p:nvSpPr>
          <p:spPr bwMode="auto">
            <a:xfrm rot="3142311">
              <a:off x="3952" y="1891"/>
              <a:ext cx="1152" cy="0"/>
            </a:xfrm>
            <a:prstGeom prst="line">
              <a:avLst/>
            </a:prstGeom>
            <a:noFill/>
            <a:ln w="38100">
              <a:solidFill>
                <a:srgbClr val="FF0000"/>
              </a:solidFill>
              <a:round/>
              <a:headEnd type="triangle" w="sm" len="lg"/>
              <a:tailEnd/>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53319" name="Line 22"/>
            <p:cNvSpPr>
              <a:spLocks noChangeShapeType="1"/>
            </p:cNvSpPr>
            <p:nvPr/>
          </p:nvSpPr>
          <p:spPr bwMode="auto">
            <a:xfrm rot="3142311">
              <a:off x="4328" y="1520"/>
              <a:ext cx="0" cy="224"/>
            </a:xfrm>
            <a:prstGeom prst="line">
              <a:avLst/>
            </a:prstGeom>
            <a:noFill/>
            <a:ln w="28575">
              <a:solidFill>
                <a:srgbClr val="FF0000"/>
              </a:solidFill>
              <a:round/>
              <a:headEnd type="none" w="sm" len="lg"/>
              <a:tailEnd/>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53320" name="Line 23"/>
            <p:cNvSpPr>
              <a:spLocks noChangeShapeType="1"/>
            </p:cNvSpPr>
            <p:nvPr/>
          </p:nvSpPr>
          <p:spPr bwMode="auto">
            <a:xfrm rot="3142311">
              <a:off x="4442" y="1668"/>
              <a:ext cx="0" cy="224"/>
            </a:xfrm>
            <a:prstGeom prst="line">
              <a:avLst/>
            </a:prstGeom>
            <a:noFill/>
            <a:ln w="28575">
              <a:solidFill>
                <a:srgbClr val="FF0000"/>
              </a:solidFill>
              <a:round/>
              <a:headEnd type="none" w="sm" len="lg"/>
              <a:tailEnd/>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53321" name="Line 24"/>
            <p:cNvSpPr>
              <a:spLocks noChangeShapeType="1"/>
            </p:cNvSpPr>
            <p:nvPr/>
          </p:nvSpPr>
          <p:spPr bwMode="auto">
            <a:xfrm rot="3142311">
              <a:off x="4556" y="1816"/>
              <a:ext cx="0" cy="224"/>
            </a:xfrm>
            <a:prstGeom prst="line">
              <a:avLst/>
            </a:prstGeom>
            <a:noFill/>
            <a:ln w="28575">
              <a:solidFill>
                <a:srgbClr val="FF0000"/>
              </a:solidFill>
              <a:round/>
              <a:headEnd type="none" w="sm" len="lg"/>
              <a:tailEnd/>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53322" name="Line 25"/>
            <p:cNvSpPr>
              <a:spLocks noChangeShapeType="1"/>
            </p:cNvSpPr>
            <p:nvPr/>
          </p:nvSpPr>
          <p:spPr bwMode="auto">
            <a:xfrm rot="3142311">
              <a:off x="4670" y="1964"/>
              <a:ext cx="0" cy="224"/>
            </a:xfrm>
            <a:prstGeom prst="line">
              <a:avLst/>
            </a:prstGeom>
            <a:noFill/>
            <a:ln w="28575">
              <a:solidFill>
                <a:srgbClr val="FF0000"/>
              </a:solidFill>
              <a:round/>
              <a:headEnd type="none" w="sm" len="lg"/>
              <a:tailEnd/>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53323" name="Line 26"/>
            <p:cNvSpPr>
              <a:spLocks noChangeShapeType="1"/>
            </p:cNvSpPr>
            <p:nvPr/>
          </p:nvSpPr>
          <p:spPr bwMode="auto">
            <a:xfrm rot="3142311">
              <a:off x="4784" y="2111"/>
              <a:ext cx="0" cy="224"/>
            </a:xfrm>
            <a:prstGeom prst="line">
              <a:avLst/>
            </a:prstGeom>
            <a:noFill/>
            <a:ln w="28575">
              <a:solidFill>
                <a:srgbClr val="FF0000"/>
              </a:solidFill>
              <a:round/>
              <a:headEnd type="none" w="sm" len="lg"/>
              <a:tailEnd/>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53324" name="Oval 27"/>
            <p:cNvSpPr>
              <a:spLocks noChangeArrowheads="1"/>
            </p:cNvSpPr>
            <p:nvPr/>
          </p:nvSpPr>
          <p:spPr bwMode="auto">
            <a:xfrm rot="3142311">
              <a:off x="4353" y="1678"/>
              <a:ext cx="63" cy="56"/>
            </a:xfrm>
            <a:prstGeom prst="ellipse">
              <a:avLst/>
            </a:prstGeom>
            <a:solidFill>
              <a:srgbClr val="FF0000"/>
            </a:solidFill>
            <a:ln w="2857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solidFill>
                  <a:srgbClr val="0000FF"/>
                </a:solidFill>
                <a:latin typeface="+mn-lt"/>
                <a:ea typeface="+mn-ea"/>
              </a:endParaRPr>
            </a:p>
          </p:txBody>
        </p:sp>
        <p:sp>
          <p:nvSpPr>
            <p:cNvPr id="53325" name="Oval 28"/>
            <p:cNvSpPr>
              <a:spLocks noChangeArrowheads="1"/>
            </p:cNvSpPr>
            <p:nvPr/>
          </p:nvSpPr>
          <p:spPr bwMode="auto">
            <a:xfrm rot="3142311">
              <a:off x="4468" y="1825"/>
              <a:ext cx="62" cy="56"/>
            </a:xfrm>
            <a:prstGeom prst="ellipse">
              <a:avLst/>
            </a:prstGeom>
            <a:solidFill>
              <a:srgbClr val="FF0000"/>
            </a:solidFill>
            <a:ln w="2857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solidFill>
                  <a:srgbClr val="0000FF"/>
                </a:solidFill>
                <a:latin typeface="+mn-lt"/>
                <a:ea typeface="+mn-ea"/>
              </a:endParaRPr>
            </a:p>
          </p:txBody>
        </p:sp>
        <p:sp>
          <p:nvSpPr>
            <p:cNvPr id="53326" name="Oval 29"/>
            <p:cNvSpPr>
              <a:spLocks noChangeArrowheads="1"/>
            </p:cNvSpPr>
            <p:nvPr/>
          </p:nvSpPr>
          <p:spPr bwMode="auto">
            <a:xfrm rot="3142311">
              <a:off x="4582" y="1973"/>
              <a:ext cx="62" cy="56"/>
            </a:xfrm>
            <a:prstGeom prst="ellipse">
              <a:avLst/>
            </a:prstGeom>
            <a:solidFill>
              <a:srgbClr val="FF0000"/>
            </a:solidFill>
            <a:ln w="2857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solidFill>
                  <a:srgbClr val="0000FF"/>
                </a:solidFill>
                <a:latin typeface="+mn-lt"/>
                <a:ea typeface="+mn-ea"/>
              </a:endParaRPr>
            </a:p>
          </p:txBody>
        </p:sp>
        <p:sp>
          <p:nvSpPr>
            <p:cNvPr id="53327" name="Oval 30"/>
            <p:cNvSpPr>
              <a:spLocks noChangeArrowheads="1"/>
            </p:cNvSpPr>
            <p:nvPr/>
          </p:nvSpPr>
          <p:spPr bwMode="auto">
            <a:xfrm rot="3142311">
              <a:off x="4696" y="2121"/>
              <a:ext cx="62" cy="56"/>
            </a:xfrm>
            <a:prstGeom prst="ellipse">
              <a:avLst/>
            </a:prstGeom>
            <a:solidFill>
              <a:srgbClr val="FF0000"/>
            </a:solidFill>
            <a:ln w="2857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solidFill>
                  <a:srgbClr val="0000FF"/>
                </a:solidFill>
                <a:latin typeface="+mn-lt"/>
                <a:ea typeface="+mn-ea"/>
              </a:endParaRPr>
            </a:p>
          </p:txBody>
        </p:sp>
        <p:sp>
          <p:nvSpPr>
            <p:cNvPr id="53328" name="Freeform 31"/>
            <p:cNvSpPr>
              <a:spLocks/>
            </p:cNvSpPr>
            <p:nvPr/>
          </p:nvSpPr>
          <p:spPr bwMode="auto">
            <a:xfrm>
              <a:off x="4176" y="1740"/>
              <a:ext cx="226" cy="55"/>
            </a:xfrm>
            <a:custGeom>
              <a:avLst/>
              <a:gdLst>
                <a:gd name="T0" fmla="*/ 0 w 226"/>
                <a:gd name="T1" fmla="*/ 41 h 55"/>
                <a:gd name="T2" fmla="*/ 117 w 226"/>
                <a:gd name="T3" fmla="*/ 48 h 55"/>
                <a:gd name="T4" fmla="*/ 226 w 226"/>
                <a:gd name="T5" fmla="*/ 0 h 55"/>
                <a:gd name="T6" fmla="*/ 0 60000 65536"/>
                <a:gd name="T7" fmla="*/ 0 60000 65536"/>
                <a:gd name="T8" fmla="*/ 0 60000 65536"/>
                <a:gd name="T9" fmla="*/ 0 w 226"/>
                <a:gd name="T10" fmla="*/ 0 h 55"/>
                <a:gd name="T11" fmla="*/ 226 w 226"/>
                <a:gd name="T12" fmla="*/ 55 h 55"/>
              </a:gdLst>
              <a:ahLst/>
              <a:cxnLst>
                <a:cxn ang="T6">
                  <a:pos x="T0" y="T1"/>
                </a:cxn>
                <a:cxn ang="T7">
                  <a:pos x="T2" y="T3"/>
                </a:cxn>
                <a:cxn ang="T8">
                  <a:pos x="T4" y="T5"/>
                </a:cxn>
              </a:cxnLst>
              <a:rect l="T9" t="T10" r="T11" b="T12"/>
              <a:pathLst>
                <a:path w="226" h="55">
                  <a:moveTo>
                    <a:pt x="0" y="41"/>
                  </a:moveTo>
                  <a:cubicBezTo>
                    <a:pt x="19" y="42"/>
                    <a:pt x="79" y="55"/>
                    <a:pt x="117" y="48"/>
                  </a:cubicBezTo>
                  <a:cubicBezTo>
                    <a:pt x="155" y="41"/>
                    <a:pt x="203" y="10"/>
                    <a:pt x="226" y="0"/>
                  </a:cubicBezTo>
                </a:path>
              </a:pathLst>
            </a:custGeom>
            <a:noFill/>
            <a:ln w="28575">
              <a:solidFill>
                <a:srgbClr val="33CC33"/>
              </a:solidFill>
              <a:round/>
              <a:headEnd type="none" w="sm" len="lg"/>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a:solidFill>
                  <a:srgbClr val="0000FF"/>
                </a:solidFill>
                <a:latin typeface="+mn-lt"/>
                <a:ea typeface="+mn-ea"/>
              </a:endParaRPr>
            </a:p>
          </p:txBody>
        </p:sp>
      </p:grpSp>
      <p:grpSp>
        <p:nvGrpSpPr>
          <p:cNvPr id="53257" name="Group 32"/>
          <p:cNvGrpSpPr>
            <a:grpSpLocks/>
          </p:cNvGrpSpPr>
          <p:nvPr/>
        </p:nvGrpSpPr>
        <p:grpSpPr bwMode="auto">
          <a:xfrm>
            <a:off x="6553200" y="1847021"/>
            <a:ext cx="3124200" cy="1600200"/>
            <a:chOff x="3168" y="1440"/>
            <a:chExt cx="1968" cy="1008"/>
          </a:xfrm>
        </p:grpSpPr>
        <p:sp>
          <p:nvSpPr>
            <p:cNvPr id="53314" name="Rectangle 33"/>
            <p:cNvSpPr>
              <a:spLocks noChangeArrowheads="1"/>
            </p:cNvSpPr>
            <p:nvPr/>
          </p:nvSpPr>
          <p:spPr bwMode="auto">
            <a:xfrm>
              <a:off x="3168" y="1440"/>
              <a:ext cx="1968" cy="1008"/>
            </a:xfrm>
            <a:prstGeom prst="rect">
              <a:avLst/>
            </a:prstGeom>
            <a:solidFill>
              <a:srgbClr val="C5FFFF">
                <a:alpha val="50195"/>
              </a:srgbClr>
            </a:solidFill>
            <a:ln w="19050">
              <a:solidFill>
                <a:schemeClr val="tx2"/>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solidFill>
                  <a:srgbClr val="0000FF"/>
                </a:solidFill>
                <a:latin typeface="+mn-lt"/>
                <a:ea typeface="+mn-ea"/>
              </a:endParaRPr>
            </a:p>
          </p:txBody>
        </p:sp>
        <p:sp>
          <p:nvSpPr>
            <p:cNvPr id="53316" name="Rectangle 35"/>
            <p:cNvSpPr>
              <a:spLocks noChangeArrowheads="1"/>
            </p:cNvSpPr>
            <p:nvPr/>
          </p:nvSpPr>
          <p:spPr bwMode="auto">
            <a:xfrm>
              <a:off x="3312" y="1459"/>
              <a:ext cx="67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solidFill>
                    <a:srgbClr val="0000FF"/>
                  </a:solidFill>
                  <a:latin typeface="+mn-lt"/>
                  <a:ea typeface="+mn-ea"/>
                </a:rPr>
                <a:t>玻璃</a:t>
              </a:r>
            </a:p>
          </p:txBody>
        </p:sp>
      </p:grpSp>
      <p:sp>
        <p:nvSpPr>
          <p:cNvPr id="53258" name="Line 36"/>
          <p:cNvSpPr>
            <a:spLocks noChangeShapeType="1"/>
          </p:cNvSpPr>
          <p:nvPr/>
        </p:nvSpPr>
        <p:spPr bwMode="auto">
          <a:xfrm>
            <a:off x="8153400" y="809625"/>
            <a:ext cx="0" cy="2438400"/>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grpSp>
        <p:nvGrpSpPr>
          <p:cNvPr id="9" name="Group 75"/>
          <p:cNvGrpSpPr>
            <a:grpSpLocks/>
          </p:cNvGrpSpPr>
          <p:nvPr/>
        </p:nvGrpSpPr>
        <p:grpSpPr bwMode="auto">
          <a:xfrm>
            <a:off x="6324601" y="1033462"/>
            <a:ext cx="1973263" cy="812800"/>
            <a:chOff x="3024" y="765"/>
            <a:chExt cx="1243" cy="512"/>
          </a:xfrm>
        </p:grpSpPr>
        <p:grpSp>
          <p:nvGrpSpPr>
            <p:cNvPr id="53280" name="Group 76"/>
            <p:cNvGrpSpPr>
              <a:grpSpLocks/>
            </p:cNvGrpSpPr>
            <p:nvPr/>
          </p:nvGrpSpPr>
          <p:grpSpPr bwMode="auto">
            <a:xfrm>
              <a:off x="3024" y="765"/>
              <a:ext cx="1243" cy="512"/>
              <a:chOff x="3024" y="765"/>
              <a:chExt cx="1243" cy="512"/>
            </a:xfrm>
          </p:grpSpPr>
          <p:sp>
            <p:nvSpPr>
              <p:cNvPr id="53282" name="Line 77"/>
              <p:cNvSpPr>
                <a:spLocks noChangeShapeType="1"/>
              </p:cNvSpPr>
              <p:nvPr/>
            </p:nvSpPr>
            <p:spPr bwMode="auto">
              <a:xfrm rot="1579369">
                <a:off x="3024" y="1024"/>
                <a:ext cx="1243" cy="0"/>
              </a:xfrm>
              <a:prstGeom prst="line">
                <a:avLst/>
              </a:prstGeom>
              <a:noFill/>
              <a:ln w="28575">
                <a:solidFill>
                  <a:srgbClr val="FF3300"/>
                </a:solidFill>
                <a:round/>
                <a:headEnd type="triangle" w="sm" len="lg"/>
                <a:tailEnd/>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53283" name="Line 78"/>
              <p:cNvSpPr>
                <a:spLocks noChangeShapeType="1"/>
              </p:cNvSpPr>
              <p:nvPr/>
            </p:nvSpPr>
            <p:spPr bwMode="auto">
              <a:xfrm rot="1579369">
                <a:off x="3397" y="813"/>
                <a:ext cx="0" cy="176"/>
              </a:xfrm>
              <a:prstGeom prst="line">
                <a:avLst/>
              </a:prstGeom>
              <a:noFill/>
              <a:ln w="28575">
                <a:solidFill>
                  <a:srgbClr val="FF3300"/>
                </a:solidFill>
                <a:round/>
                <a:headEnd type="none" w="sm" len="lg"/>
                <a:tailEnd/>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53284" name="Line 79"/>
              <p:cNvSpPr>
                <a:spLocks noChangeShapeType="1"/>
              </p:cNvSpPr>
              <p:nvPr/>
            </p:nvSpPr>
            <p:spPr bwMode="auto">
              <a:xfrm rot="1579369" flipH="1">
                <a:off x="3589" y="904"/>
                <a:ext cx="14" cy="184"/>
              </a:xfrm>
              <a:prstGeom prst="line">
                <a:avLst/>
              </a:prstGeom>
              <a:noFill/>
              <a:ln w="28575">
                <a:solidFill>
                  <a:srgbClr val="FF3300"/>
                </a:solidFill>
                <a:round/>
                <a:headEnd type="none" w="sm" len="lg"/>
                <a:tailEnd/>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53285" name="Line 80"/>
              <p:cNvSpPr>
                <a:spLocks noChangeShapeType="1"/>
              </p:cNvSpPr>
              <p:nvPr/>
            </p:nvSpPr>
            <p:spPr bwMode="auto">
              <a:xfrm rot="1579369" flipH="1">
                <a:off x="3686" y="958"/>
                <a:ext cx="8" cy="188"/>
              </a:xfrm>
              <a:prstGeom prst="line">
                <a:avLst/>
              </a:prstGeom>
              <a:noFill/>
              <a:ln w="28575">
                <a:solidFill>
                  <a:srgbClr val="FF3300"/>
                </a:solidFill>
                <a:round/>
                <a:headEnd type="none" w="sm" len="lg"/>
                <a:tailEnd/>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53286" name="Line 81"/>
              <p:cNvSpPr>
                <a:spLocks noChangeShapeType="1"/>
              </p:cNvSpPr>
              <p:nvPr/>
            </p:nvSpPr>
            <p:spPr bwMode="auto">
              <a:xfrm rot="1579369">
                <a:off x="3877" y="1053"/>
                <a:ext cx="0" cy="176"/>
              </a:xfrm>
              <a:prstGeom prst="line">
                <a:avLst/>
              </a:prstGeom>
              <a:noFill/>
              <a:ln w="28575">
                <a:solidFill>
                  <a:srgbClr val="FF3300"/>
                </a:solidFill>
                <a:round/>
                <a:headEnd type="none" w="sm" len="lg"/>
                <a:tailEnd/>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53287" name="Line 82"/>
              <p:cNvSpPr>
                <a:spLocks noChangeShapeType="1"/>
              </p:cNvSpPr>
              <p:nvPr/>
            </p:nvSpPr>
            <p:spPr bwMode="auto">
              <a:xfrm rot="1579369">
                <a:off x="3973" y="1101"/>
                <a:ext cx="0" cy="176"/>
              </a:xfrm>
              <a:prstGeom prst="line">
                <a:avLst/>
              </a:prstGeom>
              <a:noFill/>
              <a:ln w="28575">
                <a:solidFill>
                  <a:srgbClr val="FF3300"/>
                </a:solidFill>
                <a:round/>
                <a:headEnd type="none" w="sm" len="lg"/>
                <a:tailEnd/>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53288" name="Oval 83"/>
              <p:cNvSpPr>
                <a:spLocks noChangeArrowheads="1"/>
              </p:cNvSpPr>
              <p:nvPr/>
            </p:nvSpPr>
            <p:spPr bwMode="auto">
              <a:xfrm rot="1579369">
                <a:off x="3456" y="912"/>
                <a:ext cx="67" cy="56"/>
              </a:xfrm>
              <a:prstGeom prst="ellipse">
                <a:avLst/>
              </a:prstGeom>
              <a:solidFill>
                <a:srgbClr val="FF3300"/>
              </a:solidFill>
              <a:ln w="9525">
                <a:solidFill>
                  <a:srgbClr val="FF33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solidFill>
                    <a:srgbClr val="0000FF"/>
                  </a:solidFill>
                  <a:latin typeface="+mn-lt"/>
                  <a:ea typeface="+mn-ea"/>
                </a:endParaRPr>
              </a:p>
            </p:txBody>
          </p:sp>
          <p:sp>
            <p:nvSpPr>
              <p:cNvPr id="53289" name="Oval 84"/>
              <p:cNvSpPr>
                <a:spLocks noChangeArrowheads="1"/>
              </p:cNvSpPr>
              <p:nvPr/>
            </p:nvSpPr>
            <p:spPr bwMode="auto">
              <a:xfrm rot="1579369">
                <a:off x="3747" y="1062"/>
                <a:ext cx="67" cy="56"/>
              </a:xfrm>
              <a:prstGeom prst="ellipse">
                <a:avLst/>
              </a:prstGeom>
              <a:solidFill>
                <a:srgbClr val="FF3300"/>
              </a:solidFill>
              <a:ln w="9525">
                <a:solidFill>
                  <a:srgbClr val="FF33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solidFill>
                    <a:srgbClr val="0000FF"/>
                  </a:solidFill>
                  <a:latin typeface="+mn-lt"/>
                  <a:ea typeface="+mn-ea"/>
                </a:endParaRPr>
              </a:p>
            </p:txBody>
          </p:sp>
          <p:sp>
            <p:nvSpPr>
              <p:cNvPr id="53291" name="Line 86"/>
              <p:cNvSpPr>
                <a:spLocks noChangeShapeType="1"/>
              </p:cNvSpPr>
              <p:nvPr/>
            </p:nvSpPr>
            <p:spPr bwMode="auto">
              <a:xfrm rot="1579369">
                <a:off x="3301" y="765"/>
                <a:ext cx="0" cy="176"/>
              </a:xfrm>
              <a:prstGeom prst="line">
                <a:avLst/>
              </a:prstGeom>
              <a:noFill/>
              <a:ln w="28575">
                <a:solidFill>
                  <a:srgbClr val="FF3300"/>
                </a:solidFill>
                <a:round/>
                <a:headEnd type="none" w="sm" len="lg"/>
                <a:tailEnd/>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grpSp>
        <p:sp>
          <p:nvSpPr>
            <p:cNvPr id="53281" name="Freeform 87"/>
            <p:cNvSpPr>
              <a:spLocks/>
            </p:cNvSpPr>
            <p:nvPr/>
          </p:nvSpPr>
          <p:spPr bwMode="auto">
            <a:xfrm>
              <a:off x="3840" y="957"/>
              <a:ext cx="336" cy="174"/>
            </a:xfrm>
            <a:custGeom>
              <a:avLst/>
              <a:gdLst>
                <a:gd name="T0" fmla="*/ 0 w 336"/>
                <a:gd name="T1" fmla="*/ 174 h 174"/>
                <a:gd name="T2" fmla="*/ 75 w 336"/>
                <a:gd name="T3" fmla="*/ 85 h 174"/>
                <a:gd name="T4" fmla="*/ 151 w 336"/>
                <a:gd name="T5" fmla="*/ 24 h 174"/>
                <a:gd name="T6" fmla="*/ 254 w 336"/>
                <a:gd name="T7" fmla="*/ 3 h 174"/>
                <a:gd name="T8" fmla="*/ 336 w 336"/>
                <a:gd name="T9" fmla="*/ 3 h 174"/>
                <a:gd name="T10" fmla="*/ 0 60000 65536"/>
                <a:gd name="T11" fmla="*/ 0 60000 65536"/>
                <a:gd name="T12" fmla="*/ 0 60000 65536"/>
                <a:gd name="T13" fmla="*/ 0 60000 65536"/>
                <a:gd name="T14" fmla="*/ 0 60000 65536"/>
                <a:gd name="T15" fmla="*/ 0 w 336"/>
                <a:gd name="T16" fmla="*/ 0 h 174"/>
                <a:gd name="T17" fmla="*/ 336 w 336"/>
                <a:gd name="T18" fmla="*/ 174 h 174"/>
              </a:gdLst>
              <a:ahLst/>
              <a:cxnLst>
                <a:cxn ang="T10">
                  <a:pos x="T0" y="T1"/>
                </a:cxn>
                <a:cxn ang="T11">
                  <a:pos x="T2" y="T3"/>
                </a:cxn>
                <a:cxn ang="T12">
                  <a:pos x="T4" y="T5"/>
                </a:cxn>
                <a:cxn ang="T13">
                  <a:pos x="T6" y="T7"/>
                </a:cxn>
                <a:cxn ang="T14">
                  <a:pos x="T8" y="T9"/>
                </a:cxn>
              </a:cxnLst>
              <a:rect l="T15" t="T16" r="T17" b="T18"/>
              <a:pathLst>
                <a:path w="336" h="174">
                  <a:moveTo>
                    <a:pt x="0" y="174"/>
                  </a:moveTo>
                  <a:cubicBezTo>
                    <a:pt x="12" y="159"/>
                    <a:pt x="50" y="110"/>
                    <a:pt x="75" y="85"/>
                  </a:cubicBezTo>
                  <a:cubicBezTo>
                    <a:pt x="100" y="60"/>
                    <a:pt x="121" y="38"/>
                    <a:pt x="151" y="24"/>
                  </a:cubicBezTo>
                  <a:cubicBezTo>
                    <a:pt x="181" y="10"/>
                    <a:pt x="223" y="6"/>
                    <a:pt x="254" y="3"/>
                  </a:cubicBezTo>
                  <a:cubicBezTo>
                    <a:pt x="285" y="0"/>
                    <a:pt x="319" y="3"/>
                    <a:pt x="336" y="3"/>
                  </a:cubicBezTo>
                </a:path>
              </a:pathLst>
            </a:custGeom>
            <a:noFill/>
            <a:ln w="19050">
              <a:solidFill>
                <a:srgbClr val="33CC33"/>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a:solidFill>
                  <a:srgbClr val="0000FF"/>
                </a:solidFill>
                <a:latin typeface="+mn-lt"/>
                <a:ea typeface="+mn-ea"/>
              </a:endParaRPr>
            </a:p>
          </p:txBody>
        </p:sp>
      </p:grpSp>
      <p:grpSp>
        <p:nvGrpSpPr>
          <p:cNvPr id="2" name="组合 1"/>
          <p:cNvGrpSpPr/>
          <p:nvPr/>
        </p:nvGrpSpPr>
        <p:grpSpPr>
          <a:xfrm>
            <a:off x="1981200" y="474663"/>
            <a:ext cx="3810000" cy="3200400"/>
            <a:chOff x="1981200" y="474663"/>
            <a:chExt cx="3810000" cy="3200400"/>
          </a:xfrm>
        </p:grpSpPr>
        <p:sp>
          <p:nvSpPr>
            <p:cNvPr id="53259" name="Rectangle 37"/>
            <p:cNvSpPr>
              <a:spLocks noChangeArrowheads="1"/>
            </p:cNvSpPr>
            <p:nvPr/>
          </p:nvSpPr>
          <p:spPr bwMode="auto">
            <a:xfrm>
              <a:off x="1981200" y="474663"/>
              <a:ext cx="3810000" cy="3200400"/>
            </a:xfrm>
            <a:prstGeom prst="rect">
              <a:avLst/>
            </a:prstGeom>
            <a:solidFill>
              <a:srgbClr val="FFFFFF"/>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solidFill>
                  <a:srgbClr val="0000FF"/>
                </a:solidFill>
                <a:latin typeface="+mn-lt"/>
                <a:ea typeface="+mn-ea"/>
              </a:endParaRPr>
            </a:p>
          </p:txBody>
        </p:sp>
        <p:grpSp>
          <p:nvGrpSpPr>
            <p:cNvPr id="53260" name="Group 38"/>
            <p:cNvGrpSpPr>
              <a:grpSpLocks/>
            </p:cNvGrpSpPr>
            <p:nvPr/>
          </p:nvGrpSpPr>
          <p:grpSpPr bwMode="auto">
            <a:xfrm>
              <a:off x="2065338" y="912813"/>
              <a:ext cx="1897062" cy="933450"/>
              <a:chOff x="341" y="756"/>
              <a:chExt cx="1195" cy="588"/>
            </a:xfrm>
          </p:grpSpPr>
          <p:sp>
            <p:nvSpPr>
              <p:cNvPr id="53303" name="Line 39"/>
              <p:cNvSpPr>
                <a:spLocks noChangeShapeType="1"/>
              </p:cNvSpPr>
              <p:nvPr/>
            </p:nvSpPr>
            <p:spPr bwMode="auto">
              <a:xfrm rot="1813361">
                <a:off x="341" y="1040"/>
                <a:ext cx="1195" cy="0"/>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53304" name="Line 40"/>
              <p:cNvSpPr>
                <a:spLocks noChangeShapeType="1"/>
              </p:cNvSpPr>
              <p:nvPr/>
            </p:nvSpPr>
            <p:spPr bwMode="auto">
              <a:xfrm rot="1813361">
                <a:off x="645" y="756"/>
                <a:ext cx="0" cy="224"/>
              </a:xfrm>
              <a:prstGeom prst="line">
                <a:avLst/>
              </a:prstGeom>
              <a:noFill/>
              <a:ln w="28575">
                <a:solidFill>
                  <a:srgbClr val="FF0000"/>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53305" name="Line 41"/>
              <p:cNvSpPr>
                <a:spLocks noChangeShapeType="1"/>
              </p:cNvSpPr>
              <p:nvPr/>
            </p:nvSpPr>
            <p:spPr bwMode="auto">
              <a:xfrm rot="1813361">
                <a:off x="812" y="854"/>
                <a:ext cx="0" cy="224"/>
              </a:xfrm>
              <a:prstGeom prst="line">
                <a:avLst/>
              </a:prstGeom>
              <a:noFill/>
              <a:ln w="28575">
                <a:solidFill>
                  <a:srgbClr val="FF0000"/>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53306" name="Line 42"/>
              <p:cNvSpPr>
                <a:spLocks noChangeShapeType="1"/>
              </p:cNvSpPr>
              <p:nvPr/>
            </p:nvSpPr>
            <p:spPr bwMode="auto">
              <a:xfrm rot="1813361">
                <a:off x="980" y="952"/>
                <a:ext cx="0" cy="224"/>
              </a:xfrm>
              <a:prstGeom prst="line">
                <a:avLst/>
              </a:prstGeom>
              <a:noFill/>
              <a:ln w="28575">
                <a:solidFill>
                  <a:srgbClr val="FF0000"/>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53307" name="Line 43"/>
              <p:cNvSpPr>
                <a:spLocks noChangeShapeType="1"/>
              </p:cNvSpPr>
              <p:nvPr/>
            </p:nvSpPr>
            <p:spPr bwMode="auto">
              <a:xfrm rot="1813361">
                <a:off x="1148" y="1049"/>
                <a:ext cx="0" cy="224"/>
              </a:xfrm>
              <a:prstGeom prst="line">
                <a:avLst/>
              </a:prstGeom>
              <a:noFill/>
              <a:ln w="28575">
                <a:solidFill>
                  <a:srgbClr val="FF0000"/>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53308" name="Line 44"/>
              <p:cNvSpPr>
                <a:spLocks noChangeShapeType="1"/>
              </p:cNvSpPr>
              <p:nvPr/>
            </p:nvSpPr>
            <p:spPr bwMode="auto">
              <a:xfrm rot="1813361">
                <a:off x="1296" y="1120"/>
                <a:ext cx="0" cy="224"/>
              </a:xfrm>
              <a:prstGeom prst="line">
                <a:avLst/>
              </a:prstGeom>
              <a:noFill/>
              <a:ln w="28575">
                <a:solidFill>
                  <a:srgbClr val="FF0000"/>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53309" name="Oval 45"/>
              <p:cNvSpPr>
                <a:spLocks noChangeArrowheads="1"/>
              </p:cNvSpPr>
              <p:nvPr/>
            </p:nvSpPr>
            <p:spPr bwMode="auto">
              <a:xfrm rot="1813361">
                <a:off x="529" y="792"/>
                <a:ext cx="65" cy="56"/>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solidFill>
                    <a:srgbClr val="0000FF"/>
                  </a:solidFill>
                  <a:latin typeface="+mn-lt"/>
                  <a:ea typeface="+mn-ea"/>
                </a:endParaRPr>
              </a:p>
            </p:txBody>
          </p:sp>
          <p:sp>
            <p:nvSpPr>
              <p:cNvPr id="53310" name="Oval 46"/>
              <p:cNvSpPr>
                <a:spLocks noChangeArrowheads="1"/>
              </p:cNvSpPr>
              <p:nvPr/>
            </p:nvSpPr>
            <p:spPr bwMode="auto">
              <a:xfrm rot="1813361">
                <a:off x="696" y="890"/>
                <a:ext cx="65" cy="56"/>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solidFill>
                    <a:srgbClr val="0000FF"/>
                  </a:solidFill>
                  <a:latin typeface="+mn-lt"/>
                  <a:ea typeface="+mn-ea"/>
                </a:endParaRPr>
              </a:p>
            </p:txBody>
          </p:sp>
          <p:sp>
            <p:nvSpPr>
              <p:cNvPr id="53311" name="Oval 47"/>
              <p:cNvSpPr>
                <a:spLocks noChangeArrowheads="1"/>
              </p:cNvSpPr>
              <p:nvPr/>
            </p:nvSpPr>
            <p:spPr bwMode="auto">
              <a:xfrm rot="1813361">
                <a:off x="864" y="987"/>
                <a:ext cx="64" cy="56"/>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solidFill>
                    <a:srgbClr val="0000FF"/>
                  </a:solidFill>
                  <a:latin typeface="+mn-lt"/>
                  <a:ea typeface="+mn-ea"/>
                </a:endParaRPr>
              </a:p>
            </p:txBody>
          </p:sp>
          <p:sp>
            <p:nvSpPr>
              <p:cNvPr id="53312" name="Oval 48"/>
              <p:cNvSpPr>
                <a:spLocks noChangeArrowheads="1"/>
              </p:cNvSpPr>
              <p:nvPr/>
            </p:nvSpPr>
            <p:spPr bwMode="auto">
              <a:xfrm rot="1813361">
                <a:off x="1032" y="1084"/>
                <a:ext cx="64" cy="56"/>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solidFill>
                    <a:srgbClr val="0000FF"/>
                  </a:solidFill>
                  <a:latin typeface="+mn-lt"/>
                  <a:ea typeface="+mn-ea"/>
                </a:endParaRPr>
              </a:p>
            </p:txBody>
          </p:sp>
          <p:sp>
            <p:nvSpPr>
              <p:cNvPr id="53313" name="Oval 49"/>
              <p:cNvSpPr>
                <a:spLocks noChangeArrowheads="1"/>
              </p:cNvSpPr>
              <p:nvPr/>
            </p:nvSpPr>
            <p:spPr bwMode="auto">
              <a:xfrm rot="1813361">
                <a:off x="1198" y="1182"/>
                <a:ext cx="65" cy="56"/>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solidFill>
                    <a:srgbClr val="0000FF"/>
                  </a:solidFill>
                  <a:latin typeface="+mn-lt"/>
                  <a:ea typeface="+mn-ea"/>
                </a:endParaRPr>
              </a:p>
            </p:txBody>
          </p:sp>
        </p:grpSp>
        <p:sp>
          <p:nvSpPr>
            <p:cNvPr id="53261" name="Line 50"/>
            <p:cNvSpPr>
              <a:spLocks noChangeShapeType="1"/>
            </p:cNvSpPr>
            <p:nvPr/>
          </p:nvSpPr>
          <p:spPr bwMode="auto">
            <a:xfrm rot="19854049">
              <a:off x="3646488" y="1365250"/>
              <a:ext cx="2133600" cy="6350"/>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53262" name="Oval 51"/>
            <p:cNvSpPr>
              <a:spLocks noChangeArrowheads="1"/>
            </p:cNvSpPr>
            <p:nvPr/>
          </p:nvSpPr>
          <p:spPr bwMode="auto">
            <a:xfrm rot="19854049">
              <a:off x="3952875" y="1703388"/>
              <a:ext cx="101600" cy="100012"/>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solidFill>
                  <a:srgbClr val="0000FF"/>
                </a:solidFill>
                <a:latin typeface="+mn-lt"/>
                <a:ea typeface="+mn-ea"/>
              </a:endParaRPr>
            </a:p>
          </p:txBody>
        </p:sp>
        <p:sp>
          <p:nvSpPr>
            <p:cNvPr id="53263" name="Oval 52"/>
            <p:cNvSpPr>
              <a:spLocks noChangeArrowheads="1"/>
            </p:cNvSpPr>
            <p:nvPr/>
          </p:nvSpPr>
          <p:spPr bwMode="auto">
            <a:xfrm rot="19854049">
              <a:off x="4318000" y="1484313"/>
              <a:ext cx="101600" cy="100012"/>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solidFill>
                  <a:srgbClr val="0000FF"/>
                </a:solidFill>
                <a:latin typeface="+mn-lt"/>
                <a:ea typeface="+mn-ea"/>
              </a:endParaRPr>
            </a:p>
          </p:txBody>
        </p:sp>
        <p:sp>
          <p:nvSpPr>
            <p:cNvPr id="53264" name="Oval 53"/>
            <p:cNvSpPr>
              <a:spLocks noChangeArrowheads="1"/>
            </p:cNvSpPr>
            <p:nvPr/>
          </p:nvSpPr>
          <p:spPr bwMode="auto">
            <a:xfrm rot="19854049">
              <a:off x="4622800" y="1331913"/>
              <a:ext cx="101600" cy="100012"/>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solidFill>
                  <a:srgbClr val="0000FF"/>
                </a:solidFill>
                <a:latin typeface="+mn-lt"/>
                <a:ea typeface="+mn-ea"/>
              </a:endParaRPr>
            </a:p>
          </p:txBody>
        </p:sp>
        <p:sp>
          <p:nvSpPr>
            <p:cNvPr id="53265" name="Oval 54"/>
            <p:cNvSpPr>
              <a:spLocks noChangeArrowheads="1"/>
            </p:cNvSpPr>
            <p:nvPr/>
          </p:nvSpPr>
          <p:spPr bwMode="auto">
            <a:xfrm rot="19854049">
              <a:off x="4927600" y="1155701"/>
              <a:ext cx="101600" cy="100013"/>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solidFill>
                  <a:srgbClr val="0000FF"/>
                </a:solidFill>
                <a:latin typeface="+mn-lt"/>
                <a:ea typeface="+mn-ea"/>
              </a:endParaRPr>
            </a:p>
          </p:txBody>
        </p:sp>
        <p:sp>
          <p:nvSpPr>
            <p:cNvPr id="53266" name="Oval 55"/>
            <p:cNvSpPr>
              <a:spLocks noChangeArrowheads="1"/>
            </p:cNvSpPr>
            <p:nvPr/>
          </p:nvSpPr>
          <p:spPr bwMode="auto">
            <a:xfrm rot="19854049">
              <a:off x="5181600" y="1003301"/>
              <a:ext cx="101600" cy="100013"/>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solidFill>
                  <a:srgbClr val="0000FF"/>
                </a:solidFill>
                <a:latin typeface="+mn-lt"/>
                <a:ea typeface="+mn-ea"/>
              </a:endParaRPr>
            </a:p>
          </p:txBody>
        </p:sp>
        <p:sp>
          <p:nvSpPr>
            <p:cNvPr id="53269" name="Arc 58"/>
            <p:cNvSpPr>
              <a:spLocks/>
            </p:cNvSpPr>
            <p:nvPr/>
          </p:nvSpPr>
          <p:spPr bwMode="auto">
            <a:xfrm rot="9220608" flipH="1" flipV="1">
              <a:off x="3865563" y="1311275"/>
              <a:ext cx="328612" cy="395288"/>
            </a:xfrm>
            <a:custGeom>
              <a:avLst/>
              <a:gdLst>
                <a:gd name="T0" fmla="*/ 0 w 24985"/>
                <a:gd name="T1" fmla="*/ 2147483647 h 21600"/>
                <a:gd name="T2" fmla="*/ 2147483647 w 24985"/>
                <a:gd name="T3" fmla="*/ 2147483647 h 21600"/>
                <a:gd name="T4" fmla="*/ 2147483647 w 24985"/>
                <a:gd name="T5" fmla="*/ 2147483647 h 21600"/>
                <a:gd name="T6" fmla="*/ 0 60000 65536"/>
                <a:gd name="T7" fmla="*/ 0 60000 65536"/>
                <a:gd name="T8" fmla="*/ 0 60000 65536"/>
                <a:gd name="T9" fmla="*/ 0 w 24985"/>
                <a:gd name="T10" fmla="*/ 0 h 21600"/>
                <a:gd name="T11" fmla="*/ 24985 w 24985"/>
                <a:gd name="T12" fmla="*/ 21600 h 21600"/>
              </a:gdLst>
              <a:ahLst/>
              <a:cxnLst>
                <a:cxn ang="T6">
                  <a:pos x="T0" y="T1"/>
                </a:cxn>
                <a:cxn ang="T7">
                  <a:pos x="T2" y="T3"/>
                </a:cxn>
                <a:cxn ang="T8">
                  <a:pos x="T4" y="T5"/>
                </a:cxn>
              </a:cxnLst>
              <a:rect l="T9" t="T10" r="T11" b="T12"/>
              <a:pathLst>
                <a:path w="24985" h="21600" fill="none" extrusionOk="0">
                  <a:moveTo>
                    <a:pt x="-1" y="266"/>
                  </a:moveTo>
                  <a:cubicBezTo>
                    <a:pt x="1119" y="89"/>
                    <a:pt x="2251" y="-1"/>
                    <a:pt x="3385" y="0"/>
                  </a:cubicBezTo>
                  <a:cubicBezTo>
                    <a:pt x="15314" y="0"/>
                    <a:pt x="24985" y="9670"/>
                    <a:pt x="24985" y="21600"/>
                  </a:cubicBezTo>
                </a:path>
                <a:path w="24985" h="21600" stroke="0" extrusionOk="0">
                  <a:moveTo>
                    <a:pt x="-1" y="266"/>
                  </a:moveTo>
                  <a:cubicBezTo>
                    <a:pt x="1119" y="89"/>
                    <a:pt x="2251" y="-1"/>
                    <a:pt x="3385" y="0"/>
                  </a:cubicBezTo>
                  <a:cubicBezTo>
                    <a:pt x="15314" y="0"/>
                    <a:pt x="24985" y="9670"/>
                    <a:pt x="24985" y="21600"/>
                  </a:cubicBezTo>
                  <a:lnTo>
                    <a:pt x="3385" y="21600"/>
                  </a:lnTo>
                  <a:lnTo>
                    <a:pt x="-1" y="266"/>
                  </a:lnTo>
                  <a:close/>
                </a:path>
              </a:pathLst>
            </a:custGeom>
            <a:noFill/>
            <a:ln w="28575">
              <a:solidFill>
                <a:srgbClr val="33CC33"/>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n-ea"/>
              </a:endParaRPr>
            </a:p>
          </p:txBody>
        </p:sp>
        <p:sp>
          <p:nvSpPr>
            <p:cNvPr id="53270" name="Line 59"/>
            <p:cNvSpPr>
              <a:spLocks noChangeShapeType="1"/>
            </p:cNvSpPr>
            <p:nvPr/>
          </p:nvSpPr>
          <p:spPr bwMode="auto">
            <a:xfrm>
              <a:off x="3810000" y="703263"/>
              <a:ext cx="0" cy="2590800"/>
            </a:xfrm>
            <a:prstGeom prst="line">
              <a:avLst/>
            </a:prstGeom>
            <a:noFill/>
            <a:ln w="19050">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grpSp>
          <p:nvGrpSpPr>
            <p:cNvPr id="53272" name="Group 61"/>
            <p:cNvGrpSpPr>
              <a:grpSpLocks/>
            </p:cNvGrpSpPr>
            <p:nvPr/>
          </p:nvGrpSpPr>
          <p:grpSpPr bwMode="auto">
            <a:xfrm>
              <a:off x="3886201" y="1768475"/>
              <a:ext cx="746125" cy="1828800"/>
              <a:chOff x="1488" y="1391"/>
              <a:chExt cx="470" cy="1152"/>
            </a:xfrm>
          </p:grpSpPr>
          <p:sp>
            <p:nvSpPr>
              <p:cNvPr id="53295" name="Line 62"/>
              <p:cNvSpPr>
                <a:spLocks noChangeShapeType="1"/>
              </p:cNvSpPr>
              <p:nvPr/>
            </p:nvSpPr>
            <p:spPr bwMode="auto">
              <a:xfrm rot="3581093" flipH="1">
                <a:off x="1175" y="1959"/>
                <a:ext cx="1152" cy="15"/>
              </a:xfrm>
              <a:prstGeom prst="line">
                <a:avLst/>
              </a:prstGeom>
              <a:noFill/>
              <a:ln w="28575">
                <a:solidFill>
                  <a:srgbClr val="FF0000"/>
                </a:solidFill>
                <a:round/>
                <a:headEnd type="triangl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53296" name="Line 63"/>
              <p:cNvSpPr>
                <a:spLocks noChangeShapeType="1"/>
              </p:cNvSpPr>
              <p:nvPr/>
            </p:nvSpPr>
            <p:spPr bwMode="auto">
              <a:xfrm rot="3581093" flipV="1">
                <a:off x="1584" y="1584"/>
                <a:ext cx="0" cy="192"/>
              </a:xfrm>
              <a:prstGeom prst="line">
                <a:avLst/>
              </a:prstGeom>
              <a:noFill/>
              <a:ln w="28575">
                <a:solidFill>
                  <a:srgbClr val="FF0000"/>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53297" name="Line 64"/>
              <p:cNvSpPr>
                <a:spLocks noChangeShapeType="1"/>
              </p:cNvSpPr>
              <p:nvPr/>
            </p:nvSpPr>
            <p:spPr bwMode="auto">
              <a:xfrm rot="3581093">
                <a:off x="1856" y="2031"/>
                <a:ext cx="18" cy="187"/>
              </a:xfrm>
              <a:prstGeom prst="line">
                <a:avLst/>
              </a:prstGeom>
              <a:noFill/>
              <a:ln w="28575">
                <a:solidFill>
                  <a:srgbClr val="FF0000"/>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53298" name="Oval 65"/>
              <p:cNvSpPr>
                <a:spLocks noChangeArrowheads="1"/>
              </p:cNvSpPr>
              <p:nvPr/>
            </p:nvSpPr>
            <p:spPr bwMode="auto">
              <a:xfrm rot="3581093">
                <a:off x="1488" y="1545"/>
                <a:ext cx="64" cy="63"/>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solidFill>
                    <a:srgbClr val="0000FF"/>
                  </a:solidFill>
                  <a:latin typeface="+mn-lt"/>
                  <a:ea typeface="+mn-ea"/>
                </a:endParaRPr>
              </a:p>
            </p:txBody>
          </p:sp>
          <p:sp>
            <p:nvSpPr>
              <p:cNvPr id="53299" name="Oval 66"/>
              <p:cNvSpPr>
                <a:spLocks noChangeArrowheads="1"/>
              </p:cNvSpPr>
              <p:nvPr/>
            </p:nvSpPr>
            <p:spPr bwMode="auto">
              <a:xfrm rot="3581093">
                <a:off x="1699" y="1877"/>
                <a:ext cx="64" cy="63"/>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solidFill>
                    <a:srgbClr val="0000FF"/>
                  </a:solidFill>
                  <a:latin typeface="+mn-lt"/>
                  <a:ea typeface="+mn-ea"/>
                </a:endParaRPr>
              </a:p>
            </p:txBody>
          </p:sp>
          <p:sp>
            <p:nvSpPr>
              <p:cNvPr id="53300" name="Oval 67"/>
              <p:cNvSpPr>
                <a:spLocks noChangeArrowheads="1"/>
              </p:cNvSpPr>
              <p:nvPr/>
            </p:nvSpPr>
            <p:spPr bwMode="auto">
              <a:xfrm rot="3581093">
                <a:off x="1890" y="2193"/>
                <a:ext cx="64" cy="63"/>
              </a:xfrm>
              <a:prstGeom prst="ellipse">
                <a:avLst/>
              </a:prstGeom>
              <a:solidFill>
                <a:srgbClr val="FF0000"/>
              </a:solidFill>
              <a:ln w="9525">
                <a:solidFill>
                  <a:srgbClr val="FF000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solidFill>
                    <a:srgbClr val="0000FF"/>
                  </a:solidFill>
                  <a:latin typeface="+mn-lt"/>
                  <a:ea typeface="+mn-ea"/>
                </a:endParaRPr>
              </a:p>
            </p:txBody>
          </p:sp>
          <p:sp>
            <p:nvSpPr>
              <p:cNvPr id="53301" name="Line 68"/>
              <p:cNvSpPr>
                <a:spLocks noChangeShapeType="1"/>
              </p:cNvSpPr>
              <p:nvPr/>
            </p:nvSpPr>
            <p:spPr bwMode="auto">
              <a:xfrm rot="3581093">
                <a:off x="1770" y="1913"/>
                <a:ext cx="18" cy="187"/>
              </a:xfrm>
              <a:prstGeom prst="line">
                <a:avLst/>
              </a:prstGeom>
              <a:noFill/>
              <a:ln w="28575">
                <a:solidFill>
                  <a:srgbClr val="FF0000"/>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53302" name="Line 69"/>
              <p:cNvSpPr>
                <a:spLocks noChangeShapeType="1"/>
              </p:cNvSpPr>
              <p:nvPr/>
            </p:nvSpPr>
            <p:spPr bwMode="auto">
              <a:xfrm rot="3581093">
                <a:off x="1674" y="1721"/>
                <a:ext cx="18" cy="187"/>
              </a:xfrm>
              <a:prstGeom prst="line">
                <a:avLst/>
              </a:prstGeom>
              <a:noFill/>
              <a:ln w="28575">
                <a:solidFill>
                  <a:srgbClr val="FF0000"/>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grpSp>
        <p:grpSp>
          <p:nvGrpSpPr>
            <p:cNvPr id="53273" name="Group 70"/>
            <p:cNvGrpSpPr>
              <a:grpSpLocks/>
            </p:cNvGrpSpPr>
            <p:nvPr/>
          </p:nvGrpSpPr>
          <p:grpSpPr bwMode="auto">
            <a:xfrm>
              <a:off x="2362201" y="1846263"/>
              <a:ext cx="3048000" cy="1676400"/>
              <a:chOff x="528" y="1440"/>
              <a:chExt cx="1920" cy="1056"/>
            </a:xfrm>
          </p:grpSpPr>
          <p:sp>
            <p:nvSpPr>
              <p:cNvPr id="53292" name="Rectangle 71"/>
              <p:cNvSpPr>
                <a:spLocks noChangeArrowheads="1"/>
              </p:cNvSpPr>
              <p:nvPr/>
            </p:nvSpPr>
            <p:spPr bwMode="auto">
              <a:xfrm>
                <a:off x="528" y="1440"/>
                <a:ext cx="1920" cy="1056"/>
              </a:xfrm>
              <a:prstGeom prst="rect">
                <a:avLst/>
              </a:prstGeom>
              <a:solidFill>
                <a:srgbClr val="C5FFFF">
                  <a:alpha val="50195"/>
                </a:srgbClr>
              </a:solidFill>
              <a:ln w="19050">
                <a:solidFill>
                  <a:schemeClr val="tx2"/>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800">
                  <a:solidFill>
                    <a:srgbClr val="0000FF"/>
                  </a:solidFill>
                  <a:latin typeface="+mn-lt"/>
                  <a:ea typeface="+mn-ea"/>
                </a:endParaRPr>
              </a:p>
            </p:txBody>
          </p:sp>
          <p:sp>
            <p:nvSpPr>
              <p:cNvPr id="53293" name="Rectangle 72"/>
              <p:cNvSpPr>
                <a:spLocks noChangeArrowheads="1"/>
              </p:cNvSpPr>
              <p:nvPr/>
            </p:nvSpPr>
            <p:spPr bwMode="auto">
              <a:xfrm>
                <a:off x="624" y="2016"/>
                <a:ext cx="8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a:solidFill>
                      <a:srgbClr val="0000FF"/>
                    </a:solidFill>
                    <a:latin typeface="+mn-lt"/>
                    <a:ea typeface="+mn-ea"/>
                  </a:rPr>
                  <a:t>玻璃</a:t>
                </a:r>
              </a:p>
            </p:txBody>
          </p:sp>
        </p:grpSp>
        <p:sp>
          <p:nvSpPr>
            <p:cNvPr id="53274" name="Arc 74"/>
            <p:cNvSpPr>
              <a:spLocks/>
            </p:cNvSpPr>
            <p:nvPr/>
          </p:nvSpPr>
          <p:spPr bwMode="auto">
            <a:xfrm rot="6572052" flipH="1" flipV="1">
              <a:off x="3408363" y="1265238"/>
              <a:ext cx="284163" cy="395288"/>
            </a:xfrm>
            <a:custGeom>
              <a:avLst/>
              <a:gdLst>
                <a:gd name="T0" fmla="*/ 2147483647 w 21600"/>
                <a:gd name="T1" fmla="*/ 0 h 21580"/>
                <a:gd name="T2" fmla="*/ 2147483647 w 21600"/>
                <a:gd name="T3" fmla="*/ 2147483647 h 21580"/>
                <a:gd name="T4" fmla="*/ 0 w 21600"/>
                <a:gd name="T5" fmla="*/ 2147483647 h 21580"/>
                <a:gd name="T6" fmla="*/ 0 60000 65536"/>
                <a:gd name="T7" fmla="*/ 0 60000 65536"/>
                <a:gd name="T8" fmla="*/ 0 60000 65536"/>
                <a:gd name="T9" fmla="*/ 0 w 21600"/>
                <a:gd name="T10" fmla="*/ 0 h 21580"/>
                <a:gd name="T11" fmla="*/ 21600 w 21600"/>
                <a:gd name="T12" fmla="*/ 21580 h 21580"/>
              </a:gdLst>
              <a:ahLst/>
              <a:cxnLst>
                <a:cxn ang="T6">
                  <a:pos x="T0" y="T1"/>
                </a:cxn>
                <a:cxn ang="T7">
                  <a:pos x="T2" y="T3"/>
                </a:cxn>
                <a:cxn ang="T8">
                  <a:pos x="T4" y="T5"/>
                </a:cxn>
              </a:cxnLst>
              <a:rect l="T9" t="T10" r="T11" b="T12"/>
              <a:pathLst>
                <a:path w="21600" h="21580" fill="none" extrusionOk="0">
                  <a:moveTo>
                    <a:pt x="929" y="-1"/>
                  </a:moveTo>
                  <a:cubicBezTo>
                    <a:pt x="12486" y="497"/>
                    <a:pt x="21600" y="10011"/>
                    <a:pt x="21600" y="21580"/>
                  </a:cubicBezTo>
                </a:path>
                <a:path w="21600" h="21580" stroke="0" extrusionOk="0">
                  <a:moveTo>
                    <a:pt x="929" y="-1"/>
                  </a:moveTo>
                  <a:cubicBezTo>
                    <a:pt x="12486" y="497"/>
                    <a:pt x="21600" y="10011"/>
                    <a:pt x="21600" y="21580"/>
                  </a:cubicBezTo>
                  <a:lnTo>
                    <a:pt x="0" y="21580"/>
                  </a:lnTo>
                  <a:lnTo>
                    <a:pt x="929" y="-1"/>
                  </a:lnTo>
                  <a:close/>
                </a:path>
              </a:pathLst>
            </a:custGeom>
            <a:noFill/>
            <a:ln w="28575">
              <a:solidFill>
                <a:srgbClr val="FFCC66"/>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n-ea"/>
              </a:endParaRPr>
            </a:p>
          </p:txBody>
        </p:sp>
        <p:sp>
          <p:nvSpPr>
            <p:cNvPr id="53278" name="Arc 89"/>
            <p:cNvSpPr>
              <a:spLocks/>
            </p:cNvSpPr>
            <p:nvPr/>
          </p:nvSpPr>
          <p:spPr bwMode="auto">
            <a:xfrm rot="13267117" flipH="1">
              <a:off x="3886196" y="2227267"/>
              <a:ext cx="150812" cy="303213"/>
            </a:xfrm>
            <a:custGeom>
              <a:avLst/>
              <a:gdLst>
                <a:gd name="T0" fmla="*/ 0 w 21403"/>
                <a:gd name="T1" fmla="*/ 0 h 21600"/>
                <a:gd name="T2" fmla="*/ 0 w 21403"/>
                <a:gd name="T3" fmla="*/ 0 h 21600"/>
                <a:gd name="T4" fmla="*/ 0 w 21403"/>
                <a:gd name="T5" fmla="*/ 0 h 21600"/>
                <a:gd name="T6" fmla="*/ 0 60000 65536"/>
                <a:gd name="T7" fmla="*/ 0 60000 65536"/>
                <a:gd name="T8" fmla="*/ 0 60000 65536"/>
                <a:gd name="T9" fmla="*/ 0 w 21403"/>
                <a:gd name="T10" fmla="*/ 0 h 21600"/>
                <a:gd name="T11" fmla="*/ 21403 w 21403"/>
                <a:gd name="T12" fmla="*/ 21600 h 21600"/>
              </a:gdLst>
              <a:ahLst/>
              <a:cxnLst>
                <a:cxn ang="T6">
                  <a:pos x="T0" y="T1"/>
                </a:cxn>
                <a:cxn ang="T7">
                  <a:pos x="T2" y="T3"/>
                </a:cxn>
                <a:cxn ang="T8">
                  <a:pos x="T4" y="T5"/>
                </a:cxn>
              </a:cxnLst>
              <a:rect l="T9" t="T10" r="T11" b="T12"/>
              <a:pathLst>
                <a:path w="21403" h="21600" fill="none" extrusionOk="0">
                  <a:moveTo>
                    <a:pt x="-1" y="0"/>
                  </a:moveTo>
                  <a:cubicBezTo>
                    <a:pt x="10805" y="0"/>
                    <a:pt x="19948" y="7984"/>
                    <a:pt x="21403" y="18690"/>
                  </a:cubicBezTo>
                </a:path>
                <a:path w="21403" h="21600" stroke="0" extrusionOk="0">
                  <a:moveTo>
                    <a:pt x="-1" y="0"/>
                  </a:moveTo>
                  <a:cubicBezTo>
                    <a:pt x="10805" y="0"/>
                    <a:pt x="19948" y="7984"/>
                    <a:pt x="21403" y="18690"/>
                  </a:cubicBezTo>
                  <a:lnTo>
                    <a:pt x="0" y="21600"/>
                  </a:lnTo>
                  <a:lnTo>
                    <a:pt x="-1" y="0"/>
                  </a:lnTo>
                  <a:close/>
                </a:path>
              </a:pathLst>
            </a:custGeom>
            <a:noFill/>
            <a:ln w="28575">
              <a:solidFill>
                <a:srgbClr val="FFCC66"/>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91" name="矩形 90"/>
                <p:cNvSpPr/>
                <p:nvPr/>
              </p:nvSpPr>
              <p:spPr>
                <a:xfrm>
                  <a:off x="3159541" y="767825"/>
                  <a:ext cx="56502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𝑖</m:t>
                            </m:r>
                          </m:e>
                          <m:sub>
                            <m:r>
                              <a:rPr lang="en-US" altLang="zh-CN" sz="2800" i="1">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91" name="矩形 90"/>
                <p:cNvSpPr>
                  <a:spLocks noRot="1" noChangeAspect="1" noMove="1" noResize="1" noEditPoints="1" noAdjustHandles="1" noChangeArrowheads="1" noChangeShapeType="1" noTextEdit="1"/>
                </p:cNvSpPr>
                <p:nvPr/>
              </p:nvSpPr>
              <p:spPr>
                <a:xfrm>
                  <a:off x="3159541" y="767825"/>
                  <a:ext cx="565026"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矩形 91"/>
                <p:cNvSpPr/>
                <p:nvPr/>
              </p:nvSpPr>
              <p:spPr>
                <a:xfrm>
                  <a:off x="3986632" y="753257"/>
                  <a:ext cx="56502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𝑖</m:t>
                            </m:r>
                          </m:e>
                          <m:sub>
                            <m:r>
                              <a:rPr lang="en-US" altLang="zh-CN" sz="2800" i="1">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92" name="矩形 91"/>
                <p:cNvSpPr>
                  <a:spLocks noRot="1" noChangeAspect="1" noMove="1" noResize="1" noEditPoints="1" noAdjustHandles="1" noChangeArrowheads="1" noChangeShapeType="1" noTextEdit="1"/>
                </p:cNvSpPr>
                <p:nvPr/>
              </p:nvSpPr>
              <p:spPr>
                <a:xfrm>
                  <a:off x="3986632" y="753257"/>
                  <a:ext cx="565026"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p:cNvSpPr/>
                <p:nvPr/>
              </p:nvSpPr>
              <p:spPr>
                <a:xfrm>
                  <a:off x="2346193" y="1758863"/>
                  <a:ext cx="6580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93" name="矩形 92"/>
                <p:cNvSpPr>
                  <a:spLocks noRot="1" noChangeAspect="1" noMove="1" noResize="1" noEditPoints="1" noAdjustHandles="1" noChangeArrowheads="1" noChangeShapeType="1" noTextEdit="1"/>
                </p:cNvSpPr>
                <p:nvPr/>
              </p:nvSpPr>
              <p:spPr>
                <a:xfrm>
                  <a:off x="2346193" y="1758863"/>
                  <a:ext cx="658001"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矩形 93"/>
                <p:cNvSpPr/>
                <p:nvPr/>
              </p:nvSpPr>
              <p:spPr>
                <a:xfrm>
                  <a:off x="2353912" y="1275797"/>
                  <a:ext cx="6497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94" name="矩形 93"/>
                <p:cNvSpPr>
                  <a:spLocks noRot="1" noChangeAspect="1" noMove="1" noResize="1" noEditPoints="1" noAdjustHandles="1" noChangeArrowheads="1" noChangeShapeType="1" noTextEdit="1"/>
                </p:cNvSpPr>
                <p:nvPr/>
              </p:nvSpPr>
              <p:spPr>
                <a:xfrm>
                  <a:off x="2353912" y="1275797"/>
                  <a:ext cx="649729"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矩形 94"/>
                <p:cNvSpPr/>
                <p:nvPr/>
              </p:nvSpPr>
              <p:spPr>
                <a:xfrm>
                  <a:off x="3755635" y="2409826"/>
                  <a:ext cx="48282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𝛾</m:t>
                        </m:r>
                      </m:oMath>
                    </m:oMathPara>
                  </a14:m>
                  <a:endParaRPr lang="zh-CN" altLang="en-US" sz="2800" dirty="0">
                    <a:solidFill>
                      <a:srgbClr val="0000FF"/>
                    </a:solidFill>
                  </a:endParaRPr>
                </a:p>
              </p:txBody>
            </p:sp>
          </mc:Choice>
          <mc:Fallback xmlns="">
            <p:sp>
              <p:nvSpPr>
                <p:cNvPr id="95" name="矩形 94"/>
                <p:cNvSpPr>
                  <a:spLocks noRot="1" noChangeAspect="1" noMove="1" noResize="1" noEditPoints="1" noAdjustHandles="1" noChangeArrowheads="1" noChangeShapeType="1" noTextEdit="1"/>
                </p:cNvSpPr>
                <p:nvPr/>
              </p:nvSpPr>
              <p:spPr>
                <a:xfrm>
                  <a:off x="3755635" y="2409826"/>
                  <a:ext cx="482824" cy="523220"/>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96" name="矩形 95"/>
              <p:cNvSpPr/>
              <p:nvPr/>
            </p:nvSpPr>
            <p:spPr>
              <a:xfrm>
                <a:off x="7475150" y="829476"/>
                <a:ext cx="56502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𝑖</m:t>
                          </m:r>
                        </m:e>
                        <m:sub>
                          <m:r>
                            <a:rPr lang="en-US" altLang="zh-CN" sz="2800" i="1">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96" name="矩形 95"/>
              <p:cNvSpPr>
                <a:spLocks noRot="1" noChangeAspect="1" noMove="1" noResize="1" noEditPoints="1" noAdjustHandles="1" noChangeArrowheads="1" noChangeShapeType="1" noTextEdit="1"/>
              </p:cNvSpPr>
              <p:nvPr/>
            </p:nvSpPr>
            <p:spPr>
              <a:xfrm>
                <a:off x="7475150" y="829476"/>
                <a:ext cx="565026"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7" name="矩形 96"/>
              <p:cNvSpPr/>
              <p:nvPr/>
            </p:nvSpPr>
            <p:spPr>
              <a:xfrm>
                <a:off x="9050570" y="1732463"/>
                <a:ext cx="6580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97" name="矩形 96"/>
              <p:cNvSpPr>
                <a:spLocks noRot="1" noChangeAspect="1" noMove="1" noResize="1" noEditPoints="1" noAdjustHandles="1" noChangeArrowheads="1" noChangeShapeType="1" noTextEdit="1"/>
              </p:cNvSpPr>
              <p:nvPr/>
            </p:nvSpPr>
            <p:spPr>
              <a:xfrm>
                <a:off x="9050570" y="1732463"/>
                <a:ext cx="658001"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8" name="矩形 97"/>
              <p:cNvSpPr/>
              <p:nvPr/>
            </p:nvSpPr>
            <p:spPr>
              <a:xfrm>
                <a:off x="9058289" y="1249397"/>
                <a:ext cx="6497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98" name="矩形 97"/>
              <p:cNvSpPr>
                <a:spLocks noRot="1" noChangeAspect="1" noMove="1" noResize="1" noEditPoints="1" noAdjustHandles="1" noChangeArrowheads="1" noChangeShapeType="1" noTextEdit="1"/>
              </p:cNvSpPr>
              <p:nvPr/>
            </p:nvSpPr>
            <p:spPr>
              <a:xfrm>
                <a:off x="9058289" y="1249397"/>
                <a:ext cx="649729"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9" name="矩形 98"/>
              <p:cNvSpPr/>
              <p:nvPr/>
            </p:nvSpPr>
            <p:spPr>
              <a:xfrm>
                <a:off x="8155748" y="2345041"/>
                <a:ext cx="48282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𝛾</m:t>
                      </m:r>
                    </m:oMath>
                  </m:oMathPara>
                </a14:m>
                <a:endParaRPr lang="zh-CN" altLang="en-US" sz="2800" dirty="0">
                  <a:solidFill>
                    <a:srgbClr val="0000FF"/>
                  </a:solidFill>
                </a:endParaRPr>
              </a:p>
            </p:txBody>
          </p:sp>
        </mc:Choice>
        <mc:Fallback xmlns="">
          <p:sp>
            <p:nvSpPr>
              <p:cNvPr id="99" name="矩形 98"/>
              <p:cNvSpPr>
                <a:spLocks noRot="1" noChangeAspect="1" noMove="1" noResize="1" noEditPoints="1" noAdjustHandles="1" noChangeArrowheads="1" noChangeShapeType="1" noTextEdit="1"/>
              </p:cNvSpPr>
              <p:nvPr/>
            </p:nvSpPr>
            <p:spPr>
              <a:xfrm>
                <a:off x="8155748" y="2345041"/>
                <a:ext cx="482824"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0" name="矩形 99"/>
              <p:cNvSpPr/>
              <p:nvPr/>
            </p:nvSpPr>
            <p:spPr>
              <a:xfrm>
                <a:off x="7708276" y="2345041"/>
                <a:ext cx="48282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𝛾</m:t>
                      </m:r>
                    </m:oMath>
                  </m:oMathPara>
                </a14:m>
                <a:endParaRPr lang="zh-CN" altLang="en-US" sz="2800" dirty="0">
                  <a:solidFill>
                    <a:srgbClr val="0000FF"/>
                  </a:solidFill>
                </a:endParaRPr>
              </a:p>
            </p:txBody>
          </p:sp>
        </mc:Choice>
        <mc:Fallback xmlns="">
          <p:sp>
            <p:nvSpPr>
              <p:cNvPr id="100" name="矩形 99"/>
              <p:cNvSpPr>
                <a:spLocks noRot="1" noChangeAspect="1" noMove="1" noResize="1" noEditPoints="1" noAdjustHandles="1" noChangeArrowheads="1" noChangeShapeType="1" noTextEdit="1"/>
              </p:cNvSpPr>
              <p:nvPr/>
            </p:nvSpPr>
            <p:spPr>
              <a:xfrm>
                <a:off x="7708276" y="2345041"/>
                <a:ext cx="482824"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矩形 100"/>
              <p:cNvSpPr/>
              <p:nvPr/>
            </p:nvSpPr>
            <p:spPr>
              <a:xfrm>
                <a:off x="2550423" y="4880240"/>
                <a:ext cx="1962973" cy="9007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i="1" smtClean="0">
                              <a:solidFill>
                                <a:srgbClr val="0000FF"/>
                              </a:solidFill>
                              <a:latin typeface="Cambria Math"/>
                              <a:ea typeface="Cambria Math" panose="02040503050406030204" pitchFamily="18" charset="0"/>
                            </a:rPr>
                          </m:ctrlPr>
                        </m:funcPr>
                        <m:fName>
                          <m:r>
                            <m:rPr>
                              <m:sty m:val="p"/>
                            </m:rPr>
                            <a:rPr lang="en-US" altLang="zh-CN" sz="2800" i="0" smtClean="0">
                              <a:solidFill>
                                <a:srgbClr val="0000FF"/>
                              </a:solidFill>
                              <a:latin typeface="Cambria Math" panose="02040503050406030204" pitchFamily="18" charset="0"/>
                              <a:ea typeface="Cambria Math" panose="02040503050406030204" pitchFamily="18" charset="0"/>
                            </a:rPr>
                            <m:t>tan</m:t>
                          </m:r>
                        </m:fName>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𝑖</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e>
                      </m:func>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den>
                      </m:f>
                    </m:oMath>
                  </m:oMathPara>
                </a14:m>
                <a:endParaRPr lang="zh-CN" altLang="en-US" sz="2800" dirty="0">
                  <a:solidFill>
                    <a:srgbClr val="0000FF"/>
                  </a:solidFill>
                </a:endParaRPr>
              </a:p>
            </p:txBody>
          </p:sp>
        </mc:Choice>
        <mc:Fallback xmlns="">
          <p:sp>
            <p:nvSpPr>
              <p:cNvPr id="101" name="矩形 100"/>
              <p:cNvSpPr>
                <a:spLocks noRot="1" noChangeAspect="1" noMove="1" noResize="1" noEditPoints="1" noAdjustHandles="1" noChangeArrowheads="1" noChangeShapeType="1" noTextEdit="1"/>
              </p:cNvSpPr>
              <p:nvPr/>
            </p:nvSpPr>
            <p:spPr>
              <a:xfrm>
                <a:off x="2550423" y="4880240"/>
                <a:ext cx="1962973" cy="900759"/>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 name="矩形 101"/>
              <p:cNvSpPr/>
              <p:nvPr/>
            </p:nvSpPr>
            <p:spPr>
              <a:xfrm>
                <a:off x="4775541" y="4911731"/>
                <a:ext cx="1937325" cy="9007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i="1" smtClean="0">
                              <a:solidFill>
                                <a:srgbClr val="0000FF"/>
                              </a:solidFill>
                              <a:latin typeface="Cambria Math"/>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cot</m:t>
                          </m:r>
                        </m:fName>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𝑖</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e>
                      </m:func>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den>
                      </m:f>
                    </m:oMath>
                  </m:oMathPara>
                </a14:m>
                <a:endParaRPr lang="zh-CN" altLang="en-US" sz="2800" dirty="0">
                  <a:solidFill>
                    <a:srgbClr val="0000FF"/>
                  </a:solidFill>
                </a:endParaRPr>
              </a:p>
            </p:txBody>
          </p:sp>
        </mc:Choice>
        <mc:Fallback xmlns="">
          <p:sp>
            <p:nvSpPr>
              <p:cNvPr id="102" name="矩形 101"/>
              <p:cNvSpPr>
                <a:spLocks noRot="1" noChangeAspect="1" noMove="1" noResize="1" noEditPoints="1" noAdjustHandles="1" noChangeArrowheads="1" noChangeShapeType="1" noTextEdit="1"/>
              </p:cNvSpPr>
              <p:nvPr/>
            </p:nvSpPr>
            <p:spPr>
              <a:xfrm>
                <a:off x="4775541" y="4911731"/>
                <a:ext cx="1937325" cy="900759"/>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 name="矩形 102"/>
              <p:cNvSpPr/>
              <p:nvPr/>
            </p:nvSpPr>
            <p:spPr>
              <a:xfrm>
                <a:off x="6553200" y="4918392"/>
                <a:ext cx="3712170" cy="8244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unc>
                        <m:funcPr>
                          <m:ctrlPr>
                            <a:rPr lang="en-US" altLang="zh-CN" sz="2800" i="1" smtClean="0">
                              <a:solidFill>
                                <a:srgbClr val="0000FF"/>
                              </a:solidFill>
                              <a:latin typeface="Cambria Math"/>
                              <a:ea typeface="Cambria Math" panose="02040503050406030204" pitchFamily="18" charset="0"/>
                            </a:rPr>
                          </m:ctrlPr>
                        </m:funcPr>
                        <m:fName>
                          <m:r>
                            <m:rPr>
                              <m:sty m:val="p"/>
                            </m:rPr>
                            <a:rPr lang="en-US" altLang="zh-CN" sz="2800" i="0" smtClean="0">
                              <a:solidFill>
                                <a:srgbClr val="0000FF"/>
                              </a:solidFill>
                              <a:latin typeface="Cambria Math" panose="02040503050406030204" pitchFamily="18" charset="0"/>
                              <a:ea typeface="Cambria Math" panose="02040503050406030204" pitchFamily="18" charset="0"/>
                            </a:rPr>
                            <m:t>tan</m:t>
                          </m:r>
                        </m:fName>
                        <m:e>
                          <m:d>
                            <m:dPr>
                              <m:ctrlPr>
                                <a:rPr lang="en-US" altLang="zh-CN" sz="2800" i="1" smtClean="0">
                                  <a:solidFill>
                                    <a:srgbClr val="0000FF"/>
                                  </a:solidFill>
                                  <a:latin typeface="Cambria Math"/>
                                  <a:ea typeface="Cambria Math" panose="02040503050406030204" pitchFamily="18" charset="0"/>
                                </a:rPr>
                              </m:ctrlPr>
                            </m:dPr>
                            <m:e>
                              <m:f>
                                <m:fPr>
                                  <m:ctrlPr>
                                    <a:rPr lang="en-US" altLang="zh-CN" sz="2800" i="1" smtClean="0">
                                      <a:solidFill>
                                        <a:srgbClr val="0000FF"/>
                                      </a:solidFill>
                                      <a:latin typeface="Cambria Math"/>
                                      <a:ea typeface="Cambria Math" panose="02040503050406030204" pitchFamily="18" charset="0"/>
                                    </a:rPr>
                                  </m:ctrlPr>
                                </m:fPr>
                                <m:num>
                                  <m:r>
                                    <a:rPr lang="zh-CN" altLang="en-US" sz="2800" i="1" smtClean="0">
                                      <a:solidFill>
                                        <a:srgbClr val="0000FF"/>
                                      </a:solidFill>
                                      <a:latin typeface="Cambria Math" panose="02040503050406030204" pitchFamily="18" charset="0"/>
                                      <a:ea typeface="Cambria Math" panose="02040503050406030204" pitchFamily="18" charset="0"/>
                                    </a:rPr>
                                    <m:t>𝜋</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𝑖</m:t>
                                  </m:r>
                                </m:e>
                                <m:sub>
                                  <m:r>
                                    <a:rPr lang="en-US" altLang="zh-CN" sz="2800" i="1">
                                      <a:solidFill>
                                        <a:srgbClr val="0000FF"/>
                                      </a:solidFill>
                                      <a:latin typeface="Cambria Math" panose="02040503050406030204" pitchFamily="18" charset="0"/>
                                      <a:ea typeface="Cambria Math" panose="02040503050406030204" pitchFamily="18" charset="0"/>
                                    </a:rPr>
                                    <m:t>0</m:t>
                                  </m:r>
                                </m:sub>
                              </m:sSub>
                            </m:e>
                          </m:d>
                        </m:e>
                      </m:func>
                      <m:r>
                        <a:rPr lang="en-US" altLang="zh-CN" sz="2800" i="1">
                          <a:solidFill>
                            <a:srgbClr val="0000FF"/>
                          </a:solidFill>
                          <a:latin typeface="Cambria Math" panose="02040503050406030204" pitchFamily="18" charset="0"/>
                          <a:ea typeface="Cambria Math" panose="02040503050406030204" pitchFamily="18" charset="0"/>
                        </a:rPr>
                        <m:t>=</m:t>
                      </m:r>
                      <m:func>
                        <m:funcPr>
                          <m:ctrlPr>
                            <a:rPr lang="en-US" altLang="zh-CN" sz="2800" i="1">
                              <a:solidFill>
                                <a:srgbClr val="0000FF"/>
                              </a:solidFill>
                              <a:latin typeface="Cambria Math"/>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tan</m:t>
                          </m:r>
                        </m:fName>
                        <m:e>
                          <m:r>
                            <a:rPr lang="zh-CN" altLang="en-US" sz="2800" i="1">
                              <a:solidFill>
                                <a:srgbClr val="0000FF"/>
                              </a:solidFill>
                              <a:latin typeface="Cambria Math" panose="02040503050406030204" pitchFamily="18" charset="0"/>
                              <a:ea typeface="Cambria Math" panose="02040503050406030204" pitchFamily="18" charset="0"/>
                            </a:rPr>
                            <m:t>𝛾</m:t>
                          </m:r>
                        </m:e>
                      </m:func>
                    </m:oMath>
                  </m:oMathPara>
                </a14:m>
                <a:endParaRPr lang="zh-CN" altLang="en-US" sz="2800" dirty="0">
                  <a:solidFill>
                    <a:srgbClr val="0000FF"/>
                  </a:solidFill>
                </a:endParaRPr>
              </a:p>
            </p:txBody>
          </p:sp>
        </mc:Choice>
        <mc:Fallback xmlns="">
          <p:sp>
            <p:nvSpPr>
              <p:cNvPr id="103" name="矩形 102"/>
              <p:cNvSpPr>
                <a:spLocks noRot="1" noChangeAspect="1" noMove="1" noResize="1" noEditPoints="1" noAdjustHandles="1" noChangeArrowheads="1" noChangeShapeType="1" noTextEdit="1"/>
              </p:cNvSpPr>
              <p:nvPr/>
            </p:nvSpPr>
            <p:spPr>
              <a:xfrm>
                <a:off x="6553200" y="4918392"/>
                <a:ext cx="3712170" cy="824456"/>
              </a:xfrm>
              <a:prstGeom prst="rect">
                <a:avLst/>
              </a:prstGeom>
              <a:blipFill>
                <a:blip r:embed="rId1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834722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3250"/>
                                        </p:tgtEl>
                                        <p:attrNameLst>
                                          <p:attrName>style.visibility</p:attrName>
                                        </p:attrNameLst>
                                      </p:cBhvr>
                                      <p:to>
                                        <p:strVal val="visible"/>
                                      </p:to>
                                    </p:set>
                                    <p:animEffect transition="in" filter="wipe(left)">
                                      <p:cBhvr>
                                        <p:cTn id="12" dur="500"/>
                                        <p:tgtEl>
                                          <p:spTgt spid="5325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3257"/>
                                        </p:tgtEl>
                                        <p:attrNameLst>
                                          <p:attrName>style.visibility</p:attrName>
                                        </p:attrNameLst>
                                      </p:cBhvr>
                                      <p:to>
                                        <p:strVal val="visible"/>
                                      </p:to>
                                    </p:set>
                                    <p:animEffect transition="in" filter="wipe(left)">
                                      <p:cBhvr>
                                        <p:cTn id="17" dur="500"/>
                                        <p:tgtEl>
                                          <p:spTgt spid="5325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8"/>
                                        </p:tgtEl>
                                        <p:attrNameLst>
                                          <p:attrName>style.visibility</p:attrName>
                                        </p:attrNameLst>
                                      </p:cBhvr>
                                      <p:to>
                                        <p:strVal val="visible"/>
                                      </p:to>
                                    </p:set>
                                    <p:animEffect transition="in" filter="wipe(left)">
                                      <p:cBhvr>
                                        <p:cTn id="22" dur="500"/>
                                        <p:tgtEl>
                                          <p:spTgt spid="9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wipe(left)">
                                      <p:cBhvr>
                                        <p:cTn id="27" dur="500"/>
                                        <p:tgtEl>
                                          <p:spTgt spid="9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53258"/>
                                        </p:tgtEl>
                                        <p:attrNameLst>
                                          <p:attrName>style.visibility</p:attrName>
                                        </p:attrNameLst>
                                      </p:cBhvr>
                                      <p:to>
                                        <p:strVal val="visible"/>
                                      </p:to>
                                    </p:set>
                                    <p:animEffect transition="in" filter="wipe(up)">
                                      <p:cBhvr>
                                        <p:cTn id="32" dur="500"/>
                                        <p:tgtEl>
                                          <p:spTgt spid="53258"/>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9"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strips(upLeft)">
                                      <p:cBhvr>
                                        <p:cTn id="37" dur="500"/>
                                        <p:tgtEl>
                                          <p:spTgt spid="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99"/>
                                        </p:tgtEl>
                                        <p:attrNameLst>
                                          <p:attrName>style.visibility</p:attrName>
                                        </p:attrNameLst>
                                      </p:cBhvr>
                                      <p:to>
                                        <p:strVal val="visible"/>
                                      </p:to>
                                    </p:set>
                                    <p:animEffect transition="in" filter="wipe(left)">
                                      <p:cBhvr>
                                        <p:cTn id="42" dur="500"/>
                                        <p:tgtEl>
                                          <p:spTgt spid="99"/>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ntr" presetSubtype="12"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strips(downLeft)">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00"/>
                                        </p:tgtEl>
                                        <p:attrNameLst>
                                          <p:attrName>style.visibility</p:attrName>
                                        </p:attrNameLst>
                                      </p:cBhvr>
                                      <p:to>
                                        <p:strVal val="visible"/>
                                      </p:to>
                                    </p:set>
                                    <p:animEffect transition="in" filter="wipe(left)">
                                      <p:cBhvr>
                                        <p:cTn id="52" dur="500"/>
                                        <p:tgtEl>
                                          <p:spTgt spid="100"/>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8" presetClass="entr" presetSubtype="9"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strips(upLeft)">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96"/>
                                        </p:tgtEl>
                                        <p:attrNameLst>
                                          <p:attrName>style.visibility</p:attrName>
                                        </p:attrNameLst>
                                      </p:cBhvr>
                                      <p:to>
                                        <p:strVal val="visible"/>
                                      </p:to>
                                    </p:set>
                                    <p:animEffect transition="in" filter="wipe(left)">
                                      <p:cBhvr>
                                        <p:cTn id="62" dur="500"/>
                                        <p:tgtEl>
                                          <p:spTgt spid="9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53336"/>
                                        </p:tgtEl>
                                        <p:attrNameLst>
                                          <p:attrName>style.visibility</p:attrName>
                                        </p:attrNameLst>
                                      </p:cBhvr>
                                      <p:to>
                                        <p:strVal val="visible"/>
                                      </p:to>
                                    </p:set>
                                    <p:animEffect transition="in" filter="wipe(left)">
                                      <p:cBhvr>
                                        <p:cTn id="67" dur="500"/>
                                        <p:tgtEl>
                                          <p:spTgt spid="5333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01"/>
                                        </p:tgtEl>
                                        <p:attrNameLst>
                                          <p:attrName>style.visibility</p:attrName>
                                        </p:attrNameLst>
                                      </p:cBhvr>
                                      <p:to>
                                        <p:strVal val="visible"/>
                                      </p:to>
                                    </p:set>
                                    <p:animEffect transition="in" filter="wipe(left)">
                                      <p:cBhvr>
                                        <p:cTn id="72" dur="500"/>
                                        <p:tgtEl>
                                          <p:spTgt spid="101"/>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02"/>
                                        </p:tgtEl>
                                        <p:attrNameLst>
                                          <p:attrName>style.visibility</p:attrName>
                                        </p:attrNameLst>
                                      </p:cBhvr>
                                      <p:to>
                                        <p:strVal val="visible"/>
                                      </p:to>
                                    </p:set>
                                    <p:animEffect transition="in" filter="wipe(left)">
                                      <p:cBhvr>
                                        <p:cTn id="77" dur="500"/>
                                        <p:tgtEl>
                                          <p:spTgt spid="10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103"/>
                                        </p:tgtEl>
                                        <p:attrNameLst>
                                          <p:attrName>style.visibility</p:attrName>
                                        </p:attrNameLst>
                                      </p:cBhvr>
                                      <p:to>
                                        <p:strVal val="visible"/>
                                      </p:to>
                                    </p:set>
                                    <p:animEffect transition="in" filter="wipe(left)">
                                      <p:cBhvr>
                                        <p:cTn id="82"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0" grpId="0" animBg="1"/>
      <p:bldP spid="53336" grpId="0"/>
      <p:bldP spid="53258" grpId="0" animBg="1"/>
      <p:bldP spid="96" grpId="0"/>
      <p:bldP spid="97" grpId="0"/>
      <p:bldP spid="98" grpId="0"/>
      <p:bldP spid="99" grpId="0"/>
      <p:bldP spid="100" grpId="0"/>
      <p:bldP spid="101" grpId="0"/>
      <p:bldP spid="102" grpId="0"/>
      <p:bldP spid="103"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4275" name="Text Box 5"/>
              <p:cNvSpPr txBox="1">
                <a:spLocks noChangeArrowheads="1"/>
              </p:cNvSpPr>
              <p:nvPr/>
            </p:nvSpPr>
            <p:spPr bwMode="auto">
              <a:xfrm>
                <a:off x="2531562" y="928688"/>
                <a:ext cx="731520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800" dirty="0">
                    <a:solidFill>
                      <a:srgbClr val="0000FF"/>
                    </a:solidFill>
                    <a:latin typeface="+mn-lt"/>
                    <a:ea typeface="+mn-ea"/>
                  </a:rPr>
                  <a:t>例如</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=1.00</m:t>
                    </m:r>
                  </m:oMath>
                </a14:m>
                <a:r>
                  <a:rPr kumimoji="1" lang="en-US" altLang="zh-CN" sz="2800" dirty="0">
                    <a:solidFill>
                      <a:srgbClr val="0000FF"/>
                    </a:solidFill>
                    <a:latin typeface="+mn-lt"/>
                    <a:ea typeface="+mn-ea"/>
                  </a:rPr>
                  <a:t>(</a:t>
                </a:r>
                <a:r>
                  <a:rPr kumimoji="1" lang="zh-CN" altLang="en-US" sz="2800" dirty="0">
                    <a:solidFill>
                      <a:srgbClr val="0000FF"/>
                    </a:solidFill>
                    <a:latin typeface="+mn-lt"/>
                    <a:ea typeface="+mn-ea"/>
                  </a:rPr>
                  <a:t>空气</a:t>
                </a:r>
                <a:r>
                  <a:rPr kumimoji="1" lang="en-US" altLang="zh-CN" sz="2800" dirty="0">
                    <a:solidFill>
                      <a:srgbClr val="0000FF"/>
                    </a:solidFill>
                    <a:latin typeface="+mn-lt"/>
                    <a:ea typeface="+mn-ea"/>
                  </a:rPr>
                  <a:t>)</a:t>
                </a:r>
                <a:r>
                  <a:rPr kumimoji="1" lang="zh-CN" altLang="en-US" sz="2800" dirty="0">
                    <a:solidFill>
                      <a:srgbClr val="0000FF"/>
                    </a:solidFill>
                    <a:latin typeface="+mn-lt"/>
                    <a:ea typeface="+mn-ea"/>
                  </a:rPr>
                  <a:t>，</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=1.50</m:t>
                    </m:r>
                  </m:oMath>
                </a14:m>
                <a:r>
                  <a:rPr kumimoji="1" lang="en-US" altLang="zh-CN" sz="2800" dirty="0">
                    <a:solidFill>
                      <a:srgbClr val="0000FF"/>
                    </a:solidFill>
                    <a:latin typeface="+mn-lt"/>
                    <a:ea typeface="+mn-ea"/>
                  </a:rPr>
                  <a:t>(</a:t>
                </a:r>
                <a:r>
                  <a:rPr kumimoji="1" lang="zh-CN" altLang="en-US" sz="2800" dirty="0">
                    <a:solidFill>
                      <a:srgbClr val="0000FF"/>
                    </a:solidFill>
                    <a:latin typeface="+mn-lt"/>
                    <a:ea typeface="+mn-ea"/>
                  </a:rPr>
                  <a:t>玻璃</a:t>
                </a:r>
                <a:r>
                  <a:rPr kumimoji="1" lang="en-US" altLang="zh-CN" sz="2800" dirty="0">
                    <a:solidFill>
                      <a:srgbClr val="0000FF"/>
                    </a:solidFill>
                    <a:latin typeface="+mn-lt"/>
                    <a:ea typeface="+mn-ea"/>
                  </a:rPr>
                  <a:t>)</a:t>
                </a:r>
                <a:r>
                  <a:rPr kumimoji="1" lang="zh-CN" altLang="en-US" sz="2800" dirty="0">
                    <a:solidFill>
                      <a:srgbClr val="0000FF"/>
                    </a:solidFill>
                    <a:latin typeface="+mn-lt"/>
                    <a:ea typeface="+mn-ea"/>
                  </a:rPr>
                  <a:t>，则</a:t>
                </a:r>
              </a:p>
            </p:txBody>
          </p:sp>
        </mc:Choice>
        <mc:Fallback xmlns="">
          <p:sp>
            <p:nvSpPr>
              <p:cNvPr id="54275" name="Text Box 5"/>
              <p:cNvSpPr txBox="1">
                <a:spLocks noRot="1" noChangeAspect="1" noMove="1" noResize="1" noEditPoints="1" noAdjustHandles="1" noChangeArrowheads="1" noChangeShapeType="1" noTextEdit="1"/>
              </p:cNvSpPr>
              <p:nvPr/>
            </p:nvSpPr>
            <p:spPr bwMode="auto">
              <a:xfrm>
                <a:off x="2531562" y="928688"/>
                <a:ext cx="7315200" cy="523220"/>
              </a:xfrm>
              <a:prstGeom prst="rect">
                <a:avLst/>
              </a:prstGeom>
              <a:blipFill>
                <a:blip r:embed="rId3"/>
                <a:stretch>
                  <a:fillRect l="-1667"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4276" name="Text Box 6"/>
          <p:cNvSpPr txBox="1">
            <a:spLocks noChangeArrowheads="1"/>
          </p:cNvSpPr>
          <p:nvPr/>
        </p:nvSpPr>
        <p:spPr bwMode="auto">
          <a:xfrm>
            <a:off x="2588713" y="1847851"/>
            <a:ext cx="898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800">
                <a:solidFill>
                  <a:srgbClr val="0000FF"/>
                </a:solidFill>
                <a:latin typeface="+mn-lt"/>
                <a:ea typeface="+mn-ea"/>
              </a:rPr>
              <a:t>空气</a:t>
            </a:r>
          </a:p>
        </p:txBody>
      </p:sp>
      <p:sp>
        <p:nvSpPr>
          <p:cNvPr id="54277" name="Text Box 7"/>
          <p:cNvSpPr txBox="1">
            <a:spLocks noChangeArrowheads="1"/>
          </p:cNvSpPr>
          <p:nvPr/>
        </p:nvSpPr>
        <p:spPr bwMode="auto">
          <a:xfrm>
            <a:off x="4417513" y="1847851"/>
            <a:ext cx="898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800">
                <a:solidFill>
                  <a:srgbClr val="0000FF"/>
                </a:solidFill>
                <a:latin typeface="+mn-lt"/>
                <a:ea typeface="+mn-ea"/>
              </a:rPr>
              <a:t>玻璃</a:t>
            </a:r>
          </a:p>
        </p:txBody>
      </p:sp>
      <p:sp>
        <p:nvSpPr>
          <p:cNvPr id="54278" name="Text Box 8"/>
          <p:cNvSpPr txBox="1">
            <a:spLocks noChangeArrowheads="1"/>
          </p:cNvSpPr>
          <p:nvPr/>
        </p:nvSpPr>
        <p:spPr bwMode="auto">
          <a:xfrm>
            <a:off x="2588713" y="3829051"/>
            <a:ext cx="898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800">
                <a:solidFill>
                  <a:srgbClr val="0000FF"/>
                </a:solidFill>
                <a:latin typeface="+mn-lt"/>
                <a:ea typeface="+mn-ea"/>
              </a:rPr>
              <a:t>玻璃</a:t>
            </a:r>
          </a:p>
        </p:txBody>
      </p:sp>
      <p:sp>
        <p:nvSpPr>
          <p:cNvPr id="54279" name="Text Box 9"/>
          <p:cNvSpPr txBox="1">
            <a:spLocks noChangeArrowheads="1"/>
          </p:cNvSpPr>
          <p:nvPr/>
        </p:nvSpPr>
        <p:spPr bwMode="auto">
          <a:xfrm>
            <a:off x="4417512" y="3829050"/>
            <a:ext cx="898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kumimoji="1" lang="zh-CN" altLang="en-US" sz="2800" dirty="0">
                <a:solidFill>
                  <a:srgbClr val="0000FF"/>
                </a:solidFill>
                <a:latin typeface="+mn-lt"/>
                <a:ea typeface="+mn-ea"/>
              </a:rPr>
              <a:t>空气</a:t>
            </a:r>
          </a:p>
        </p:txBody>
      </p:sp>
      <p:sp>
        <p:nvSpPr>
          <p:cNvPr id="11" name="AutoShape 11"/>
          <p:cNvSpPr>
            <a:spLocks noChangeArrowheads="1"/>
          </p:cNvSpPr>
          <p:nvPr/>
        </p:nvSpPr>
        <p:spPr bwMode="auto">
          <a:xfrm>
            <a:off x="3698375" y="2050354"/>
            <a:ext cx="584200" cy="142875"/>
          </a:xfrm>
          <a:prstGeom prst="rightArrow">
            <a:avLst>
              <a:gd name="adj1" fmla="val 50000"/>
              <a:gd name="adj2" fmla="val 102222"/>
            </a:avLst>
          </a:prstGeom>
          <a:solidFill>
            <a:srgbClr val="FF0000"/>
          </a:solidFill>
          <a:ln w="9525">
            <a:solidFill>
              <a:srgbClr val="FF0000"/>
            </a:solidFill>
            <a:miter lim="800000"/>
            <a:headEnd/>
            <a:tailEnd/>
          </a:ln>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 name="AutoShape 12"/>
          <p:cNvSpPr>
            <a:spLocks noChangeArrowheads="1"/>
          </p:cNvSpPr>
          <p:nvPr/>
        </p:nvSpPr>
        <p:spPr bwMode="auto">
          <a:xfrm>
            <a:off x="3698375" y="4044080"/>
            <a:ext cx="584200" cy="142875"/>
          </a:xfrm>
          <a:prstGeom prst="rightArrow">
            <a:avLst>
              <a:gd name="adj1" fmla="val 50000"/>
              <a:gd name="adj2" fmla="val 102222"/>
            </a:avLst>
          </a:prstGeom>
          <a:solidFill>
            <a:srgbClr val="FF0000"/>
          </a:solidFill>
          <a:ln w="9525">
            <a:solidFill>
              <a:srgbClr val="FF0000"/>
            </a:solidFill>
            <a:miter lim="800000"/>
            <a:headEnd/>
            <a:tailEnd/>
          </a:ln>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mc:AlternateContent xmlns:mc="http://schemas.openxmlformats.org/markup-compatibility/2006" xmlns:a14="http://schemas.microsoft.com/office/drawing/2010/main">
        <mc:Choice Requires="a14">
          <p:sp>
            <p:nvSpPr>
              <p:cNvPr id="13" name="矩形 12"/>
              <p:cNvSpPr/>
              <p:nvPr/>
            </p:nvSpPr>
            <p:spPr>
              <a:xfrm>
                <a:off x="5316037" y="2642722"/>
                <a:ext cx="2616998" cy="9105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𝑖</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m:t>
                      </m:r>
                      <m:func>
                        <m:funcPr>
                          <m:ctrlPr>
                            <a:rPr lang="en-US" altLang="zh-CN" sz="2800" b="0" i="1" smtClean="0">
                              <a:solidFill>
                                <a:srgbClr val="0000FF"/>
                              </a:solidFill>
                              <a:latin typeface="Cambria Math"/>
                              <a:ea typeface="Cambria Math" panose="02040503050406030204" pitchFamily="18" charset="0"/>
                            </a:rPr>
                          </m:ctrlPr>
                        </m:funcPr>
                        <m:fName>
                          <m:sSup>
                            <m:sSupPr>
                              <m:ctrlPr>
                                <a:rPr lang="en-US" altLang="zh-CN" sz="2800" b="0" i="1" smtClean="0">
                                  <a:solidFill>
                                    <a:srgbClr val="0000FF"/>
                                  </a:solidFill>
                                  <a:latin typeface="Cambria Math"/>
                                  <a:ea typeface="Cambria Math" panose="02040503050406030204" pitchFamily="18" charset="0"/>
                                </a:rPr>
                              </m:ctrlPr>
                            </m:sSupPr>
                            <m:e>
                              <m:r>
                                <m:rPr>
                                  <m:sty m:val="p"/>
                                </m:rPr>
                                <a:rPr lang="en-US" altLang="zh-CN" sz="2800" b="0" i="0" smtClean="0">
                                  <a:solidFill>
                                    <a:srgbClr val="0000FF"/>
                                  </a:solidFill>
                                  <a:latin typeface="Cambria Math" panose="02040503050406030204" pitchFamily="18" charset="0"/>
                                  <a:ea typeface="Cambria Math" panose="02040503050406030204" pitchFamily="18" charset="0"/>
                                </a:rPr>
                                <m:t>tan</m:t>
                              </m:r>
                            </m:e>
                            <m:sup>
                              <m:r>
                                <a:rPr lang="en-US" altLang="zh-CN" sz="2800" b="0" i="1" smtClean="0">
                                  <a:solidFill>
                                    <a:srgbClr val="0000FF"/>
                                  </a:solidFill>
                                  <a:latin typeface="Cambria Math" panose="02040503050406030204" pitchFamily="18" charset="0"/>
                                  <a:ea typeface="Cambria Math" panose="02040503050406030204" pitchFamily="18" charset="0"/>
                                </a:rPr>
                                <m:t>−1</m:t>
                              </m:r>
                            </m:sup>
                          </m:sSup>
                        </m:fName>
                        <m:e>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1.50</m:t>
                              </m:r>
                            </m:num>
                            <m:den>
                              <m:r>
                                <a:rPr lang="en-US" altLang="zh-CN" sz="2800" b="0" i="1" smtClean="0">
                                  <a:solidFill>
                                    <a:srgbClr val="0000FF"/>
                                  </a:solidFill>
                                  <a:latin typeface="Cambria Math" panose="02040503050406030204" pitchFamily="18" charset="0"/>
                                  <a:ea typeface="Cambria Math" panose="02040503050406030204" pitchFamily="18" charset="0"/>
                                </a:rPr>
                                <m:t>1.00</m:t>
                              </m:r>
                            </m:den>
                          </m:f>
                        </m:e>
                      </m:func>
                    </m:oMath>
                  </m:oMathPara>
                </a14:m>
                <a:endParaRPr lang="zh-CN" altLang="en-US" sz="2800" dirty="0">
                  <a:solidFill>
                    <a:srgbClr val="0000FF"/>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5316037" y="2642722"/>
                <a:ext cx="2616998" cy="91057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7768193" y="2906341"/>
                <a:ext cx="167424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=56°18′</m:t>
                      </m:r>
                    </m:oMath>
                  </m:oMathPara>
                </a14:m>
                <a:endParaRPr lang="zh-CN" altLang="en-US" sz="2800" dirty="0">
                  <a:solidFill>
                    <a:srgbClr val="0000FF"/>
                  </a:solidFill>
                </a:endParaRPr>
              </a:p>
            </p:txBody>
          </p:sp>
        </mc:Choice>
        <mc:Fallback xmlns="">
          <p:sp>
            <p:nvSpPr>
              <p:cNvPr id="14" name="矩形 13"/>
              <p:cNvSpPr>
                <a:spLocks noRot="1" noChangeAspect="1" noMove="1" noResize="1" noEditPoints="1" noAdjustHandles="1" noChangeArrowheads="1" noChangeShapeType="1" noTextEdit="1"/>
              </p:cNvSpPr>
              <p:nvPr/>
            </p:nvSpPr>
            <p:spPr>
              <a:xfrm>
                <a:off x="7768193" y="2906341"/>
                <a:ext cx="1674241"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5316037" y="4665121"/>
                <a:ext cx="2616998"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𝑖</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m:t>
                      </m:r>
                      <m:func>
                        <m:funcPr>
                          <m:ctrlPr>
                            <a:rPr lang="en-US" altLang="zh-CN" sz="2800" b="0" i="1" smtClean="0">
                              <a:solidFill>
                                <a:srgbClr val="0000FF"/>
                              </a:solidFill>
                              <a:latin typeface="Cambria Math"/>
                              <a:ea typeface="Cambria Math" panose="02040503050406030204" pitchFamily="18" charset="0"/>
                            </a:rPr>
                          </m:ctrlPr>
                        </m:funcPr>
                        <m:fName>
                          <m:sSup>
                            <m:sSupPr>
                              <m:ctrlPr>
                                <a:rPr lang="en-US" altLang="zh-CN" sz="2800" b="0" i="1" smtClean="0">
                                  <a:solidFill>
                                    <a:srgbClr val="0000FF"/>
                                  </a:solidFill>
                                  <a:latin typeface="Cambria Math"/>
                                  <a:ea typeface="Cambria Math" panose="02040503050406030204" pitchFamily="18" charset="0"/>
                                </a:rPr>
                              </m:ctrlPr>
                            </m:sSupPr>
                            <m:e>
                              <m:r>
                                <m:rPr>
                                  <m:sty m:val="p"/>
                                </m:rPr>
                                <a:rPr lang="en-US" altLang="zh-CN" sz="2800" b="0" i="0" smtClean="0">
                                  <a:solidFill>
                                    <a:srgbClr val="0000FF"/>
                                  </a:solidFill>
                                  <a:latin typeface="Cambria Math" panose="02040503050406030204" pitchFamily="18" charset="0"/>
                                  <a:ea typeface="Cambria Math" panose="02040503050406030204" pitchFamily="18" charset="0"/>
                                </a:rPr>
                                <m:t>tan</m:t>
                              </m:r>
                            </m:e>
                            <m:sup>
                              <m:r>
                                <a:rPr lang="en-US" altLang="zh-CN" sz="2800" b="0" i="1" smtClean="0">
                                  <a:solidFill>
                                    <a:srgbClr val="0000FF"/>
                                  </a:solidFill>
                                  <a:latin typeface="Cambria Math" panose="02040503050406030204" pitchFamily="18" charset="0"/>
                                  <a:ea typeface="Cambria Math" panose="02040503050406030204" pitchFamily="18" charset="0"/>
                                </a:rPr>
                                <m:t>−1</m:t>
                              </m:r>
                            </m:sup>
                          </m:sSup>
                        </m:fName>
                        <m:e>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1.00</m:t>
                              </m:r>
                            </m:num>
                            <m:den>
                              <m:r>
                                <a:rPr lang="en-US" altLang="zh-CN" sz="2800" b="0" i="1" smtClean="0">
                                  <a:solidFill>
                                    <a:srgbClr val="0000FF"/>
                                  </a:solidFill>
                                  <a:latin typeface="Cambria Math" panose="02040503050406030204" pitchFamily="18" charset="0"/>
                                  <a:ea typeface="Cambria Math" panose="02040503050406030204" pitchFamily="18" charset="0"/>
                                </a:rPr>
                                <m:t>1.50</m:t>
                              </m:r>
                            </m:den>
                          </m:f>
                        </m:e>
                      </m:func>
                    </m:oMath>
                  </m:oMathPara>
                </a14:m>
                <a:endParaRPr lang="zh-CN" altLang="en-US" sz="2800" dirty="0">
                  <a:solidFill>
                    <a:srgbClr val="0000FF"/>
                  </a:solidFill>
                </a:endParaRPr>
              </a:p>
            </p:txBody>
          </p:sp>
        </mc:Choice>
        <mc:Fallback xmlns="">
          <p:sp>
            <p:nvSpPr>
              <p:cNvPr id="15" name="矩形 14"/>
              <p:cNvSpPr>
                <a:spLocks noRot="1" noChangeAspect="1" noMove="1" noResize="1" noEditPoints="1" noAdjustHandles="1" noChangeArrowheads="1" noChangeShapeType="1" noTextEdit="1"/>
              </p:cNvSpPr>
              <p:nvPr/>
            </p:nvSpPr>
            <p:spPr>
              <a:xfrm>
                <a:off x="5316037" y="4665121"/>
                <a:ext cx="2616998" cy="90178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7761769" y="4854403"/>
                <a:ext cx="167424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=33°42′</m:t>
                      </m:r>
                    </m:oMath>
                  </m:oMathPara>
                </a14:m>
                <a:endParaRPr lang="zh-CN" altLang="en-US" sz="2800" dirty="0">
                  <a:solidFill>
                    <a:srgbClr val="0000FF"/>
                  </a:solidFill>
                </a:endParaRPr>
              </a:p>
            </p:txBody>
          </p:sp>
        </mc:Choice>
        <mc:Fallback xmlns="">
          <p:sp>
            <p:nvSpPr>
              <p:cNvPr id="16" name="矩形 15"/>
              <p:cNvSpPr>
                <a:spLocks noRot="1" noChangeAspect="1" noMove="1" noResize="1" noEditPoints="1" noAdjustHandles="1" noChangeArrowheads="1" noChangeShapeType="1" noTextEdit="1"/>
              </p:cNvSpPr>
              <p:nvPr/>
            </p:nvSpPr>
            <p:spPr>
              <a:xfrm>
                <a:off x="7761769" y="4854403"/>
                <a:ext cx="1674240" cy="523220"/>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864729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4275"/>
                                        </p:tgtEl>
                                        <p:attrNameLst>
                                          <p:attrName>style.visibility</p:attrName>
                                        </p:attrNameLst>
                                      </p:cBhvr>
                                      <p:to>
                                        <p:strVal val="visible"/>
                                      </p:to>
                                    </p:set>
                                    <p:animEffect transition="in" filter="wipe(left)">
                                      <p:cBhvr>
                                        <p:cTn id="7" dur="500"/>
                                        <p:tgtEl>
                                          <p:spTgt spid="5427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4276"/>
                                        </p:tgtEl>
                                        <p:attrNameLst>
                                          <p:attrName>style.visibility</p:attrName>
                                        </p:attrNameLst>
                                      </p:cBhvr>
                                      <p:to>
                                        <p:strVal val="visible"/>
                                      </p:to>
                                    </p:set>
                                    <p:animEffect transition="in" filter="wipe(left)">
                                      <p:cBhvr>
                                        <p:cTn id="12" dur="500"/>
                                        <p:tgtEl>
                                          <p:spTgt spid="5427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4277"/>
                                        </p:tgtEl>
                                        <p:attrNameLst>
                                          <p:attrName>style.visibility</p:attrName>
                                        </p:attrNameLst>
                                      </p:cBhvr>
                                      <p:to>
                                        <p:strVal val="visible"/>
                                      </p:to>
                                    </p:set>
                                    <p:animEffect transition="in" filter="wipe(left)">
                                      <p:cBhvr>
                                        <p:cTn id="22" dur="500"/>
                                        <p:tgtEl>
                                          <p:spTgt spid="5427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left)">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4278"/>
                                        </p:tgtEl>
                                        <p:attrNameLst>
                                          <p:attrName>style.visibility</p:attrName>
                                        </p:attrNameLst>
                                      </p:cBhvr>
                                      <p:to>
                                        <p:strVal val="visible"/>
                                      </p:to>
                                    </p:set>
                                    <p:animEffect transition="in" filter="wipe(left)">
                                      <p:cBhvr>
                                        <p:cTn id="37" dur="500"/>
                                        <p:tgtEl>
                                          <p:spTgt spid="5427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4279"/>
                                        </p:tgtEl>
                                        <p:attrNameLst>
                                          <p:attrName>style.visibility</p:attrName>
                                        </p:attrNameLst>
                                      </p:cBhvr>
                                      <p:to>
                                        <p:strVal val="visible"/>
                                      </p:to>
                                    </p:set>
                                    <p:animEffect transition="in" filter="wipe(left)">
                                      <p:cBhvr>
                                        <p:cTn id="47" dur="500"/>
                                        <p:tgtEl>
                                          <p:spTgt spid="5427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left)">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left)">
                                      <p:cBhvr>
                                        <p:cTn id="5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5" grpId="0"/>
      <p:bldP spid="54276" grpId="0"/>
      <p:bldP spid="54277" grpId="0"/>
      <p:bldP spid="54278" grpId="0"/>
      <p:bldP spid="54279" grpId="0"/>
      <p:bldP spid="11" grpId="0" animBg="1"/>
      <p:bldP spid="12" grpId="0" animBg="1"/>
      <p:bldP spid="13" grpId="0"/>
      <p:bldP spid="14" grpId="0"/>
      <p:bldP spid="15" grpId="0"/>
      <p:bldP spid="16"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68"/>
          <p:cNvSpPr>
            <a:spLocks noChangeArrowheads="1"/>
          </p:cNvSpPr>
          <p:nvPr/>
        </p:nvSpPr>
        <p:spPr bwMode="auto">
          <a:xfrm>
            <a:off x="1881188" y="217489"/>
            <a:ext cx="684212" cy="649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800" dirty="0">
                <a:solidFill>
                  <a:srgbClr val="0000FF"/>
                </a:solidFill>
                <a:latin typeface="+mn-ea"/>
                <a:ea typeface="+mn-ea"/>
              </a:rPr>
              <a:t>利用玻璃片堆使透射光变为偏振光</a:t>
            </a:r>
          </a:p>
        </p:txBody>
      </p:sp>
      <p:grpSp>
        <p:nvGrpSpPr>
          <p:cNvPr id="2" name="组合 1"/>
          <p:cNvGrpSpPr/>
          <p:nvPr/>
        </p:nvGrpSpPr>
        <p:grpSpPr>
          <a:xfrm>
            <a:off x="2889250" y="433388"/>
            <a:ext cx="7620000" cy="3810000"/>
            <a:chOff x="2889250" y="433388"/>
            <a:chExt cx="7620000" cy="3810000"/>
          </a:xfrm>
        </p:grpSpPr>
        <p:grpSp>
          <p:nvGrpSpPr>
            <p:cNvPr id="55302" name="Group 154"/>
            <p:cNvGrpSpPr>
              <a:grpSpLocks/>
            </p:cNvGrpSpPr>
            <p:nvPr/>
          </p:nvGrpSpPr>
          <p:grpSpPr bwMode="auto">
            <a:xfrm>
              <a:off x="2889250" y="433388"/>
              <a:ext cx="7620000" cy="3810000"/>
              <a:chOff x="480" y="1584"/>
              <a:chExt cx="4800" cy="2400"/>
            </a:xfrm>
          </p:grpSpPr>
          <p:grpSp>
            <p:nvGrpSpPr>
              <p:cNvPr id="55303" name="Group 155"/>
              <p:cNvGrpSpPr>
                <a:grpSpLocks/>
              </p:cNvGrpSpPr>
              <p:nvPr/>
            </p:nvGrpSpPr>
            <p:grpSpPr bwMode="auto">
              <a:xfrm>
                <a:off x="480" y="1584"/>
                <a:ext cx="4800" cy="2400"/>
                <a:chOff x="480" y="1584"/>
                <a:chExt cx="4800" cy="2400"/>
              </a:xfrm>
            </p:grpSpPr>
            <p:sp>
              <p:nvSpPr>
                <p:cNvPr id="55306" name="Rectangle 156"/>
                <p:cNvSpPr>
                  <a:spLocks noChangeArrowheads="1"/>
                </p:cNvSpPr>
                <p:nvPr/>
              </p:nvSpPr>
              <p:spPr bwMode="auto">
                <a:xfrm>
                  <a:off x="480" y="1584"/>
                  <a:ext cx="4800" cy="2400"/>
                </a:xfrm>
                <a:prstGeom prst="rect">
                  <a:avLst/>
                </a:prstGeom>
                <a:solidFill>
                  <a:schemeClr val="bg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07037" name="Text Box 157"/>
                <p:cNvSpPr txBox="1">
                  <a:spLocks noChangeArrowheads="1"/>
                </p:cNvSpPr>
                <p:nvPr/>
              </p:nvSpPr>
              <p:spPr bwMode="auto">
                <a:xfrm>
                  <a:off x="960" y="1584"/>
                  <a:ext cx="3840" cy="371"/>
                </a:xfrm>
                <a:prstGeom prst="rect">
                  <a:avLst/>
                </a:prstGeom>
                <a:gradFill rotWithShape="0">
                  <a:gsLst>
                    <a:gs pos="0">
                      <a:schemeClr val="accent1"/>
                    </a:gs>
                    <a:gs pos="50000">
                      <a:srgbClr val="FFFFFF"/>
                    </a:gs>
                    <a:gs pos="100000">
                      <a:schemeClr val="accent1"/>
                    </a:gs>
                  </a:gsLst>
                  <a:lin ang="5400000" scaled="1"/>
                </a:gradFill>
                <a:ln w="9525">
                  <a:solidFill>
                    <a:schemeClr val="tx1"/>
                  </a:solidFill>
                  <a:miter lim="800000"/>
                  <a:headEnd/>
                  <a:tailEnd/>
                </a:ln>
                <a:effectLst/>
              </p:spPr>
              <p:txBody>
                <a:bodyPr>
                  <a:spAutoFit/>
                </a:bodyPr>
                <a:lstStyle/>
                <a:p>
                  <a:pPr algn="ctr">
                    <a:spcBef>
                      <a:spcPct val="50000"/>
                    </a:spcBef>
                    <a:defRPr/>
                  </a:pPr>
                  <a:r>
                    <a:rPr lang="zh-CN" altLang="en-US" sz="3200" dirty="0">
                      <a:solidFill>
                        <a:srgbClr val="1C1C1C"/>
                      </a:solidFill>
                      <a:latin typeface="+mn-ea"/>
                      <a:ea typeface="+mn-ea"/>
                    </a:rPr>
                    <a:t>利用</a:t>
                  </a:r>
                  <a:r>
                    <a:rPr lang="zh-CN" altLang="en-US" sz="3200" dirty="0">
                      <a:solidFill>
                        <a:srgbClr val="0000FF"/>
                      </a:solidFill>
                      <a:latin typeface="+mn-ea"/>
                      <a:ea typeface="+mn-ea"/>
                    </a:rPr>
                    <a:t>玻璃片堆</a:t>
                  </a:r>
                  <a:r>
                    <a:rPr lang="zh-CN" altLang="en-US" sz="3200" dirty="0">
                      <a:solidFill>
                        <a:srgbClr val="1C1C1C"/>
                      </a:solidFill>
                      <a:latin typeface="+mn-ea"/>
                      <a:ea typeface="+mn-ea"/>
                    </a:rPr>
                    <a:t>产生</a:t>
                  </a:r>
                  <a:r>
                    <a:rPr lang="zh-CN" altLang="en-US" sz="3200" dirty="0">
                      <a:solidFill>
                        <a:srgbClr val="CC0000"/>
                      </a:solidFill>
                      <a:latin typeface="+mn-ea"/>
                      <a:ea typeface="+mn-ea"/>
                    </a:rPr>
                    <a:t>线</a:t>
                  </a:r>
                  <a:r>
                    <a:rPr lang="zh-CN" altLang="en-US" sz="3200" dirty="0">
                      <a:solidFill>
                        <a:srgbClr val="1C1C1C"/>
                      </a:solidFill>
                      <a:latin typeface="+mn-ea"/>
                      <a:ea typeface="+mn-ea"/>
                    </a:rPr>
                    <a:t>偏振光</a:t>
                  </a:r>
                </a:p>
              </p:txBody>
            </p:sp>
            <p:sp>
              <p:nvSpPr>
                <p:cNvPr id="55308" name="Line 158"/>
                <p:cNvSpPr>
                  <a:spLocks noChangeShapeType="1"/>
                </p:cNvSpPr>
                <p:nvPr/>
              </p:nvSpPr>
              <p:spPr bwMode="auto">
                <a:xfrm>
                  <a:off x="1056" y="2208"/>
                  <a:ext cx="864" cy="432"/>
                </a:xfrm>
                <a:prstGeom prst="line">
                  <a:avLst/>
                </a:prstGeom>
                <a:noFill/>
                <a:ln w="19050">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55309" name="Line 159"/>
                <p:cNvSpPr>
                  <a:spLocks noChangeShapeType="1"/>
                </p:cNvSpPr>
                <p:nvPr/>
              </p:nvSpPr>
              <p:spPr bwMode="auto">
                <a:xfrm>
                  <a:off x="1920" y="2016"/>
                  <a:ext cx="0" cy="960"/>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310" name="Line 160"/>
                <p:cNvSpPr>
                  <a:spLocks noChangeShapeType="1"/>
                </p:cNvSpPr>
                <p:nvPr/>
              </p:nvSpPr>
              <p:spPr bwMode="auto">
                <a:xfrm flipH="1">
                  <a:off x="1248" y="2256"/>
                  <a:ext cx="96" cy="144"/>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311" name="Line 161"/>
                <p:cNvSpPr>
                  <a:spLocks noChangeShapeType="1"/>
                </p:cNvSpPr>
                <p:nvPr/>
              </p:nvSpPr>
              <p:spPr bwMode="auto">
                <a:xfrm flipH="1">
                  <a:off x="1440" y="2352"/>
                  <a:ext cx="96" cy="144"/>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312" name="Line 162"/>
                <p:cNvSpPr>
                  <a:spLocks noChangeShapeType="1"/>
                </p:cNvSpPr>
                <p:nvPr/>
              </p:nvSpPr>
              <p:spPr bwMode="auto">
                <a:xfrm flipH="1">
                  <a:off x="1895" y="2688"/>
                  <a:ext cx="144" cy="96"/>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313" name="Line 163"/>
                <p:cNvSpPr>
                  <a:spLocks noChangeShapeType="1"/>
                </p:cNvSpPr>
                <p:nvPr/>
              </p:nvSpPr>
              <p:spPr bwMode="auto">
                <a:xfrm flipH="1">
                  <a:off x="1632" y="2448"/>
                  <a:ext cx="96" cy="144"/>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314" name="Oval 164"/>
                <p:cNvSpPr>
                  <a:spLocks noChangeArrowheads="1"/>
                </p:cNvSpPr>
                <p:nvPr/>
              </p:nvSpPr>
              <p:spPr bwMode="auto">
                <a:xfrm>
                  <a:off x="1344" y="2352"/>
                  <a:ext cx="48" cy="48"/>
                </a:xfrm>
                <a:prstGeom prst="ellipse">
                  <a:avLst/>
                </a:prstGeom>
                <a:solidFill>
                  <a:srgbClr val="0000FF"/>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15" name="Oval 165"/>
                <p:cNvSpPr>
                  <a:spLocks noChangeArrowheads="1"/>
                </p:cNvSpPr>
                <p:nvPr/>
              </p:nvSpPr>
              <p:spPr bwMode="auto">
                <a:xfrm>
                  <a:off x="1536" y="2448"/>
                  <a:ext cx="48" cy="48"/>
                </a:xfrm>
                <a:prstGeom prst="ellipse">
                  <a:avLst/>
                </a:prstGeom>
                <a:solidFill>
                  <a:srgbClr val="0000FF"/>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16" name="Oval 166"/>
                <p:cNvSpPr>
                  <a:spLocks noChangeArrowheads="1"/>
                </p:cNvSpPr>
                <p:nvPr/>
              </p:nvSpPr>
              <p:spPr bwMode="auto">
                <a:xfrm>
                  <a:off x="1152" y="2256"/>
                  <a:ext cx="48" cy="48"/>
                </a:xfrm>
                <a:prstGeom prst="ellipse">
                  <a:avLst/>
                </a:prstGeom>
                <a:solidFill>
                  <a:srgbClr val="0000FF"/>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55317" name="Group 167"/>
                <p:cNvGrpSpPr>
                  <a:grpSpLocks/>
                </p:cNvGrpSpPr>
                <p:nvPr/>
              </p:nvGrpSpPr>
              <p:grpSpPr bwMode="auto">
                <a:xfrm>
                  <a:off x="1920" y="2256"/>
                  <a:ext cx="816" cy="384"/>
                  <a:chOff x="3312" y="1296"/>
                  <a:chExt cx="816" cy="384"/>
                </a:xfrm>
              </p:grpSpPr>
              <p:sp>
                <p:nvSpPr>
                  <p:cNvPr id="55381" name="Line 168"/>
                  <p:cNvSpPr>
                    <a:spLocks noChangeShapeType="1"/>
                  </p:cNvSpPr>
                  <p:nvPr/>
                </p:nvSpPr>
                <p:spPr bwMode="auto">
                  <a:xfrm flipV="1">
                    <a:off x="3312" y="1296"/>
                    <a:ext cx="816" cy="384"/>
                  </a:xfrm>
                  <a:prstGeom prst="line">
                    <a:avLst/>
                  </a:prstGeom>
                  <a:noFill/>
                  <a:ln w="19050">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55382" name="Oval 169"/>
                  <p:cNvSpPr>
                    <a:spLocks noChangeArrowheads="1"/>
                  </p:cNvSpPr>
                  <p:nvPr/>
                </p:nvSpPr>
                <p:spPr bwMode="auto">
                  <a:xfrm>
                    <a:off x="3648" y="1488"/>
                    <a:ext cx="48" cy="48"/>
                  </a:xfrm>
                  <a:prstGeom prst="ellipse">
                    <a:avLst/>
                  </a:prstGeom>
                  <a:solidFill>
                    <a:srgbClr val="0000FF"/>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83" name="Oval 170"/>
                  <p:cNvSpPr>
                    <a:spLocks noChangeArrowheads="1"/>
                  </p:cNvSpPr>
                  <p:nvPr/>
                </p:nvSpPr>
                <p:spPr bwMode="auto">
                  <a:xfrm>
                    <a:off x="3456" y="1584"/>
                    <a:ext cx="48" cy="48"/>
                  </a:xfrm>
                  <a:prstGeom prst="ellipse">
                    <a:avLst/>
                  </a:prstGeom>
                  <a:solidFill>
                    <a:srgbClr val="0000FF"/>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84" name="Oval 171"/>
                  <p:cNvSpPr>
                    <a:spLocks noChangeArrowheads="1"/>
                  </p:cNvSpPr>
                  <p:nvPr/>
                </p:nvSpPr>
                <p:spPr bwMode="auto">
                  <a:xfrm>
                    <a:off x="3840" y="1392"/>
                    <a:ext cx="48" cy="48"/>
                  </a:xfrm>
                  <a:prstGeom prst="ellipse">
                    <a:avLst/>
                  </a:prstGeom>
                  <a:solidFill>
                    <a:srgbClr val="0000FF"/>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55318" name="Line 172"/>
                <p:cNvSpPr>
                  <a:spLocks noChangeShapeType="1"/>
                </p:cNvSpPr>
                <p:nvPr/>
              </p:nvSpPr>
              <p:spPr bwMode="auto">
                <a:xfrm>
                  <a:off x="1920" y="2640"/>
                  <a:ext cx="192" cy="384"/>
                </a:xfrm>
                <a:prstGeom prst="line">
                  <a:avLst/>
                </a:prstGeom>
                <a:noFill/>
                <a:ln w="2984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319" name="Line 173"/>
                <p:cNvSpPr>
                  <a:spLocks noChangeShapeType="1"/>
                </p:cNvSpPr>
                <p:nvPr/>
              </p:nvSpPr>
              <p:spPr bwMode="auto">
                <a:xfrm flipH="1">
                  <a:off x="1968" y="2832"/>
                  <a:ext cx="144" cy="96"/>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55320" name="Group 174"/>
                <p:cNvGrpSpPr>
                  <a:grpSpLocks/>
                </p:cNvGrpSpPr>
                <p:nvPr/>
              </p:nvGrpSpPr>
              <p:grpSpPr bwMode="auto">
                <a:xfrm>
                  <a:off x="2304" y="2256"/>
                  <a:ext cx="816" cy="384"/>
                  <a:chOff x="3312" y="1296"/>
                  <a:chExt cx="816" cy="384"/>
                </a:xfrm>
              </p:grpSpPr>
              <p:sp>
                <p:nvSpPr>
                  <p:cNvPr id="55377" name="Line 175"/>
                  <p:cNvSpPr>
                    <a:spLocks noChangeShapeType="1"/>
                  </p:cNvSpPr>
                  <p:nvPr/>
                </p:nvSpPr>
                <p:spPr bwMode="auto">
                  <a:xfrm flipV="1">
                    <a:off x="3312" y="1296"/>
                    <a:ext cx="816" cy="384"/>
                  </a:xfrm>
                  <a:prstGeom prst="line">
                    <a:avLst/>
                  </a:prstGeom>
                  <a:noFill/>
                  <a:ln w="19050">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55378" name="Oval 176"/>
                  <p:cNvSpPr>
                    <a:spLocks noChangeArrowheads="1"/>
                  </p:cNvSpPr>
                  <p:nvPr/>
                </p:nvSpPr>
                <p:spPr bwMode="auto">
                  <a:xfrm>
                    <a:off x="3648" y="1488"/>
                    <a:ext cx="48" cy="48"/>
                  </a:xfrm>
                  <a:prstGeom prst="ellipse">
                    <a:avLst/>
                  </a:prstGeom>
                  <a:solidFill>
                    <a:srgbClr val="0000FF"/>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79" name="Oval 177"/>
                  <p:cNvSpPr>
                    <a:spLocks noChangeArrowheads="1"/>
                  </p:cNvSpPr>
                  <p:nvPr/>
                </p:nvSpPr>
                <p:spPr bwMode="auto">
                  <a:xfrm>
                    <a:off x="3456" y="1584"/>
                    <a:ext cx="48" cy="48"/>
                  </a:xfrm>
                  <a:prstGeom prst="ellipse">
                    <a:avLst/>
                  </a:prstGeom>
                  <a:solidFill>
                    <a:srgbClr val="0000FF"/>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80" name="Oval 178"/>
                  <p:cNvSpPr>
                    <a:spLocks noChangeArrowheads="1"/>
                  </p:cNvSpPr>
                  <p:nvPr/>
                </p:nvSpPr>
                <p:spPr bwMode="auto">
                  <a:xfrm>
                    <a:off x="3840" y="1392"/>
                    <a:ext cx="48" cy="48"/>
                  </a:xfrm>
                  <a:prstGeom prst="ellipse">
                    <a:avLst/>
                  </a:prstGeom>
                  <a:solidFill>
                    <a:srgbClr val="0000FF"/>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55321" name="Line 179"/>
                <p:cNvSpPr>
                  <a:spLocks noChangeShapeType="1"/>
                </p:cNvSpPr>
                <p:nvPr/>
              </p:nvSpPr>
              <p:spPr bwMode="auto">
                <a:xfrm flipV="1">
                  <a:off x="2544" y="3024"/>
                  <a:ext cx="432" cy="192"/>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55322" name="Group 180"/>
                <p:cNvGrpSpPr>
                  <a:grpSpLocks/>
                </p:cNvGrpSpPr>
                <p:nvPr/>
              </p:nvGrpSpPr>
              <p:grpSpPr bwMode="auto">
                <a:xfrm>
                  <a:off x="3168" y="2256"/>
                  <a:ext cx="816" cy="384"/>
                  <a:chOff x="3312" y="1296"/>
                  <a:chExt cx="816" cy="384"/>
                </a:xfrm>
              </p:grpSpPr>
              <p:sp>
                <p:nvSpPr>
                  <p:cNvPr id="55373" name="Line 181"/>
                  <p:cNvSpPr>
                    <a:spLocks noChangeShapeType="1"/>
                  </p:cNvSpPr>
                  <p:nvPr/>
                </p:nvSpPr>
                <p:spPr bwMode="auto">
                  <a:xfrm flipV="1">
                    <a:off x="3312" y="1296"/>
                    <a:ext cx="816" cy="384"/>
                  </a:xfrm>
                  <a:prstGeom prst="line">
                    <a:avLst/>
                  </a:prstGeom>
                  <a:noFill/>
                  <a:ln w="19050">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55374" name="Oval 182"/>
                  <p:cNvSpPr>
                    <a:spLocks noChangeArrowheads="1"/>
                  </p:cNvSpPr>
                  <p:nvPr/>
                </p:nvSpPr>
                <p:spPr bwMode="auto">
                  <a:xfrm>
                    <a:off x="3648" y="1488"/>
                    <a:ext cx="48" cy="48"/>
                  </a:xfrm>
                  <a:prstGeom prst="ellipse">
                    <a:avLst/>
                  </a:prstGeom>
                  <a:solidFill>
                    <a:srgbClr val="0000FF"/>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75" name="Oval 183"/>
                  <p:cNvSpPr>
                    <a:spLocks noChangeArrowheads="1"/>
                  </p:cNvSpPr>
                  <p:nvPr/>
                </p:nvSpPr>
                <p:spPr bwMode="auto">
                  <a:xfrm>
                    <a:off x="3456" y="1584"/>
                    <a:ext cx="48" cy="48"/>
                  </a:xfrm>
                  <a:prstGeom prst="ellipse">
                    <a:avLst/>
                  </a:prstGeom>
                  <a:solidFill>
                    <a:srgbClr val="0000FF"/>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76" name="Oval 184"/>
                  <p:cNvSpPr>
                    <a:spLocks noChangeArrowheads="1"/>
                  </p:cNvSpPr>
                  <p:nvPr/>
                </p:nvSpPr>
                <p:spPr bwMode="auto">
                  <a:xfrm>
                    <a:off x="3840" y="1392"/>
                    <a:ext cx="48" cy="48"/>
                  </a:xfrm>
                  <a:prstGeom prst="ellipse">
                    <a:avLst/>
                  </a:prstGeom>
                  <a:solidFill>
                    <a:srgbClr val="0000FF"/>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55323" name="Line 185"/>
                <p:cNvSpPr>
                  <a:spLocks noChangeShapeType="1"/>
                </p:cNvSpPr>
                <p:nvPr/>
              </p:nvSpPr>
              <p:spPr bwMode="auto">
                <a:xfrm>
                  <a:off x="2544" y="3216"/>
                  <a:ext cx="192" cy="384"/>
                </a:xfrm>
                <a:prstGeom prst="line">
                  <a:avLst/>
                </a:prstGeom>
                <a:noFill/>
                <a:ln w="2984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324" name="Line 186"/>
                <p:cNvSpPr>
                  <a:spLocks noChangeShapeType="1"/>
                </p:cNvSpPr>
                <p:nvPr/>
              </p:nvSpPr>
              <p:spPr bwMode="auto">
                <a:xfrm flipV="1">
                  <a:off x="2736" y="3216"/>
                  <a:ext cx="192" cy="384"/>
                </a:xfrm>
                <a:prstGeom prst="line">
                  <a:avLst/>
                </a:prstGeom>
                <a:noFill/>
                <a:ln w="2984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325" name="Oval 187"/>
                <p:cNvSpPr>
                  <a:spLocks noChangeArrowheads="1"/>
                </p:cNvSpPr>
                <p:nvPr/>
              </p:nvSpPr>
              <p:spPr bwMode="auto">
                <a:xfrm>
                  <a:off x="1968" y="2777"/>
                  <a:ext cx="64" cy="55"/>
                </a:xfrm>
                <a:prstGeom prst="ellipse">
                  <a:avLst/>
                </a:prstGeom>
                <a:solidFill>
                  <a:srgbClr val="0000FF"/>
                </a:solidFill>
                <a:ln w="12700">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26" name="Oval 188"/>
                <p:cNvSpPr>
                  <a:spLocks noChangeArrowheads="1"/>
                </p:cNvSpPr>
                <p:nvPr/>
              </p:nvSpPr>
              <p:spPr bwMode="auto">
                <a:xfrm>
                  <a:off x="2840" y="3293"/>
                  <a:ext cx="64" cy="55"/>
                </a:xfrm>
                <a:prstGeom prst="ellipse">
                  <a:avLst/>
                </a:prstGeom>
                <a:solidFill>
                  <a:srgbClr val="0000FF"/>
                </a:solidFill>
                <a:ln w="12700">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27" name="Line 189"/>
                <p:cNvSpPr>
                  <a:spLocks noChangeShapeType="1"/>
                </p:cNvSpPr>
                <p:nvPr/>
              </p:nvSpPr>
              <p:spPr bwMode="auto">
                <a:xfrm flipV="1">
                  <a:off x="2928" y="3024"/>
                  <a:ext cx="432" cy="192"/>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nvGrpSpPr>
                <p:cNvPr id="55328" name="Group 190"/>
                <p:cNvGrpSpPr>
                  <a:grpSpLocks/>
                </p:cNvGrpSpPr>
                <p:nvPr/>
              </p:nvGrpSpPr>
              <p:grpSpPr bwMode="auto">
                <a:xfrm>
                  <a:off x="3552" y="2256"/>
                  <a:ext cx="816" cy="384"/>
                  <a:chOff x="3312" y="1296"/>
                  <a:chExt cx="816" cy="384"/>
                </a:xfrm>
              </p:grpSpPr>
              <p:sp>
                <p:nvSpPr>
                  <p:cNvPr id="55369" name="Line 191"/>
                  <p:cNvSpPr>
                    <a:spLocks noChangeShapeType="1"/>
                  </p:cNvSpPr>
                  <p:nvPr/>
                </p:nvSpPr>
                <p:spPr bwMode="auto">
                  <a:xfrm flipV="1">
                    <a:off x="3312" y="1296"/>
                    <a:ext cx="816" cy="384"/>
                  </a:xfrm>
                  <a:prstGeom prst="line">
                    <a:avLst/>
                  </a:prstGeom>
                  <a:noFill/>
                  <a:ln w="19050">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55370" name="Oval 192"/>
                  <p:cNvSpPr>
                    <a:spLocks noChangeArrowheads="1"/>
                  </p:cNvSpPr>
                  <p:nvPr/>
                </p:nvSpPr>
                <p:spPr bwMode="auto">
                  <a:xfrm>
                    <a:off x="3648" y="1488"/>
                    <a:ext cx="48" cy="48"/>
                  </a:xfrm>
                  <a:prstGeom prst="ellipse">
                    <a:avLst/>
                  </a:prstGeom>
                  <a:solidFill>
                    <a:srgbClr val="0000FF"/>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71" name="Oval 193"/>
                  <p:cNvSpPr>
                    <a:spLocks noChangeArrowheads="1"/>
                  </p:cNvSpPr>
                  <p:nvPr/>
                </p:nvSpPr>
                <p:spPr bwMode="auto">
                  <a:xfrm>
                    <a:off x="3456" y="1584"/>
                    <a:ext cx="48" cy="48"/>
                  </a:xfrm>
                  <a:prstGeom prst="ellipse">
                    <a:avLst/>
                  </a:prstGeom>
                  <a:solidFill>
                    <a:srgbClr val="0000FF"/>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72" name="Oval 194"/>
                  <p:cNvSpPr>
                    <a:spLocks noChangeArrowheads="1"/>
                  </p:cNvSpPr>
                  <p:nvPr/>
                </p:nvSpPr>
                <p:spPr bwMode="auto">
                  <a:xfrm>
                    <a:off x="3840" y="1392"/>
                    <a:ext cx="48" cy="48"/>
                  </a:xfrm>
                  <a:prstGeom prst="ellipse">
                    <a:avLst/>
                  </a:prstGeom>
                  <a:solidFill>
                    <a:srgbClr val="0000FF"/>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55329" name="Line 195"/>
                <p:cNvSpPr>
                  <a:spLocks noChangeShapeType="1"/>
                </p:cNvSpPr>
                <p:nvPr/>
              </p:nvSpPr>
              <p:spPr bwMode="auto">
                <a:xfrm>
                  <a:off x="2976" y="3024"/>
                  <a:ext cx="144" cy="48"/>
                </a:xfrm>
                <a:prstGeom prst="line">
                  <a:avLst/>
                </a:prstGeom>
                <a:noFill/>
                <a:ln w="19050">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pSp>
              <p:nvGrpSpPr>
                <p:cNvPr id="55330" name="Group 196"/>
                <p:cNvGrpSpPr>
                  <a:grpSpLocks/>
                </p:cNvGrpSpPr>
                <p:nvPr/>
              </p:nvGrpSpPr>
              <p:grpSpPr bwMode="auto">
                <a:xfrm>
                  <a:off x="2976" y="2640"/>
                  <a:ext cx="192" cy="384"/>
                  <a:chOff x="2976" y="2640"/>
                  <a:chExt cx="192" cy="384"/>
                </a:xfrm>
              </p:grpSpPr>
              <p:sp>
                <p:nvSpPr>
                  <p:cNvPr id="55366" name="Line 197"/>
                  <p:cNvSpPr>
                    <a:spLocks noChangeShapeType="1"/>
                  </p:cNvSpPr>
                  <p:nvPr/>
                </p:nvSpPr>
                <p:spPr bwMode="auto">
                  <a:xfrm flipV="1">
                    <a:off x="2976" y="2640"/>
                    <a:ext cx="192" cy="38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367" name="Oval 198"/>
                  <p:cNvSpPr>
                    <a:spLocks noChangeArrowheads="1"/>
                  </p:cNvSpPr>
                  <p:nvPr/>
                </p:nvSpPr>
                <p:spPr bwMode="auto">
                  <a:xfrm>
                    <a:off x="3072" y="2729"/>
                    <a:ext cx="64" cy="55"/>
                  </a:xfrm>
                  <a:prstGeom prst="ellipse">
                    <a:avLst/>
                  </a:prstGeom>
                  <a:solidFill>
                    <a:srgbClr val="0000FF"/>
                  </a:solidFill>
                  <a:ln w="12700">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68" name="Oval 199"/>
                  <p:cNvSpPr>
                    <a:spLocks noChangeArrowheads="1"/>
                  </p:cNvSpPr>
                  <p:nvPr/>
                </p:nvSpPr>
                <p:spPr bwMode="auto">
                  <a:xfrm>
                    <a:off x="3008" y="2880"/>
                    <a:ext cx="64" cy="55"/>
                  </a:xfrm>
                  <a:prstGeom prst="ellipse">
                    <a:avLst/>
                  </a:prstGeom>
                  <a:solidFill>
                    <a:srgbClr val="0000FF"/>
                  </a:solidFill>
                  <a:ln w="12700">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55331" name="Group 200"/>
                <p:cNvGrpSpPr>
                  <a:grpSpLocks/>
                </p:cNvGrpSpPr>
                <p:nvPr/>
              </p:nvGrpSpPr>
              <p:grpSpPr bwMode="auto">
                <a:xfrm>
                  <a:off x="3360" y="2640"/>
                  <a:ext cx="192" cy="384"/>
                  <a:chOff x="2976" y="2640"/>
                  <a:chExt cx="192" cy="384"/>
                </a:xfrm>
              </p:grpSpPr>
              <p:sp>
                <p:nvSpPr>
                  <p:cNvPr id="55363" name="Line 201"/>
                  <p:cNvSpPr>
                    <a:spLocks noChangeShapeType="1"/>
                  </p:cNvSpPr>
                  <p:nvPr/>
                </p:nvSpPr>
                <p:spPr bwMode="auto">
                  <a:xfrm flipV="1">
                    <a:off x="2976" y="2640"/>
                    <a:ext cx="192" cy="38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364" name="Oval 202"/>
                  <p:cNvSpPr>
                    <a:spLocks noChangeArrowheads="1"/>
                  </p:cNvSpPr>
                  <p:nvPr/>
                </p:nvSpPr>
                <p:spPr bwMode="auto">
                  <a:xfrm>
                    <a:off x="3072" y="2729"/>
                    <a:ext cx="64" cy="55"/>
                  </a:xfrm>
                  <a:prstGeom prst="ellipse">
                    <a:avLst/>
                  </a:prstGeom>
                  <a:solidFill>
                    <a:srgbClr val="0000FF"/>
                  </a:solidFill>
                  <a:ln w="12700">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65" name="Oval 203"/>
                  <p:cNvSpPr>
                    <a:spLocks noChangeArrowheads="1"/>
                  </p:cNvSpPr>
                  <p:nvPr/>
                </p:nvSpPr>
                <p:spPr bwMode="auto">
                  <a:xfrm>
                    <a:off x="3008" y="2880"/>
                    <a:ext cx="64" cy="55"/>
                  </a:xfrm>
                  <a:prstGeom prst="ellipse">
                    <a:avLst/>
                  </a:prstGeom>
                  <a:solidFill>
                    <a:srgbClr val="0000FF"/>
                  </a:solidFill>
                  <a:ln w="12700">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55332" name="Group 204"/>
                <p:cNvGrpSpPr>
                  <a:grpSpLocks/>
                </p:cNvGrpSpPr>
                <p:nvPr/>
              </p:nvGrpSpPr>
              <p:grpSpPr bwMode="auto">
                <a:xfrm>
                  <a:off x="2112" y="2640"/>
                  <a:ext cx="192" cy="384"/>
                  <a:chOff x="2976" y="2640"/>
                  <a:chExt cx="192" cy="384"/>
                </a:xfrm>
              </p:grpSpPr>
              <p:sp>
                <p:nvSpPr>
                  <p:cNvPr id="55360" name="Line 205"/>
                  <p:cNvSpPr>
                    <a:spLocks noChangeShapeType="1"/>
                  </p:cNvSpPr>
                  <p:nvPr/>
                </p:nvSpPr>
                <p:spPr bwMode="auto">
                  <a:xfrm flipV="1">
                    <a:off x="2976" y="2640"/>
                    <a:ext cx="192" cy="38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361" name="Oval 206"/>
                  <p:cNvSpPr>
                    <a:spLocks noChangeArrowheads="1"/>
                  </p:cNvSpPr>
                  <p:nvPr/>
                </p:nvSpPr>
                <p:spPr bwMode="auto">
                  <a:xfrm>
                    <a:off x="3072" y="2729"/>
                    <a:ext cx="64" cy="55"/>
                  </a:xfrm>
                  <a:prstGeom prst="ellipse">
                    <a:avLst/>
                  </a:prstGeom>
                  <a:solidFill>
                    <a:srgbClr val="0000FF"/>
                  </a:solidFill>
                  <a:ln w="12700">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62" name="Oval 207"/>
                  <p:cNvSpPr>
                    <a:spLocks noChangeArrowheads="1"/>
                  </p:cNvSpPr>
                  <p:nvPr/>
                </p:nvSpPr>
                <p:spPr bwMode="auto">
                  <a:xfrm>
                    <a:off x="3008" y="2880"/>
                    <a:ext cx="64" cy="55"/>
                  </a:xfrm>
                  <a:prstGeom prst="ellipse">
                    <a:avLst/>
                  </a:prstGeom>
                  <a:solidFill>
                    <a:srgbClr val="0000FF"/>
                  </a:solidFill>
                  <a:ln w="12700">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55333" name="Oval 208"/>
                <p:cNvSpPr>
                  <a:spLocks noChangeArrowheads="1"/>
                </p:cNvSpPr>
                <p:nvPr/>
              </p:nvSpPr>
              <p:spPr bwMode="auto">
                <a:xfrm>
                  <a:off x="2771" y="3435"/>
                  <a:ext cx="64" cy="55"/>
                </a:xfrm>
                <a:prstGeom prst="ellipse">
                  <a:avLst/>
                </a:prstGeom>
                <a:solidFill>
                  <a:srgbClr val="0000FF"/>
                </a:solidFill>
                <a:ln w="12700">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34" name="Oval 209"/>
                <p:cNvSpPr>
                  <a:spLocks noChangeArrowheads="1"/>
                </p:cNvSpPr>
                <p:nvPr/>
              </p:nvSpPr>
              <p:spPr bwMode="auto">
                <a:xfrm>
                  <a:off x="2784" y="3072"/>
                  <a:ext cx="64" cy="55"/>
                </a:xfrm>
                <a:prstGeom prst="ellipse">
                  <a:avLst/>
                </a:prstGeom>
                <a:solidFill>
                  <a:srgbClr val="0000FF"/>
                </a:solidFill>
                <a:ln w="12700">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35" name="Oval 210"/>
                <p:cNvSpPr>
                  <a:spLocks noChangeArrowheads="1"/>
                </p:cNvSpPr>
                <p:nvPr/>
              </p:nvSpPr>
              <p:spPr bwMode="auto">
                <a:xfrm>
                  <a:off x="2688" y="3120"/>
                  <a:ext cx="64" cy="55"/>
                </a:xfrm>
                <a:prstGeom prst="ellipse">
                  <a:avLst/>
                </a:prstGeom>
                <a:solidFill>
                  <a:srgbClr val="0000FF"/>
                </a:solidFill>
                <a:ln w="12700">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36" name="Oval 211"/>
                <p:cNvSpPr>
                  <a:spLocks noChangeArrowheads="1"/>
                </p:cNvSpPr>
                <p:nvPr/>
              </p:nvSpPr>
              <p:spPr bwMode="auto">
                <a:xfrm>
                  <a:off x="3168" y="3072"/>
                  <a:ext cx="64" cy="55"/>
                </a:xfrm>
                <a:prstGeom prst="ellipse">
                  <a:avLst/>
                </a:prstGeom>
                <a:solidFill>
                  <a:srgbClr val="0000FF"/>
                </a:solidFill>
                <a:ln w="12700">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37" name="Oval 212"/>
                <p:cNvSpPr>
                  <a:spLocks noChangeArrowheads="1"/>
                </p:cNvSpPr>
                <p:nvPr/>
              </p:nvSpPr>
              <p:spPr bwMode="auto">
                <a:xfrm>
                  <a:off x="3056" y="3120"/>
                  <a:ext cx="64" cy="55"/>
                </a:xfrm>
                <a:prstGeom prst="ellipse">
                  <a:avLst/>
                </a:prstGeom>
                <a:solidFill>
                  <a:srgbClr val="0000FF"/>
                </a:solidFill>
                <a:ln w="12700">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38" name="Line 213"/>
                <p:cNvSpPr>
                  <a:spLocks noChangeShapeType="1"/>
                </p:cNvSpPr>
                <p:nvPr/>
              </p:nvSpPr>
              <p:spPr bwMode="auto">
                <a:xfrm>
                  <a:off x="2304" y="2640"/>
                  <a:ext cx="144" cy="192"/>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55339" name="Line 214"/>
                <p:cNvSpPr>
                  <a:spLocks noChangeShapeType="1"/>
                </p:cNvSpPr>
                <p:nvPr/>
              </p:nvSpPr>
              <p:spPr bwMode="auto">
                <a:xfrm>
                  <a:off x="2928" y="3216"/>
                  <a:ext cx="144" cy="192"/>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55340" name="Line 215"/>
                <p:cNvSpPr>
                  <a:spLocks noChangeShapeType="1"/>
                </p:cNvSpPr>
                <p:nvPr/>
              </p:nvSpPr>
              <p:spPr bwMode="auto">
                <a:xfrm>
                  <a:off x="3168" y="2640"/>
                  <a:ext cx="144" cy="192"/>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55341" name="Oval 216"/>
                <p:cNvSpPr>
                  <a:spLocks noChangeArrowheads="1"/>
                </p:cNvSpPr>
                <p:nvPr/>
              </p:nvSpPr>
              <p:spPr bwMode="auto">
                <a:xfrm>
                  <a:off x="2640" y="3456"/>
                  <a:ext cx="64" cy="55"/>
                </a:xfrm>
                <a:prstGeom prst="ellipse">
                  <a:avLst/>
                </a:prstGeom>
                <a:solidFill>
                  <a:srgbClr val="0000FF"/>
                </a:solidFill>
                <a:ln w="12700">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55342" name="Group 217"/>
                <p:cNvGrpSpPr>
                  <a:grpSpLocks/>
                </p:cNvGrpSpPr>
                <p:nvPr/>
              </p:nvGrpSpPr>
              <p:grpSpPr bwMode="auto">
                <a:xfrm>
                  <a:off x="2112" y="3024"/>
                  <a:ext cx="432" cy="192"/>
                  <a:chOff x="2112" y="3024"/>
                  <a:chExt cx="432" cy="192"/>
                </a:xfrm>
              </p:grpSpPr>
              <p:sp>
                <p:nvSpPr>
                  <p:cNvPr id="55356" name="Line 218"/>
                  <p:cNvSpPr>
                    <a:spLocks noChangeShapeType="1"/>
                  </p:cNvSpPr>
                  <p:nvPr/>
                </p:nvSpPr>
                <p:spPr bwMode="auto">
                  <a:xfrm>
                    <a:off x="2112" y="3024"/>
                    <a:ext cx="432" cy="192"/>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357" name="Oval 219"/>
                  <p:cNvSpPr>
                    <a:spLocks noChangeArrowheads="1"/>
                  </p:cNvSpPr>
                  <p:nvPr/>
                </p:nvSpPr>
                <p:spPr bwMode="auto">
                  <a:xfrm>
                    <a:off x="2400" y="3142"/>
                    <a:ext cx="64" cy="55"/>
                  </a:xfrm>
                  <a:prstGeom prst="ellipse">
                    <a:avLst/>
                  </a:prstGeom>
                  <a:solidFill>
                    <a:srgbClr val="0000FF"/>
                  </a:solidFill>
                  <a:ln w="12700">
                    <a:solidFill>
                      <a:srgbClr val="0000FF"/>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58" name="Line 220"/>
                  <p:cNvSpPr>
                    <a:spLocks noChangeShapeType="1"/>
                  </p:cNvSpPr>
                  <p:nvPr/>
                </p:nvSpPr>
                <p:spPr bwMode="auto">
                  <a:xfrm flipH="1">
                    <a:off x="2304" y="3049"/>
                    <a:ext cx="96"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359" name="Line 221"/>
                  <p:cNvSpPr>
                    <a:spLocks noChangeShapeType="1"/>
                  </p:cNvSpPr>
                  <p:nvPr/>
                </p:nvSpPr>
                <p:spPr bwMode="auto">
                  <a:xfrm flipH="1">
                    <a:off x="2208" y="3024"/>
                    <a:ext cx="96"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55343" name="Group 222"/>
                <p:cNvGrpSpPr>
                  <a:grpSpLocks/>
                </p:cNvGrpSpPr>
                <p:nvPr/>
              </p:nvGrpSpPr>
              <p:grpSpPr bwMode="auto">
                <a:xfrm>
                  <a:off x="2736" y="3600"/>
                  <a:ext cx="720" cy="336"/>
                  <a:chOff x="2736" y="3600"/>
                  <a:chExt cx="720" cy="336"/>
                </a:xfrm>
              </p:grpSpPr>
              <p:sp>
                <p:nvSpPr>
                  <p:cNvPr id="55351" name="Line 223"/>
                  <p:cNvSpPr>
                    <a:spLocks noChangeShapeType="1"/>
                  </p:cNvSpPr>
                  <p:nvPr/>
                </p:nvSpPr>
                <p:spPr bwMode="auto">
                  <a:xfrm>
                    <a:off x="2736" y="3600"/>
                    <a:ext cx="720" cy="336"/>
                  </a:xfrm>
                  <a:prstGeom prst="line">
                    <a:avLst/>
                  </a:prstGeom>
                  <a:noFill/>
                  <a:ln w="19050">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55352" name="Line 224"/>
                  <p:cNvSpPr>
                    <a:spLocks noChangeShapeType="1"/>
                  </p:cNvSpPr>
                  <p:nvPr/>
                </p:nvSpPr>
                <p:spPr bwMode="auto">
                  <a:xfrm flipH="1">
                    <a:off x="2976" y="3670"/>
                    <a:ext cx="96"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353" name="Line 225"/>
                  <p:cNvSpPr>
                    <a:spLocks noChangeShapeType="1"/>
                  </p:cNvSpPr>
                  <p:nvPr/>
                </p:nvSpPr>
                <p:spPr bwMode="auto">
                  <a:xfrm flipH="1">
                    <a:off x="2880" y="3623"/>
                    <a:ext cx="96"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354" name="Line 226"/>
                  <p:cNvSpPr>
                    <a:spLocks noChangeShapeType="1"/>
                  </p:cNvSpPr>
                  <p:nvPr/>
                </p:nvSpPr>
                <p:spPr bwMode="auto">
                  <a:xfrm flipH="1">
                    <a:off x="3168" y="3744"/>
                    <a:ext cx="96"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355" name="Line 227"/>
                  <p:cNvSpPr>
                    <a:spLocks noChangeShapeType="1"/>
                  </p:cNvSpPr>
                  <p:nvPr/>
                </p:nvSpPr>
                <p:spPr bwMode="auto">
                  <a:xfrm flipH="1">
                    <a:off x="3072" y="3717"/>
                    <a:ext cx="96" cy="144"/>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55344" name="Line 228"/>
                <p:cNvSpPr>
                  <a:spLocks noChangeShapeType="1"/>
                </p:cNvSpPr>
                <p:nvPr/>
              </p:nvSpPr>
              <p:spPr bwMode="auto">
                <a:xfrm flipV="1">
                  <a:off x="2495" y="3264"/>
                  <a:ext cx="144" cy="48"/>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345" name="Line 229"/>
                <p:cNvSpPr>
                  <a:spLocks noChangeShapeType="1"/>
                </p:cNvSpPr>
                <p:nvPr/>
              </p:nvSpPr>
              <p:spPr bwMode="auto">
                <a:xfrm flipV="1">
                  <a:off x="2568" y="3384"/>
                  <a:ext cx="144" cy="48"/>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346" name="Line 230"/>
                <p:cNvSpPr>
                  <a:spLocks noChangeShapeType="1"/>
                </p:cNvSpPr>
                <p:nvPr/>
              </p:nvSpPr>
              <p:spPr bwMode="auto">
                <a:xfrm flipV="1">
                  <a:off x="2543" y="3334"/>
                  <a:ext cx="144" cy="48"/>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5347" name="Line 231"/>
                <p:cNvSpPr>
                  <a:spLocks noChangeShapeType="1"/>
                </p:cNvSpPr>
                <p:nvPr/>
              </p:nvSpPr>
              <p:spPr bwMode="auto">
                <a:xfrm>
                  <a:off x="3360" y="3024"/>
                  <a:ext cx="192" cy="96"/>
                </a:xfrm>
                <a:prstGeom prst="line">
                  <a:avLst/>
                </a:prstGeom>
                <a:noFill/>
                <a:ln w="19050">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55348" name="Line 232"/>
                <p:cNvSpPr>
                  <a:spLocks noChangeShapeType="1"/>
                </p:cNvSpPr>
                <p:nvPr/>
              </p:nvSpPr>
              <p:spPr bwMode="auto">
                <a:xfrm>
                  <a:off x="3552" y="2640"/>
                  <a:ext cx="144" cy="192"/>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sp>
              <p:nvSpPr>
                <p:cNvPr id="55349" name="Rectangle 233"/>
                <p:cNvSpPr>
                  <a:spLocks noChangeArrowheads="1"/>
                </p:cNvSpPr>
                <p:nvPr/>
              </p:nvSpPr>
              <p:spPr bwMode="auto">
                <a:xfrm>
                  <a:off x="1104" y="2640"/>
                  <a:ext cx="3600" cy="384"/>
                </a:xfrm>
                <a:prstGeom prst="rect">
                  <a:avLst/>
                </a:prstGeom>
                <a:solidFill>
                  <a:srgbClr val="C5FFFF">
                    <a:alpha val="50195"/>
                  </a:srgbClr>
                </a:solidFill>
                <a:ln w="12700">
                  <a:solidFill>
                    <a:schemeClr val="tx2"/>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50" name="Rectangle 234"/>
                <p:cNvSpPr>
                  <a:spLocks noChangeArrowheads="1"/>
                </p:cNvSpPr>
                <p:nvPr/>
              </p:nvSpPr>
              <p:spPr bwMode="auto">
                <a:xfrm>
                  <a:off x="1104" y="3216"/>
                  <a:ext cx="3600" cy="384"/>
                </a:xfrm>
                <a:prstGeom prst="rect">
                  <a:avLst/>
                </a:prstGeom>
                <a:solidFill>
                  <a:srgbClr val="C5FFFF">
                    <a:alpha val="50195"/>
                  </a:srgbClr>
                </a:solidFill>
                <a:ln w="12700">
                  <a:solidFill>
                    <a:schemeClr val="tx2"/>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55304" name="Freeform 235"/>
              <p:cNvSpPr>
                <a:spLocks/>
              </p:cNvSpPr>
              <p:nvPr/>
            </p:nvSpPr>
            <p:spPr bwMode="auto">
              <a:xfrm>
                <a:off x="1632" y="2304"/>
                <a:ext cx="288" cy="192"/>
              </a:xfrm>
              <a:custGeom>
                <a:avLst/>
                <a:gdLst>
                  <a:gd name="T0" fmla="*/ 0 w 288"/>
                  <a:gd name="T1" fmla="*/ 192 h 192"/>
                  <a:gd name="T2" fmla="*/ 59 w 288"/>
                  <a:gd name="T3" fmla="*/ 82 h 192"/>
                  <a:gd name="T4" fmla="*/ 178 w 288"/>
                  <a:gd name="T5" fmla="*/ 15 h 192"/>
                  <a:gd name="T6" fmla="*/ 288 w 288"/>
                  <a:gd name="T7" fmla="*/ 0 h 192"/>
                  <a:gd name="T8" fmla="*/ 0 60000 65536"/>
                  <a:gd name="T9" fmla="*/ 0 60000 65536"/>
                  <a:gd name="T10" fmla="*/ 0 60000 65536"/>
                  <a:gd name="T11" fmla="*/ 0 60000 65536"/>
                  <a:gd name="T12" fmla="*/ 0 w 288"/>
                  <a:gd name="T13" fmla="*/ 0 h 192"/>
                  <a:gd name="T14" fmla="*/ 288 w 288"/>
                  <a:gd name="T15" fmla="*/ 192 h 192"/>
                </a:gdLst>
                <a:ahLst/>
                <a:cxnLst>
                  <a:cxn ang="T8">
                    <a:pos x="T0" y="T1"/>
                  </a:cxn>
                  <a:cxn ang="T9">
                    <a:pos x="T2" y="T3"/>
                  </a:cxn>
                  <a:cxn ang="T10">
                    <a:pos x="T4" y="T5"/>
                  </a:cxn>
                  <a:cxn ang="T11">
                    <a:pos x="T6" y="T7"/>
                  </a:cxn>
                </a:cxnLst>
                <a:rect l="T12" t="T13" r="T14" b="T15"/>
                <a:pathLst>
                  <a:path w="288" h="192">
                    <a:moveTo>
                      <a:pt x="0" y="192"/>
                    </a:moveTo>
                    <a:cubicBezTo>
                      <a:pt x="10" y="174"/>
                      <a:pt x="29" y="111"/>
                      <a:pt x="59" y="82"/>
                    </a:cubicBezTo>
                    <a:cubicBezTo>
                      <a:pt x="89" y="53"/>
                      <a:pt x="140" y="29"/>
                      <a:pt x="178" y="15"/>
                    </a:cubicBezTo>
                    <a:cubicBezTo>
                      <a:pt x="216" y="1"/>
                      <a:pt x="265" y="3"/>
                      <a:pt x="288" y="0"/>
                    </a:cubicBezTo>
                  </a:path>
                </a:pathLst>
              </a:custGeom>
              <a:noFill/>
              <a:ln w="19050" cap="flat" cmpd="sng">
                <a:solidFill>
                  <a:srgbClr val="FF00FF"/>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a:p>
            </p:txBody>
          </p:sp>
        </p:grpSp>
        <mc:AlternateContent xmlns:mc="http://schemas.openxmlformats.org/markup-compatibility/2006" xmlns:a14="http://schemas.microsoft.com/office/drawing/2010/main">
          <mc:Choice Requires="a14">
            <p:sp>
              <p:nvSpPr>
                <p:cNvPr id="151" name="矩形 150"/>
                <p:cNvSpPr/>
                <p:nvPr/>
              </p:nvSpPr>
              <p:spPr>
                <a:xfrm>
                  <a:off x="4457824" y="1075994"/>
                  <a:ext cx="56502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𝑖</m:t>
                            </m:r>
                          </m:e>
                          <m:sub>
                            <m:r>
                              <a:rPr lang="en-US" altLang="zh-CN" sz="2800" i="1">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151" name="矩形 150"/>
                <p:cNvSpPr>
                  <a:spLocks noRot="1" noChangeAspect="1" noMove="1" noResize="1" noEditPoints="1" noAdjustHandles="1" noChangeArrowheads="1" noChangeShapeType="1" noTextEdit="1"/>
                </p:cNvSpPr>
                <p:nvPr/>
              </p:nvSpPr>
              <p:spPr>
                <a:xfrm>
                  <a:off x="4457824" y="1075994"/>
                  <a:ext cx="565026" cy="523220"/>
                </a:xfrm>
                <a:prstGeom prst="rect">
                  <a:avLst/>
                </a:prstGeom>
                <a:blipFill>
                  <a:blip r:embed="rId4"/>
                  <a:stretch>
                    <a:fillRect/>
                  </a:stretch>
                </a:blipFill>
              </p:spPr>
              <p:txBody>
                <a:bodyPr/>
                <a:lstStyle/>
                <a:p>
                  <a:r>
                    <a:rPr lang="zh-CN" altLang="en-US">
                      <a:noFill/>
                    </a:rPr>
                    <a:t> </a:t>
                  </a:r>
                </a:p>
              </p:txBody>
            </p:sp>
          </mc:Fallback>
        </mc:AlternateContent>
      </p:grpSp>
      <p:grpSp>
        <p:nvGrpSpPr>
          <p:cNvPr id="3" name="组合 2"/>
          <p:cNvGrpSpPr/>
          <p:nvPr/>
        </p:nvGrpSpPr>
        <p:grpSpPr>
          <a:xfrm>
            <a:off x="5653094" y="4246563"/>
            <a:ext cx="3787769" cy="2490927"/>
            <a:chOff x="5653094" y="4246563"/>
            <a:chExt cx="3787769" cy="2490927"/>
          </a:xfrm>
        </p:grpSpPr>
        <p:grpSp>
          <p:nvGrpSpPr>
            <p:cNvPr id="55298" name="Group 4"/>
            <p:cNvGrpSpPr>
              <a:grpSpLocks/>
            </p:cNvGrpSpPr>
            <p:nvPr/>
          </p:nvGrpSpPr>
          <p:grpSpPr bwMode="auto">
            <a:xfrm>
              <a:off x="5876926" y="4249740"/>
              <a:ext cx="3563937" cy="2487750"/>
              <a:chOff x="2687" y="2069"/>
              <a:chExt cx="2733" cy="1999"/>
            </a:xfrm>
          </p:grpSpPr>
          <p:grpSp>
            <p:nvGrpSpPr>
              <p:cNvPr id="55385" name="Group 5"/>
              <p:cNvGrpSpPr>
                <a:grpSpLocks/>
              </p:cNvGrpSpPr>
              <p:nvPr/>
            </p:nvGrpSpPr>
            <p:grpSpPr bwMode="auto">
              <a:xfrm>
                <a:off x="2732" y="2432"/>
                <a:ext cx="2688" cy="1104"/>
                <a:chOff x="4992" y="2640"/>
                <a:chExt cx="2688" cy="1104"/>
              </a:xfrm>
            </p:grpSpPr>
            <p:sp>
              <p:nvSpPr>
                <p:cNvPr id="55445" name="Rectangle 6" descr="深色横线"/>
                <p:cNvSpPr>
                  <a:spLocks noChangeAspect="1" noChangeArrowheads="1"/>
                </p:cNvSpPr>
                <p:nvPr/>
              </p:nvSpPr>
              <p:spPr bwMode="auto">
                <a:xfrm>
                  <a:off x="4992" y="3312"/>
                  <a:ext cx="2016" cy="432"/>
                </a:xfrm>
                <a:prstGeom prst="rect">
                  <a:avLst/>
                </a:prstGeom>
                <a:pattFill prst="dkHorz">
                  <a:fgClr>
                    <a:schemeClr val="tx1"/>
                  </a:fgClr>
                  <a:bgClr>
                    <a:srgbClr val="FFFFFF"/>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446" name="AutoShape 7"/>
                <p:cNvSpPr>
                  <a:spLocks noChangeArrowheads="1"/>
                </p:cNvSpPr>
                <p:nvPr/>
              </p:nvSpPr>
              <p:spPr bwMode="auto">
                <a:xfrm>
                  <a:off x="4992" y="2640"/>
                  <a:ext cx="2688" cy="677"/>
                </a:xfrm>
                <a:prstGeom prst="parallelogram">
                  <a:avLst>
                    <a:gd name="adj" fmla="val 99261"/>
                  </a:avLst>
                </a:prstGeom>
                <a:solidFill>
                  <a:srgbClr val="00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447" name="AutoShape 8" descr="深色上对角线"/>
                <p:cNvSpPr>
                  <a:spLocks noChangeArrowheads="1"/>
                </p:cNvSpPr>
                <p:nvPr/>
              </p:nvSpPr>
              <p:spPr bwMode="auto">
                <a:xfrm rot="16200000" flipV="1">
                  <a:off x="6798" y="2850"/>
                  <a:ext cx="1092" cy="672"/>
                </a:xfrm>
                <a:prstGeom prst="parallelogram">
                  <a:avLst>
                    <a:gd name="adj" fmla="val 100148"/>
                  </a:avLst>
                </a:prstGeom>
                <a:pattFill prst="dkUpDiag">
                  <a:fgClr>
                    <a:schemeClr val="tx1"/>
                  </a:fgClr>
                  <a:bgClr>
                    <a:srgbClr val="FFFFFF"/>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55386" name="Line 9"/>
              <p:cNvSpPr>
                <a:spLocks noChangeShapeType="1"/>
              </p:cNvSpPr>
              <p:nvPr/>
            </p:nvSpPr>
            <p:spPr bwMode="auto">
              <a:xfrm flipH="1" flipV="1">
                <a:off x="2687" y="2069"/>
                <a:ext cx="969" cy="614"/>
              </a:xfrm>
              <a:prstGeom prst="line">
                <a:avLst/>
              </a:prstGeom>
              <a:noFill/>
              <a:ln w="38100">
                <a:solidFill>
                  <a:srgbClr val="9900CC"/>
                </a:solidFill>
                <a:round/>
                <a:headEnd type="triangle" w="sm" len="lg"/>
                <a:tailEnd/>
              </a:ln>
              <a:extLst>
                <a:ext uri="{909E8E84-426E-40DD-AFC4-6F175D3DCCD1}">
                  <a14:hiddenFill xmlns:a14="http://schemas.microsoft.com/office/drawing/2010/main">
                    <a:noFill/>
                  </a14:hiddenFill>
                </a:ext>
              </a:extLst>
            </p:spPr>
            <p:txBody>
              <a:bodyPr/>
              <a:lstStyle/>
              <a:p>
                <a:endParaRPr lang="zh-CN" altLang="en-US"/>
              </a:p>
            </p:txBody>
          </p:sp>
          <p:grpSp>
            <p:nvGrpSpPr>
              <p:cNvPr id="55387" name="Group 10"/>
              <p:cNvGrpSpPr>
                <a:grpSpLocks/>
              </p:cNvGrpSpPr>
              <p:nvPr/>
            </p:nvGrpSpPr>
            <p:grpSpPr bwMode="auto">
              <a:xfrm>
                <a:off x="3681" y="2677"/>
                <a:ext cx="576" cy="413"/>
                <a:chOff x="3375" y="2677"/>
                <a:chExt cx="576" cy="413"/>
              </a:xfrm>
            </p:grpSpPr>
            <p:sp>
              <p:nvSpPr>
                <p:cNvPr id="55440" name="Line 11"/>
                <p:cNvSpPr>
                  <a:spLocks noChangeShapeType="1"/>
                </p:cNvSpPr>
                <p:nvPr/>
              </p:nvSpPr>
              <p:spPr bwMode="auto">
                <a:xfrm flipH="1">
                  <a:off x="3438" y="2677"/>
                  <a:ext cx="65" cy="96"/>
                </a:xfrm>
                <a:prstGeom prst="line">
                  <a:avLst/>
                </a:prstGeom>
                <a:noFill/>
                <a:ln w="19050">
                  <a:solidFill>
                    <a:schemeClr val="tx2">
                      <a:alpha val="47058"/>
                    </a:schemeClr>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5441" name="Line 12"/>
                <p:cNvSpPr>
                  <a:spLocks noChangeShapeType="1"/>
                </p:cNvSpPr>
                <p:nvPr/>
              </p:nvSpPr>
              <p:spPr bwMode="auto">
                <a:xfrm flipH="1">
                  <a:off x="3519" y="2690"/>
                  <a:ext cx="144" cy="190"/>
                </a:xfrm>
                <a:prstGeom prst="line">
                  <a:avLst/>
                </a:prstGeom>
                <a:noFill/>
                <a:ln w="19050">
                  <a:solidFill>
                    <a:schemeClr val="tx2">
                      <a:alpha val="49019"/>
                    </a:schemeClr>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5442" name="Line 13"/>
                <p:cNvSpPr>
                  <a:spLocks noChangeShapeType="1"/>
                </p:cNvSpPr>
                <p:nvPr/>
              </p:nvSpPr>
              <p:spPr bwMode="auto">
                <a:xfrm flipH="1">
                  <a:off x="3597" y="2690"/>
                  <a:ext cx="210" cy="312"/>
                </a:xfrm>
                <a:prstGeom prst="line">
                  <a:avLst/>
                </a:prstGeom>
                <a:noFill/>
                <a:ln w="19050">
                  <a:solidFill>
                    <a:schemeClr val="tx2">
                      <a:alpha val="47058"/>
                    </a:schemeClr>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5443" name="Line 14"/>
                <p:cNvSpPr>
                  <a:spLocks noChangeShapeType="1"/>
                </p:cNvSpPr>
                <p:nvPr/>
              </p:nvSpPr>
              <p:spPr bwMode="auto">
                <a:xfrm>
                  <a:off x="3375" y="2690"/>
                  <a:ext cx="297" cy="396"/>
                </a:xfrm>
                <a:prstGeom prst="line">
                  <a:avLst/>
                </a:prstGeom>
                <a:noFill/>
                <a:ln w="38100">
                  <a:solidFill>
                    <a:schemeClr val="tx2">
                      <a:alpha val="47058"/>
                    </a:schemeClr>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444" name="Line 15"/>
                <p:cNvSpPr>
                  <a:spLocks noChangeShapeType="1"/>
                </p:cNvSpPr>
                <p:nvPr/>
              </p:nvSpPr>
              <p:spPr bwMode="auto">
                <a:xfrm flipH="1">
                  <a:off x="3663" y="2690"/>
                  <a:ext cx="288" cy="400"/>
                </a:xfrm>
                <a:prstGeom prst="line">
                  <a:avLst/>
                </a:prstGeom>
                <a:noFill/>
                <a:ln w="19050">
                  <a:solidFill>
                    <a:schemeClr val="tx2">
                      <a:alpha val="47058"/>
                    </a:schemeClr>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sp>
            <p:nvSpPr>
              <p:cNvPr id="55388" name="Rectangle 16"/>
              <p:cNvSpPr>
                <a:spLocks noChangeArrowheads="1"/>
              </p:cNvSpPr>
              <p:nvPr/>
            </p:nvSpPr>
            <p:spPr bwMode="auto">
              <a:xfrm>
                <a:off x="3429" y="3713"/>
                <a:ext cx="1736" cy="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lIns="12700" tIns="12700" rIns="12700" bIns="1270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zh-CN" altLang="en-US" sz="2800" dirty="0">
                    <a:solidFill>
                      <a:srgbClr val="0000FF"/>
                    </a:solidFill>
                    <a:latin typeface="+mn-ea"/>
                    <a:ea typeface="+mn-ea"/>
                  </a:rPr>
                  <a:t>线偏振光</a:t>
                </a:r>
              </a:p>
            </p:txBody>
          </p:sp>
          <p:grpSp>
            <p:nvGrpSpPr>
              <p:cNvPr id="55389" name="Group 17"/>
              <p:cNvGrpSpPr>
                <a:grpSpLocks/>
              </p:cNvGrpSpPr>
              <p:nvPr/>
            </p:nvGrpSpPr>
            <p:grpSpPr bwMode="auto">
              <a:xfrm>
                <a:off x="2914" y="2196"/>
                <a:ext cx="545" cy="402"/>
                <a:chOff x="1833" y="2201"/>
                <a:chExt cx="545" cy="402"/>
              </a:xfrm>
            </p:grpSpPr>
            <p:sp>
              <p:nvSpPr>
                <p:cNvPr id="55432" name="Line 18"/>
                <p:cNvSpPr>
                  <a:spLocks noChangeShapeType="1"/>
                </p:cNvSpPr>
                <p:nvPr/>
              </p:nvSpPr>
              <p:spPr bwMode="auto">
                <a:xfrm flipH="1">
                  <a:off x="1886" y="2214"/>
                  <a:ext cx="88" cy="136"/>
                </a:xfrm>
                <a:prstGeom prst="line">
                  <a:avLst/>
                </a:prstGeom>
                <a:noFill/>
                <a:ln w="28575">
                  <a:solidFill>
                    <a:srgbClr val="FF66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5433" name="Line 19"/>
                <p:cNvSpPr>
                  <a:spLocks noChangeShapeType="1"/>
                </p:cNvSpPr>
                <p:nvPr/>
              </p:nvSpPr>
              <p:spPr bwMode="auto">
                <a:xfrm flipH="1">
                  <a:off x="2017" y="2297"/>
                  <a:ext cx="88" cy="136"/>
                </a:xfrm>
                <a:prstGeom prst="line">
                  <a:avLst/>
                </a:prstGeom>
                <a:noFill/>
                <a:ln w="28575">
                  <a:solidFill>
                    <a:srgbClr val="FF66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5434" name="Line 20"/>
                <p:cNvSpPr>
                  <a:spLocks noChangeShapeType="1"/>
                </p:cNvSpPr>
                <p:nvPr/>
              </p:nvSpPr>
              <p:spPr bwMode="auto">
                <a:xfrm flipH="1">
                  <a:off x="2148" y="2382"/>
                  <a:ext cx="89" cy="136"/>
                </a:xfrm>
                <a:prstGeom prst="line">
                  <a:avLst/>
                </a:prstGeom>
                <a:noFill/>
                <a:ln w="28575">
                  <a:solidFill>
                    <a:srgbClr val="FF66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5435" name="Line 21"/>
                <p:cNvSpPr>
                  <a:spLocks noChangeShapeType="1"/>
                </p:cNvSpPr>
                <p:nvPr/>
              </p:nvSpPr>
              <p:spPr bwMode="auto">
                <a:xfrm flipH="1">
                  <a:off x="2289" y="2467"/>
                  <a:ext cx="89" cy="136"/>
                </a:xfrm>
                <a:prstGeom prst="line">
                  <a:avLst/>
                </a:prstGeom>
                <a:noFill/>
                <a:ln w="28575">
                  <a:solidFill>
                    <a:srgbClr val="FF66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mc:AlternateContent xmlns:mc="http://schemas.openxmlformats.org/markup-compatibility/2006" xmlns:a14="http://schemas.microsoft.com/office/drawing/2010/main">
              <mc:Choice Requires="a14">
                <p:graphicFrame>
                  <p:nvGraphicFramePr>
                    <p:cNvPr id="55436" name="Object 22"/>
                    <p:cNvGraphicFramePr>
                      <a:graphicFrameLocks noChangeAspect="1"/>
                    </p:cNvGraphicFramePr>
                    <p:nvPr/>
                  </p:nvGraphicFramePr>
                  <p:xfrm>
                    <a:off x="1833" y="2201"/>
                    <a:ext cx="73" cy="81"/>
                  </p:xfrm>
                  <a:graphic>
                    <a:graphicData uri="http://schemas.openxmlformats.org/presentationml/2006/ole">
                      <mc:AlternateContent>
                        <mc:Choice xmlns:v="urn:schemas-microsoft-com:vml" Requires="v">
                          <p:oleObj spid="_x0000_s159026" name="Equation" r:id="rId5" imgW="104804" imgH="114221" progId="Equation.3">
                            <p:embed/>
                          </p:oleObj>
                        </mc:Choice>
                        <mc:Fallback>
                          <p:oleObj name="Equation" r:id="rId5" imgW="104804" imgH="114221" progId="Equation.3">
                            <p:embed/>
                            <p:pic>
                              <p:nvPicPr>
                                <p:cNvPr id="55436" name="Object 22"/>
                                <p:cNvPicPr>
                                  <a:picLocks noChangeAspect="1" noChangeArrowheads="1"/>
                                </p:cNvPicPr>
                                <p:nvPr/>
                              </p:nvPicPr>
                              <p:blipFill>
                                <a:blip r:embed="rId6">
                                  <a:extLst>
                                    <a:ext uri="{28A0092B-C50C-407E-A947-70E740481C1C}">
                                      <a14:useLocalDpi val="0"/>
                                    </a:ext>
                                  </a:extLst>
                                </a:blip>
                                <a:srcRect/>
                                <a:stretch>
                                  <a:fillRect/>
                                </a:stretch>
                              </p:blipFill>
                              <p:spPr bwMode="auto">
                                <a:xfrm>
                                  <a:off x="1833" y="2201"/>
                                  <a:ext cx="73" cy="8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hlink"/>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55436" name="Object 22"/>
                    <p:cNvGraphicFramePr>
                      <a:graphicFrameLocks noChangeAspect="1"/>
                    </p:cNvGraphicFramePr>
                    <p:nvPr/>
                  </p:nvGraphicFramePr>
                  <p:xfrm>
                    <a:off x="1833" y="2201"/>
                    <a:ext cx="73" cy="81"/>
                  </p:xfrm>
                  <a:graphic>
                    <a:graphicData uri="http://schemas.openxmlformats.org/presentationml/2006/ole">
                      <mc:AlternateContent>
                        <mc:Choice xmlns:v="urn:schemas-microsoft-com:vml" Requires="v">
                          <p:oleObj spid="_x0000_s174421" name="Equation" r:id="rId7" imgW="104804" imgH="114221" progId="Equation.3">
                            <p:embed/>
                          </p:oleObj>
                        </mc:Choice>
                        <mc:Fallback>
                          <p:oleObj name="Equation" r:id="rId7" imgW="104804" imgH="114221" progId="Equation.3">
                            <p:embed/>
                            <p:pic>
                              <p:nvPicPr>
                                <p:cNvPr id="55436" name="Object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33" y="2201"/>
                                  <a:ext cx="73" cy="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55437" name="Object 23"/>
                    <p:cNvGraphicFramePr>
                      <a:graphicFrameLocks noChangeAspect="1"/>
                    </p:cNvGraphicFramePr>
                    <p:nvPr/>
                  </p:nvGraphicFramePr>
                  <p:xfrm>
                    <a:off x="1956" y="2277"/>
                    <a:ext cx="73" cy="81"/>
                  </p:xfrm>
                  <a:graphic>
                    <a:graphicData uri="http://schemas.openxmlformats.org/presentationml/2006/ole">
                      <mc:AlternateContent>
                        <mc:Choice xmlns:v="urn:schemas-microsoft-com:vml" Requires="v">
                          <p:oleObj spid="_x0000_s159027" name="Equation" r:id="rId9" imgW="104804" imgH="114221" progId="Equation.3">
                            <p:embed/>
                          </p:oleObj>
                        </mc:Choice>
                        <mc:Fallback>
                          <p:oleObj name="Equation" r:id="rId9" imgW="104804" imgH="114221" progId="Equation.3">
                            <p:embed/>
                            <p:pic>
                              <p:nvPicPr>
                                <p:cNvPr id="55437" name="Object 23"/>
                                <p:cNvPicPr>
                                  <a:picLocks noChangeAspect="1" noChangeArrowheads="1"/>
                                </p:cNvPicPr>
                                <p:nvPr/>
                              </p:nvPicPr>
                              <p:blipFill>
                                <a:blip r:embed="rId10">
                                  <a:extLst>
                                    <a:ext uri="{28A0092B-C50C-407E-A947-70E740481C1C}">
                                      <a14:useLocalDpi val="0"/>
                                    </a:ext>
                                  </a:extLst>
                                </a:blip>
                                <a:srcRect/>
                                <a:stretch>
                                  <a:fillRect/>
                                </a:stretch>
                              </p:blipFill>
                              <p:spPr bwMode="auto">
                                <a:xfrm>
                                  <a:off x="1956" y="2277"/>
                                  <a:ext cx="73" cy="8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hlink"/>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55437" name="Object 23"/>
                    <p:cNvGraphicFramePr>
                      <a:graphicFrameLocks noChangeAspect="1"/>
                    </p:cNvGraphicFramePr>
                    <p:nvPr/>
                  </p:nvGraphicFramePr>
                  <p:xfrm>
                    <a:off x="1956" y="2277"/>
                    <a:ext cx="73" cy="81"/>
                  </p:xfrm>
                  <a:graphic>
                    <a:graphicData uri="http://schemas.openxmlformats.org/presentationml/2006/ole">
                      <mc:AlternateContent>
                        <mc:Choice xmlns:v="urn:schemas-microsoft-com:vml" Requires="v">
                          <p:oleObj spid="_x0000_s174422" name="Equation" r:id="rId11" imgW="104804" imgH="114221" progId="Equation.3">
                            <p:embed/>
                          </p:oleObj>
                        </mc:Choice>
                        <mc:Fallback>
                          <p:oleObj name="Equation" r:id="rId11" imgW="104804" imgH="114221" progId="Equation.3">
                            <p:embed/>
                            <p:pic>
                              <p:nvPicPr>
                                <p:cNvPr id="55437" name="Object 2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56" y="2277"/>
                                  <a:ext cx="73" cy="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55438" name="Object 24"/>
                    <p:cNvGraphicFramePr>
                      <a:graphicFrameLocks noChangeAspect="1"/>
                    </p:cNvGraphicFramePr>
                    <p:nvPr/>
                  </p:nvGraphicFramePr>
                  <p:xfrm>
                    <a:off x="2090" y="2366"/>
                    <a:ext cx="73" cy="81"/>
                  </p:xfrm>
                  <a:graphic>
                    <a:graphicData uri="http://schemas.openxmlformats.org/presentationml/2006/ole">
                      <mc:AlternateContent>
                        <mc:Choice xmlns:v="urn:schemas-microsoft-com:vml" Requires="v">
                          <p:oleObj spid="_x0000_s159028" name="Equation" r:id="rId13" imgW="104804" imgH="114221" progId="Equation.3">
                            <p:embed/>
                          </p:oleObj>
                        </mc:Choice>
                        <mc:Fallback>
                          <p:oleObj name="Equation" r:id="rId13" imgW="104804" imgH="114221" progId="Equation.3">
                            <p:embed/>
                            <p:pic>
                              <p:nvPicPr>
                                <p:cNvPr id="55438" name="Object 24"/>
                                <p:cNvPicPr>
                                  <a:picLocks noChangeAspect="1" noChangeArrowheads="1"/>
                                </p:cNvPicPr>
                                <p:nvPr/>
                              </p:nvPicPr>
                              <p:blipFill>
                                <a:blip r:embed="rId14">
                                  <a:extLst>
                                    <a:ext uri="{28A0092B-C50C-407E-A947-70E740481C1C}">
                                      <a14:useLocalDpi val="0"/>
                                    </a:ext>
                                  </a:extLst>
                                </a:blip>
                                <a:srcRect/>
                                <a:stretch>
                                  <a:fillRect/>
                                </a:stretch>
                              </p:blipFill>
                              <p:spPr bwMode="auto">
                                <a:xfrm>
                                  <a:off x="2090" y="2366"/>
                                  <a:ext cx="73" cy="8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hlink"/>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55438" name="Object 24"/>
                    <p:cNvGraphicFramePr>
                      <a:graphicFrameLocks noChangeAspect="1"/>
                    </p:cNvGraphicFramePr>
                    <p:nvPr/>
                  </p:nvGraphicFramePr>
                  <p:xfrm>
                    <a:off x="2090" y="2366"/>
                    <a:ext cx="73" cy="81"/>
                  </p:xfrm>
                  <a:graphic>
                    <a:graphicData uri="http://schemas.openxmlformats.org/presentationml/2006/ole">
                      <mc:AlternateContent>
                        <mc:Choice xmlns:v="urn:schemas-microsoft-com:vml" Requires="v">
                          <p:oleObj spid="_x0000_s174423" name="Equation" r:id="rId15" imgW="104804" imgH="114221" progId="Equation.3">
                            <p:embed/>
                          </p:oleObj>
                        </mc:Choice>
                        <mc:Fallback>
                          <p:oleObj name="Equation" r:id="rId15" imgW="104804" imgH="114221" progId="Equation.3">
                            <p:embed/>
                            <p:pic>
                              <p:nvPicPr>
                                <p:cNvPr id="55438" name="Object 2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090" y="2366"/>
                                  <a:ext cx="73" cy="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55439" name="Object 25"/>
                    <p:cNvGraphicFramePr>
                      <a:graphicFrameLocks noChangeAspect="1"/>
                    </p:cNvGraphicFramePr>
                    <p:nvPr/>
                  </p:nvGraphicFramePr>
                  <p:xfrm>
                    <a:off x="2226" y="2449"/>
                    <a:ext cx="73" cy="81"/>
                  </p:xfrm>
                  <a:graphic>
                    <a:graphicData uri="http://schemas.openxmlformats.org/presentationml/2006/ole">
                      <mc:AlternateContent>
                        <mc:Choice xmlns:v="urn:schemas-microsoft-com:vml" Requires="v">
                          <p:oleObj spid="_x0000_s159029" name="Equation" r:id="rId17" imgW="104804" imgH="114221" progId="Equation.3">
                            <p:embed/>
                          </p:oleObj>
                        </mc:Choice>
                        <mc:Fallback>
                          <p:oleObj name="Equation" r:id="rId17" imgW="104804" imgH="114221" progId="Equation.3">
                            <p:embed/>
                            <p:pic>
                              <p:nvPicPr>
                                <p:cNvPr id="55439" name="Object 25"/>
                                <p:cNvPicPr>
                                  <a:picLocks noChangeAspect="1" noChangeArrowheads="1"/>
                                </p:cNvPicPr>
                                <p:nvPr/>
                              </p:nvPicPr>
                              <p:blipFill>
                                <a:blip r:embed="rId18">
                                  <a:extLst>
                                    <a:ext uri="{28A0092B-C50C-407E-A947-70E740481C1C}">
                                      <a14:useLocalDpi val="0"/>
                                    </a:ext>
                                  </a:extLst>
                                </a:blip>
                                <a:srcRect/>
                                <a:stretch>
                                  <a:fillRect/>
                                </a:stretch>
                              </p:blipFill>
                              <p:spPr bwMode="auto">
                                <a:xfrm>
                                  <a:off x="2226" y="2449"/>
                                  <a:ext cx="73" cy="8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hlink"/>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55439" name="Object 25"/>
                    <p:cNvGraphicFramePr>
                      <a:graphicFrameLocks noChangeAspect="1"/>
                    </p:cNvGraphicFramePr>
                    <p:nvPr/>
                  </p:nvGraphicFramePr>
                  <p:xfrm>
                    <a:off x="2226" y="2449"/>
                    <a:ext cx="73" cy="81"/>
                  </p:xfrm>
                  <a:graphic>
                    <a:graphicData uri="http://schemas.openxmlformats.org/presentationml/2006/ole">
                      <mc:AlternateContent>
                        <mc:Choice xmlns:v="urn:schemas-microsoft-com:vml" Requires="v">
                          <p:oleObj spid="_x0000_s174424" name="Equation" r:id="rId19" imgW="104804" imgH="114221" progId="Equation.3">
                            <p:embed/>
                          </p:oleObj>
                        </mc:Choice>
                        <mc:Fallback>
                          <p:oleObj name="Equation" r:id="rId19" imgW="104804" imgH="114221" progId="Equation.3">
                            <p:embed/>
                            <p:pic>
                              <p:nvPicPr>
                                <p:cNvPr id="55439" name="Object 2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226" y="2449"/>
                                  <a:ext cx="73" cy="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grpSp>
          <p:sp>
            <p:nvSpPr>
              <p:cNvPr id="55430" name="Arc 27"/>
              <p:cNvSpPr>
                <a:spLocks/>
              </p:cNvSpPr>
              <p:nvPr/>
            </p:nvSpPr>
            <p:spPr bwMode="auto">
              <a:xfrm flipH="1">
                <a:off x="3537" y="2482"/>
                <a:ext cx="144" cy="96"/>
              </a:xfrm>
              <a:custGeom>
                <a:avLst/>
                <a:gdLst>
                  <a:gd name="T0" fmla="*/ 0 w 31718"/>
                  <a:gd name="T1" fmla="*/ 0 h 21600"/>
                  <a:gd name="T2" fmla="*/ 0 w 31718"/>
                  <a:gd name="T3" fmla="*/ 0 h 21600"/>
                  <a:gd name="T4" fmla="*/ 0 w 31718"/>
                  <a:gd name="T5" fmla="*/ 0 h 21600"/>
                  <a:gd name="T6" fmla="*/ 0 60000 65536"/>
                  <a:gd name="T7" fmla="*/ 0 60000 65536"/>
                  <a:gd name="T8" fmla="*/ 0 60000 65536"/>
                  <a:gd name="T9" fmla="*/ 0 w 31718"/>
                  <a:gd name="T10" fmla="*/ 0 h 21600"/>
                  <a:gd name="T11" fmla="*/ 31718 w 31718"/>
                  <a:gd name="T12" fmla="*/ 21600 h 21600"/>
                </a:gdLst>
                <a:ahLst/>
                <a:cxnLst>
                  <a:cxn ang="T6">
                    <a:pos x="T0" y="T1"/>
                  </a:cxn>
                  <a:cxn ang="T7">
                    <a:pos x="T2" y="T3"/>
                  </a:cxn>
                  <a:cxn ang="T8">
                    <a:pos x="T4" y="T5"/>
                  </a:cxn>
                </a:cxnLst>
                <a:rect l="T9" t="T10" r="T11" b="T12"/>
                <a:pathLst>
                  <a:path w="31718" h="21600" fill="none" extrusionOk="0">
                    <a:moveTo>
                      <a:pt x="0" y="2516"/>
                    </a:moveTo>
                    <a:cubicBezTo>
                      <a:pt x="3116" y="863"/>
                      <a:pt x="6590" y="-1"/>
                      <a:pt x="10118" y="0"/>
                    </a:cubicBezTo>
                    <a:cubicBezTo>
                      <a:pt x="22047" y="0"/>
                      <a:pt x="31718" y="9670"/>
                      <a:pt x="31718" y="21600"/>
                    </a:cubicBezTo>
                  </a:path>
                  <a:path w="31718" h="21600" stroke="0" extrusionOk="0">
                    <a:moveTo>
                      <a:pt x="0" y="2516"/>
                    </a:moveTo>
                    <a:cubicBezTo>
                      <a:pt x="3116" y="863"/>
                      <a:pt x="6590" y="-1"/>
                      <a:pt x="10118" y="0"/>
                    </a:cubicBezTo>
                    <a:cubicBezTo>
                      <a:pt x="22047" y="0"/>
                      <a:pt x="31718" y="9670"/>
                      <a:pt x="31718" y="21600"/>
                    </a:cubicBezTo>
                    <a:lnTo>
                      <a:pt x="10118" y="21600"/>
                    </a:lnTo>
                    <a:lnTo>
                      <a:pt x="0" y="2516"/>
                    </a:lnTo>
                    <a:close/>
                  </a:path>
                </a:pathLst>
              </a:custGeom>
              <a:noFill/>
              <a:ln w="19050">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55391" name="Group 29"/>
              <p:cNvGrpSpPr>
                <a:grpSpLocks/>
              </p:cNvGrpSpPr>
              <p:nvPr/>
            </p:nvGrpSpPr>
            <p:grpSpPr bwMode="auto">
              <a:xfrm>
                <a:off x="3141" y="2146"/>
                <a:ext cx="2041" cy="877"/>
                <a:chOff x="2835" y="2146"/>
                <a:chExt cx="2041" cy="877"/>
              </a:xfrm>
            </p:grpSpPr>
            <p:sp>
              <p:nvSpPr>
                <p:cNvPr id="55428" name="Line 30"/>
                <p:cNvSpPr>
                  <a:spLocks noChangeShapeType="1"/>
                </p:cNvSpPr>
                <p:nvPr/>
              </p:nvSpPr>
              <p:spPr bwMode="auto">
                <a:xfrm flipV="1">
                  <a:off x="3375" y="2146"/>
                  <a:ext cx="0" cy="877"/>
                </a:xfrm>
                <a:prstGeom prst="line">
                  <a:avLst/>
                </a:prstGeom>
                <a:noFill/>
                <a:ln w="9525">
                  <a:solidFill>
                    <a:srgbClr val="9900CC"/>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429" name="Line 31"/>
                <p:cNvSpPr>
                  <a:spLocks noChangeShapeType="1"/>
                </p:cNvSpPr>
                <p:nvPr/>
              </p:nvSpPr>
              <p:spPr bwMode="auto">
                <a:xfrm>
                  <a:off x="2835" y="2690"/>
                  <a:ext cx="2041" cy="1"/>
                </a:xfrm>
                <a:prstGeom prst="line">
                  <a:avLst/>
                </a:prstGeom>
                <a:noFill/>
                <a:ln w="1270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55392" name="Group 32"/>
              <p:cNvGrpSpPr>
                <a:grpSpLocks/>
              </p:cNvGrpSpPr>
              <p:nvPr/>
            </p:nvGrpSpPr>
            <p:grpSpPr bwMode="auto">
              <a:xfrm>
                <a:off x="3669" y="2069"/>
                <a:ext cx="1552" cy="622"/>
                <a:chOff x="3363" y="2069"/>
                <a:chExt cx="1552" cy="622"/>
              </a:xfrm>
            </p:grpSpPr>
            <p:sp>
              <p:nvSpPr>
                <p:cNvPr id="55407" name="Line 33"/>
                <p:cNvSpPr>
                  <a:spLocks noChangeShapeType="1"/>
                </p:cNvSpPr>
                <p:nvPr/>
              </p:nvSpPr>
              <p:spPr bwMode="auto">
                <a:xfrm flipV="1">
                  <a:off x="3363" y="2069"/>
                  <a:ext cx="969" cy="614"/>
                </a:xfrm>
                <a:prstGeom prst="line">
                  <a:avLst/>
                </a:prstGeom>
                <a:noFill/>
                <a:ln w="28575">
                  <a:solidFill>
                    <a:schemeClr val="tx2"/>
                  </a:solidFill>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grpSp>
              <p:nvGrpSpPr>
                <p:cNvPr id="55408" name="Group 34"/>
                <p:cNvGrpSpPr>
                  <a:grpSpLocks/>
                </p:cNvGrpSpPr>
                <p:nvPr/>
              </p:nvGrpSpPr>
              <p:grpSpPr bwMode="auto">
                <a:xfrm>
                  <a:off x="3465" y="2069"/>
                  <a:ext cx="1450" cy="622"/>
                  <a:chOff x="2648" y="2070"/>
                  <a:chExt cx="1450" cy="622"/>
                </a:xfrm>
              </p:grpSpPr>
              <p:sp>
                <p:nvSpPr>
                  <p:cNvPr id="55409" name="Line 35"/>
                  <p:cNvSpPr>
                    <a:spLocks noChangeShapeType="1"/>
                  </p:cNvSpPr>
                  <p:nvPr/>
                </p:nvSpPr>
                <p:spPr bwMode="auto">
                  <a:xfrm flipV="1">
                    <a:off x="2843" y="2074"/>
                    <a:ext cx="969" cy="614"/>
                  </a:xfrm>
                  <a:prstGeom prst="line">
                    <a:avLst/>
                  </a:prstGeom>
                  <a:noFill/>
                  <a:ln w="28575">
                    <a:solidFill>
                      <a:schemeClr val="tx2"/>
                    </a:solidFill>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55410" name="Line 36"/>
                  <p:cNvSpPr>
                    <a:spLocks noChangeShapeType="1"/>
                  </p:cNvSpPr>
                  <p:nvPr/>
                </p:nvSpPr>
                <p:spPr bwMode="auto">
                  <a:xfrm flipV="1">
                    <a:off x="2987" y="2078"/>
                    <a:ext cx="969" cy="614"/>
                  </a:xfrm>
                  <a:prstGeom prst="line">
                    <a:avLst/>
                  </a:prstGeom>
                  <a:noFill/>
                  <a:ln w="28575">
                    <a:solidFill>
                      <a:schemeClr val="tx2"/>
                    </a:solidFill>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55411" name="Line 37"/>
                  <p:cNvSpPr>
                    <a:spLocks noChangeShapeType="1"/>
                  </p:cNvSpPr>
                  <p:nvPr/>
                </p:nvSpPr>
                <p:spPr bwMode="auto">
                  <a:xfrm flipV="1">
                    <a:off x="3129" y="2075"/>
                    <a:ext cx="969" cy="614"/>
                  </a:xfrm>
                  <a:prstGeom prst="line">
                    <a:avLst/>
                  </a:prstGeom>
                  <a:noFill/>
                  <a:ln w="28575">
                    <a:solidFill>
                      <a:schemeClr val="tx2"/>
                    </a:solidFill>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55412" name="Line 38"/>
                  <p:cNvSpPr>
                    <a:spLocks noChangeShapeType="1"/>
                  </p:cNvSpPr>
                  <p:nvPr/>
                </p:nvSpPr>
                <p:spPr bwMode="auto">
                  <a:xfrm flipV="1">
                    <a:off x="2679" y="2070"/>
                    <a:ext cx="969" cy="614"/>
                  </a:xfrm>
                  <a:prstGeom prst="line">
                    <a:avLst/>
                  </a:prstGeom>
                  <a:noFill/>
                  <a:ln w="28575">
                    <a:solidFill>
                      <a:schemeClr val="tx2"/>
                    </a:solidFill>
                    <a:round/>
                    <a:headEnd type="none" w="sm" len="lg"/>
                    <a:tailEnd type="triangle" w="sm" len="lg"/>
                  </a:ln>
                  <a:extLst>
                    <a:ext uri="{909E8E84-426E-40DD-AFC4-6F175D3DCCD1}">
                      <a14:hiddenFill xmlns:a14="http://schemas.microsoft.com/office/drawing/2010/main">
                        <a:noFill/>
                      </a14:hiddenFill>
                    </a:ext>
                  </a:extLst>
                </p:spPr>
                <p:txBody>
                  <a:bodyPr/>
                  <a:lstStyle/>
                  <a:p>
                    <a:endParaRPr lang="zh-CN" altLang="en-US"/>
                  </a:p>
                </p:txBody>
              </p:sp>
              <mc:AlternateContent xmlns:mc="http://schemas.openxmlformats.org/markup-compatibility/2006" xmlns:a14="http://schemas.microsoft.com/office/drawing/2010/main">
                <mc:Choice Requires="a14">
                  <p:graphicFrame>
                    <p:nvGraphicFramePr>
                      <p:cNvPr id="55413" name="Object 39"/>
                      <p:cNvGraphicFramePr>
                        <a:graphicFrameLocks noChangeAspect="1"/>
                      </p:cNvGraphicFramePr>
                      <p:nvPr/>
                    </p:nvGraphicFramePr>
                    <p:xfrm>
                      <a:off x="2648" y="2555"/>
                      <a:ext cx="73" cy="81"/>
                    </p:xfrm>
                    <a:graphic>
                      <a:graphicData uri="http://schemas.openxmlformats.org/presentationml/2006/ole">
                        <mc:AlternateContent>
                          <mc:Choice xmlns:v="urn:schemas-microsoft-com:vml" Requires="v">
                            <p:oleObj spid="_x0000_s159030" name="Equation" r:id="rId21" imgW="104804" imgH="114221" progId="Equation.3">
                              <p:embed/>
                            </p:oleObj>
                          </mc:Choice>
                          <mc:Fallback>
                            <p:oleObj name="Equation" r:id="rId21" imgW="104804" imgH="114221" progId="Equation.3">
                              <p:embed/>
                              <p:pic>
                                <p:nvPicPr>
                                  <p:cNvPr id="55413" name="Object 39"/>
                                  <p:cNvPicPr>
                                    <a:picLocks noChangeAspect="1" noChangeArrowheads="1"/>
                                  </p:cNvPicPr>
                                  <p:nvPr/>
                                </p:nvPicPr>
                                <p:blipFill>
                                  <a:blip r:embed="rId22">
                                    <a:extLst>
                                      <a:ext uri="{28A0092B-C50C-407E-A947-70E740481C1C}">
                                        <a14:useLocalDpi val="0"/>
                                      </a:ext>
                                    </a:extLst>
                                  </a:blip>
                                  <a:srcRect/>
                                  <a:stretch>
                                    <a:fillRect/>
                                  </a:stretch>
                                </p:blipFill>
                                <p:spPr bwMode="auto">
                                  <a:xfrm>
                                    <a:off x="2648" y="2555"/>
                                    <a:ext cx="73" cy="8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hlink"/>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55413" name="Object 39"/>
                      <p:cNvGraphicFramePr>
                        <a:graphicFrameLocks noChangeAspect="1"/>
                      </p:cNvGraphicFramePr>
                      <p:nvPr/>
                    </p:nvGraphicFramePr>
                    <p:xfrm>
                      <a:off x="2648" y="2555"/>
                      <a:ext cx="73" cy="81"/>
                    </p:xfrm>
                    <a:graphic>
                      <a:graphicData uri="http://schemas.openxmlformats.org/presentationml/2006/ole">
                        <mc:AlternateContent>
                          <mc:Choice xmlns:v="urn:schemas-microsoft-com:vml" Requires="v">
                            <p:oleObj spid="_x0000_s174425" name="Equation" r:id="rId23" imgW="104804" imgH="114221" progId="Equation.3">
                              <p:embed/>
                            </p:oleObj>
                          </mc:Choice>
                          <mc:Fallback>
                            <p:oleObj name="Equation" r:id="rId23" imgW="104804" imgH="114221" progId="Equation.3">
                              <p:embed/>
                              <p:pic>
                                <p:nvPicPr>
                                  <p:cNvPr id="55413" name="Object 3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648" y="2555"/>
                                    <a:ext cx="73" cy="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55414" name="Object 40"/>
                      <p:cNvGraphicFramePr>
                        <a:graphicFrameLocks noChangeAspect="1"/>
                      </p:cNvGraphicFramePr>
                      <p:nvPr/>
                    </p:nvGraphicFramePr>
                    <p:xfrm>
                      <a:off x="3177" y="2217"/>
                      <a:ext cx="73" cy="81"/>
                    </p:xfrm>
                    <a:graphic>
                      <a:graphicData uri="http://schemas.openxmlformats.org/presentationml/2006/ole">
                        <mc:AlternateContent>
                          <mc:Choice xmlns:v="urn:schemas-microsoft-com:vml" Requires="v">
                            <p:oleObj spid="_x0000_s159031" name="Equation" r:id="rId25" imgW="104804" imgH="114221" progId="Equation.3">
                              <p:embed/>
                            </p:oleObj>
                          </mc:Choice>
                          <mc:Fallback>
                            <p:oleObj name="Equation" r:id="rId25" imgW="104804" imgH="114221" progId="Equation.3">
                              <p:embed/>
                              <p:pic>
                                <p:nvPicPr>
                                  <p:cNvPr id="55414" name="Object 40"/>
                                  <p:cNvPicPr>
                                    <a:picLocks noChangeAspect="1" noChangeArrowheads="1"/>
                                  </p:cNvPicPr>
                                  <p:nvPr/>
                                </p:nvPicPr>
                                <p:blipFill>
                                  <a:blip r:embed="rId26">
                                    <a:extLst>
                                      <a:ext uri="{28A0092B-C50C-407E-A947-70E740481C1C}">
                                        <a14:useLocalDpi val="0"/>
                                      </a:ext>
                                    </a:extLst>
                                  </a:blip>
                                  <a:srcRect/>
                                  <a:stretch>
                                    <a:fillRect/>
                                  </a:stretch>
                                </p:blipFill>
                                <p:spPr bwMode="auto">
                                  <a:xfrm>
                                    <a:off x="3177" y="2217"/>
                                    <a:ext cx="73" cy="8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hlink"/>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55414" name="Object 40"/>
                      <p:cNvGraphicFramePr>
                        <a:graphicFrameLocks noChangeAspect="1"/>
                      </p:cNvGraphicFramePr>
                      <p:nvPr/>
                    </p:nvGraphicFramePr>
                    <p:xfrm>
                      <a:off x="3177" y="2217"/>
                      <a:ext cx="73" cy="81"/>
                    </p:xfrm>
                    <a:graphic>
                      <a:graphicData uri="http://schemas.openxmlformats.org/presentationml/2006/ole">
                        <mc:AlternateContent>
                          <mc:Choice xmlns:v="urn:schemas-microsoft-com:vml" Requires="v">
                            <p:oleObj spid="_x0000_s174426" name="Equation" r:id="rId27" imgW="104804" imgH="114221" progId="Equation.3">
                              <p:embed/>
                            </p:oleObj>
                          </mc:Choice>
                          <mc:Fallback>
                            <p:oleObj name="Equation" r:id="rId27" imgW="104804" imgH="114221" progId="Equation.3">
                              <p:embed/>
                              <p:pic>
                                <p:nvPicPr>
                                  <p:cNvPr id="55414" name="Object 40"/>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177" y="2217"/>
                                    <a:ext cx="73" cy="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55415" name="Object 41"/>
                      <p:cNvGraphicFramePr>
                        <a:graphicFrameLocks noChangeAspect="1"/>
                      </p:cNvGraphicFramePr>
                      <p:nvPr/>
                    </p:nvGraphicFramePr>
                    <p:xfrm>
                      <a:off x="2776" y="2552"/>
                      <a:ext cx="73" cy="81"/>
                    </p:xfrm>
                    <a:graphic>
                      <a:graphicData uri="http://schemas.openxmlformats.org/presentationml/2006/ole">
                        <mc:AlternateContent>
                          <mc:Choice xmlns:v="urn:schemas-microsoft-com:vml" Requires="v">
                            <p:oleObj spid="_x0000_s159032" name="Equation" r:id="rId29" imgW="104804" imgH="114221" progId="Equation.3">
                              <p:embed/>
                            </p:oleObj>
                          </mc:Choice>
                          <mc:Fallback>
                            <p:oleObj name="Equation" r:id="rId29" imgW="104804" imgH="114221" progId="Equation.3">
                              <p:embed/>
                              <p:pic>
                                <p:nvPicPr>
                                  <p:cNvPr id="55415" name="Object 41"/>
                                  <p:cNvPicPr>
                                    <a:picLocks noChangeAspect="1" noChangeArrowheads="1"/>
                                  </p:cNvPicPr>
                                  <p:nvPr/>
                                </p:nvPicPr>
                                <p:blipFill>
                                  <a:blip r:embed="rId30">
                                    <a:extLst>
                                      <a:ext uri="{28A0092B-C50C-407E-A947-70E740481C1C}">
                                        <a14:useLocalDpi val="0"/>
                                      </a:ext>
                                    </a:extLst>
                                  </a:blip>
                                  <a:srcRect/>
                                  <a:stretch>
                                    <a:fillRect/>
                                  </a:stretch>
                                </p:blipFill>
                                <p:spPr bwMode="auto">
                                  <a:xfrm>
                                    <a:off x="2776" y="2552"/>
                                    <a:ext cx="73" cy="8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hlink"/>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55415" name="Object 41"/>
                      <p:cNvGraphicFramePr>
                        <a:graphicFrameLocks noChangeAspect="1"/>
                      </p:cNvGraphicFramePr>
                      <p:nvPr/>
                    </p:nvGraphicFramePr>
                    <p:xfrm>
                      <a:off x="2776" y="2552"/>
                      <a:ext cx="73" cy="81"/>
                    </p:xfrm>
                    <a:graphic>
                      <a:graphicData uri="http://schemas.openxmlformats.org/presentationml/2006/ole">
                        <mc:AlternateContent>
                          <mc:Choice xmlns:v="urn:schemas-microsoft-com:vml" Requires="v">
                            <p:oleObj spid="_x0000_s174427" name="Equation" r:id="rId31" imgW="104804" imgH="114221" progId="Equation.3">
                              <p:embed/>
                            </p:oleObj>
                          </mc:Choice>
                          <mc:Fallback>
                            <p:oleObj name="Equation" r:id="rId31" imgW="104804" imgH="114221" progId="Equation.3">
                              <p:embed/>
                              <p:pic>
                                <p:nvPicPr>
                                  <p:cNvPr id="55415" name="Object 41"/>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776" y="2552"/>
                                    <a:ext cx="73" cy="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55416" name="Object 42"/>
                      <p:cNvGraphicFramePr>
                        <a:graphicFrameLocks noChangeAspect="1"/>
                      </p:cNvGraphicFramePr>
                      <p:nvPr/>
                    </p:nvGraphicFramePr>
                    <p:xfrm>
                      <a:off x="2944" y="2367"/>
                      <a:ext cx="73" cy="81"/>
                    </p:xfrm>
                    <a:graphic>
                      <a:graphicData uri="http://schemas.openxmlformats.org/presentationml/2006/ole">
                        <mc:AlternateContent>
                          <mc:Choice xmlns:v="urn:schemas-microsoft-com:vml" Requires="v">
                            <p:oleObj spid="_x0000_s159033" name="Equation" r:id="rId33" imgW="104804" imgH="114221" progId="Equation.3">
                              <p:embed/>
                            </p:oleObj>
                          </mc:Choice>
                          <mc:Fallback>
                            <p:oleObj name="Equation" r:id="rId33" imgW="104804" imgH="114221" progId="Equation.3">
                              <p:embed/>
                              <p:pic>
                                <p:nvPicPr>
                                  <p:cNvPr id="55416" name="Object 42"/>
                                  <p:cNvPicPr>
                                    <a:picLocks noChangeAspect="1" noChangeArrowheads="1"/>
                                  </p:cNvPicPr>
                                  <p:nvPr/>
                                </p:nvPicPr>
                                <p:blipFill>
                                  <a:blip r:embed="rId34">
                                    <a:extLst>
                                      <a:ext uri="{28A0092B-C50C-407E-A947-70E740481C1C}">
                                        <a14:useLocalDpi val="0"/>
                                      </a:ext>
                                    </a:extLst>
                                  </a:blip>
                                  <a:srcRect/>
                                  <a:stretch>
                                    <a:fillRect/>
                                  </a:stretch>
                                </p:blipFill>
                                <p:spPr bwMode="auto">
                                  <a:xfrm>
                                    <a:off x="2944" y="2367"/>
                                    <a:ext cx="73" cy="8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hlink"/>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55416" name="Object 42"/>
                      <p:cNvGraphicFramePr>
                        <a:graphicFrameLocks noChangeAspect="1"/>
                      </p:cNvGraphicFramePr>
                      <p:nvPr/>
                    </p:nvGraphicFramePr>
                    <p:xfrm>
                      <a:off x="2944" y="2367"/>
                      <a:ext cx="73" cy="81"/>
                    </p:xfrm>
                    <a:graphic>
                      <a:graphicData uri="http://schemas.openxmlformats.org/presentationml/2006/ole">
                        <mc:AlternateContent>
                          <mc:Choice xmlns:v="urn:schemas-microsoft-com:vml" Requires="v">
                            <p:oleObj spid="_x0000_s174428" name="Equation" r:id="rId35" imgW="104804" imgH="114221" progId="Equation.3">
                              <p:embed/>
                            </p:oleObj>
                          </mc:Choice>
                          <mc:Fallback>
                            <p:oleObj name="Equation" r:id="rId35" imgW="104804" imgH="114221" progId="Equation.3">
                              <p:embed/>
                              <p:pic>
                                <p:nvPicPr>
                                  <p:cNvPr id="55416" name="Object 42"/>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944" y="2367"/>
                                    <a:ext cx="73" cy="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55417" name="Object 43"/>
                      <p:cNvGraphicFramePr>
                        <a:graphicFrameLocks noChangeAspect="1"/>
                      </p:cNvGraphicFramePr>
                      <p:nvPr/>
                    </p:nvGraphicFramePr>
                    <p:xfrm>
                      <a:off x="3619" y="2227"/>
                      <a:ext cx="73" cy="81"/>
                    </p:xfrm>
                    <a:graphic>
                      <a:graphicData uri="http://schemas.openxmlformats.org/presentationml/2006/ole">
                        <mc:AlternateContent>
                          <mc:Choice xmlns:v="urn:schemas-microsoft-com:vml" Requires="v">
                            <p:oleObj spid="_x0000_s159034" name="Equation" r:id="rId37" imgW="104804" imgH="114221" progId="Equation.3">
                              <p:embed/>
                            </p:oleObj>
                          </mc:Choice>
                          <mc:Fallback>
                            <p:oleObj name="Equation" r:id="rId37" imgW="104804" imgH="114221" progId="Equation.3">
                              <p:embed/>
                              <p:pic>
                                <p:nvPicPr>
                                  <p:cNvPr id="55417" name="Object 43"/>
                                  <p:cNvPicPr>
                                    <a:picLocks noChangeAspect="1" noChangeArrowheads="1"/>
                                  </p:cNvPicPr>
                                  <p:nvPr/>
                                </p:nvPicPr>
                                <p:blipFill>
                                  <a:blip r:embed="rId38">
                                    <a:extLst>
                                      <a:ext uri="{28A0092B-C50C-407E-A947-70E740481C1C}">
                                        <a14:useLocalDpi val="0"/>
                                      </a:ext>
                                    </a:extLst>
                                  </a:blip>
                                  <a:srcRect/>
                                  <a:stretch>
                                    <a:fillRect/>
                                  </a:stretch>
                                </p:blipFill>
                                <p:spPr bwMode="auto">
                                  <a:xfrm>
                                    <a:off x="3619" y="2227"/>
                                    <a:ext cx="73" cy="8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hlink"/>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55417" name="Object 43"/>
                      <p:cNvGraphicFramePr>
                        <a:graphicFrameLocks noChangeAspect="1"/>
                      </p:cNvGraphicFramePr>
                      <p:nvPr/>
                    </p:nvGraphicFramePr>
                    <p:xfrm>
                      <a:off x="3619" y="2227"/>
                      <a:ext cx="73" cy="81"/>
                    </p:xfrm>
                    <a:graphic>
                      <a:graphicData uri="http://schemas.openxmlformats.org/presentationml/2006/ole">
                        <mc:AlternateContent>
                          <mc:Choice xmlns:v="urn:schemas-microsoft-com:vml" Requires="v">
                            <p:oleObj spid="_x0000_s174429" name="Equation" r:id="rId39" imgW="104804" imgH="114221" progId="Equation.3">
                              <p:embed/>
                            </p:oleObj>
                          </mc:Choice>
                          <mc:Fallback>
                            <p:oleObj name="Equation" r:id="rId39" imgW="104804" imgH="114221" progId="Equation.3">
                              <p:embed/>
                              <p:pic>
                                <p:nvPicPr>
                                  <p:cNvPr id="55417" name="Object 43"/>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3619" y="2227"/>
                                    <a:ext cx="73" cy="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55418" name="Object 44"/>
                      <p:cNvGraphicFramePr>
                        <a:graphicFrameLocks noChangeAspect="1"/>
                      </p:cNvGraphicFramePr>
                      <p:nvPr/>
                    </p:nvGraphicFramePr>
                    <p:xfrm>
                      <a:off x="3097" y="2556"/>
                      <a:ext cx="73" cy="81"/>
                    </p:xfrm>
                    <a:graphic>
                      <a:graphicData uri="http://schemas.openxmlformats.org/presentationml/2006/ole">
                        <mc:AlternateContent>
                          <mc:Choice xmlns:v="urn:schemas-microsoft-com:vml" Requires="v">
                            <p:oleObj spid="_x0000_s159035" name="Equation" r:id="rId41" imgW="104804" imgH="114221" progId="Equation.3">
                              <p:embed/>
                            </p:oleObj>
                          </mc:Choice>
                          <mc:Fallback>
                            <p:oleObj name="Equation" r:id="rId41" imgW="104804" imgH="114221" progId="Equation.3">
                              <p:embed/>
                              <p:pic>
                                <p:nvPicPr>
                                  <p:cNvPr id="55418" name="Object 44"/>
                                  <p:cNvPicPr>
                                    <a:picLocks noChangeAspect="1" noChangeArrowheads="1"/>
                                  </p:cNvPicPr>
                                  <p:nvPr/>
                                </p:nvPicPr>
                                <p:blipFill>
                                  <a:blip r:embed="rId42">
                                    <a:extLst>
                                      <a:ext uri="{28A0092B-C50C-407E-A947-70E740481C1C}">
                                        <a14:useLocalDpi val="0"/>
                                      </a:ext>
                                    </a:extLst>
                                  </a:blip>
                                  <a:srcRect/>
                                  <a:stretch>
                                    <a:fillRect/>
                                  </a:stretch>
                                </p:blipFill>
                                <p:spPr bwMode="auto">
                                  <a:xfrm>
                                    <a:off x="3097" y="2556"/>
                                    <a:ext cx="73" cy="8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hlink"/>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55418" name="Object 44"/>
                      <p:cNvGraphicFramePr>
                        <a:graphicFrameLocks noChangeAspect="1"/>
                      </p:cNvGraphicFramePr>
                      <p:nvPr/>
                    </p:nvGraphicFramePr>
                    <p:xfrm>
                      <a:off x="3097" y="2556"/>
                      <a:ext cx="73" cy="81"/>
                    </p:xfrm>
                    <a:graphic>
                      <a:graphicData uri="http://schemas.openxmlformats.org/presentationml/2006/ole">
                        <mc:AlternateContent>
                          <mc:Choice xmlns:v="urn:schemas-microsoft-com:vml" Requires="v">
                            <p:oleObj spid="_x0000_s174430" name="Equation" r:id="rId43" imgW="104804" imgH="114221" progId="Equation.3">
                              <p:embed/>
                            </p:oleObj>
                          </mc:Choice>
                          <mc:Fallback>
                            <p:oleObj name="Equation" r:id="rId43" imgW="104804" imgH="114221" progId="Equation.3">
                              <p:embed/>
                              <p:pic>
                                <p:nvPicPr>
                                  <p:cNvPr id="55418" name="Object 44"/>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3097" y="2556"/>
                                    <a:ext cx="73" cy="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55419" name="Object 45"/>
                      <p:cNvGraphicFramePr>
                        <a:graphicFrameLocks noChangeAspect="1"/>
                      </p:cNvGraphicFramePr>
                      <p:nvPr/>
                    </p:nvGraphicFramePr>
                    <p:xfrm>
                      <a:off x="3073" y="2369"/>
                      <a:ext cx="73" cy="81"/>
                    </p:xfrm>
                    <a:graphic>
                      <a:graphicData uri="http://schemas.openxmlformats.org/presentationml/2006/ole">
                        <mc:AlternateContent>
                          <mc:Choice xmlns:v="urn:schemas-microsoft-com:vml" Requires="v">
                            <p:oleObj spid="_x0000_s159036" name="Equation" r:id="rId45" imgW="104804" imgH="114221" progId="Equation.3">
                              <p:embed/>
                            </p:oleObj>
                          </mc:Choice>
                          <mc:Fallback>
                            <p:oleObj name="Equation" r:id="rId45" imgW="104804" imgH="114221" progId="Equation.3">
                              <p:embed/>
                              <p:pic>
                                <p:nvPicPr>
                                  <p:cNvPr id="55419" name="Object 45"/>
                                  <p:cNvPicPr>
                                    <a:picLocks noChangeAspect="1" noChangeArrowheads="1"/>
                                  </p:cNvPicPr>
                                  <p:nvPr/>
                                </p:nvPicPr>
                                <p:blipFill>
                                  <a:blip r:embed="rId46">
                                    <a:extLst>
                                      <a:ext uri="{28A0092B-C50C-407E-A947-70E740481C1C}">
                                        <a14:useLocalDpi val="0"/>
                                      </a:ext>
                                    </a:extLst>
                                  </a:blip>
                                  <a:srcRect/>
                                  <a:stretch>
                                    <a:fillRect/>
                                  </a:stretch>
                                </p:blipFill>
                                <p:spPr bwMode="auto">
                                  <a:xfrm>
                                    <a:off x="3073" y="2369"/>
                                    <a:ext cx="73" cy="8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hlink"/>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55419" name="Object 45"/>
                      <p:cNvGraphicFramePr>
                        <a:graphicFrameLocks noChangeAspect="1"/>
                      </p:cNvGraphicFramePr>
                      <p:nvPr/>
                    </p:nvGraphicFramePr>
                    <p:xfrm>
                      <a:off x="3073" y="2369"/>
                      <a:ext cx="73" cy="81"/>
                    </p:xfrm>
                    <a:graphic>
                      <a:graphicData uri="http://schemas.openxmlformats.org/presentationml/2006/ole">
                        <mc:AlternateContent>
                          <mc:Choice xmlns:v="urn:schemas-microsoft-com:vml" Requires="v">
                            <p:oleObj spid="_x0000_s174431" name="Equation" r:id="rId47" imgW="104804" imgH="114221" progId="Equation.3">
                              <p:embed/>
                            </p:oleObj>
                          </mc:Choice>
                          <mc:Fallback>
                            <p:oleObj name="Equation" r:id="rId47" imgW="104804" imgH="114221" progId="Equation.3">
                              <p:embed/>
                              <p:pic>
                                <p:nvPicPr>
                                  <p:cNvPr id="55419" name="Object 45"/>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3073" y="2369"/>
                                    <a:ext cx="73" cy="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55420" name="Object 46"/>
                      <p:cNvGraphicFramePr>
                        <a:graphicFrameLocks noChangeAspect="1"/>
                      </p:cNvGraphicFramePr>
                      <p:nvPr/>
                    </p:nvGraphicFramePr>
                    <p:xfrm>
                      <a:off x="2944" y="2558"/>
                      <a:ext cx="73" cy="81"/>
                    </p:xfrm>
                    <a:graphic>
                      <a:graphicData uri="http://schemas.openxmlformats.org/presentationml/2006/ole">
                        <mc:AlternateContent>
                          <mc:Choice xmlns:v="urn:schemas-microsoft-com:vml" Requires="v">
                            <p:oleObj spid="_x0000_s159037" name="Equation" r:id="rId49" imgW="104804" imgH="114221" progId="Equation.3">
                              <p:embed/>
                            </p:oleObj>
                          </mc:Choice>
                          <mc:Fallback>
                            <p:oleObj name="Equation" r:id="rId49" imgW="104804" imgH="114221" progId="Equation.3">
                              <p:embed/>
                              <p:pic>
                                <p:nvPicPr>
                                  <p:cNvPr id="55420" name="Object 46"/>
                                  <p:cNvPicPr>
                                    <a:picLocks noChangeAspect="1" noChangeArrowheads="1"/>
                                  </p:cNvPicPr>
                                  <p:nvPr/>
                                </p:nvPicPr>
                                <p:blipFill>
                                  <a:blip r:embed="rId50">
                                    <a:extLst>
                                      <a:ext uri="{28A0092B-C50C-407E-A947-70E740481C1C}">
                                        <a14:useLocalDpi val="0"/>
                                      </a:ext>
                                    </a:extLst>
                                  </a:blip>
                                  <a:srcRect/>
                                  <a:stretch>
                                    <a:fillRect/>
                                  </a:stretch>
                                </p:blipFill>
                                <p:spPr bwMode="auto">
                                  <a:xfrm>
                                    <a:off x="2944" y="2558"/>
                                    <a:ext cx="73" cy="8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hlink"/>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55420" name="Object 46"/>
                      <p:cNvGraphicFramePr>
                        <a:graphicFrameLocks noChangeAspect="1"/>
                      </p:cNvGraphicFramePr>
                      <p:nvPr/>
                    </p:nvGraphicFramePr>
                    <p:xfrm>
                      <a:off x="2944" y="2558"/>
                      <a:ext cx="73" cy="81"/>
                    </p:xfrm>
                    <a:graphic>
                      <a:graphicData uri="http://schemas.openxmlformats.org/presentationml/2006/ole">
                        <mc:AlternateContent>
                          <mc:Choice xmlns:v="urn:schemas-microsoft-com:vml" Requires="v">
                            <p:oleObj spid="_x0000_s174432" name="Equation" r:id="rId51" imgW="104804" imgH="114221" progId="Equation.3">
                              <p:embed/>
                            </p:oleObj>
                          </mc:Choice>
                          <mc:Fallback>
                            <p:oleObj name="Equation" r:id="rId51" imgW="104804" imgH="114221" progId="Equation.3">
                              <p:embed/>
                              <p:pic>
                                <p:nvPicPr>
                                  <p:cNvPr id="55420" name="Object 46"/>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2944" y="2558"/>
                                    <a:ext cx="73" cy="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55421" name="Object 47"/>
                      <p:cNvGraphicFramePr>
                        <a:graphicFrameLocks noChangeAspect="1"/>
                      </p:cNvGraphicFramePr>
                      <p:nvPr/>
                    </p:nvGraphicFramePr>
                    <p:xfrm>
                      <a:off x="3473" y="2221"/>
                      <a:ext cx="73" cy="81"/>
                    </p:xfrm>
                    <a:graphic>
                      <a:graphicData uri="http://schemas.openxmlformats.org/presentationml/2006/ole">
                        <mc:AlternateContent>
                          <mc:Choice xmlns:v="urn:schemas-microsoft-com:vml" Requires="v">
                            <p:oleObj spid="_x0000_s159038" name="Equation" r:id="rId53" imgW="104804" imgH="114221" progId="Equation.3">
                              <p:embed/>
                            </p:oleObj>
                          </mc:Choice>
                          <mc:Fallback>
                            <p:oleObj name="Equation" r:id="rId53" imgW="104804" imgH="114221" progId="Equation.3">
                              <p:embed/>
                              <p:pic>
                                <p:nvPicPr>
                                  <p:cNvPr id="55421" name="Object 47"/>
                                  <p:cNvPicPr>
                                    <a:picLocks noChangeAspect="1" noChangeArrowheads="1"/>
                                  </p:cNvPicPr>
                                  <p:nvPr/>
                                </p:nvPicPr>
                                <p:blipFill>
                                  <a:blip r:embed="rId54">
                                    <a:extLst>
                                      <a:ext uri="{28A0092B-C50C-407E-A947-70E740481C1C}">
                                        <a14:useLocalDpi val="0"/>
                                      </a:ext>
                                    </a:extLst>
                                  </a:blip>
                                  <a:srcRect/>
                                  <a:stretch>
                                    <a:fillRect/>
                                  </a:stretch>
                                </p:blipFill>
                                <p:spPr bwMode="auto">
                                  <a:xfrm>
                                    <a:off x="3473" y="2221"/>
                                    <a:ext cx="73" cy="8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hlink"/>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55421" name="Object 47"/>
                      <p:cNvGraphicFramePr>
                        <a:graphicFrameLocks noChangeAspect="1"/>
                      </p:cNvGraphicFramePr>
                      <p:nvPr/>
                    </p:nvGraphicFramePr>
                    <p:xfrm>
                      <a:off x="3473" y="2221"/>
                      <a:ext cx="73" cy="81"/>
                    </p:xfrm>
                    <a:graphic>
                      <a:graphicData uri="http://schemas.openxmlformats.org/presentationml/2006/ole">
                        <mc:AlternateContent>
                          <mc:Choice xmlns:v="urn:schemas-microsoft-com:vml" Requires="v">
                            <p:oleObj spid="_x0000_s174433" name="Equation" r:id="rId55" imgW="104804" imgH="114221" progId="Equation.3">
                              <p:embed/>
                            </p:oleObj>
                          </mc:Choice>
                          <mc:Fallback>
                            <p:oleObj name="Equation" r:id="rId55" imgW="104804" imgH="114221" progId="Equation.3">
                              <p:embed/>
                              <p:pic>
                                <p:nvPicPr>
                                  <p:cNvPr id="55421" name="Object 47"/>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3473" y="2221"/>
                                    <a:ext cx="73" cy="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55422" name="Object 48"/>
                      <p:cNvGraphicFramePr>
                        <a:graphicFrameLocks noChangeAspect="1"/>
                      </p:cNvGraphicFramePr>
                      <p:nvPr/>
                    </p:nvGraphicFramePr>
                    <p:xfrm>
                      <a:off x="3242" y="2369"/>
                      <a:ext cx="73" cy="81"/>
                    </p:xfrm>
                    <a:graphic>
                      <a:graphicData uri="http://schemas.openxmlformats.org/presentationml/2006/ole">
                        <mc:AlternateContent>
                          <mc:Choice xmlns:v="urn:schemas-microsoft-com:vml" Requires="v">
                            <p:oleObj spid="_x0000_s159039" name="Equation" r:id="rId57" imgW="104804" imgH="114221" progId="Equation.3">
                              <p:embed/>
                            </p:oleObj>
                          </mc:Choice>
                          <mc:Fallback>
                            <p:oleObj name="Equation" r:id="rId57" imgW="104804" imgH="114221" progId="Equation.3">
                              <p:embed/>
                              <p:pic>
                                <p:nvPicPr>
                                  <p:cNvPr id="55422" name="Object 48"/>
                                  <p:cNvPicPr>
                                    <a:picLocks noChangeAspect="1" noChangeArrowheads="1"/>
                                  </p:cNvPicPr>
                                  <p:nvPr/>
                                </p:nvPicPr>
                                <p:blipFill>
                                  <a:blip r:embed="rId58">
                                    <a:extLst>
                                      <a:ext uri="{28A0092B-C50C-407E-A947-70E740481C1C}">
                                        <a14:useLocalDpi val="0"/>
                                      </a:ext>
                                    </a:extLst>
                                  </a:blip>
                                  <a:srcRect/>
                                  <a:stretch>
                                    <a:fillRect/>
                                  </a:stretch>
                                </p:blipFill>
                                <p:spPr bwMode="auto">
                                  <a:xfrm>
                                    <a:off x="3242" y="2369"/>
                                    <a:ext cx="73" cy="8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hlink"/>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55422" name="Object 48"/>
                      <p:cNvGraphicFramePr>
                        <a:graphicFrameLocks noChangeAspect="1"/>
                      </p:cNvGraphicFramePr>
                      <p:nvPr/>
                    </p:nvGraphicFramePr>
                    <p:xfrm>
                      <a:off x="3242" y="2369"/>
                      <a:ext cx="73" cy="81"/>
                    </p:xfrm>
                    <a:graphic>
                      <a:graphicData uri="http://schemas.openxmlformats.org/presentationml/2006/ole">
                        <mc:AlternateContent>
                          <mc:Choice xmlns:v="urn:schemas-microsoft-com:vml" Requires="v">
                            <p:oleObj spid="_x0000_s174434" name="Equation" r:id="rId59" imgW="104804" imgH="114221" progId="Equation.3">
                              <p:embed/>
                            </p:oleObj>
                          </mc:Choice>
                          <mc:Fallback>
                            <p:oleObj name="Equation" r:id="rId59" imgW="104804" imgH="114221" progId="Equation.3">
                              <p:embed/>
                              <p:pic>
                                <p:nvPicPr>
                                  <p:cNvPr id="55422" name="Object 48"/>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3242" y="2369"/>
                                    <a:ext cx="73" cy="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55423" name="Object 49"/>
                      <p:cNvGraphicFramePr>
                        <a:graphicFrameLocks noChangeAspect="1"/>
                      </p:cNvGraphicFramePr>
                      <p:nvPr/>
                    </p:nvGraphicFramePr>
                    <p:xfrm>
                      <a:off x="3305" y="2221"/>
                      <a:ext cx="73" cy="81"/>
                    </p:xfrm>
                    <a:graphic>
                      <a:graphicData uri="http://schemas.openxmlformats.org/presentationml/2006/ole">
                        <mc:AlternateContent>
                          <mc:Choice xmlns:v="urn:schemas-microsoft-com:vml" Requires="v">
                            <p:oleObj spid="_x0000_s159040" name="Equation" r:id="rId61" imgW="104804" imgH="114221" progId="Equation.3">
                              <p:embed/>
                            </p:oleObj>
                          </mc:Choice>
                          <mc:Fallback>
                            <p:oleObj name="Equation" r:id="rId61" imgW="104804" imgH="114221" progId="Equation.3">
                              <p:embed/>
                              <p:pic>
                                <p:nvPicPr>
                                  <p:cNvPr id="55423" name="Object 49"/>
                                  <p:cNvPicPr>
                                    <a:picLocks noChangeAspect="1" noChangeArrowheads="1"/>
                                  </p:cNvPicPr>
                                  <p:nvPr/>
                                </p:nvPicPr>
                                <p:blipFill>
                                  <a:blip r:embed="rId62">
                                    <a:extLst>
                                      <a:ext uri="{28A0092B-C50C-407E-A947-70E740481C1C}">
                                        <a14:useLocalDpi val="0"/>
                                      </a:ext>
                                    </a:extLst>
                                  </a:blip>
                                  <a:srcRect/>
                                  <a:stretch>
                                    <a:fillRect/>
                                  </a:stretch>
                                </p:blipFill>
                                <p:spPr bwMode="auto">
                                  <a:xfrm>
                                    <a:off x="3305" y="2221"/>
                                    <a:ext cx="73" cy="8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hlink"/>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55423" name="Object 49"/>
                      <p:cNvGraphicFramePr>
                        <a:graphicFrameLocks noChangeAspect="1"/>
                      </p:cNvGraphicFramePr>
                      <p:nvPr/>
                    </p:nvGraphicFramePr>
                    <p:xfrm>
                      <a:off x="3305" y="2221"/>
                      <a:ext cx="73" cy="81"/>
                    </p:xfrm>
                    <a:graphic>
                      <a:graphicData uri="http://schemas.openxmlformats.org/presentationml/2006/ole">
                        <mc:AlternateContent>
                          <mc:Choice xmlns:v="urn:schemas-microsoft-com:vml" Requires="v">
                            <p:oleObj spid="_x0000_s174435" name="Equation" r:id="rId63" imgW="104804" imgH="114221" progId="Equation.3">
                              <p:embed/>
                            </p:oleObj>
                          </mc:Choice>
                          <mc:Fallback>
                            <p:oleObj name="Equation" r:id="rId63" imgW="104804" imgH="114221" progId="Equation.3">
                              <p:embed/>
                              <p:pic>
                                <p:nvPicPr>
                                  <p:cNvPr id="55423" name="Object 49"/>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3305" y="2221"/>
                                    <a:ext cx="73" cy="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55424" name="Object 50"/>
                      <p:cNvGraphicFramePr>
                        <a:graphicFrameLocks noChangeAspect="1"/>
                      </p:cNvGraphicFramePr>
                      <p:nvPr/>
                    </p:nvGraphicFramePr>
                    <p:xfrm>
                      <a:off x="3236" y="2555"/>
                      <a:ext cx="73" cy="81"/>
                    </p:xfrm>
                    <a:graphic>
                      <a:graphicData uri="http://schemas.openxmlformats.org/presentationml/2006/ole">
                        <mc:AlternateContent>
                          <mc:Choice xmlns:v="urn:schemas-microsoft-com:vml" Requires="v">
                            <p:oleObj spid="_x0000_s159041" name="Equation" r:id="rId65" imgW="104804" imgH="114221" progId="Equation.3">
                              <p:embed/>
                            </p:oleObj>
                          </mc:Choice>
                          <mc:Fallback>
                            <p:oleObj name="Equation" r:id="rId65" imgW="104804" imgH="114221" progId="Equation.3">
                              <p:embed/>
                              <p:pic>
                                <p:nvPicPr>
                                  <p:cNvPr id="55424" name="Object 50"/>
                                  <p:cNvPicPr>
                                    <a:picLocks noChangeAspect="1" noChangeArrowheads="1"/>
                                  </p:cNvPicPr>
                                  <p:nvPr/>
                                </p:nvPicPr>
                                <p:blipFill>
                                  <a:blip r:embed="rId66">
                                    <a:extLst>
                                      <a:ext uri="{28A0092B-C50C-407E-A947-70E740481C1C}">
                                        <a14:useLocalDpi val="0"/>
                                      </a:ext>
                                    </a:extLst>
                                  </a:blip>
                                  <a:srcRect/>
                                  <a:stretch>
                                    <a:fillRect/>
                                  </a:stretch>
                                </p:blipFill>
                                <p:spPr bwMode="auto">
                                  <a:xfrm>
                                    <a:off x="3236" y="2555"/>
                                    <a:ext cx="73" cy="8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hlink"/>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55424" name="Object 50"/>
                      <p:cNvGraphicFramePr>
                        <a:graphicFrameLocks noChangeAspect="1"/>
                      </p:cNvGraphicFramePr>
                      <p:nvPr/>
                    </p:nvGraphicFramePr>
                    <p:xfrm>
                      <a:off x="3236" y="2555"/>
                      <a:ext cx="73" cy="81"/>
                    </p:xfrm>
                    <a:graphic>
                      <a:graphicData uri="http://schemas.openxmlformats.org/presentationml/2006/ole">
                        <mc:AlternateContent>
                          <mc:Choice xmlns:v="urn:schemas-microsoft-com:vml" Requires="v">
                            <p:oleObj spid="_x0000_s174436" name="Equation" r:id="rId67" imgW="104804" imgH="114221" progId="Equation.3">
                              <p:embed/>
                            </p:oleObj>
                          </mc:Choice>
                          <mc:Fallback>
                            <p:oleObj name="Equation" r:id="rId67" imgW="104804" imgH="114221" progId="Equation.3">
                              <p:embed/>
                              <p:pic>
                                <p:nvPicPr>
                                  <p:cNvPr id="55424" name="Object 50"/>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3236" y="2555"/>
                                    <a:ext cx="73" cy="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55425" name="Object 51"/>
                      <p:cNvGraphicFramePr>
                        <a:graphicFrameLocks noChangeAspect="1"/>
                      </p:cNvGraphicFramePr>
                      <p:nvPr/>
                    </p:nvGraphicFramePr>
                    <p:xfrm>
                      <a:off x="3395" y="2369"/>
                      <a:ext cx="73" cy="81"/>
                    </p:xfrm>
                    <a:graphic>
                      <a:graphicData uri="http://schemas.openxmlformats.org/presentationml/2006/ole">
                        <mc:AlternateContent>
                          <mc:Choice xmlns:v="urn:schemas-microsoft-com:vml" Requires="v">
                            <p:oleObj spid="_x0000_s159042" name="Equation" r:id="rId69" imgW="104804" imgH="114221" progId="Equation.3">
                              <p:embed/>
                            </p:oleObj>
                          </mc:Choice>
                          <mc:Fallback>
                            <p:oleObj name="Equation" r:id="rId69" imgW="104804" imgH="114221" progId="Equation.3">
                              <p:embed/>
                              <p:pic>
                                <p:nvPicPr>
                                  <p:cNvPr id="55425" name="Object 51"/>
                                  <p:cNvPicPr>
                                    <a:picLocks noChangeAspect="1" noChangeArrowheads="1"/>
                                  </p:cNvPicPr>
                                  <p:nvPr/>
                                </p:nvPicPr>
                                <p:blipFill>
                                  <a:blip r:embed="rId70">
                                    <a:extLst>
                                      <a:ext uri="{28A0092B-C50C-407E-A947-70E740481C1C}">
                                        <a14:useLocalDpi val="0"/>
                                      </a:ext>
                                    </a:extLst>
                                  </a:blip>
                                  <a:srcRect/>
                                  <a:stretch>
                                    <a:fillRect/>
                                  </a:stretch>
                                </p:blipFill>
                                <p:spPr bwMode="auto">
                                  <a:xfrm>
                                    <a:off x="3395" y="2369"/>
                                    <a:ext cx="73" cy="8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hlink"/>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55425" name="Object 51"/>
                      <p:cNvGraphicFramePr>
                        <a:graphicFrameLocks noChangeAspect="1"/>
                      </p:cNvGraphicFramePr>
                      <p:nvPr/>
                    </p:nvGraphicFramePr>
                    <p:xfrm>
                      <a:off x="3395" y="2369"/>
                      <a:ext cx="73" cy="81"/>
                    </p:xfrm>
                    <a:graphic>
                      <a:graphicData uri="http://schemas.openxmlformats.org/presentationml/2006/ole">
                        <mc:AlternateContent>
                          <mc:Choice xmlns:v="urn:schemas-microsoft-com:vml" Requires="v">
                            <p:oleObj spid="_x0000_s174437" name="Equation" r:id="rId71" imgW="104804" imgH="114221" progId="Equation.3">
                              <p:embed/>
                            </p:oleObj>
                          </mc:Choice>
                          <mc:Fallback>
                            <p:oleObj name="Equation" r:id="rId71" imgW="104804" imgH="114221" progId="Equation.3">
                              <p:embed/>
                              <p:pic>
                                <p:nvPicPr>
                                  <p:cNvPr id="55425" name="Object 51"/>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3395" y="2369"/>
                                    <a:ext cx="73" cy="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55426" name="Object 52"/>
                      <p:cNvGraphicFramePr>
                        <a:graphicFrameLocks noChangeAspect="1"/>
                      </p:cNvGraphicFramePr>
                      <p:nvPr/>
                    </p:nvGraphicFramePr>
                    <p:xfrm>
                      <a:off x="3768" y="2217"/>
                      <a:ext cx="73" cy="81"/>
                    </p:xfrm>
                    <a:graphic>
                      <a:graphicData uri="http://schemas.openxmlformats.org/presentationml/2006/ole">
                        <mc:AlternateContent>
                          <mc:Choice xmlns:v="urn:schemas-microsoft-com:vml" Requires="v">
                            <p:oleObj spid="_x0000_s159043" name="Equation" r:id="rId73" imgW="104804" imgH="114221" progId="Equation.3">
                              <p:embed/>
                            </p:oleObj>
                          </mc:Choice>
                          <mc:Fallback>
                            <p:oleObj name="Equation" r:id="rId73" imgW="104804" imgH="114221" progId="Equation.3">
                              <p:embed/>
                              <p:pic>
                                <p:nvPicPr>
                                  <p:cNvPr id="55426" name="Object 52"/>
                                  <p:cNvPicPr>
                                    <a:picLocks noChangeAspect="1" noChangeArrowheads="1"/>
                                  </p:cNvPicPr>
                                  <p:nvPr/>
                                </p:nvPicPr>
                                <p:blipFill>
                                  <a:blip r:embed="rId74">
                                    <a:extLst>
                                      <a:ext uri="{28A0092B-C50C-407E-A947-70E740481C1C}">
                                        <a14:useLocalDpi val="0"/>
                                      </a:ext>
                                    </a:extLst>
                                  </a:blip>
                                  <a:srcRect/>
                                  <a:stretch>
                                    <a:fillRect/>
                                  </a:stretch>
                                </p:blipFill>
                                <p:spPr bwMode="auto">
                                  <a:xfrm>
                                    <a:off x="3768" y="2217"/>
                                    <a:ext cx="73" cy="8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hlink"/>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55426" name="Object 52"/>
                      <p:cNvGraphicFramePr>
                        <a:graphicFrameLocks noChangeAspect="1"/>
                      </p:cNvGraphicFramePr>
                      <p:nvPr/>
                    </p:nvGraphicFramePr>
                    <p:xfrm>
                      <a:off x="3768" y="2217"/>
                      <a:ext cx="73" cy="81"/>
                    </p:xfrm>
                    <a:graphic>
                      <a:graphicData uri="http://schemas.openxmlformats.org/presentationml/2006/ole">
                        <mc:AlternateContent>
                          <mc:Choice xmlns:v="urn:schemas-microsoft-com:vml" Requires="v">
                            <p:oleObj spid="_x0000_s174438" name="Equation" r:id="rId75" imgW="104804" imgH="114221" progId="Equation.3">
                              <p:embed/>
                            </p:oleObj>
                          </mc:Choice>
                          <mc:Fallback>
                            <p:oleObj name="Equation" r:id="rId75" imgW="104804" imgH="114221" progId="Equation.3">
                              <p:embed/>
                              <p:pic>
                                <p:nvPicPr>
                                  <p:cNvPr id="55426" name="Object 52"/>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a:off x="3768" y="2217"/>
                                    <a:ext cx="73" cy="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55427" name="Object 53"/>
                      <p:cNvGraphicFramePr>
                        <a:graphicFrameLocks noChangeAspect="1"/>
                      </p:cNvGraphicFramePr>
                      <p:nvPr/>
                    </p:nvGraphicFramePr>
                    <p:xfrm>
                      <a:off x="3531" y="2369"/>
                      <a:ext cx="73" cy="81"/>
                    </p:xfrm>
                    <a:graphic>
                      <a:graphicData uri="http://schemas.openxmlformats.org/presentationml/2006/ole">
                        <mc:AlternateContent>
                          <mc:Choice xmlns:v="urn:schemas-microsoft-com:vml" Requires="v">
                            <p:oleObj spid="_x0000_s159044" name="Equation" r:id="rId77" imgW="104804" imgH="114221" progId="Equation.3">
                              <p:embed/>
                            </p:oleObj>
                          </mc:Choice>
                          <mc:Fallback>
                            <p:oleObj name="Equation" r:id="rId77" imgW="104804" imgH="114221" progId="Equation.3">
                              <p:embed/>
                              <p:pic>
                                <p:nvPicPr>
                                  <p:cNvPr id="55427" name="Object 53"/>
                                  <p:cNvPicPr>
                                    <a:picLocks noChangeAspect="1" noChangeArrowheads="1"/>
                                  </p:cNvPicPr>
                                  <p:nvPr/>
                                </p:nvPicPr>
                                <p:blipFill>
                                  <a:blip r:embed="rId78">
                                    <a:extLst>
                                      <a:ext uri="{28A0092B-C50C-407E-A947-70E740481C1C}">
                                        <a14:useLocalDpi val="0"/>
                                      </a:ext>
                                    </a:extLst>
                                  </a:blip>
                                  <a:srcRect/>
                                  <a:stretch>
                                    <a:fillRect/>
                                  </a:stretch>
                                </p:blipFill>
                                <p:spPr bwMode="auto">
                                  <a:xfrm>
                                    <a:off x="3531" y="2369"/>
                                    <a:ext cx="73" cy="8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hlink"/>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55427" name="Object 53"/>
                      <p:cNvGraphicFramePr>
                        <a:graphicFrameLocks noChangeAspect="1"/>
                      </p:cNvGraphicFramePr>
                      <p:nvPr/>
                    </p:nvGraphicFramePr>
                    <p:xfrm>
                      <a:off x="3531" y="2369"/>
                      <a:ext cx="73" cy="81"/>
                    </p:xfrm>
                    <a:graphic>
                      <a:graphicData uri="http://schemas.openxmlformats.org/presentationml/2006/ole">
                        <mc:AlternateContent>
                          <mc:Choice xmlns:v="urn:schemas-microsoft-com:vml" Requires="v">
                            <p:oleObj spid="_x0000_s174439" name="Equation" r:id="rId79" imgW="104804" imgH="114221" progId="Equation.3">
                              <p:embed/>
                            </p:oleObj>
                          </mc:Choice>
                          <mc:Fallback>
                            <p:oleObj name="Equation" r:id="rId79" imgW="104804" imgH="114221" progId="Equation.3">
                              <p:embed/>
                              <p:pic>
                                <p:nvPicPr>
                                  <p:cNvPr id="55427" name="Object 53"/>
                                  <p:cNvPicPr>
                                    <a:picLocks noChangeAspect="1" noChangeArrowheads="1"/>
                                  </p:cNvPicPr>
                                  <p:nvPr/>
                                </p:nvPicPr>
                                <p:blipFill>
                                  <a:blip r:embed="rId80">
                                    <a:extLst>
                                      <a:ext uri="{28A0092B-C50C-407E-A947-70E740481C1C}">
                                        <a14:useLocalDpi xmlns:a14="http://schemas.microsoft.com/office/drawing/2010/main" val="0"/>
                                      </a:ext>
                                    </a:extLst>
                                  </a:blip>
                                  <a:srcRect/>
                                  <a:stretch>
                                    <a:fillRect/>
                                  </a:stretch>
                                </p:blipFill>
                                <p:spPr bwMode="auto">
                                  <a:xfrm>
                                    <a:off x="3531" y="2369"/>
                                    <a:ext cx="73" cy="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grpSp>
          </p:grpSp>
          <p:sp>
            <p:nvSpPr>
              <p:cNvPr id="55406" name="Arc 56"/>
              <p:cNvSpPr>
                <a:spLocks/>
              </p:cNvSpPr>
              <p:nvPr/>
            </p:nvSpPr>
            <p:spPr bwMode="auto">
              <a:xfrm flipV="1">
                <a:off x="3681" y="2834"/>
                <a:ext cx="139" cy="96"/>
              </a:xfrm>
              <a:custGeom>
                <a:avLst/>
                <a:gdLst>
                  <a:gd name="T0" fmla="*/ 0 w 20871"/>
                  <a:gd name="T1" fmla="*/ 0 h 21600"/>
                  <a:gd name="T2" fmla="*/ 0 w 20871"/>
                  <a:gd name="T3" fmla="*/ 0 h 21600"/>
                  <a:gd name="T4" fmla="*/ 0 w 20871"/>
                  <a:gd name="T5" fmla="*/ 0 h 21600"/>
                  <a:gd name="T6" fmla="*/ 0 60000 65536"/>
                  <a:gd name="T7" fmla="*/ 0 60000 65536"/>
                  <a:gd name="T8" fmla="*/ 0 60000 65536"/>
                  <a:gd name="T9" fmla="*/ 0 w 20871"/>
                  <a:gd name="T10" fmla="*/ 0 h 21600"/>
                  <a:gd name="T11" fmla="*/ 20871 w 20871"/>
                  <a:gd name="T12" fmla="*/ 21600 h 21600"/>
                </a:gdLst>
                <a:ahLst/>
                <a:cxnLst>
                  <a:cxn ang="T6">
                    <a:pos x="T0" y="T1"/>
                  </a:cxn>
                  <a:cxn ang="T7">
                    <a:pos x="T2" y="T3"/>
                  </a:cxn>
                  <a:cxn ang="T8">
                    <a:pos x="T4" y="T5"/>
                  </a:cxn>
                </a:cxnLst>
                <a:rect l="T9" t="T10" r="T11" b="T12"/>
                <a:pathLst>
                  <a:path w="20871" h="21600" fill="none" extrusionOk="0">
                    <a:moveTo>
                      <a:pt x="-1" y="0"/>
                    </a:moveTo>
                    <a:cubicBezTo>
                      <a:pt x="9785" y="0"/>
                      <a:pt x="18348" y="6578"/>
                      <a:pt x="20870" y="16034"/>
                    </a:cubicBezTo>
                  </a:path>
                  <a:path w="20871" h="21600" stroke="0" extrusionOk="0">
                    <a:moveTo>
                      <a:pt x="-1" y="0"/>
                    </a:moveTo>
                    <a:cubicBezTo>
                      <a:pt x="9785" y="0"/>
                      <a:pt x="18348" y="6578"/>
                      <a:pt x="20870" y="16034"/>
                    </a:cubicBezTo>
                    <a:lnTo>
                      <a:pt x="0" y="21600"/>
                    </a:lnTo>
                    <a:lnTo>
                      <a:pt x="-1" y="0"/>
                    </a:lnTo>
                    <a:close/>
                  </a:path>
                </a:pathLst>
              </a:custGeom>
              <a:noFill/>
              <a:ln w="28575">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55396" name="Group 58"/>
              <p:cNvGrpSpPr>
                <a:grpSpLocks/>
              </p:cNvGrpSpPr>
              <p:nvPr/>
            </p:nvGrpSpPr>
            <p:grpSpPr bwMode="auto">
              <a:xfrm>
                <a:off x="4370" y="3521"/>
                <a:ext cx="803" cy="515"/>
                <a:chOff x="3281" y="3683"/>
                <a:chExt cx="803" cy="515"/>
              </a:xfrm>
            </p:grpSpPr>
            <p:sp>
              <p:nvSpPr>
                <p:cNvPr id="55398" name="Line 59"/>
                <p:cNvSpPr>
                  <a:spLocks noChangeShapeType="1"/>
                </p:cNvSpPr>
                <p:nvPr/>
              </p:nvSpPr>
              <p:spPr bwMode="auto">
                <a:xfrm>
                  <a:off x="3281" y="3683"/>
                  <a:ext cx="803" cy="515"/>
                </a:xfrm>
                <a:prstGeom prst="line">
                  <a:avLst/>
                </a:prstGeom>
                <a:noFill/>
                <a:ln w="28575">
                  <a:solidFill>
                    <a:srgbClr val="FF6600"/>
                  </a:solidFill>
                  <a:round/>
                  <a:headEnd type="none" w="med" len="sm"/>
                  <a:tailEnd type="triangle" w="sm" len="lg"/>
                </a:ln>
                <a:extLst>
                  <a:ext uri="{909E8E84-426E-40DD-AFC4-6F175D3DCCD1}">
                    <a14:hiddenFill xmlns:a14="http://schemas.microsoft.com/office/drawing/2010/main">
                      <a:noFill/>
                    </a14:hiddenFill>
                  </a:ext>
                </a:extLst>
              </p:spPr>
              <p:txBody>
                <a:bodyPr/>
                <a:lstStyle/>
                <a:p>
                  <a:endParaRPr lang="zh-CN" altLang="en-US"/>
                </a:p>
              </p:txBody>
            </p:sp>
            <p:sp>
              <p:nvSpPr>
                <p:cNvPr id="55399" name="Line 60"/>
                <p:cNvSpPr>
                  <a:spLocks noChangeShapeType="1"/>
                </p:cNvSpPr>
                <p:nvPr/>
              </p:nvSpPr>
              <p:spPr bwMode="auto">
                <a:xfrm flipH="1">
                  <a:off x="3365" y="3704"/>
                  <a:ext cx="89" cy="136"/>
                </a:xfrm>
                <a:prstGeom prst="line">
                  <a:avLst/>
                </a:prstGeom>
                <a:noFill/>
                <a:ln w="28575">
                  <a:solidFill>
                    <a:srgbClr val="CC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5400" name="Line 61"/>
                <p:cNvSpPr>
                  <a:spLocks noChangeShapeType="1"/>
                </p:cNvSpPr>
                <p:nvPr/>
              </p:nvSpPr>
              <p:spPr bwMode="auto">
                <a:xfrm flipH="1">
                  <a:off x="3459" y="3765"/>
                  <a:ext cx="89" cy="136"/>
                </a:xfrm>
                <a:prstGeom prst="line">
                  <a:avLst/>
                </a:prstGeom>
                <a:noFill/>
                <a:ln w="28575">
                  <a:solidFill>
                    <a:srgbClr val="CC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5401" name="Line 62"/>
                <p:cNvSpPr>
                  <a:spLocks noChangeShapeType="1"/>
                </p:cNvSpPr>
                <p:nvPr/>
              </p:nvSpPr>
              <p:spPr bwMode="auto">
                <a:xfrm flipH="1">
                  <a:off x="3547" y="3829"/>
                  <a:ext cx="89" cy="136"/>
                </a:xfrm>
                <a:prstGeom prst="line">
                  <a:avLst/>
                </a:prstGeom>
                <a:noFill/>
                <a:ln w="28575">
                  <a:solidFill>
                    <a:srgbClr val="CC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5402" name="Line 63"/>
                <p:cNvSpPr>
                  <a:spLocks noChangeShapeType="1"/>
                </p:cNvSpPr>
                <p:nvPr/>
              </p:nvSpPr>
              <p:spPr bwMode="auto">
                <a:xfrm flipH="1">
                  <a:off x="3643" y="3885"/>
                  <a:ext cx="89" cy="136"/>
                </a:xfrm>
                <a:prstGeom prst="line">
                  <a:avLst/>
                </a:prstGeom>
                <a:noFill/>
                <a:ln w="28575">
                  <a:solidFill>
                    <a:srgbClr val="CC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5403" name="Line 64"/>
                <p:cNvSpPr>
                  <a:spLocks noChangeShapeType="1"/>
                </p:cNvSpPr>
                <p:nvPr/>
              </p:nvSpPr>
              <p:spPr bwMode="auto">
                <a:xfrm flipH="1">
                  <a:off x="3731" y="3949"/>
                  <a:ext cx="89" cy="136"/>
                </a:xfrm>
                <a:prstGeom prst="line">
                  <a:avLst/>
                </a:prstGeom>
                <a:noFill/>
                <a:ln w="28575">
                  <a:solidFill>
                    <a:srgbClr val="CC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5404" name="Line 65"/>
                <p:cNvSpPr>
                  <a:spLocks noChangeShapeType="1"/>
                </p:cNvSpPr>
                <p:nvPr/>
              </p:nvSpPr>
              <p:spPr bwMode="auto">
                <a:xfrm flipH="1">
                  <a:off x="3827" y="4005"/>
                  <a:ext cx="89" cy="136"/>
                </a:xfrm>
                <a:prstGeom prst="line">
                  <a:avLst/>
                </a:prstGeom>
                <a:noFill/>
                <a:ln w="28575">
                  <a:solidFill>
                    <a:srgbClr val="CC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grpSp>
        <mc:AlternateContent xmlns:mc="http://schemas.openxmlformats.org/markup-compatibility/2006" xmlns:a14="http://schemas.microsoft.com/office/drawing/2010/main">
          <mc:Choice Requires="a14">
            <p:sp>
              <p:nvSpPr>
                <p:cNvPr id="150" name="矩形 149"/>
                <p:cNvSpPr/>
                <p:nvPr/>
              </p:nvSpPr>
              <p:spPr>
                <a:xfrm>
                  <a:off x="6692550" y="4277568"/>
                  <a:ext cx="56502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𝑖</m:t>
                            </m:r>
                          </m:e>
                          <m:sub>
                            <m:r>
                              <a:rPr lang="en-US" altLang="zh-CN" sz="2800" i="1">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150" name="矩形 149"/>
                <p:cNvSpPr>
                  <a:spLocks noRot="1" noChangeAspect="1" noMove="1" noResize="1" noEditPoints="1" noAdjustHandles="1" noChangeArrowheads="1" noChangeShapeType="1" noTextEdit="1"/>
                </p:cNvSpPr>
                <p:nvPr/>
              </p:nvSpPr>
              <p:spPr>
                <a:xfrm>
                  <a:off x="6692550" y="4277568"/>
                  <a:ext cx="565026" cy="523220"/>
                </a:xfrm>
                <a:prstGeom prst="rect">
                  <a:avLst/>
                </a:prstGeom>
                <a:blipFill>
                  <a:blip r:embed="rId8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2" name="矩形 151"/>
                <p:cNvSpPr/>
                <p:nvPr/>
              </p:nvSpPr>
              <p:spPr>
                <a:xfrm>
                  <a:off x="5653094" y="4246563"/>
                  <a:ext cx="56502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152" name="矩形 151"/>
                <p:cNvSpPr>
                  <a:spLocks noRot="1" noChangeAspect="1" noMove="1" noResize="1" noEditPoints="1" noAdjustHandles="1" noChangeArrowheads="1" noChangeShapeType="1" noTextEdit="1"/>
                </p:cNvSpPr>
                <p:nvPr/>
              </p:nvSpPr>
              <p:spPr>
                <a:xfrm>
                  <a:off x="5653094" y="4246563"/>
                  <a:ext cx="565026" cy="523220"/>
                </a:xfrm>
                <a:prstGeom prst="rect">
                  <a:avLst/>
                </a:prstGeom>
                <a:blipFill>
                  <a:blip r:embed="rId8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3" name="矩形 152"/>
                <p:cNvSpPr/>
                <p:nvPr/>
              </p:nvSpPr>
              <p:spPr>
                <a:xfrm>
                  <a:off x="7076477" y="5128355"/>
                  <a:ext cx="48282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𝛾</m:t>
                        </m:r>
                      </m:oMath>
                    </m:oMathPara>
                  </a14:m>
                  <a:endParaRPr lang="zh-CN" altLang="en-US" sz="2800" dirty="0">
                    <a:solidFill>
                      <a:srgbClr val="0000FF"/>
                    </a:solidFill>
                  </a:endParaRPr>
                </a:p>
              </p:txBody>
            </p:sp>
          </mc:Choice>
          <mc:Fallback xmlns="">
            <p:sp>
              <p:nvSpPr>
                <p:cNvPr id="153" name="矩形 152"/>
                <p:cNvSpPr>
                  <a:spLocks noRot="1" noChangeAspect="1" noMove="1" noResize="1" noEditPoints="1" noAdjustHandles="1" noChangeArrowheads="1" noChangeShapeType="1" noTextEdit="1"/>
                </p:cNvSpPr>
                <p:nvPr/>
              </p:nvSpPr>
              <p:spPr>
                <a:xfrm>
                  <a:off x="7076477" y="5128355"/>
                  <a:ext cx="482824" cy="523220"/>
                </a:xfrm>
                <a:prstGeom prst="rect">
                  <a:avLst/>
                </a:prstGeom>
                <a:blipFill>
                  <a:blip r:embed="rId8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4" name="矩形 153"/>
                <p:cNvSpPr/>
                <p:nvPr/>
              </p:nvSpPr>
              <p:spPr>
                <a:xfrm>
                  <a:off x="8819348" y="6103510"/>
                  <a:ext cx="51328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endParaRPr>
                </a:p>
              </p:txBody>
            </p:sp>
          </mc:Choice>
          <mc:Fallback xmlns="">
            <p:sp>
              <p:nvSpPr>
                <p:cNvPr id="154" name="矩形 153"/>
                <p:cNvSpPr>
                  <a:spLocks noRot="1" noChangeAspect="1" noMove="1" noResize="1" noEditPoints="1" noAdjustHandles="1" noChangeArrowheads="1" noChangeShapeType="1" noTextEdit="1"/>
                </p:cNvSpPr>
                <p:nvPr/>
              </p:nvSpPr>
              <p:spPr>
                <a:xfrm>
                  <a:off x="8819348" y="6103510"/>
                  <a:ext cx="513281" cy="523220"/>
                </a:xfrm>
                <a:prstGeom prst="rect">
                  <a:avLst/>
                </a:prstGeom>
                <a:blipFill>
                  <a:blip r:embed="rId84"/>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6467577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5299"/>
                                        </p:tgtEl>
                                        <p:attrNameLst>
                                          <p:attrName>style.visibility</p:attrName>
                                        </p:attrNameLst>
                                      </p:cBhvr>
                                      <p:to>
                                        <p:strVal val="visible"/>
                                      </p:to>
                                    </p:set>
                                    <p:animEffect transition="in" filter="wipe(left)">
                                      <p:cBhvr>
                                        <p:cTn id="7" dur="500"/>
                                        <p:tgtEl>
                                          <p:spTgt spid="5529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9"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a:grpSpLocks/>
          </p:cNvGrpSpPr>
          <p:nvPr/>
        </p:nvGrpSpPr>
        <p:grpSpPr bwMode="auto">
          <a:xfrm>
            <a:off x="434975" y="460375"/>
            <a:ext cx="1103313" cy="1103313"/>
            <a:chOff x="1161143" y="1538514"/>
            <a:chExt cx="1103086" cy="1103086"/>
          </a:xfrm>
        </p:grpSpPr>
        <p:sp>
          <p:nvSpPr>
            <p:cNvPr id="42" name="圆角矩形 41"/>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1210" name="文本框 42"/>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91205" name="组合 32"/>
          <p:cNvGrpSpPr>
            <a:grpSpLocks/>
          </p:cNvGrpSpPr>
          <p:nvPr/>
        </p:nvGrpSpPr>
        <p:grpSpPr bwMode="auto">
          <a:xfrm>
            <a:off x="1719263" y="582613"/>
            <a:ext cx="8848725" cy="954087"/>
            <a:chOff x="772016" y="664809"/>
            <a:chExt cx="8847606" cy="954107"/>
          </a:xfrm>
        </p:grpSpPr>
        <p:sp>
          <p:nvSpPr>
            <p:cNvPr id="34" name="任意多边形 33"/>
            <p:cNvSpPr/>
            <p:nvPr/>
          </p:nvSpPr>
          <p:spPr>
            <a:xfrm>
              <a:off x="772016" y="748948"/>
              <a:ext cx="161905" cy="369896"/>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mc:AlternateContent xmlns:mc="http://schemas.openxmlformats.org/markup-compatibility/2006" xmlns:a14="http://schemas.microsoft.com/office/drawing/2010/main">
          <mc:Choice Requires="a14">
            <p:sp>
              <p:nvSpPr>
                <p:cNvPr id="91207" name="文本框 34"/>
                <p:cNvSpPr txBox="1">
                  <a:spLocks noChangeArrowheads="1"/>
                </p:cNvSpPr>
                <p:nvPr/>
              </p:nvSpPr>
              <p:spPr bwMode="auto">
                <a:xfrm>
                  <a:off x="852724" y="664809"/>
                  <a:ext cx="8766898" cy="954107"/>
                </a:xfrm>
                <a:prstGeom prst="rect">
                  <a:avLst/>
                </a:prstGeom>
                <a:noFill/>
                <a:ln w="9525">
                  <a:noFill/>
                  <a:miter lim="800000"/>
                  <a:headEnd/>
                  <a:tailEnd/>
                </a:ln>
              </p:spPr>
              <p:txBody>
                <a:bodyPr>
                  <a:spAutoFit/>
                </a:bodyPr>
                <a:lstStyle/>
                <a:p>
                  <a:pPr algn="just"/>
                  <a:r>
                    <a:rPr kumimoji="1" lang="en-US" altLang="zh-CN" sz="2800" b="1" dirty="0">
                      <a:solidFill>
                        <a:srgbClr val="FF0000"/>
                      </a:solidFill>
                      <a:latin typeface="楷体" pitchFamily="49" charset="-122"/>
                      <a:ea typeface="楷体" pitchFamily="49" charset="-122"/>
                    </a:rPr>
                    <a:t>0961</a:t>
                  </a:r>
                  <a:r>
                    <a:rPr lang="zh-CN" altLang="en-US" sz="2800" b="1" dirty="0">
                      <a:solidFill>
                        <a:srgbClr val="0000FF"/>
                      </a:solidFill>
                      <a:latin typeface="楷体" pitchFamily="49" charset="-122"/>
                      <a:ea typeface="楷体" pitchFamily="49" charset="-122"/>
                    </a:rPr>
                    <a:t>使强度为</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0</m:t>
                          </m:r>
                        </m:sub>
                      </m:sSub>
                    </m:oMath>
                  </a14:m>
                  <a:r>
                    <a:rPr lang="zh-CN" altLang="en-US" sz="2800" b="1" dirty="0">
                      <a:solidFill>
                        <a:srgbClr val="0000FF"/>
                      </a:solidFill>
                      <a:latin typeface="楷体" pitchFamily="49" charset="-122"/>
                      <a:ea typeface="楷体" pitchFamily="49" charset="-122"/>
                    </a:rPr>
                    <a:t>的自然光通过两个偏振方向相交</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60°</m:t>
                      </m:r>
                    </m:oMath>
                  </a14:m>
                  <a:r>
                    <a:rPr lang="zh-CN" altLang="en-US" sz="2800" b="1" dirty="0">
                      <a:solidFill>
                        <a:srgbClr val="0000FF"/>
                      </a:solidFill>
                      <a:latin typeface="楷体" pitchFamily="49" charset="-122"/>
                      <a:ea typeface="楷体" pitchFamily="49" charset="-122"/>
                    </a:rPr>
                    <a:t>的偏振片后，透射光强为</a:t>
                  </a:r>
                </a:p>
              </p:txBody>
            </p:sp>
          </mc:Choice>
          <mc:Fallback xmlns="">
            <p:sp>
              <p:nvSpPr>
                <p:cNvPr id="91207" name="文本框 34"/>
                <p:cNvSpPr txBox="1">
                  <a:spLocks noRot="1" noChangeAspect="1" noMove="1" noResize="1" noEditPoints="1" noAdjustHandles="1" noChangeArrowheads="1" noChangeShapeType="1" noTextEdit="1"/>
                </p:cNvSpPr>
                <p:nvPr/>
              </p:nvSpPr>
              <p:spPr bwMode="auto">
                <a:xfrm>
                  <a:off x="852724" y="664809"/>
                  <a:ext cx="8766898" cy="954107"/>
                </a:xfrm>
                <a:prstGeom prst="rect">
                  <a:avLst/>
                </a:prstGeom>
                <a:blipFill>
                  <a:blip r:embed="rId2"/>
                  <a:stretch>
                    <a:fillRect l="-1390" t="-8333" r="-1390" b="-17308"/>
                  </a:stretch>
                </a:blipFill>
                <a:ln w="9525">
                  <a:noFill/>
                  <a:miter lim="800000"/>
                  <a:headEnd/>
                  <a:tailEnd/>
                </a:ln>
              </p:spPr>
              <p:txBody>
                <a:bodyPr/>
                <a:lstStyle/>
                <a:p>
                  <a:r>
                    <a:rPr lang="zh-CN" altLang="en-US">
                      <a:noFill/>
                    </a:rPr>
                    <a:t> </a:t>
                  </a:r>
                </a:p>
              </p:txBody>
            </p:sp>
          </mc:Fallback>
        </mc:AlternateContent>
        <p:sp>
          <p:nvSpPr>
            <p:cNvPr id="36" name="任意多边形 35"/>
            <p:cNvSpPr/>
            <p:nvPr/>
          </p:nvSpPr>
          <p:spPr>
            <a:xfrm flipH="1">
              <a:off x="4495897" y="1191561"/>
              <a:ext cx="138096" cy="358783"/>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mc:AlternateContent xmlns:mc="http://schemas.openxmlformats.org/markup-compatibility/2006" xmlns:a14="http://schemas.microsoft.com/office/drawing/2010/main">
        <mc:Choice Requires="a14">
          <p:sp>
            <p:nvSpPr>
              <p:cNvPr id="44" name="矩形 43"/>
              <p:cNvSpPr/>
              <p:nvPr/>
            </p:nvSpPr>
            <p:spPr>
              <a:xfrm>
                <a:off x="3346470" y="5757033"/>
                <a:ext cx="233506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func>
                        <m:funcPr>
                          <m:ctrlPr>
                            <a:rPr lang="en-US" altLang="zh-CN" sz="2800" i="1" smtClean="0">
                              <a:solidFill>
                                <a:srgbClr val="0000FF"/>
                              </a:solidFill>
                              <a:latin typeface="Cambria Math"/>
                              <a:ea typeface="Cambria Math" panose="02040503050406030204" pitchFamily="18" charset="0"/>
                            </a:rPr>
                          </m:ctrlPr>
                        </m:funcPr>
                        <m:fName>
                          <m:sSup>
                            <m:sSupPr>
                              <m:ctrlPr>
                                <a:rPr lang="en-US" altLang="zh-CN" sz="2800" i="1" smtClean="0">
                                  <a:solidFill>
                                    <a:srgbClr val="0000FF"/>
                                  </a:solidFill>
                                  <a:latin typeface="Cambria Math"/>
                                  <a:ea typeface="Cambria Math" panose="02040503050406030204" pitchFamily="18" charset="0"/>
                                </a:rPr>
                              </m:ctrlPr>
                            </m:sSupPr>
                            <m:e>
                              <m:r>
                                <m:rPr>
                                  <m:sty m:val="p"/>
                                </m:rPr>
                                <a:rPr lang="en-US" altLang="zh-CN" sz="2800" i="0" smtClean="0">
                                  <a:solidFill>
                                    <a:srgbClr val="0000FF"/>
                                  </a:solidFill>
                                  <a:latin typeface="Cambria Math" panose="02040503050406030204" pitchFamily="18" charset="0"/>
                                  <a:ea typeface="Cambria Math" panose="02040503050406030204" pitchFamily="18" charset="0"/>
                                </a:rPr>
                                <m:t>cos</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fName>
                        <m:e>
                          <m:r>
                            <a:rPr lang="zh-CN" altLang="en-US" sz="2800" i="1">
                              <a:solidFill>
                                <a:srgbClr val="0000FF"/>
                              </a:solidFill>
                              <a:latin typeface="Cambria Math" panose="02040503050406030204" pitchFamily="18" charset="0"/>
                              <a:ea typeface="Cambria Math" panose="02040503050406030204" pitchFamily="18" charset="0"/>
                            </a:rPr>
                            <m:t>𝛼</m:t>
                          </m:r>
                        </m:e>
                      </m:func>
                    </m:oMath>
                  </m:oMathPara>
                </a14:m>
                <a:endParaRPr lang="zh-CN" altLang="en-US" sz="2800" dirty="0">
                  <a:solidFill>
                    <a:srgbClr val="0000FF"/>
                  </a:solidFill>
                </a:endParaRPr>
              </a:p>
            </p:txBody>
          </p:sp>
        </mc:Choice>
        <mc:Fallback xmlns="">
          <p:sp>
            <p:nvSpPr>
              <p:cNvPr id="44" name="矩形 43"/>
              <p:cNvSpPr>
                <a:spLocks noRot="1" noChangeAspect="1" noMove="1" noResize="1" noEditPoints="1" noAdjustHandles="1" noChangeArrowheads="1" noChangeShapeType="1" noTextEdit="1"/>
              </p:cNvSpPr>
              <p:nvPr/>
            </p:nvSpPr>
            <p:spPr>
              <a:xfrm>
                <a:off x="3346470" y="5757033"/>
                <a:ext cx="2335062"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5488781" y="5557224"/>
                <a:ext cx="1961178" cy="8961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0</m:t>
                              </m:r>
                            </m:sub>
                          </m:sSub>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func>
                        <m:funcPr>
                          <m:ctrlPr>
                            <a:rPr lang="en-US" altLang="zh-CN" sz="2800" i="1" smtClean="0">
                              <a:solidFill>
                                <a:srgbClr val="0000FF"/>
                              </a:solidFill>
                              <a:latin typeface="Cambria Math"/>
                              <a:ea typeface="Cambria Math" panose="02040503050406030204" pitchFamily="18" charset="0"/>
                            </a:rPr>
                          </m:ctrlPr>
                        </m:funcPr>
                        <m:fName>
                          <m:sSup>
                            <m:sSupPr>
                              <m:ctrlPr>
                                <a:rPr lang="en-US" altLang="zh-CN" sz="2800" i="1" smtClean="0">
                                  <a:solidFill>
                                    <a:srgbClr val="0000FF"/>
                                  </a:solidFill>
                                  <a:latin typeface="Cambria Math"/>
                                  <a:ea typeface="Cambria Math" panose="02040503050406030204" pitchFamily="18" charset="0"/>
                                </a:rPr>
                              </m:ctrlPr>
                            </m:sSupPr>
                            <m:e>
                              <m:r>
                                <m:rPr>
                                  <m:sty m:val="p"/>
                                </m:rPr>
                                <a:rPr lang="en-US" altLang="zh-CN" sz="2800" i="0" smtClean="0">
                                  <a:solidFill>
                                    <a:srgbClr val="0000FF"/>
                                  </a:solidFill>
                                  <a:latin typeface="Cambria Math" panose="02040503050406030204" pitchFamily="18" charset="0"/>
                                  <a:ea typeface="Cambria Math" panose="02040503050406030204" pitchFamily="18" charset="0"/>
                                </a:rPr>
                                <m:t>cos</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fName>
                        <m:e>
                          <m:r>
                            <a:rPr lang="zh-CN" altLang="en-US" sz="2800" i="1">
                              <a:solidFill>
                                <a:srgbClr val="0000FF"/>
                              </a:solidFill>
                              <a:latin typeface="Cambria Math" panose="02040503050406030204" pitchFamily="18" charset="0"/>
                              <a:ea typeface="Cambria Math" panose="02040503050406030204" pitchFamily="18" charset="0"/>
                            </a:rPr>
                            <m:t>𝛼</m:t>
                          </m:r>
                        </m:e>
                      </m:func>
                    </m:oMath>
                  </m:oMathPara>
                </a14:m>
                <a:endParaRPr lang="zh-CN" altLang="en-US" sz="2800" dirty="0">
                  <a:solidFill>
                    <a:srgbClr val="0000FF"/>
                  </a:solidFill>
                </a:endParaRPr>
              </a:p>
            </p:txBody>
          </p:sp>
        </mc:Choice>
        <mc:Fallback xmlns="">
          <p:sp>
            <p:nvSpPr>
              <p:cNvPr id="45" name="矩形 44"/>
              <p:cNvSpPr>
                <a:spLocks noRot="1" noChangeAspect="1" noMove="1" noResize="1" noEditPoints="1" noAdjustHandles="1" noChangeArrowheads="1" noChangeShapeType="1" noTextEdit="1"/>
              </p:cNvSpPr>
              <p:nvPr/>
            </p:nvSpPr>
            <p:spPr>
              <a:xfrm>
                <a:off x="5488781" y="5557224"/>
                <a:ext cx="1961178" cy="896143"/>
              </a:xfrm>
              <a:prstGeom prst="rect">
                <a:avLst/>
              </a:prstGeom>
              <a:blipFill>
                <a:blip r:embed="rId4"/>
                <a:stretch>
                  <a:fillRect/>
                </a:stretch>
              </a:blipFill>
            </p:spPr>
            <p:txBody>
              <a:bodyPr/>
              <a:lstStyle/>
              <a:p>
                <a:r>
                  <a:rPr lang="zh-CN" altLang="en-US">
                    <a:noFill/>
                  </a:rPr>
                  <a:t> </a:t>
                </a:r>
              </a:p>
            </p:txBody>
          </p:sp>
        </mc:Fallback>
      </mc:AlternateContent>
      <p:grpSp>
        <p:nvGrpSpPr>
          <p:cNvPr id="2" name="组合 1"/>
          <p:cNvGrpSpPr/>
          <p:nvPr/>
        </p:nvGrpSpPr>
        <p:grpSpPr>
          <a:xfrm>
            <a:off x="2581276" y="2440325"/>
            <a:ext cx="6657064" cy="2911788"/>
            <a:chOff x="2581276" y="2440325"/>
            <a:chExt cx="6657064" cy="2911788"/>
          </a:xfrm>
        </p:grpSpPr>
        <p:grpSp>
          <p:nvGrpSpPr>
            <p:cNvPr id="91213" name="组合 5"/>
            <p:cNvGrpSpPr>
              <a:grpSpLocks/>
            </p:cNvGrpSpPr>
            <p:nvPr/>
          </p:nvGrpSpPr>
          <p:grpSpPr bwMode="auto">
            <a:xfrm>
              <a:off x="2581276" y="2440325"/>
              <a:ext cx="6642098" cy="2911788"/>
              <a:chOff x="1930402" y="1699471"/>
              <a:chExt cx="8331196" cy="3805074"/>
            </a:xfrm>
          </p:grpSpPr>
          <p:sp>
            <p:nvSpPr>
              <p:cNvPr id="7" name="矩形 6"/>
              <p:cNvSpPr/>
              <p:nvPr/>
            </p:nvSpPr>
            <p:spPr>
              <a:xfrm rot="2700000">
                <a:off x="2543343" y="2288541"/>
                <a:ext cx="1207367" cy="1206670"/>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 name="直接连接符 7"/>
              <p:cNvCxnSpPr/>
              <p:nvPr/>
            </p:nvCxnSpPr>
            <p:spPr>
              <a:xfrm rot="2700000" flipH="1">
                <a:off x="2959854" y="2354577"/>
                <a:ext cx="1310212"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2700000">
                <a:off x="2646240" y="1680229"/>
                <a:ext cx="0" cy="1431676"/>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2700000">
                <a:off x="1928833" y="3407392"/>
                <a:ext cx="1416892"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2700000" flipV="1">
                <a:off x="4112761" y="1562113"/>
                <a:ext cx="0" cy="274458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255757" flipH="1" flipV="1">
                <a:off x="5048627" y="1999835"/>
                <a:ext cx="971708" cy="836029"/>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rot="2700000">
                <a:off x="4479790" y="2364302"/>
                <a:ext cx="1207367" cy="1208662"/>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矩形 13"/>
              <p:cNvSpPr/>
              <p:nvPr/>
            </p:nvSpPr>
            <p:spPr>
              <a:xfrm rot="2700000" flipH="1" flipV="1">
                <a:off x="8460206" y="2397495"/>
                <a:ext cx="1207367" cy="1208660"/>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5" name="直接连接符 14"/>
              <p:cNvCxnSpPr/>
              <p:nvPr/>
            </p:nvCxnSpPr>
            <p:spPr>
              <a:xfrm rot="2700000" flipV="1">
                <a:off x="7921935" y="3549497"/>
                <a:ext cx="1310212"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700000" flipH="1" flipV="1">
                <a:off x="9545761" y="2792169"/>
                <a:ext cx="0" cy="1431675"/>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2700000" flipH="1" flipV="1">
                <a:off x="8846275" y="2496682"/>
                <a:ext cx="1416893"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097576" y="1993612"/>
                <a:ext cx="1955362" cy="1947967"/>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255757">
                <a:off x="6161710" y="3068210"/>
                <a:ext cx="969716" cy="83602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rot="2700000" flipH="1" flipV="1">
                <a:off x="6502853" y="2341483"/>
                <a:ext cx="1207367" cy="1208662"/>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1" name="直接连接符 20"/>
              <p:cNvCxnSpPr/>
              <p:nvPr/>
            </p:nvCxnSpPr>
            <p:spPr>
              <a:xfrm rot="2700000" flipV="1">
                <a:off x="6914386" y="2369098"/>
                <a:ext cx="1292291"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255757" flipV="1">
                <a:off x="5152169" y="1852545"/>
                <a:ext cx="1879697" cy="218238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255757">
                <a:off x="4156567" y="3111774"/>
                <a:ext cx="947813" cy="81735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91231" name="文本框 27"/>
              <p:cNvSpPr txBox="1">
                <a:spLocks noChangeArrowheads="1"/>
              </p:cNvSpPr>
              <p:nvPr/>
            </p:nvSpPr>
            <p:spPr bwMode="auto">
              <a:xfrm>
                <a:off x="2841347" y="2430303"/>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壹</a:t>
                </a:r>
              </a:p>
            </p:txBody>
          </p:sp>
          <p:sp>
            <p:nvSpPr>
              <p:cNvPr id="91232" name="文本框 28"/>
              <p:cNvSpPr txBox="1">
                <a:spLocks noChangeArrowheads="1"/>
              </p:cNvSpPr>
              <p:nvPr/>
            </p:nvSpPr>
            <p:spPr bwMode="auto">
              <a:xfrm>
                <a:off x="4799034" y="2430303"/>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贰</a:t>
                </a:r>
              </a:p>
            </p:txBody>
          </p:sp>
          <p:sp>
            <p:nvSpPr>
              <p:cNvPr id="91233" name="文本框 29"/>
              <p:cNvSpPr txBox="1">
                <a:spLocks noChangeArrowheads="1"/>
              </p:cNvSpPr>
              <p:nvPr/>
            </p:nvSpPr>
            <p:spPr bwMode="auto">
              <a:xfrm>
                <a:off x="6802045" y="2459330"/>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叁</a:t>
                </a:r>
              </a:p>
            </p:txBody>
          </p:sp>
          <p:sp>
            <p:nvSpPr>
              <p:cNvPr id="91234" name="文本框 30"/>
              <p:cNvSpPr txBox="1">
                <a:spLocks noChangeArrowheads="1"/>
              </p:cNvSpPr>
              <p:nvPr/>
            </p:nvSpPr>
            <p:spPr bwMode="auto">
              <a:xfrm>
                <a:off x="8768538" y="2517386"/>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肆</a:t>
                </a:r>
              </a:p>
            </p:txBody>
          </p:sp>
          <p:sp>
            <p:nvSpPr>
              <p:cNvPr id="32" name="矩形 31"/>
              <p:cNvSpPr/>
              <p:nvPr/>
            </p:nvSpPr>
            <p:spPr>
              <a:xfrm>
                <a:off x="2081734" y="5450608"/>
                <a:ext cx="8020569" cy="53937"/>
              </a:xfrm>
              <a:prstGeom prst="rect">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mc:AlternateContent xmlns:mc="http://schemas.openxmlformats.org/markup-compatibility/2006" xmlns:a14="http://schemas.microsoft.com/office/drawing/2010/main">
          <mc:Choice Requires="a14">
            <p:sp>
              <p:nvSpPr>
                <p:cNvPr id="46" name="矩形 45"/>
                <p:cNvSpPr/>
                <p:nvPr/>
              </p:nvSpPr>
              <p:spPr>
                <a:xfrm>
                  <a:off x="3339759" y="4484237"/>
                  <a:ext cx="566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46" name="矩形 45"/>
                <p:cNvSpPr>
                  <a:spLocks noRot="1" noChangeAspect="1" noMove="1" noResize="1" noEditPoints="1" noAdjustHandles="1" noChangeArrowheads="1" noChangeShapeType="1" noTextEdit="1"/>
                </p:cNvSpPr>
                <p:nvPr/>
              </p:nvSpPr>
              <p:spPr>
                <a:xfrm>
                  <a:off x="3339759" y="4484237"/>
                  <a:ext cx="566437"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4615091" y="4484237"/>
                  <a:ext cx="103772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0.5</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47" name="矩形 46"/>
                <p:cNvSpPr>
                  <a:spLocks noRot="1" noChangeAspect="1" noMove="1" noResize="1" noEditPoints="1" noAdjustHandles="1" noChangeArrowheads="1" noChangeShapeType="1" noTextEdit="1"/>
                </p:cNvSpPr>
                <p:nvPr/>
              </p:nvSpPr>
              <p:spPr>
                <a:xfrm>
                  <a:off x="4615091" y="4484237"/>
                  <a:ext cx="1037720"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6132286" y="4484237"/>
                  <a:ext cx="123649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0.25</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48" name="矩形 47"/>
                <p:cNvSpPr>
                  <a:spLocks noRot="1" noChangeAspect="1" noMove="1" noResize="1" noEditPoints="1" noAdjustHandles="1" noChangeArrowheads="1" noChangeShapeType="1" noTextEdit="1"/>
                </p:cNvSpPr>
                <p:nvPr/>
              </p:nvSpPr>
              <p:spPr>
                <a:xfrm>
                  <a:off x="6132286" y="4484237"/>
                  <a:ext cx="1236492"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7803075" y="4484237"/>
                  <a:ext cx="143526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0.125</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49" name="矩形 48"/>
                <p:cNvSpPr>
                  <a:spLocks noRot="1" noChangeAspect="1" noMove="1" noResize="1" noEditPoints="1" noAdjustHandles="1" noChangeArrowheads="1" noChangeShapeType="1" noTextEdit="1"/>
                </p:cNvSpPr>
                <p:nvPr/>
              </p:nvSpPr>
              <p:spPr>
                <a:xfrm>
                  <a:off x="7803075" y="4484237"/>
                  <a:ext cx="1435265" cy="523220"/>
                </a:xfrm>
                <a:prstGeom prst="rect">
                  <a:avLst/>
                </a:prstGeom>
                <a:blipFill>
                  <a:blip r:embed="rId8"/>
                  <a:stretch>
                    <a:fillRect/>
                  </a:stretch>
                </a:blipFill>
              </p:spPr>
              <p:txBody>
                <a:bodyPr/>
                <a:lstStyle/>
                <a:p>
                  <a:r>
                    <a:rPr lang="zh-CN" altLang="en-US">
                      <a:noFill/>
                    </a:rPr>
                    <a:t> </a:t>
                  </a:r>
                </a:p>
              </p:txBody>
            </p:sp>
          </mc:Fallback>
        </mc:AlternateContent>
      </p:grpSp>
      <p:grpSp>
        <p:nvGrpSpPr>
          <p:cNvPr id="37" name="组合 36"/>
          <p:cNvGrpSpPr>
            <a:grpSpLocks/>
          </p:cNvGrpSpPr>
          <p:nvPr/>
        </p:nvGrpSpPr>
        <p:grpSpPr bwMode="auto">
          <a:xfrm>
            <a:off x="7880350" y="2274888"/>
            <a:ext cx="820738" cy="820737"/>
            <a:chOff x="2265529" y="2033517"/>
            <a:chExt cx="821667" cy="821667"/>
          </a:xfrm>
        </p:grpSpPr>
        <p:sp>
          <p:nvSpPr>
            <p:cNvPr id="38" name="椭圆 37"/>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1212" name="文本框 38"/>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Tree>
    <p:extLst>
      <p:ext uri="{BB962C8B-B14F-4D97-AF65-F5344CB8AC3E}">
        <p14:creationId xmlns:p14="http://schemas.microsoft.com/office/powerpoint/2010/main" val="1970829873"/>
      </p:ext>
    </p:extLst>
  </p:cSld>
  <p:clrMapOvr>
    <a:masterClrMapping/>
  </p:clrMapOvr>
  <mc:AlternateContent xmlns:mc="http://schemas.openxmlformats.org/markup-compatibility/2006">
    <mc:Choice xmlns:p15="http://schemas.microsoft.com/office/powerpoint/2012/main" xmlns="" Requires="p15">
      <p:transition spd="slow">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750"/>
                                        <p:tgtEl>
                                          <p:spTgt spid="41"/>
                                        </p:tgtEl>
                                      </p:cBhvr>
                                    </p:animEffect>
                                    <p:anim calcmode="lin" valueType="num">
                                      <p:cBhvr>
                                        <p:cTn id="8" dur="750" fill="hold"/>
                                        <p:tgtEl>
                                          <p:spTgt spid="41"/>
                                        </p:tgtEl>
                                        <p:attrNameLst>
                                          <p:attrName>ppt_x</p:attrName>
                                        </p:attrNameLst>
                                      </p:cBhvr>
                                      <p:tavLst>
                                        <p:tav tm="0">
                                          <p:val>
                                            <p:strVal val="#ppt_x"/>
                                          </p:val>
                                        </p:tav>
                                        <p:tav tm="100000">
                                          <p:val>
                                            <p:strVal val="#ppt_x"/>
                                          </p:val>
                                        </p:tav>
                                      </p:tavLst>
                                    </p:anim>
                                    <p:anim calcmode="lin" valueType="num">
                                      <p:cBhvr>
                                        <p:cTn id="9" dur="75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91205"/>
                                        </p:tgtEl>
                                        <p:attrNameLst>
                                          <p:attrName>style.visibility</p:attrName>
                                        </p:attrNameLst>
                                      </p:cBhvr>
                                      <p:to>
                                        <p:strVal val="visible"/>
                                      </p:to>
                                    </p:set>
                                    <p:animEffect transition="in" filter="wipe(left)">
                                      <p:cBhvr>
                                        <p:cTn id="13" dur="500"/>
                                        <p:tgtEl>
                                          <p:spTgt spid="9120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left)">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wipe(left)">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Lst>
  </p:timing>
</p:sld>
</file>

<file path=ppt/theme/theme1.xml><?xml version="1.0" encoding="utf-8"?>
<a:theme xmlns:a="http://schemas.openxmlformats.org/drawingml/2006/main" name="1_主题2">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just">
          <a:defRPr sz="2800" dirty="0" smtClean="0">
            <a:solidFill>
              <a:srgbClr val="0000FF"/>
            </a:solidFill>
            <a:latin typeface="+mn-lt"/>
            <a:ea typeface="+mn-ea"/>
          </a:defRPr>
        </a:defPPr>
      </a:lstStyle>
    </a:txDef>
  </a:objectDefaults>
  <a:extraClrSchemeLst/>
  <a:extLst>
    <a:ext uri="{05A4C25C-085E-4340-85A3-A5531E510DB2}">
      <thm15:themeFamily xmlns:thm15="http://schemas.microsoft.com/office/thememl/2012/main" xmlns="" name="主题2" id="{C3AC7DD7-08CD-4528-B442-3C16D95B7B79}" vid="{73EA3633-563A-4D69-8A83-1689627CFEBE}"/>
    </a:ext>
  </a:ext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3040</TotalTime>
  <Words>8312</Words>
  <Application>Microsoft Office PowerPoint</Application>
  <PresentationFormat>自定义</PresentationFormat>
  <Paragraphs>1244</Paragraphs>
  <Slides>112</Slides>
  <Notes>83</Notes>
  <HiddenSlides>0</HiddenSlides>
  <MMClips>0</MMClips>
  <ScaleCrop>false</ScaleCrop>
  <HeadingPairs>
    <vt:vector size="6" baseType="variant">
      <vt:variant>
        <vt:lpstr>主题</vt:lpstr>
      </vt:variant>
      <vt:variant>
        <vt:i4>1</vt:i4>
      </vt:variant>
      <vt:variant>
        <vt:lpstr>嵌入 OLE 服务器</vt:lpstr>
      </vt:variant>
      <vt:variant>
        <vt:i4>3</vt:i4>
      </vt:variant>
      <vt:variant>
        <vt:lpstr>幻灯片标题</vt:lpstr>
      </vt:variant>
      <vt:variant>
        <vt:i4>112</vt:i4>
      </vt:variant>
    </vt:vector>
  </HeadingPairs>
  <TitlesOfParts>
    <vt:vector size="116" baseType="lpstr">
      <vt:lpstr>1_主题2</vt:lpstr>
      <vt:lpstr>Photo Editor 照片</vt:lpstr>
      <vt:lpstr>Equation</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戴占海</dc:creator>
  <cp:lastModifiedBy>Cici</cp:lastModifiedBy>
  <cp:revision>379</cp:revision>
  <dcterms:created xsi:type="dcterms:W3CDTF">2016-10-12T23:56:00Z</dcterms:created>
  <dcterms:modified xsi:type="dcterms:W3CDTF">2018-09-03T08:16:43Z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2052-10.1.0.5740</vt:lpwstr>
  </property>
</Properties>
</file>